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notesMasterIdLst>
    <p:notesMasterId r:id="rId15"/>
  </p:notesMasterIdLst>
  <p:sldIdLst>
    <p:sldId id="256" r:id="rId2"/>
    <p:sldId id="260" r:id="rId3"/>
    <p:sldId id="257" r:id="rId4"/>
    <p:sldId id="258" r:id="rId5"/>
    <p:sldId id="259" r:id="rId6"/>
    <p:sldId id="262" r:id="rId7"/>
    <p:sldId id="261" r:id="rId8"/>
    <p:sldId id="267" r:id="rId9"/>
    <p:sldId id="264" r:id="rId10"/>
    <p:sldId id="265" r:id="rId11"/>
    <p:sldId id="269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AB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1"/>
  </p:normalViewPr>
  <p:slideViewPr>
    <p:cSldViewPr snapToGrid="0" snapToObjects="1">
      <p:cViewPr varScale="1">
        <p:scale>
          <a:sx n="107" d="100"/>
          <a:sy n="107" d="100"/>
        </p:scale>
        <p:origin x="73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7E9818-8725-D047-8F55-360491615F67}" type="datetimeFigureOut">
              <a:rPr lang="en-US" smtClean="0"/>
              <a:t>2/18/24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370738-E58A-834E-983C-42A0888C6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992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370738-E58A-834E-983C-42A0888C646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48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106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9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4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384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177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209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241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905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939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994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2671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2789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23280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602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856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647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DD9C7-A300-B64C-A6F2-C5EFE08A228F}" type="datetimeFigureOut">
              <a:rPr lang="en-US" smtClean="0"/>
              <a:t>2/18/24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FC2D74A-B5B9-834C-AF6A-46E6882F6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075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ateatingdisorders.org.uk/get-information-and-support/get-help-for-myself/i-need-support-now/helplines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bhealthwatch.com/Nutrient-Carbohydrate-Symptoms.php" TargetMode="External"/><Relationship Id="rId13" Type="http://schemas.openxmlformats.org/officeDocument/2006/relationships/hyperlink" Target="https://www.medicalnewstoday.com/articles/body-types" TargetMode="External"/><Relationship Id="rId3" Type="http://schemas.openxmlformats.org/officeDocument/2006/relationships/hyperlink" Target="https://www.drabbate.com/the-psychology-of-dance-injuries/" TargetMode="External"/><Relationship Id="rId7" Type="http://schemas.openxmlformats.org/officeDocument/2006/relationships/hyperlink" Target="https://dancenutrition.com/dancers-disordered-eating/" TargetMode="External"/><Relationship Id="rId12" Type="http://schemas.openxmlformats.org/officeDocument/2006/relationships/hyperlink" Target="https://www.nansdancenc.com/blog/dance-and-body-positivity-celebrating-all-body-types-on-the-dance-floor/" TargetMode="External"/><Relationship Id="rId2" Type="http://schemas.openxmlformats.org/officeDocument/2006/relationships/hyperlink" Target="https://www.altius-group.com.au/news-and-research/physical-injury-and-mental-health-the-reality-of-recove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10542047/" TargetMode="External"/><Relationship Id="rId11" Type="http://schemas.openxmlformats.org/officeDocument/2006/relationships/hyperlink" Target="https://www.nm.org/healthbeat/healthy-tips/nutrition/pros-and-cons-of-ketogenic-diet" TargetMode="External"/><Relationship Id="rId5" Type="http://schemas.openxmlformats.org/officeDocument/2006/relationships/hyperlink" Target="https://www.performingdancearts.ca/how-dancers-can-overcome-performance-anxiety/" TargetMode="External"/><Relationship Id="rId10" Type="http://schemas.openxmlformats.org/officeDocument/2006/relationships/hyperlink" Target="https://draxe.com/nutrition/low-fat-diet-risks/" TargetMode="External"/><Relationship Id="rId4" Type="http://schemas.openxmlformats.org/officeDocument/2006/relationships/hyperlink" Target="https://www.gcu.edu/blog/gcu-experience/how-dancers-can-overcome-performance-anxiety" TargetMode="External"/><Relationship Id="rId9" Type="http://schemas.openxmlformats.org/officeDocument/2006/relationships/hyperlink" Target="https://my.clevelandclinic.org/health/articles/24003-ketosi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mh.nih.gov/health/topics/depression" TargetMode="External"/><Relationship Id="rId2" Type="http://schemas.openxmlformats.org/officeDocument/2006/relationships/hyperlink" Target="https://www.nhs.uk/mental-health/self-help/guides-tools-and-activities/five-steps-to-mental-wellbe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eateatingdisorders.org.uk/get-information-and-support/get-help-for-myself/i-need-support-now/helplines/" TargetMode="External"/><Relationship Id="rId5" Type="http://schemas.openxmlformats.org/officeDocument/2006/relationships/hyperlink" Target="https://www.nhs.uk/mental-health/feelings-symptoms-behaviours/behaviours/eating-disorders/overview/" TargetMode="External"/><Relationship Id="rId4" Type="http://schemas.openxmlformats.org/officeDocument/2006/relationships/hyperlink" Target="https://www.nhs.uk/mental-health/conditions/generalised-anxiety-disorder/overvie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C5E935-233C-AF63-E0D2-20A765B1BB39}"/>
              </a:ext>
            </a:extLst>
          </p:cNvPr>
          <p:cNvSpPr/>
          <p:nvPr/>
        </p:nvSpPr>
        <p:spPr>
          <a:xfrm>
            <a:off x="659281" y="1848946"/>
            <a:ext cx="1087343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How Mental Well-being Affects A Dancer’s Physical Health?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176D5ED-8027-6709-798C-55D3473504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" t="2967" r="2290"/>
          <a:stretch/>
        </p:blipFill>
        <p:spPr bwMode="auto">
          <a:xfrm>
            <a:off x="516124" y="3460661"/>
            <a:ext cx="4688959" cy="3194248"/>
          </a:xfrm>
          <a:prstGeom prst="rect">
            <a:avLst/>
          </a:prstGeom>
          <a:noFill/>
          <a:effectLst>
            <a:outerShdw blurRad="1270000" dist="206176" dir="54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637081E-E7B9-B917-BE6E-6D8F9C321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3488" y="0"/>
            <a:ext cx="2888510" cy="1838401"/>
          </a:xfrm>
          <a:prstGeom prst="rect">
            <a:avLst/>
          </a:prstGeom>
          <a:noFill/>
          <a:effectLst>
            <a:outerShdw blurRad="922139" dist="50800" dir="54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B9356FCD-2AD7-3215-541F-4DE98C7797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43" b="7083"/>
          <a:stretch/>
        </p:blipFill>
        <p:spPr bwMode="auto">
          <a:xfrm>
            <a:off x="0" y="0"/>
            <a:ext cx="1988288" cy="1950040"/>
          </a:xfrm>
          <a:prstGeom prst="rect">
            <a:avLst/>
          </a:prstGeom>
          <a:noFill/>
          <a:effectLst>
            <a:outerShdw blurRad="885527" dist="50800" dir="5400000" algn="ctr" rotWithShape="0">
              <a:srgbClr val="000000">
                <a:alpha val="43137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F03E3C5A-5996-7F0D-8613-EF5DDEE7F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5514" y="4922880"/>
            <a:ext cx="1456484" cy="194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072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16EBED0-860B-AE70-F2AA-DAFE4080857D}"/>
              </a:ext>
            </a:extLst>
          </p:cNvPr>
          <p:cNvSpPr/>
          <p:nvPr/>
        </p:nvSpPr>
        <p:spPr>
          <a:xfrm>
            <a:off x="393464" y="0"/>
            <a:ext cx="289199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Contents: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B04F49-9C04-8CAD-1803-622CF17A0EA9}"/>
              </a:ext>
            </a:extLst>
          </p:cNvPr>
          <p:cNvSpPr txBox="1"/>
          <p:nvPr/>
        </p:nvSpPr>
        <p:spPr>
          <a:xfrm>
            <a:off x="350932" y="1015162"/>
            <a:ext cx="892065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What is Mental Health and Why it’s important for physical health?.................3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What is Physical Health and Why it’s important in dance?.............................4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Top 3 mental health disorders that are common in dancers?..........................5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How mental health can affect a dancer’s eating habits?...............................6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How can injuries affect a dancer’s mental health?.....................................7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What nutrients does a dancer need and Why?.......................................8 - 9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How understanding your body type can reduce the risk of Disordered Eating and Body Dysphoria?.............................................................................10</a:t>
            </a:r>
          </a:p>
          <a:p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Ways in which a dancer can improve their mental well-being and physical health &amp; how this can improve their overall performance?...................................11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 dirty="0"/>
              <a:t>Bibliography.............................................................................12 - 13</a:t>
            </a:r>
          </a:p>
        </p:txBody>
      </p:sp>
    </p:spTree>
    <p:extLst>
      <p:ext uri="{BB962C8B-B14F-4D97-AF65-F5344CB8AC3E}">
        <p14:creationId xmlns:p14="http://schemas.microsoft.com/office/powerpoint/2010/main" val="1516036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FC1196-A60A-4C8D-95D7-D4F6FC377792}"/>
              </a:ext>
            </a:extLst>
          </p:cNvPr>
          <p:cNvSpPr/>
          <p:nvPr/>
        </p:nvSpPr>
        <p:spPr>
          <a:xfrm>
            <a:off x="659281" y="485761"/>
            <a:ext cx="1087343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What is Mental Health and Why it’s important?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8B4B96-D874-309A-8264-E8EAF6D6F9DD}"/>
              </a:ext>
            </a:extLst>
          </p:cNvPr>
          <p:cNvSpPr txBox="1"/>
          <p:nvPr/>
        </p:nvSpPr>
        <p:spPr>
          <a:xfrm>
            <a:off x="467835" y="1446918"/>
            <a:ext cx="91971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u="sng" dirty="0">
                <a:latin typeface="Bodoni 72 Book" pitchFamily="2" charset="0"/>
                <a:cs typeface="Arial" panose="020B0604020202020204" pitchFamily="34" charset="0"/>
              </a:rPr>
              <a:t>Definition:</a:t>
            </a:r>
            <a:r>
              <a:rPr lang="en-US" sz="2400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sz="2400" i="1" dirty="0">
                <a:latin typeface="Bodoni 72 Book" pitchFamily="2" charset="0"/>
                <a:cs typeface="Arial" panose="020B0604020202020204" pitchFamily="34" charset="0"/>
              </a:rPr>
              <a:t>Mental Health includes an individual’s emotional, psychological, and social well-being.</a:t>
            </a:r>
          </a:p>
          <a:p>
            <a:endParaRPr lang="en-US" sz="2400" dirty="0">
              <a:latin typeface="Bodoni 72 Book" pitchFamily="2" charset="0"/>
              <a:cs typeface="Arial" panose="020B0604020202020204" pitchFamily="34" charset="0"/>
            </a:endParaRPr>
          </a:p>
          <a:p>
            <a:r>
              <a:rPr lang="en-US" sz="2400" u="sng" dirty="0">
                <a:latin typeface="Bodoni 72 Book" pitchFamily="2" charset="0"/>
                <a:cs typeface="Arial" panose="020B0604020202020204" pitchFamily="34" charset="0"/>
              </a:rPr>
              <a:t>What it affects? </a:t>
            </a:r>
            <a:r>
              <a:rPr lang="en-US" sz="2400" dirty="0">
                <a:latin typeface="Bodoni 72 Book" pitchFamily="2" charset="0"/>
                <a:cs typeface="Arial" panose="020B0604020202020204" pitchFamily="34" charset="0"/>
              </a:rPr>
              <a:t>– </a:t>
            </a:r>
            <a:r>
              <a:rPr lang="en-US" sz="2400" i="1" dirty="0">
                <a:latin typeface="Bodoni 72 Book" pitchFamily="2" charset="0"/>
                <a:cs typeface="Arial" panose="020B0604020202020204" pitchFamily="34" charset="0"/>
              </a:rPr>
              <a:t>Mental Health affects how we think, feel, and act. It also determines how we handle stress, relate to others, and helps us make healthy decisions.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DC62910-F2FB-85FA-9945-57DB6EF409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35" y="3817088"/>
            <a:ext cx="3726608" cy="304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04443C0C-BF59-6E9C-C734-123E25FD20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105" y="4488443"/>
            <a:ext cx="1567891" cy="156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E15846C-1EBD-8C2E-7FD4-864C0AFD19B5}"/>
              </a:ext>
            </a:extLst>
          </p:cNvPr>
          <p:cNvSpPr txBox="1"/>
          <p:nvPr/>
        </p:nvSpPr>
        <p:spPr>
          <a:xfrm>
            <a:off x="4194443" y="3817088"/>
            <a:ext cx="581601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Depression can increase the risk for numerous physical health problems, such 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Diabetes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Heart disease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Stroke</a:t>
            </a:r>
          </a:p>
        </p:txBody>
      </p:sp>
    </p:spTree>
    <p:extLst>
      <p:ext uri="{BB962C8B-B14F-4D97-AF65-F5344CB8AC3E}">
        <p14:creationId xmlns:p14="http://schemas.microsoft.com/office/powerpoint/2010/main" val="338143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9C49835-C884-E0D5-2A02-EFD0A8D558EF}"/>
              </a:ext>
            </a:extLst>
          </p:cNvPr>
          <p:cNvSpPr/>
          <p:nvPr/>
        </p:nvSpPr>
        <p:spPr>
          <a:xfrm>
            <a:off x="659281" y="485761"/>
            <a:ext cx="1087343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What is Physical Health and Why it’s important?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5C5720-A642-7A70-BC99-B8C33FA9ABC9}"/>
              </a:ext>
            </a:extLst>
          </p:cNvPr>
          <p:cNvSpPr txBox="1"/>
          <p:nvPr/>
        </p:nvSpPr>
        <p:spPr>
          <a:xfrm>
            <a:off x="435934" y="1796908"/>
            <a:ext cx="581601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Definition: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Physical Health describes the condition of a person’s body.</a:t>
            </a:r>
          </a:p>
          <a:p>
            <a:endParaRPr lang="en-US" sz="2000" dirty="0">
              <a:latin typeface="Bodoni 72 Book" pitchFamily="2" charset="0"/>
              <a:cs typeface="Arial" panose="020B0604020202020204" pitchFamily="34" charset="0"/>
            </a:endParaRPr>
          </a:p>
          <a:p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Good fitness is required and ensure that:</a:t>
            </a:r>
            <a:b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</a:br>
            <a:endParaRPr lang="en-US" sz="2000" u="sng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Ensures dancers are less prone to injuries.</a:t>
            </a:r>
            <a:b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</a:br>
            <a:endParaRPr lang="en-US" sz="2000" i="1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Can enhance their performance.</a:t>
            </a:r>
            <a:b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</a:br>
            <a:endParaRPr lang="en-US" sz="2000" i="1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Prolong their dance career.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8F1BF4A-BEB9-D969-184B-B071257366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98" t="26521"/>
          <a:stretch/>
        </p:blipFill>
        <p:spPr bwMode="auto">
          <a:xfrm>
            <a:off x="1" y="0"/>
            <a:ext cx="1295174" cy="179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AD06D267-A7DB-D94C-30B8-C88C4AE7F0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34" y="5039092"/>
            <a:ext cx="2020187" cy="181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47754414-3E84-6A8B-43A8-97AEAF84B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888" y="1514469"/>
            <a:ext cx="3024250" cy="382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244D5CD-9037-0CCB-8EBE-AE6480E12182}"/>
              </a:ext>
            </a:extLst>
          </p:cNvPr>
          <p:cNvSpPr txBox="1"/>
          <p:nvPr/>
        </p:nvSpPr>
        <p:spPr>
          <a:xfrm>
            <a:off x="2854289" y="5490245"/>
            <a:ext cx="51259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i="1" dirty="0">
                <a:solidFill>
                  <a:srgbClr val="FF0000"/>
                </a:solidFill>
                <a:latin typeface="Bodoni 72 Book" pitchFamily="2" charset="0"/>
                <a:cs typeface="Arial" panose="020B0604020202020204" pitchFamily="34" charset="0"/>
              </a:rPr>
              <a:t>Your body is your instrument and a creative manner!</a:t>
            </a:r>
          </a:p>
        </p:txBody>
      </p:sp>
    </p:spTree>
    <p:extLst>
      <p:ext uri="{BB962C8B-B14F-4D97-AF65-F5344CB8AC3E}">
        <p14:creationId xmlns:p14="http://schemas.microsoft.com/office/powerpoint/2010/main" val="321981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4035C77-231A-A5D2-CECA-9350356B4353}"/>
              </a:ext>
            </a:extLst>
          </p:cNvPr>
          <p:cNvSpPr/>
          <p:nvPr/>
        </p:nvSpPr>
        <p:spPr>
          <a:xfrm>
            <a:off x="659281" y="485761"/>
            <a:ext cx="10873437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Top 3 Mental Health Disorders that are common in dancers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C3636C-E8A9-AEFC-1B60-87F4143D3D6E}"/>
              </a:ext>
            </a:extLst>
          </p:cNvPr>
          <p:cNvSpPr txBox="1"/>
          <p:nvPr/>
        </p:nvSpPr>
        <p:spPr>
          <a:xfrm>
            <a:off x="435934" y="1796908"/>
            <a:ext cx="566006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Depression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A mood disorder that causes severe symptoms that affect how an individual feels, thinks, and handles daily activities; such as sleeping, eating, or working.</a:t>
            </a:r>
            <a:b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</a:br>
            <a:endParaRPr lang="en-US" sz="2000" i="1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Generalized Anxiety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Generalized Anxiety Disorder is a long-term condition that causes a person to feel anxious about a wide range of situations and issues, rather than one specific event.</a:t>
            </a:r>
            <a:b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</a:br>
            <a:endParaRPr lang="en-US" sz="2000" i="1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Eating Disorders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A mental health condition where a person uses the control of food to unhealthily cope with feelings and other issues.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109A1F7A-53E4-3D4B-22F0-4BCDFD32EB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4" t="17054" r="3552" b="13333"/>
          <a:stretch/>
        </p:blipFill>
        <p:spPr bwMode="auto">
          <a:xfrm>
            <a:off x="6315740" y="2232773"/>
            <a:ext cx="3211033" cy="305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208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CD97CE-0BF2-FFAB-128F-BC28B63893E7}"/>
              </a:ext>
            </a:extLst>
          </p:cNvPr>
          <p:cNvSpPr/>
          <p:nvPr/>
        </p:nvSpPr>
        <p:spPr>
          <a:xfrm>
            <a:off x="659281" y="485761"/>
            <a:ext cx="1087343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How Mental Health can affect a dancer’s eating habits?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D34B3E-776E-AE6F-985E-FB66AC5012B6}"/>
              </a:ext>
            </a:extLst>
          </p:cNvPr>
          <p:cNvSpPr txBox="1"/>
          <p:nvPr/>
        </p:nvSpPr>
        <p:spPr>
          <a:xfrm>
            <a:off x="350870" y="1414131"/>
            <a:ext cx="918653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Anorexia Nervosa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Where an individual will attempt to control their weight by not eating enough food, exercising too much, or doing both without balance.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Bulimia Nervosa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Where a person loses control over how much they eat, then take drastic actions to not put on weight.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Bodoni 72 Book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Bodoni 72 Book" pitchFamily="2" charset="0"/>
                <a:cs typeface="Arial" panose="020B0604020202020204" pitchFamily="34" charset="0"/>
              </a:rPr>
              <a:t>Binge Eating Disorder</a:t>
            </a:r>
            <a:r>
              <a:rPr lang="en-US" sz="2000" dirty="0">
                <a:latin typeface="Bodoni 72 Book" pitchFamily="2" charset="0"/>
                <a:cs typeface="Arial" panose="020B0604020202020204" pitchFamily="34" charset="0"/>
              </a:rPr>
              <a:t>: </a:t>
            </a: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Where somebody will eat large amounts of food until they are uncomfortably full.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299F7735-CB4C-8428-98B4-4D99357AD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85" y="4014188"/>
            <a:ext cx="2200938" cy="279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6A60B9-E1C7-71A0-D585-6DA426B92B1B}"/>
              </a:ext>
            </a:extLst>
          </p:cNvPr>
          <p:cNvSpPr txBox="1"/>
          <p:nvPr/>
        </p:nvSpPr>
        <p:spPr>
          <a:xfrm>
            <a:off x="3303188" y="4312271"/>
            <a:ext cx="65850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</a:rPr>
              <a:t>If you suspect you or someone you know is suffering from an Eating Disorder, Helplines are available:</a:t>
            </a:r>
          </a:p>
          <a:p>
            <a:endParaRPr lang="en-US" dirty="0">
              <a:latin typeface="Bodoni 72 Book" pitchFamily="2" charset="0"/>
              <a:cs typeface="Arial" panose="020B0604020202020204" pitchFamily="34" charset="0"/>
            </a:endParaRPr>
          </a:p>
          <a:p>
            <a:r>
              <a:rPr lang="en-US" dirty="0">
                <a:latin typeface="Bodoni 72 Book" pitchFamily="2" charset="0"/>
                <a:cs typeface="Arial" panose="020B0604020202020204" pitchFamily="34" charset="0"/>
              </a:rPr>
              <a:t>Beating Eating Disorders: 0808 801 0433</a:t>
            </a:r>
          </a:p>
          <a:p>
            <a:r>
              <a:rPr lang="en-US" dirty="0">
                <a:latin typeface="Bodoni 72 Book" pitchFamily="2" charset="0"/>
                <a:cs typeface="Arial" panose="020B0604020202020204" pitchFamily="34" charset="0"/>
                <a:hlinkClick r:id="rId3"/>
              </a:rPr>
              <a:t>https://www.beateatingdisorders.org.uk/get-information-and-support/get-help-for-myself/i-need-support-now/helplines/</a:t>
            </a:r>
            <a:endParaRPr lang="en-US" dirty="0">
              <a:latin typeface="Bodoni 72 Book" pitchFamily="2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91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3F127C1-83F6-93D7-759E-26480582A873}"/>
              </a:ext>
            </a:extLst>
          </p:cNvPr>
          <p:cNvSpPr/>
          <p:nvPr/>
        </p:nvSpPr>
        <p:spPr>
          <a:xfrm>
            <a:off x="659281" y="188047"/>
            <a:ext cx="1087343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What nutrients does a dancer need and Why?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E8B601-F1D9-E8F5-AAC8-865FD8F08343}"/>
              </a:ext>
            </a:extLst>
          </p:cNvPr>
          <p:cNvSpPr txBox="1"/>
          <p:nvPr/>
        </p:nvSpPr>
        <p:spPr>
          <a:xfrm>
            <a:off x="329598" y="935661"/>
            <a:ext cx="928222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Eating enough of each food group throughout the day leads to proper energy intake for: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Performance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Growth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Development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i="1" dirty="0">
              <a:latin typeface="Bodoni 72 Book" pitchFamily="2" charset="0"/>
              <a:cs typeface="Arial" panose="020B0604020202020204" pitchFamily="34" charset="0"/>
            </a:endParaRPr>
          </a:p>
          <a:p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7 main food groups that dancers need are?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Carbohydrates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Proteins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Fats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Dietary Fibers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Vitamins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Minerals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i="1" dirty="0">
                <a:latin typeface="Bodoni 72 Book" pitchFamily="2" charset="0"/>
                <a:cs typeface="Arial" panose="020B0604020202020204" pitchFamily="34" charset="0"/>
              </a:rPr>
              <a:t>Water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5044F2C9-7797-EBB1-789E-AA7DE3EB14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352" y="1534670"/>
            <a:ext cx="3496955" cy="4346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5933A33B-EC8A-615E-11C2-11EC964C6E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58774" y="4551412"/>
            <a:ext cx="1772400" cy="265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395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8D7BBA-F1D5-7039-B67C-77AA136081CF}"/>
              </a:ext>
            </a:extLst>
          </p:cNvPr>
          <p:cNvSpPr/>
          <p:nvPr/>
        </p:nvSpPr>
        <p:spPr>
          <a:xfrm>
            <a:off x="659281" y="102983"/>
            <a:ext cx="1087343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What nutrients does a dancer need and Why?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DF6F8B-7AEA-A0FF-49E1-49033D836F4E}"/>
              </a:ext>
            </a:extLst>
          </p:cNvPr>
          <p:cNvSpPr txBox="1"/>
          <p:nvPr/>
        </p:nvSpPr>
        <p:spPr>
          <a:xfrm>
            <a:off x="10623" y="754908"/>
            <a:ext cx="9282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Carbohydrates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Sugar molecules that the body breaks down and converts into energy.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09EC37-6D15-6871-AFBC-1B9E8DF0D39C}"/>
              </a:ext>
            </a:extLst>
          </p:cNvPr>
          <p:cNvSpPr txBox="1"/>
          <p:nvPr/>
        </p:nvSpPr>
        <p:spPr>
          <a:xfrm>
            <a:off x="21254" y="1043371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Potato, rice, wheat, bread, cereals, beans, and nuts.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835FF6-2155-3CAE-045F-8E7CBB780CA0}"/>
              </a:ext>
            </a:extLst>
          </p:cNvPr>
          <p:cNvSpPr txBox="1"/>
          <p:nvPr/>
        </p:nvSpPr>
        <p:spPr>
          <a:xfrm>
            <a:off x="-11" y="1449908"/>
            <a:ext cx="9420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Proteins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Constructed by a chemical called Amino Acids, proteins assemble and restore muscles and bones.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291D05-8B76-CD4D-AC62-3F0CE360994A}"/>
              </a:ext>
            </a:extLst>
          </p:cNvPr>
          <p:cNvSpPr txBox="1"/>
          <p:nvPr/>
        </p:nvSpPr>
        <p:spPr>
          <a:xfrm>
            <a:off x="-12" y="1755141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Lean meat, fish, eggs.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3492D3-B8B4-B7F5-A3AF-BA989A8B3C5B}"/>
              </a:ext>
            </a:extLst>
          </p:cNvPr>
          <p:cNvSpPr txBox="1"/>
          <p:nvPr/>
        </p:nvSpPr>
        <p:spPr>
          <a:xfrm>
            <a:off x="-21278" y="2129151"/>
            <a:ext cx="9654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Fats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Nutrients that are utilized by the body to sculpt cell membranes and nerve tissue, which includes the brain and a dancer’s hormones.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4B9A39-4AA4-9EF7-21E0-4F809ABF7966}"/>
              </a:ext>
            </a:extLst>
          </p:cNvPr>
          <p:cNvSpPr txBox="1"/>
          <p:nvPr/>
        </p:nvSpPr>
        <p:spPr>
          <a:xfrm>
            <a:off x="-14" y="2696789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Avocados, nuts, bacon, cod, milk.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903ABD-65C5-3466-AB22-FD8C2908CC12}"/>
              </a:ext>
            </a:extLst>
          </p:cNvPr>
          <p:cNvSpPr txBox="1"/>
          <p:nvPr/>
        </p:nvSpPr>
        <p:spPr>
          <a:xfrm>
            <a:off x="-11" y="3031689"/>
            <a:ext cx="9654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Vitamins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Organic micronutrients that are generally classified as either Fat-soluble (Vitamins A, C, D, E, and K) or Water-soluble (B6, B12, and Folate)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07D4BE-ADE0-035E-AC67-D1F415C5AD6A}"/>
              </a:ext>
            </a:extLst>
          </p:cNvPr>
          <p:cNvSpPr txBox="1"/>
          <p:nvPr/>
        </p:nvSpPr>
        <p:spPr>
          <a:xfrm>
            <a:off x="-15" y="3613387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Oranges, grapefruit, milk, cheese, broccoli, and yoghurt.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826DE1-FF8D-A27C-9EE0-00A0A0D374B9}"/>
              </a:ext>
            </a:extLst>
          </p:cNvPr>
          <p:cNvSpPr txBox="1"/>
          <p:nvPr/>
        </p:nvSpPr>
        <p:spPr>
          <a:xfrm>
            <a:off x="10620" y="3973493"/>
            <a:ext cx="9654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Minerals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Inorganic micronutrients that include Calcium, Sodium, and Potassium.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177DC0-1C69-30DB-77F3-28002A53B9D8}"/>
              </a:ext>
            </a:extLst>
          </p:cNvPr>
          <p:cNvSpPr txBox="1"/>
          <p:nvPr/>
        </p:nvSpPr>
        <p:spPr>
          <a:xfrm>
            <a:off x="-15" y="4318220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Meat, cereals, fish, fruit, and vegetables.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19F905-1F26-5595-7065-DC821E626354}"/>
              </a:ext>
            </a:extLst>
          </p:cNvPr>
          <p:cNvSpPr txBox="1"/>
          <p:nvPr/>
        </p:nvSpPr>
        <p:spPr>
          <a:xfrm>
            <a:off x="-11" y="4665348"/>
            <a:ext cx="9654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Dietary Fibers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Constructed of the indigestible compounds of plants. Primary function being to keep the digestive system healthy.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E1A7F3-1A2D-20C4-B40C-BDF67DA23DF8}"/>
              </a:ext>
            </a:extLst>
          </p:cNvPr>
          <p:cNvSpPr txBox="1"/>
          <p:nvPr/>
        </p:nvSpPr>
        <p:spPr>
          <a:xfrm>
            <a:off x="-10648" y="5260587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Fruits and vegetables, legumes; such as dried beans, lentils, and peas; soy milk, and other soy products.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10FF62-1371-CBF5-F96B-8CFD7CE6AAB8}"/>
              </a:ext>
            </a:extLst>
          </p:cNvPr>
          <p:cNvSpPr txBox="1"/>
          <p:nvPr/>
        </p:nvSpPr>
        <p:spPr>
          <a:xfrm>
            <a:off x="21254" y="5651471"/>
            <a:ext cx="10504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Water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Prevents dehydration, regulates body temperature, smoothens and cushions joints, protects the spinal cord and other sensitive tissue, and helps rid waste from the body.</a:t>
            </a:r>
            <a:endParaRPr lang="en-US" i="1" dirty="0">
              <a:latin typeface="Bodoni 72 Book" pitchFamily="2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9ABCFF-65EB-9047-AB6A-1C0A6F47AD73}"/>
              </a:ext>
            </a:extLst>
          </p:cNvPr>
          <p:cNvSpPr txBox="1"/>
          <p:nvPr/>
        </p:nvSpPr>
        <p:spPr>
          <a:xfrm>
            <a:off x="0" y="6239239"/>
            <a:ext cx="9282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Bodoni 72 Book" pitchFamily="2" charset="0"/>
                <a:cs typeface="Arial" panose="020B0604020202020204" pitchFamily="34" charset="0"/>
              </a:rPr>
              <a:t>Examples: Cucumbers, tomatoes, celery, apples, watermelon, lettuce, peaches, and zucchini.</a:t>
            </a:r>
          </a:p>
        </p:txBody>
      </p:sp>
    </p:spTree>
    <p:extLst>
      <p:ext uri="{BB962C8B-B14F-4D97-AF65-F5344CB8AC3E}">
        <p14:creationId xmlns:p14="http://schemas.microsoft.com/office/powerpoint/2010/main" val="162208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0154CD-CAE4-E6B3-13D7-4CD015E5DEE6}"/>
              </a:ext>
            </a:extLst>
          </p:cNvPr>
          <p:cNvSpPr/>
          <p:nvPr/>
        </p:nvSpPr>
        <p:spPr>
          <a:xfrm>
            <a:off x="659281" y="283740"/>
            <a:ext cx="10873437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How understanding your body type can reduce the risk of Disordered Eating and Body Dysphoria?</a:t>
            </a:r>
          </a:p>
        </p:txBody>
      </p:sp>
      <p:pic>
        <p:nvPicPr>
          <p:cNvPr id="9218" name="Picture 2" descr="Uploaded image">
            <a:extLst>
              <a:ext uri="{FF2B5EF4-FFF2-40B4-BE49-F238E27FC236}">
                <a16:creationId xmlns:a16="http://schemas.microsoft.com/office/drawing/2014/main" id="{5A9FB36D-81ED-DF7A-FEB9-C1A2AB83A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91" y="1499181"/>
            <a:ext cx="3582313" cy="3530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EEF698-EA5D-F7D7-DA78-8AB779E74BF6}"/>
              </a:ext>
            </a:extLst>
          </p:cNvPr>
          <p:cNvSpPr txBox="1"/>
          <p:nvPr/>
        </p:nvSpPr>
        <p:spPr>
          <a:xfrm>
            <a:off x="4061648" y="1562979"/>
            <a:ext cx="50735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Ectomorph: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</a:p>
          <a:p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  Lean and slender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Less body fat and muscle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Challenge to gain weight in the form of muscle and fat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7FFFC6-8BE6-2C22-9DB5-3989CDC75414}"/>
              </a:ext>
            </a:extLst>
          </p:cNvPr>
          <p:cNvSpPr txBox="1"/>
          <p:nvPr/>
        </p:nvSpPr>
        <p:spPr>
          <a:xfrm>
            <a:off x="4082905" y="2784574"/>
            <a:ext cx="50735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Endomorph: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Storing more fat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Lots of muscle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Gains weight easily, though is not overweight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FFA3BE-2EF1-6221-6DDA-B42CE440B420}"/>
              </a:ext>
            </a:extLst>
          </p:cNvPr>
          <p:cNvSpPr txBox="1"/>
          <p:nvPr/>
        </p:nvSpPr>
        <p:spPr>
          <a:xfrm>
            <a:off x="4072269" y="4038587"/>
            <a:ext cx="50735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latin typeface="Bodoni 72 Book" pitchFamily="2" charset="0"/>
                <a:cs typeface="Arial" panose="020B0604020202020204" pitchFamily="34" charset="0"/>
              </a:rPr>
              <a:t>Mesomorph: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Athletic and strong</a:t>
            </a:r>
          </a:p>
          <a:p>
            <a:pPr marL="285750" indent="-285750">
              <a:buFont typeface="Wingdings" pitchFamily="2" charset="2"/>
              <a:buChar char="à"/>
            </a:pP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Neither overweight or underweight</a:t>
            </a: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5439D369-DFEC-BD82-C1D6-4B9BC16AE3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27" t="15362" r="727" b="15813"/>
          <a:stretch/>
        </p:blipFill>
        <p:spPr bwMode="auto">
          <a:xfrm>
            <a:off x="7753761" y="4027954"/>
            <a:ext cx="1616149" cy="148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>
            <a:extLst>
              <a:ext uri="{FF2B5EF4-FFF2-40B4-BE49-F238E27FC236}">
                <a16:creationId xmlns:a16="http://schemas.microsoft.com/office/drawing/2014/main" id="{0974F636-B2CB-97BF-26B7-EACA75CB65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266" b="41894"/>
          <a:stretch/>
        </p:blipFill>
        <p:spPr bwMode="auto">
          <a:xfrm>
            <a:off x="2353196" y="5295021"/>
            <a:ext cx="4798558" cy="1379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85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FF03E1C-ED1F-8DDC-921A-86CF5C325C78}"/>
              </a:ext>
            </a:extLst>
          </p:cNvPr>
          <p:cNvSpPr/>
          <p:nvPr/>
        </p:nvSpPr>
        <p:spPr>
          <a:xfrm>
            <a:off x="74427" y="49822"/>
            <a:ext cx="12004157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Ways in which a dancer can improve their mental and physical healt</a:t>
            </a:r>
            <a:r>
              <a:rPr lang="en-GB" sz="320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h &amp; how this can improve their overall performance?</a:t>
            </a:r>
            <a:endParaRPr lang="en-GB" sz="3200" b="0" cap="none" spc="0" dirty="0">
              <a:ln w="0"/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5C7288-60A4-320C-2B24-1E187E3AA1CF}"/>
              </a:ext>
            </a:extLst>
          </p:cNvPr>
          <p:cNvSpPr txBox="1"/>
          <p:nvPr/>
        </p:nvSpPr>
        <p:spPr>
          <a:xfrm>
            <a:off x="-10637" y="1260012"/>
            <a:ext cx="6549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Connecting with others 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Builds a sense of belonging and self-worth, gives opportunities to share positive experiences, and provides emotional support.</a:t>
            </a:r>
            <a:endParaRPr lang="en-US" b="1" dirty="0">
              <a:latin typeface="Bodoni 72 Book" pitchFamily="2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B5A43E-4BBE-2993-1D17-5F5084419782}"/>
              </a:ext>
            </a:extLst>
          </p:cNvPr>
          <p:cNvSpPr txBox="1"/>
          <p:nvPr/>
        </p:nvSpPr>
        <p:spPr>
          <a:xfrm>
            <a:off x="-10637" y="2453578"/>
            <a:ext cx="68899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Be physically active 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Nature walks, bike rides, yoga classes, </a:t>
            </a:r>
            <a:r>
              <a:rPr lang="en-US" i="1" dirty="0" err="1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etc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 can raise your self-esteem. Causes chemical changes in the brain, making positive changes to one’s mood.</a:t>
            </a:r>
            <a:endParaRPr lang="en-US" b="1" dirty="0">
              <a:latin typeface="Bodoni 72 Book" pitchFamily="2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4708F3-51A4-DD28-EEBE-653DE0E208B8}"/>
              </a:ext>
            </a:extLst>
          </p:cNvPr>
          <p:cNvSpPr txBox="1"/>
          <p:nvPr/>
        </p:nvSpPr>
        <p:spPr>
          <a:xfrm>
            <a:off x="0" y="3704660"/>
            <a:ext cx="6106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Learning new skills 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New hobby. It’s good to expand your knowledge away from dance, boosting self-confidence.</a:t>
            </a:r>
            <a:endParaRPr lang="en-US" b="1" dirty="0">
              <a:latin typeface="Bodoni 72 Book" pitchFamily="2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9B90C8-B5EC-759E-E342-AC42CFC259D6}"/>
              </a:ext>
            </a:extLst>
          </p:cNvPr>
          <p:cNvSpPr txBox="1"/>
          <p:nvPr/>
        </p:nvSpPr>
        <p:spPr>
          <a:xfrm>
            <a:off x="170116" y="4826653"/>
            <a:ext cx="6709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Give to others 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Remember to respect others and offer kindness, such as a simple compliment. Gives a feeling of self-worth and purpose.</a:t>
            </a:r>
            <a:endParaRPr lang="en-US" b="1" dirty="0">
              <a:latin typeface="Bodoni 72 Book" pitchFamily="2" charset="0"/>
              <a:cs typeface="Arial" panose="020B0604020202020204" pitchFamily="34" charset="0"/>
              <a:sym typeface="Wingdings" pitchFamily="2" charset="2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51D7F4-2BB4-283E-2842-EDA72D0511B3}"/>
              </a:ext>
            </a:extLst>
          </p:cNvPr>
          <p:cNvSpPr txBox="1"/>
          <p:nvPr/>
        </p:nvSpPr>
        <p:spPr>
          <a:xfrm>
            <a:off x="435934" y="5884848"/>
            <a:ext cx="7145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Mindfulness  </a:t>
            </a:r>
            <a:r>
              <a:rPr lang="en-US" i="1" dirty="0">
                <a:latin typeface="Bodoni 72 Book" pitchFamily="2" charset="0"/>
                <a:cs typeface="Arial" panose="020B0604020202020204" pitchFamily="34" charset="0"/>
                <a:sym typeface="Wingdings" pitchFamily="2" charset="2"/>
              </a:rPr>
              <a:t>Being in the present moment can help a dancer enjoy life and rehearsals more, as well as understand themselves better without worrying about the past or future. </a:t>
            </a:r>
            <a:endParaRPr lang="en-US" b="1" dirty="0">
              <a:latin typeface="Bodoni 72 Book" pitchFamily="2" charset="0"/>
              <a:cs typeface="Arial" panose="020B0604020202020204" pitchFamily="34" charset="0"/>
              <a:sym typeface="Wingdings" pitchFamily="2" charset="2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4229F00B-047E-AEE7-BC01-219064F00B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265" y="1549537"/>
            <a:ext cx="2530549" cy="379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62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F1103E8-C2A0-2604-E5FE-EDBC33B082BD}"/>
              </a:ext>
            </a:extLst>
          </p:cNvPr>
          <p:cNvSpPr/>
          <p:nvPr/>
        </p:nvSpPr>
        <p:spPr>
          <a:xfrm>
            <a:off x="2730826" y="2348440"/>
            <a:ext cx="673034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Thank You For Listening</a:t>
            </a:r>
          </a:p>
          <a:p>
            <a:pPr algn="ctr"/>
            <a:r>
              <a:rPr lang="en-GB" sz="480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:)</a:t>
            </a:r>
            <a:endParaRPr lang="en-GB" sz="4800" b="0" cap="none" spc="0" dirty="0">
              <a:ln w="0"/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468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BEF2C36-F820-2BF8-2418-55EFEA85D29E}"/>
              </a:ext>
            </a:extLst>
          </p:cNvPr>
          <p:cNvSpPr/>
          <p:nvPr/>
        </p:nvSpPr>
        <p:spPr>
          <a:xfrm>
            <a:off x="50" y="-13990"/>
            <a:ext cx="261554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Bibliography: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9D501F-AE0F-60A9-A959-FC17EA270C14}"/>
              </a:ext>
            </a:extLst>
          </p:cNvPr>
          <p:cNvSpPr txBox="1"/>
          <p:nvPr/>
        </p:nvSpPr>
        <p:spPr>
          <a:xfrm>
            <a:off x="-2" y="453822"/>
            <a:ext cx="9271590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Altius Group (2023) </a:t>
            </a:r>
            <a:r>
              <a:rPr lang="en-GB" sz="1100" i="1" dirty="0"/>
              <a:t>How physical injury affects mental health</a:t>
            </a:r>
            <a:r>
              <a:rPr lang="en-GB" sz="1100" dirty="0"/>
              <a:t>, </a:t>
            </a:r>
            <a:r>
              <a:rPr lang="en-GB" sz="1100" i="1" dirty="0"/>
              <a:t>Altius Group</a:t>
            </a:r>
            <a:r>
              <a:rPr lang="en-GB" sz="1100" dirty="0"/>
              <a:t>. Available at: </a:t>
            </a:r>
            <a:r>
              <a:rPr lang="en-GB" sz="1100" dirty="0">
                <a:hlinkClick r:id="rId2"/>
              </a:rPr>
              <a:t>https://www.altius-group.com.au/news-and-research/physical-injury-and-mental-health-the-reality-of-recovery#</a:t>
            </a:r>
            <a:r>
              <a:rPr lang="en-GB" sz="1100" dirty="0"/>
              <a:t> (Accessed: 17 February 2024).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The psychology of dance injuries – </a:t>
            </a:r>
            <a:r>
              <a:rPr lang="en-GB" sz="1100" i="1" dirty="0" err="1"/>
              <a:t>dr.</a:t>
            </a:r>
            <a:r>
              <a:rPr lang="en-GB" sz="1100" i="1" dirty="0"/>
              <a:t> </a:t>
            </a:r>
            <a:r>
              <a:rPr lang="en-GB" sz="1100" i="1" dirty="0" err="1"/>
              <a:t>abbate</a:t>
            </a:r>
            <a:r>
              <a:rPr lang="en-GB" sz="1100" i="1" dirty="0"/>
              <a:t> physical therapy</a:t>
            </a:r>
            <a:r>
              <a:rPr lang="en-GB" sz="1100" dirty="0"/>
              <a:t> (no date) </a:t>
            </a:r>
            <a:r>
              <a:rPr lang="en-GB" sz="1100" i="1" dirty="0"/>
              <a:t>Dr Abbate Physical Therapy</a:t>
            </a:r>
            <a:r>
              <a:rPr lang="en-GB" sz="1100" dirty="0"/>
              <a:t>. Available at: </a:t>
            </a:r>
            <a:r>
              <a:rPr lang="en-GB" sz="1100" dirty="0">
                <a:hlinkClick r:id="rId3"/>
              </a:rPr>
              <a:t>https://www.drabbate.com/the-psychology-of-dance-injuries/</a:t>
            </a:r>
            <a:r>
              <a:rPr lang="en-GB" sz="1100" dirty="0"/>
              <a:t> (Accessed: 17 February 2024).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How dancers can overcome performance anxiety</a:t>
            </a:r>
            <a:r>
              <a:rPr lang="en-GB" sz="1100" dirty="0"/>
              <a:t> (no date) </a:t>
            </a:r>
            <a:r>
              <a:rPr lang="en-GB" sz="1100" i="1" dirty="0"/>
              <a:t>GCU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https://www.gcu.edu/blog/gcu-experience/how-dancers-can-overcome-performance-anxiety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Daychak</a:t>
            </a:r>
            <a:r>
              <a:rPr lang="en-GB" sz="1100" dirty="0"/>
              <a:t>, A. (2023) </a:t>
            </a:r>
            <a:r>
              <a:rPr lang="en-GB" sz="1100" i="1" dirty="0"/>
              <a:t>Great tips for performance anxiety treatment for dancers</a:t>
            </a:r>
            <a:r>
              <a:rPr lang="en-GB" sz="1100" dirty="0"/>
              <a:t>, </a:t>
            </a:r>
            <a:r>
              <a:rPr lang="en-GB" sz="1100" i="1" dirty="0"/>
              <a:t>Performing Dance Arts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https://www.performingdancearts.ca/how-dancers-can-overcome-performance-anxiety/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Behind the Curtain: Prevalence of Symptoms of Depression, Generalised Anxiety and Eating Disorders in 147 Professional Dancers from Six Opera Houses or State Theatres (2023) Sports medicine – open. Available at: </a:t>
            </a:r>
            <a:r>
              <a:rPr lang="en-GB" sz="1100" dirty="0">
                <a:hlinkClick r:id="rId6"/>
              </a:rPr>
              <a:t>https://www.ncbi.nlm.nih.gov/pmc/articles/PMC10542047/#</a:t>
            </a:r>
            <a:r>
              <a:rPr lang="en-GB" sz="1100" dirty="0"/>
              <a:t> (Accessed: 17 February 2024)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Fine, R. (2024) </a:t>
            </a:r>
            <a:r>
              <a:rPr lang="en-GB" sz="1100" i="1" dirty="0"/>
              <a:t>Dancers &amp; Disordered eating</a:t>
            </a:r>
            <a:r>
              <a:rPr lang="en-GB" sz="1100" dirty="0"/>
              <a:t>, </a:t>
            </a:r>
            <a:r>
              <a:rPr lang="en-GB" sz="1100" i="1" dirty="0"/>
              <a:t>Dance Nutrition</a:t>
            </a:r>
            <a:r>
              <a:rPr lang="en-GB" sz="1100" dirty="0"/>
              <a:t>. Available at: </a:t>
            </a:r>
            <a:r>
              <a:rPr lang="en-GB" sz="1100" dirty="0">
                <a:hlinkClick r:id="rId7"/>
              </a:rPr>
              <a:t>https://dancenutrition.com/dancers-disordered-eating/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Carbohydrate</a:t>
            </a:r>
            <a:r>
              <a:rPr lang="en-GB" sz="1100" dirty="0"/>
              <a:t> (no date) </a:t>
            </a:r>
            <a:r>
              <a:rPr lang="en-GB" sz="1100" i="1" dirty="0"/>
              <a:t>What happens if I don’t get enough carbohydrate? What happens if I have too much carbohydrate?</a:t>
            </a:r>
            <a:r>
              <a:rPr lang="en-GB" sz="1100" dirty="0"/>
              <a:t> Available at: </a:t>
            </a:r>
            <a:r>
              <a:rPr lang="en-GB" sz="1100" dirty="0">
                <a:hlinkClick r:id="rId8"/>
              </a:rPr>
              <a:t>https://www.gbhealthwatch.com/Nutrient-Carbohydrate-Symptoms.php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Professional, C.C. medical (no date) </a:t>
            </a:r>
            <a:r>
              <a:rPr lang="en-GB" sz="1100" i="1" dirty="0"/>
              <a:t>Ketosis: Definition, benefits &amp; side effects</a:t>
            </a:r>
            <a:r>
              <a:rPr lang="en-GB" sz="1100" dirty="0"/>
              <a:t>, </a:t>
            </a:r>
            <a:r>
              <a:rPr lang="en-GB" sz="1100" i="1" dirty="0"/>
              <a:t>Cleveland Clinic</a:t>
            </a:r>
            <a:r>
              <a:rPr lang="en-GB" sz="1100" dirty="0"/>
              <a:t>. Available at: </a:t>
            </a:r>
            <a:r>
              <a:rPr lang="en-GB" sz="1100" dirty="0">
                <a:hlinkClick r:id="rId9"/>
              </a:rPr>
              <a:t>https://my.clevelandclinic.org/health/articles/24003-ketosis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Levy, J. (2024) </a:t>
            </a:r>
            <a:r>
              <a:rPr lang="en-GB" sz="1100" i="1" dirty="0"/>
              <a:t>7 low-fat diet risks you need to know about!</a:t>
            </a:r>
            <a:r>
              <a:rPr lang="en-GB" sz="1100" dirty="0"/>
              <a:t>, </a:t>
            </a:r>
            <a:r>
              <a:rPr lang="en-GB" sz="1100" i="1" dirty="0" err="1"/>
              <a:t>Dr.</a:t>
            </a:r>
            <a:r>
              <a:rPr lang="en-GB" sz="1100" i="1" dirty="0"/>
              <a:t> Axe</a:t>
            </a:r>
            <a:r>
              <a:rPr lang="en-GB" sz="1100" dirty="0"/>
              <a:t>. Available at: </a:t>
            </a:r>
            <a:r>
              <a:rPr lang="en-GB" sz="1100" dirty="0">
                <a:hlinkClick r:id="rId10"/>
              </a:rPr>
              <a:t>https://draxe.com/nutrition/low-fat-diet-risks/#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Northwestern</a:t>
            </a:r>
            <a:r>
              <a:rPr lang="en-GB" sz="1100" dirty="0"/>
              <a:t> Medicine (no date) </a:t>
            </a:r>
            <a:r>
              <a:rPr lang="en-GB" sz="1100" i="1" dirty="0"/>
              <a:t>Pros and cons of the ketogenic diet</a:t>
            </a:r>
            <a:r>
              <a:rPr lang="en-GB" sz="1100" dirty="0"/>
              <a:t>, </a:t>
            </a:r>
            <a:r>
              <a:rPr lang="en-GB" sz="1100" i="1" dirty="0" err="1"/>
              <a:t>Northwestern</a:t>
            </a:r>
            <a:r>
              <a:rPr lang="en-GB" sz="1100" i="1" dirty="0"/>
              <a:t> Medicine</a:t>
            </a:r>
            <a:r>
              <a:rPr lang="en-GB" sz="1100" dirty="0"/>
              <a:t>. Available at: </a:t>
            </a:r>
            <a:r>
              <a:rPr lang="en-GB" sz="1100" dirty="0">
                <a:hlinkClick r:id="rId11"/>
              </a:rPr>
              <a:t>https://www.nm.org/healthbeat/healthy-tips/nutrition/pros-and-cons-of-ketogenic-diet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White, H. (2023) </a:t>
            </a:r>
            <a:r>
              <a:rPr lang="en-GB" sz="1100" i="1" dirty="0"/>
              <a:t>Dance and body positivity: Celebrating all body types on the dance floor</a:t>
            </a:r>
            <a:r>
              <a:rPr lang="en-GB" sz="1100" dirty="0"/>
              <a:t>, </a:t>
            </a:r>
            <a:r>
              <a:rPr lang="en-GB" sz="1100" i="1" dirty="0"/>
              <a:t>Nan’s School of Dance in Raleigh</a:t>
            </a:r>
            <a:r>
              <a:rPr lang="en-GB" sz="1100" dirty="0"/>
              <a:t>. Available at: </a:t>
            </a:r>
            <a:r>
              <a:rPr lang="en-GB" sz="1100" dirty="0">
                <a:hlinkClick r:id="rId12"/>
              </a:rPr>
              <a:t>https://www.nansdancenc.com/blog/dance-and-body-positivity-celebrating-all-body-types-on-the-dance-floor/#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What are some different body types?</a:t>
            </a:r>
            <a:r>
              <a:rPr lang="en-GB" sz="1100" dirty="0"/>
              <a:t> (no date) </a:t>
            </a:r>
            <a:r>
              <a:rPr lang="en-GB" sz="1100" i="1" dirty="0"/>
              <a:t>Medical News Today</a:t>
            </a:r>
            <a:r>
              <a:rPr lang="en-GB" sz="1100" dirty="0"/>
              <a:t>. Available at: </a:t>
            </a:r>
            <a:r>
              <a:rPr lang="en-GB" sz="1100" dirty="0">
                <a:hlinkClick r:id="rId13"/>
              </a:rPr>
              <a:t>https://www.medicalnewstoday.com/articles/body-types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11711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898EB8-B803-A1EE-06F0-DAC4E2F1519B}"/>
              </a:ext>
            </a:extLst>
          </p:cNvPr>
          <p:cNvSpPr/>
          <p:nvPr/>
        </p:nvSpPr>
        <p:spPr>
          <a:xfrm>
            <a:off x="50" y="-13990"/>
            <a:ext cx="261554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0" cap="none" spc="0" dirty="0">
                <a:ln w="0"/>
                <a:effectLst>
                  <a:reflection blurRad="6350" stA="53000" endA="300" endPos="35500" dir="5400000" sy="-90000" algn="bl" rotWithShape="0"/>
                </a:effectLst>
              </a:rPr>
              <a:t>Bibliography: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B11D5A-0BA0-5324-D36A-8264D307C2E1}"/>
              </a:ext>
            </a:extLst>
          </p:cNvPr>
          <p:cNvSpPr txBox="1"/>
          <p:nvPr/>
        </p:nvSpPr>
        <p:spPr>
          <a:xfrm>
            <a:off x="-2" y="560151"/>
            <a:ext cx="927159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(No date) </a:t>
            </a:r>
            <a:r>
              <a:rPr lang="en-GB" sz="1100" i="1" dirty="0"/>
              <a:t>NHS choices</a:t>
            </a:r>
            <a:r>
              <a:rPr lang="en-GB" sz="1100" dirty="0"/>
              <a:t>. Available at: </a:t>
            </a:r>
            <a:r>
              <a:rPr lang="en-GB" sz="1100" dirty="0">
                <a:hlinkClick r:id="rId2"/>
              </a:rPr>
              <a:t>https://www.nhs.uk/mental-health/self-help/guides-tools-and-activities/five-steps-to-mental-wellbeing/</a:t>
            </a:r>
            <a:r>
              <a:rPr lang="en-GB" sz="1100" dirty="0"/>
              <a:t> (Accessed: 17 February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Depression</a:t>
            </a:r>
            <a:r>
              <a:rPr lang="en-GB" sz="1100" dirty="0"/>
              <a:t> (no date) </a:t>
            </a:r>
            <a:r>
              <a:rPr lang="en-GB" sz="1100" i="1" dirty="0"/>
              <a:t>National Institute of Mental Health</a:t>
            </a:r>
            <a:r>
              <a:rPr lang="en-GB" sz="1100" dirty="0"/>
              <a:t>. Available at: </a:t>
            </a:r>
            <a:r>
              <a:rPr lang="en-GB" sz="1100" dirty="0">
                <a:hlinkClick r:id="rId3"/>
              </a:rPr>
              <a:t>https://www.nimh.nih.gov/health/topics/depression</a:t>
            </a:r>
            <a:r>
              <a:rPr lang="en-GB" sz="1100" dirty="0"/>
              <a:t> (Accessed: 17 February 2024).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(No date a) </a:t>
            </a:r>
            <a:r>
              <a:rPr lang="en-GB" sz="1100" i="1" dirty="0"/>
              <a:t>NHS choices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https://www.nhs.uk/mental-health/conditions/generalised-anxiety-disorder/overview/</a:t>
            </a:r>
            <a:r>
              <a:rPr lang="en-GB" sz="1100" dirty="0"/>
              <a:t> (Accessed: 17 February 2024).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(No date a) </a:t>
            </a:r>
            <a:r>
              <a:rPr lang="en-GB" sz="1100" i="1" dirty="0"/>
              <a:t>NHS choices</a:t>
            </a:r>
            <a:r>
              <a:rPr lang="en-GB" sz="1100" dirty="0"/>
              <a:t>. Available at: </a:t>
            </a:r>
            <a:r>
              <a:rPr lang="en-GB" sz="1100" dirty="0">
                <a:hlinkClick r:id="rId5"/>
              </a:rPr>
              <a:t>https://www.nhs.uk/mental-health/feelings-symptoms-behaviours/behaviours/eating-disorders/overview/</a:t>
            </a:r>
            <a:r>
              <a:rPr lang="en-GB" sz="1100" dirty="0"/>
              <a:t> (Accessed: 17 February 2024). </a:t>
            </a:r>
          </a:p>
          <a:p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i="1" dirty="0"/>
              <a:t>Helplines</a:t>
            </a:r>
            <a:r>
              <a:rPr lang="en-GB" sz="1100" dirty="0"/>
              <a:t> (no date) </a:t>
            </a:r>
            <a:r>
              <a:rPr lang="en-GB" sz="1100" i="1" dirty="0"/>
              <a:t>Beat</a:t>
            </a:r>
            <a:r>
              <a:rPr lang="en-GB" sz="1100" dirty="0"/>
              <a:t>. Available at: </a:t>
            </a:r>
            <a:r>
              <a:rPr lang="en-GB" sz="1100" dirty="0">
                <a:hlinkClick r:id="rId6"/>
              </a:rPr>
              <a:t>https://www.beateatingdisorders.org.uk/get-information-and-support/get-help-for-myself/i-need-support-now/helplines/</a:t>
            </a:r>
            <a:r>
              <a:rPr lang="en-GB" sz="1100" dirty="0"/>
              <a:t> (Accessed: 17 February 2024).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809207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{B909FFCF-9898-834D-A766-21CFF6B0F404}tf10001060_mac</Template>
  <TotalTime>22136</TotalTime>
  <Words>1720</Words>
  <Application>Microsoft Macintosh PowerPoint</Application>
  <PresentationFormat>Widescreen</PresentationFormat>
  <Paragraphs>133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Bodoni 72 Book</vt:lpstr>
      <vt:lpstr>Calibri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Carrlisa Alleyne</dc:creator>
  <cp:lastModifiedBy>Carrlisa Alleyne</cp:lastModifiedBy>
  <cp:revision>31</cp:revision>
  <dcterms:created xsi:type="dcterms:W3CDTF">2024-02-02T09:04:15Z</dcterms:created>
  <dcterms:modified xsi:type="dcterms:W3CDTF">2024-02-19T14:34:46Z</dcterms:modified>
</cp:coreProperties>
</file>