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22" autoAdjust="0"/>
    <p:restoredTop sz="94660"/>
  </p:normalViewPr>
  <p:slideViewPr>
    <p:cSldViewPr snapToGrid="0">
      <p:cViewPr>
        <p:scale>
          <a:sx n="99" d="100"/>
          <a:sy n="99" d="100"/>
        </p:scale>
        <p:origin x="-132" y="1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B3D24-2813-47E3-929E-EBF3ABADFDF7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E79A9-B084-43F3-9E88-C562C95F7E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79199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B3D24-2813-47E3-929E-EBF3ABADFDF7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E79A9-B084-43F3-9E88-C562C95F7E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65268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B3D24-2813-47E3-929E-EBF3ABADFDF7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E79A9-B084-43F3-9E88-C562C95F7E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11791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B3D24-2813-47E3-929E-EBF3ABADFDF7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E79A9-B084-43F3-9E88-C562C95F7E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27896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B3D24-2813-47E3-929E-EBF3ABADFDF7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E79A9-B084-43F3-9E88-C562C95F7E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626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B3D24-2813-47E3-929E-EBF3ABADFDF7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E79A9-B084-43F3-9E88-C562C95F7E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75260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B3D24-2813-47E3-929E-EBF3ABADFDF7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E79A9-B084-43F3-9E88-C562C95F7E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58382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B3D24-2813-47E3-929E-EBF3ABADFDF7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E79A9-B084-43F3-9E88-C562C95F7E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23289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B3D24-2813-47E3-929E-EBF3ABADFDF7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E79A9-B084-43F3-9E88-C562C95F7E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93408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B3D24-2813-47E3-929E-EBF3ABADFDF7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E79A9-B084-43F3-9E88-C562C95F7E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8994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B3D24-2813-47E3-929E-EBF3ABADFDF7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E79A9-B084-43F3-9E88-C562C95F7E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98895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6B3D24-2813-47E3-929E-EBF3ABADFDF7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BE79A9-B084-43F3-9E88-C562C95F7E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1657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336819"/>
          </a:xfrm>
        </p:spPr>
        <p:txBody>
          <a:bodyPr/>
          <a:lstStyle/>
          <a:p>
            <a:r>
              <a:rPr lang="en-GB" dirty="0" smtClean="0"/>
              <a:t>Residual Stresses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803707"/>
          </a:xfrm>
        </p:spPr>
        <p:txBody>
          <a:bodyPr>
            <a:normAutofit/>
          </a:bodyPr>
          <a:lstStyle/>
          <a:p>
            <a:r>
              <a:rPr lang="en-GB" sz="4000" i="1" dirty="0" smtClean="0">
                <a:solidFill>
                  <a:schemeClr val="bg1">
                    <a:lumMod val="50000"/>
                  </a:schemeClr>
                </a:solidFill>
              </a:rPr>
              <a:t>Rob Goodson</a:t>
            </a:r>
            <a:endParaRPr lang="en-GB" sz="4000" i="1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772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22671"/>
            <a:ext cx="10515600" cy="646257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177637"/>
            <a:ext cx="10515600" cy="568036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Residual stresses are created by almost every manufacturing </a:t>
            </a:r>
            <a:r>
              <a:rPr lang="en-GB" dirty="0" smtClean="0"/>
              <a:t>process; predominantly -  </a:t>
            </a:r>
            <a:r>
              <a:rPr lang="en-GB" i="1" dirty="0"/>
              <a:t>casting, welding</a:t>
            </a:r>
            <a:r>
              <a:rPr lang="en-GB" dirty="0"/>
              <a:t>, and </a:t>
            </a:r>
            <a:r>
              <a:rPr lang="en-GB" i="1" dirty="0"/>
              <a:t>forming</a:t>
            </a:r>
            <a:r>
              <a:rPr lang="en-GB" dirty="0"/>
              <a:t>. </a:t>
            </a:r>
            <a:endParaRPr lang="en-GB" dirty="0" smtClean="0"/>
          </a:p>
          <a:p>
            <a:pPr marL="0" indent="0">
              <a:buNone/>
            </a:pPr>
            <a:endParaRPr lang="en-GB" sz="200" dirty="0"/>
          </a:p>
          <a:p>
            <a:pPr marL="0" indent="0">
              <a:buNone/>
            </a:pPr>
            <a:r>
              <a:rPr lang="en-GB" dirty="0" smtClean="0"/>
              <a:t>Residual </a:t>
            </a:r>
            <a:r>
              <a:rPr lang="en-GB" dirty="0"/>
              <a:t>stresses occur </a:t>
            </a:r>
            <a:r>
              <a:rPr lang="en-GB" i="1" dirty="0"/>
              <a:t>without any external loads</a:t>
            </a:r>
            <a:r>
              <a:rPr lang="en-GB" dirty="0"/>
              <a:t>, thus they are easily overlooked, and sometimes ignored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sz="200" dirty="0" smtClean="0"/>
          </a:p>
          <a:p>
            <a:pPr marL="0" indent="0">
              <a:buNone/>
            </a:pPr>
            <a:r>
              <a:rPr lang="en-GB" dirty="0" smtClean="0"/>
              <a:t>Combined </a:t>
            </a:r>
            <a:r>
              <a:rPr lang="en-GB" dirty="0"/>
              <a:t>with </a:t>
            </a:r>
            <a:r>
              <a:rPr lang="en-GB" dirty="0" smtClean="0"/>
              <a:t>service </a:t>
            </a:r>
            <a:r>
              <a:rPr lang="en-GB" dirty="0"/>
              <a:t>stresses, </a:t>
            </a:r>
            <a:r>
              <a:rPr lang="en-GB" dirty="0" smtClean="0"/>
              <a:t>residual stresses can shorten </a:t>
            </a:r>
            <a:r>
              <a:rPr lang="en-GB" dirty="0"/>
              <a:t>a component life, and have </a:t>
            </a:r>
            <a:r>
              <a:rPr lang="en-GB" dirty="0" smtClean="0"/>
              <a:t>caused </a:t>
            </a:r>
            <a:r>
              <a:rPr lang="en-GB" dirty="0"/>
              <a:t>failure </a:t>
            </a:r>
            <a:r>
              <a:rPr lang="en-GB" dirty="0" smtClean="0"/>
              <a:t>of </a:t>
            </a:r>
            <a:r>
              <a:rPr lang="en-GB" dirty="0"/>
              <a:t>bridges, aircraft, ships and </a:t>
            </a:r>
            <a:r>
              <a:rPr lang="en-GB" dirty="0" smtClean="0"/>
              <a:t>smaller </a:t>
            </a:r>
            <a:r>
              <a:rPr lang="en-GB" dirty="0"/>
              <a:t>structures and </a:t>
            </a:r>
            <a:r>
              <a:rPr lang="en-GB" dirty="0" smtClean="0"/>
              <a:t>devices.</a:t>
            </a:r>
          </a:p>
          <a:p>
            <a:pPr marL="0" indent="0">
              <a:buNone/>
            </a:pPr>
            <a:endParaRPr lang="en-GB" sz="200" dirty="0" smtClean="0"/>
          </a:p>
          <a:p>
            <a:pPr marL="0" indent="0">
              <a:buNone/>
            </a:pPr>
            <a:r>
              <a:rPr lang="en-GB" dirty="0" smtClean="0"/>
              <a:t>At times residual </a:t>
            </a:r>
            <a:r>
              <a:rPr lang="en-GB" dirty="0"/>
              <a:t>stresses are </a:t>
            </a:r>
            <a:r>
              <a:rPr lang="en-GB" i="1" dirty="0"/>
              <a:t>actively introduced </a:t>
            </a:r>
            <a:r>
              <a:rPr lang="en-GB" dirty="0"/>
              <a:t>to provide beneficial effects, </a:t>
            </a:r>
            <a:r>
              <a:rPr lang="en-GB" dirty="0" smtClean="0"/>
              <a:t>i.e. </a:t>
            </a:r>
            <a:r>
              <a:rPr lang="en-GB" i="1" dirty="0" smtClean="0"/>
              <a:t>compressive </a:t>
            </a:r>
            <a:r>
              <a:rPr lang="en-GB" i="1" dirty="0"/>
              <a:t>stresses</a:t>
            </a:r>
            <a:r>
              <a:rPr lang="en-GB" dirty="0"/>
              <a:t>, such as in pre-stressed concrete, shot-peening, case-hardening, and cold hole-expansion.</a:t>
            </a:r>
          </a:p>
        </p:txBody>
      </p:sp>
    </p:spTree>
    <p:extLst>
      <p:ext uri="{BB962C8B-B14F-4D97-AF65-F5344CB8AC3E}">
        <p14:creationId xmlns:p14="http://schemas.microsoft.com/office/powerpoint/2010/main" val="3514129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88034"/>
            <a:ext cx="10515600" cy="736311"/>
          </a:xfrm>
        </p:spPr>
        <p:txBody>
          <a:bodyPr/>
          <a:lstStyle/>
          <a:p>
            <a:pPr algn="ctr"/>
            <a:r>
              <a:rPr lang="en-GB" dirty="0" smtClean="0"/>
              <a:t>Benefits of Residual Stress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824345"/>
            <a:ext cx="10515600" cy="578427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Shot peening </a:t>
            </a:r>
            <a:r>
              <a:rPr lang="en-GB" dirty="0" smtClean="0"/>
              <a:t>produces a compressive </a:t>
            </a:r>
            <a:r>
              <a:rPr lang="en-GB" dirty="0"/>
              <a:t>residual stress layer of metal on parts such as: gears, cams and camshafts, clutch springs, coil springs, connecting rods, crankshafts, gearwheels, and turbine blades.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					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200" dirty="0" smtClean="0"/>
          </a:p>
          <a:p>
            <a:pPr marL="0" indent="0">
              <a:buNone/>
            </a:pPr>
            <a:r>
              <a:rPr lang="en-GB" dirty="0" smtClean="0"/>
              <a:t>Shot </a:t>
            </a:r>
            <a:r>
              <a:rPr lang="en-GB" dirty="0"/>
              <a:t>peening operates on the principle of </a:t>
            </a:r>
            <a:r>
              <a:rPr lang="en-GB" dirty="0" smtClean="0"/>
              <a:t>plasticity: </a:t>
            </a:r>
            <a:r>
              <a:rPr lang="en-GB" dirty="0"/>
              <a:t>each particle functions as a ball-peen hammer, changing the mechanical properties of the surface, relieving tensile stress and replacing it with beneficial compressive stress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042" y="2142980"/>
            <a:ext cx="3681268" cy="271967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517507">
            <a:off x="5278583" y="1984230"/>
            <a:ext cx="4959927" cy="330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6920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67253"/>
            <a:ext cx="10515600" cy="68782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Evidence of Residual Stresses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810491"/>
            <a:ext cx="10515600" cy="536647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Early methods used for identifying the existence of residual stresses involved cutting the material and observing the resulting dimension </a:t>
            </a:r>
            <a:r>
              <a:rPr lang="en-GB" dirty="0" smtClean="0"/>
              <a:t>changes.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50046" y="2261321"/>
            <a:ext cx="4841009" cy="36307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7759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07548"/>
            <a:ext cx="10515600" cy="736019"/>
          </a:xfrm>
        </p:spPr>
        <p:txBody>
          <a:bodyPr/>
          <a:lstStyle/>
          <a:p>
            <a:pPr algn="ctr"/>
            <a:r>
              <a:rPr lang="en-GB" dirty="0" smtClean="0"/>
              <a:t>Nature of Residual Stresses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843567"/>
            <a:ext cx="10515600" cy="5756856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Residual </a:t>
            </a:r>
            <a:r>
              <a:rPr lang="en-GB" dirty="0"/>
              <a:t>stresses are </a:t>
            </a:r>
            <a:r>
              <a:rPr lang="en-GB" i="1" dirty="0"/>
              <a:t>self-equilibrating</a:t>
            </a:r>
            <a:r>
              <a:rPr lang="en-GB" dirty="0"/>
              <a:t>, i.e. local areas of tensile and compressive stresses sum to create zero net </a:t>
            </a:r>
            <a:r>
              <a:rPr lang="en-GB" dirty="0" smtClean="0"/>
              <a:t>force.</a:t>
            </a:r>
          </a:p>
          <a:p>
            <a:pPr marL="0" indent="0">
              <a:buNone/>
            </a:pPr>
            <a:r>
              <a:rPr lang="en-GB" dirty="0" smtClean="0"/>
              <a:t>Consider the effects of introducing residual stresses in thermally toughened glass.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					Thermally toughened 5mm thick glass </a:t>
            </a:r>
            <a:r>
              <a:rPr lang="en-GB" dirty="0" err="1" smtClean="0"/>
              <a:t>wh</a:t>
            </a:r>
            <a:r>
              <a:rPr lang="en-GB" dirty="0" smtClean="0"/>
              <a:t>					which indicates outer compressive residual				residual stresses (negative).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				</a:t>
            </a:r>
            <a:r>
              <a:rPr lang="en-GB" dirty="0"/>
              <a:t>The tensile stresses in the central </a:t>
            </a:r>
            <a:r>
              <a:rPr lang="en-GB" dirty="0" smtClean="0"/>
              <a:t>						region </a:t>
            </a:r>
            <a:r>
              <a:rPr lang="en-GB" dirty="0"/>
              <a:t>balance the compressive </a:t>
            </a:r>
            <a:r>
              <a:rPr lang="en-GB" dirty="0" smtClean="0"/>
              <a:t>						stresses </a:t>
            </a:r>
            <a:r>
              <a:rPr lang="en-GB" dirty="0"/>
              <a:t>at the surfaces, hence the </a:t>
            </a:r>
            <a:r>
              <a:rPr lang="en-GB" dirty="0" smtClean="0"/>
              <a:t>net					stress </a:t>
            </a:r>
            <a:r>
              <a:rPr lang="en-GB" dirty="0"/>
              <a:t>is </a:t>
            </a:r>
            <a:r>
              <a:rPr lang="en-GB" dirty="0" smtClean="0"/>
              <a:t>zero.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2802229"/>
            <a:ext cx="4609563" cy="3630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7329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20427"/>
            <a:ext cx="10515600" cy="690943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Mechanisms of Residual Stress Creation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991674"/>
            <a:ext cx="10515600" cy="5454203"/>
          </a:xfrm>
        </p:spPr>
        <p:txBody>
          <a:bodyPr/>
          <a:lstStyle/>
          <a:p>
            <a:r>
              <a:rPr lang="en-GB" i="1" dirty="0"/>
              <a:t>Non-uniform plastic deformation </a:t>
            </a:r>
            <a:r>
              <a:rPr lang="en-GB" dirty="0" smtClean="0"/>
              <a:t>– found </a:t>
            </a:r>
            <a:r>
              <a:rPr lang="en-GB" dirty="0"/>
              <a:t>to occur in manufacturing processes that change the shape of a material including forging, rolling, bending, drawing and extrusion, and in-service during deformation such as ball bearings and railway </a:t>
            </a:r>
            <a:r>
              <a:rPr lang="en-GB" dirty="0" smtClean="0"/>
              <a:t>rails.</a:t>
            </a:r>
          </a:p>
          <a:p>
            <a:pPr marL="0" indent="0">
              <a:buNone/>
            </a:pPr>
            <a:endParaRPr lang="en-GB" sz="200" dirty="0" smtClean="0"/>
          </a:p>
          <a:p>
            <a:r>
              <a:rPr lang="en-GB" i="1" dirty="0"/>
              <a:t>Surface modification </a:t>
            </a:r>
            <a:r>
              <a:rPr lang="en-GB" dirty="0" smtClean="0"/>
              <a:t>– found </a:t>
            </a:r>
            <a:r>
              <a:rPr lang="en-GB" dirty="0"/>
              <a:t>to occur in manufacturing during machining, grinding, plating, shot-peening, and carburizing / case-hardening, and in-service by corrosion or oxidation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sz="200" dirty="0" smtClean="0"/>
          </a:p>
          <a:p>
            <a:r>
              <a:rPr lang="en-GB" i="1" dirty="0"/>
              <a:t>Material phase and/or density </a:t>
            </a:r>
            <a:r>
              <a:rPr lang="en-GB" i="1" dirty="0" smtClean="0"/>
              <a:t>changes </a:t>
            </a:r>
            <a:r>
              <a:rPr lang="en-GB" dirty="0" smtClean="0"/>
              <a:t>- found </a:t>
            </a:r>
            <a:r>
              <a:rPr lang="en-GB" dirty="0"/>
              <a:t>to occur in manufacturing during welding, casting, quenching, phase transformation in metals and ceramics, precipitation hardening in alloys and polymerisation in plastics, and in-service from radiation damage in nuclear components and moisture changes in wood.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2811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81790"/>
            <a:ext cx="10515600" cy="684503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Residual Stresses – Categories &amp; 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708338"/>
            <a:ext cx="10515600" cy="5943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Categorised by;</a:t>
            </a:r>
          </a:p>
          <a:p>
            <a:r>
              <a:rPr lang="en-GB" dirty="0" smtClean="0"/>
              <a:t> </a:t>
            </a:r>
            <a:r>
              <a:rPr lang="en-GB" i="1" dirty="0"/>
              <a:t>cause</a:t>
            </a:r>
            <a:r>
              <a:rPr lang="en-GB" dirty="0"/>
              <a:t> (e.g. thermal or elastic mismatch), </a:t>
            </a:r>
            <a:endParaRPr lang="en-GB" dirty="0" smtClean="0"/>
          </a:p>
          <a:p>
            <a:r>
              <a:rPr lang="en-GB" dirty="0" smtClean="0"/>
              <a:t>according </a:t>
            </a:r>
            <a:r>
              <a:rPr lang="en-GB" dirty="0"/>
              <a:t>to the method by which they are </a:t>
            </a:r>
            <a:r>
              <a:rPr lang="en-GB" i="1" dirty="0"/>
              <a:t>measured</a:t>
            </a:r>
            <a:r>
              <a:rPr lang="en-GB" dirty="0"/>
              <a:t>, and </a:t>
            </a:r>
            <a:endParaRPr lang="en-GB" dirty="0" smtClean="0"/>
          </a:p>
          <a:p>
            <a:r>
              <a:rPr lang="en-GB" dirty="0" smtClean="0"/>
              <a:t>by </a:t>
            </a:r>
            <a:r>
              <a:rPr lang="en-GB" dirty="0"/>
              <a:t>the </a:t>
            </a:r>
            <a:r>
              <a:rPr lang="en-GB" i="1" dirty="0"/>
              <a:t>length scale </a:t>
            </a:r>
            <a:r>
              <a:rPr lang="en-GB" dirty="0"/>
              <a:t>over which they self-equilibrate; different types of stress equilibrate over different length scales, of which there are three classifications. </a:t>
            </a:r>
            <a:endParaRPr lang="en-GB" dirty="0" smtClean="0"/>
          </a:p>
          <a:p>
            <a:endParaRPr lang="en-GB" sz="200" dirty="0" smtClean="0"/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i="1" dirty="0" smtClean="0"/>
              <a:t>Type I</a:t>
            </a:r>
            <a:r>
              <a:rPr lang="en-GB" dirty="0" smtClean="0"/>
              <a:t> – macro; from mm upwards. Shot-peening &amp; toughened 	glass.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i="1" dirty="0" smtClean="0"/>
              <a:t>Type II </a:t>
            </a:r>
            <a:r>
              <a:rPr lang="en-GB" dirty="0" smtClean="0"/>
              <a:t>– micro; microns x10</a:t>
            </a:r>
            <a:r>
              <a:rPr lang="en-GB" baseline="30000" dirty="0" smtClean="0"/>
              <a:t>-6</a:t>
            </a:r>
            <a:r>
              <a:rPr lang="en-GB" dirty="0" smtClean="0"/>
              <a:t>m.  Also termed ‘</a:t>
            </a:r>
            <a:r>
              <a:rPr lang="en-GB" dirty="0" err="1" smtClean="0"/>
              <a:t>intergranular</a:t>
            </a:r>
            <a:r>
              <a:rPr lang="en-GB" dirty="0" smtClean="0"/>
              <a:t>’ 	stresses.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i="1" dirty="0" smtClean="0"/>
              <a:t>Type III </a:t>
            </a:r>
            <a:r>
              <a:rPr lang="en-GB" dirty="0" smtClean="0"/>
              <a:t>– atomic/sub-atomic scale.  Atomic dislocation stress 	fields.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9549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62471"/>
            <a:ext cx="10515600" cy="645867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Effects of Residual Stress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38200" y="708338"/>
                <a:ext cx="10515600" cy="5943600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sz="2400" dirty="0" smtClean="0"/>
                  <a:t>Static loading performance of brittle materials improved by suitable use of residual stress; e.g. shot-peening of camshafts (poor fatigue strength), turbine blades, etc.</a:t>
                </a:r>
              </a:p>
              <a:p>
                <a:pPr marL="0" indent="0">
                  <a:buNone/>
                </a:pPr>
                <a:r>
                  <a:rPr lang="en-GB" sz="2400" dirty="0" smtClean="0"/>
                  <a:t>Like glass, concrete has poor tensile strength.  Can however be used in tension (e.g. cantilever beams) when pre-stressed in compression by including longitudinal pre-stressed steel rods/wire.</a:t>
                </a:r>
              </a:p>
              <a:p>
                <a:pPr marL="0" indent="0">
                  <a:buNone/>
                </a:pPr>
                <a:r>
                  <a:rPr lang="en-GB" sz="2400" dirty="0" smtClean="0"/>
                  <a:t>Effects of residual stress on fatigue lifetimes can increase or lower mean stress experienced over a fatigue (loading) cycle.</a:t>
                </a:r>
              </a:p>
              <a:p>
                <a:pPr marL="0" indent="0">
                  <a:buNone/>
                </a:pPr>
                <a:endParaRPr lang="en-GB" sz="200" dirty="0" smtClean="0"/>
              </a:p>
              <a:p>
                <a:pPr marL="0" indent="0">
                  <a:buNone/>
                </a:pPr>
                <a:r>
                  <a:rPr lang="en-GB" sz="2400" dirty="0" smtClean="0"/>
                  <a:t>Possible to quantify effect of component life</a:t>
                </a:r>
              </a:p>
              <a:p>
                <a:pPr marL="0" indent="0">
                  <a:buNone/>
                </a:pPr>
                <a:r>
                  <a:rPr lang="en-GB" sz="2400" dirty="0" smtClean="0"/>
                  <a:t>by applying the Gerber or Goodman </a:t>
                </a:r>
              </a:p>
              <a:p>
                <a:pPr marL="0" indent="0">
                  <a:buNone/>
                </a:pPr>
                <a:r>
                  <a:rPr lang="en-GB" sz="2400" dirty="0"/>
                  <a:t>r</a:t>
                </a:r>
                <a:r>
                  <a:rPr lang="en-GB" sz="2400" dirty="0" smtClean="0"/>
                  <a:t>elationships.  Tensile residual stress increases</a:t>
                </a:r>
              </a:p>
              <a:p>
                <a:pPr marL="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r>
                  <a:rPr lang="en-GB" sz="2400" dirty="0" smtClean="0"/>
                  <a:t>mean stress so stress amplitude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GB" sz="2000" i="1" smtClean="0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sz="2000" i="1">
                                <a:effectLst/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sz="2000" i="1">
                                <a:effectLst/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  <m:t>𝜎</m:t>
                            </m:r>
                          </m:e>
                          <m:sub>
                            <m:r>
                              <a:rPr lang="en-GB" sz="2000" i="1">
                                <a:effectLst/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  <m:t>𝑚𝑎𝑥</m:t>
                            </m:r>
                          </m:sub>
                        </m:sSub>
                        <m:r>
                          <a:rPr lang="en-GB" sz="20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− </m:t>
                        </m:r>
                        <m:sSub>
                          <m:sSubPr>
                            <m:ctrlPr>
                              <a:rPr lang="en-GB" sz="2000" i="1">
                                <a:effectLst/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en-GB" sz="2000" i="1">
                                <a:effectLst/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  <m:t>𝜎</m:t>
                            </m:r>
                          </m:e>
                          <m:sub>
                            <m:r>
                              <a:rPr lang="en-GB" sz="2000" i="1">
                                <a:effectLst/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  <m:t>𝑚𝑖𝑛</m:t>
                            </m:r>
                          </m:sub>
                        </m:sSub>
                      </m:e>
                    </m:d>
                  </m:oMath>
                </a14:m>
                <a:endParaRPr lang="en-GB" sz="20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:r>
                  <a:rPr lang="en-GB" sz="2400" dirty="0" smtClean="0"/>
                  <a:t>must be reduced to not affect lifetime.</a:t>
                </a:r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38200" y="708338"/>
                <a:ext cx="10515600" cy="5943600"/>
              </a:xfrm>
              <a:blipFill>
                <a:blip r:embed="rId2"/>
                <a:stretch>
                  <a:fillRect l="-928" t="-1436" r="-98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8461" y="3146153"/>
            <a:ext cx="4422751" cy="3147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9984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56032"/>
            <a:ext cx="10515600" cy="684503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Fatigue and Residual Stresses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888642"/>
            <a:ext cx="10515600" cy="56216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At high mean stress values, tensile residual stresses could cause static fracture during fatigue – fracture occurring at stress less than UTS.</a:t>
            </a:r>
          </a:p>
          <a:p>
            <a:pPr marL="0" indent="0">
              <a:buNone/>
            </a:pPr>
            <a:endParaRPr lang="en-GB" sz="200" dirty="0" smtClean="0"/>
          </a:p>
          <a:p>
            <a:pPr marL="0" indent="0">
              <a:buNone/>
            </a:pPr>
            <a:r>
              <a:rPr lang="en-GB" dirty="0" smtClean="0"/>
              <a:t>Outer surface of component (free surface) preferred site of fatigue crack initiation.  Hence, great advantage gained in causing compressive in-plane stress near surface region.</a:t>
            </a:r>
          </a:p>
          <a:p>
            <a:pPr marL="0" indent="0">
              <a:buNone/>
            </a:pPr>
            <a:endParaRPr lang="en-GB" sz="200" dirty="0" smtClean="0"/>
          </a:p>
          <a:p>
            <a:pPr marL="0" indent="0">
              <a:buNone/>
            </a:pPr>
            <a:r>
              <a:rPr lang="en-GB" dirty="0" smtClean="0"/>
              <a:t>Achieved by shot-peening, </a:t>
            </a:r>
            <a:r>
              <a:rPr lang="en-GB" dirty="0" err="1" smtClean="0"/>
              <a:t>autofrettage</a:t>
            </a:r>
            <a:r>
              <a:rPr lang="en-GB" dirty="0" smtClean="0"/>
              <a:t>, case-hardening, </a:t>
            </a:r>
            <a:r>
              <a:rPr lang="en-GB" i="1" dirty="0" smtClean="0"/>
              <a:t>cold-hole expansion</a:t>
            </a:r>
            <a:r>
              <a:rPr lang="en-GB" dirty="0" smtClean="0"/>
              <a:t> – applied in aerospace industry to impart residual compressive stresses to fastener holes; split-sleeve &amp; mandrel process.</a:t>
            </a:r>
          </a:p>
          <a:p>
            <a:pPr marL="0" indent="0">
              <a:buNone/>
            </a:pPr>
            <a:endParaRPr lang="en-GB" sz="200" dirty="0" smtClean="0"/>
          </a:p>
          <a:p>
            <a:pPr marL="0" indent="0">
              <a:buNone/>
            </a:pPr>
            <a:r>
              <a:rPr lang="en-GB" i="1" dirty="0" err="1" smtClean="0"/>
              <a:t>Autofrettage</a:t>
            </a:r>
            <a:r>
              <a:rPr lang="en-GB" dirty="0" smtClean="0"/>
              <a:t> – used in pressure vessels; exposure of vessel to very high internal pressures causing inner surface to yield plastically.  Results in compressive residual stresses at surface.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9520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52625"/>
            <a:ext cx="10515600" cy="742458"/>
          </a:xfrm>
        </p:spPr>
        <p:txBody>
          <a:bodyPr/>
          <a:lstStyle/>
          <a:p>
            <a:pPr algn="ctr"/>
            <a:r>
              <a:rPr lang="en-GB" i="1" dirty="0" smtClean="0"/>
              <a:t>Residual Stresses</a:t>
            </a:r>
            <a:endParaRPr lang="en-GB" i="1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4925" y="1030578"/>
            <a:ext cx="7042150" cy="5281613"/>
          </a:xfrm>
        </p:spPr>
      </p:pic>
    </p:spTree>
    <p:extLst>
      <p:ext uri="{BB962C8B-B14F-4D97-AF65-F5344CB8AC3E}">
        <p14:creationId xmlns:p14="http://schemas.microsoft.com/office/powerpoint/2010/main" val="2188559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1464</TotalTime>
  <Words>613</Words>
  <Application>Microsoft Office PowerPoint</Application>
  <PresentationFormat>Widescreen</PresentationFormat>
  <Paragraphs>62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Calibri Light</vt:lpstr>
      <vt:lpstr>Cambria Math</vt:lpstr>
      <vt:lpstr>Times New Roman</vt:lpstr>
      <vt:lpstr>Office Theme</vt:lpstr>
      <vt:lpstr>Residual Stresses</vt:lpstr>
      <vt:lpstr>Introduction</vt:lpstr>
      <vt:lpstr>Benefits of Residual Stress</vt:lpstr>
      <vt:lpstr>Evidence of Residual Stresses</vt:lpstr>
      <vt:lpstr>Nature of Residual Stresses</vt:lpstr>
      <vt:lpstr>Mechanisms of Residual Stress Creation</vt:lpstr>
      <vt:lpstr>Residual Stresses – Categories &amp; Types</vt:lpstr>
      <vt:lpstr>Effects of Residual Stress</vt:lpstr>
      <vt:lpstr>Fatigue and Residual Stresses</vt:lpstr>
      <vt:lpstr>Residual Stresses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Residual Stresses</dc:title>
  <dc:creator>Robert Goodson</dc:creator>
  <cp:lastModifiedBy>Robert Goodson</cp:lastModifiedBy>
  <cp:revision>25</cp:revision>
  <dcterms:created xsi:type="dcterms:W3CDTF">2019-03-12T13:40:41Z</dcterms:created>
  <dcterms:modified xsi:type="dcterms:W3CDTF">2019-03-13T14:04:54Z</dcterms:modified>
</cp:coreProperties>
</file>