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1" r:id="rId1"/>
  </p:sldMasterIdLst>
  <p:notesMasterIdLst>
    <p:notesMasterId r:id="rId13"/>
  </p:notesMasterIdLst>
  <p:sldIdLst>
    <p:sldId id="256" r:id="rId2"/>
    <p:sldId id="257" r:id="rId3"/>
    <p:sldId id="258" r:id="rId4"/>
    <p:sldId id="259" r:id="rId5"/>
    <p:sldId id="260" r:id="rId6"/>
    <p:sldId id="262" r:id="rId7"/>
    <p:sldId id="267" r:id="rId8"/>
    <p:sldId id="268"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83" autoAdjust="0"/>
    <p:restoredTop sz="95788" autoAdjust="0"/>
  </p:normalViewPr>
  <p:slideViewPr>
    <p:cSldViewPr snapToGrid="0">
      <p:cViewPr varScale="1">
        <p:scale>
          <a:sx n="106" d="100"/>
          <a:sy n="106" d="100"/>
        </p:scale>
        <p:origin x="832"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1A13E7-E6BF-4181-9F9D-F98164CE5C15}" type="datetimeFigureOut">
              <a:rPr lang="en-GB" smtClean="0"/>
              <a:t>13/07/2026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AD5EB9-B321-4627-A96C-408748FB7616}" type="slidenum">
              <a:rPr lang="en-GB" smtClean="0"/>
              <a:t>‹#›</a:t>
            </a:fld>
            <a:endParaRPr lang="en-GB"/>
          </a:p>
        </p:txBody>
      </p:sp>
    </p:spTree>
    <p:extLst>
      <p:ext uri="{BB962C8B-B14F-4D97-AF65-F5344CB8AC3E}">
        <p14:creationId xmlns:p14="http://schemas.microsoft.com/office/powerpoint/2010/main" val="35713923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1</a:t>
            </a:fld>
            <a:endParaRPr lang="en-GB"/>
          </a:p>
        </p:txBody>
      </p:sp>
    </p:spTree>
    <p:extLst>
      <p:ext uri="{BB962C8B-B14F-4D97-AF65-F5344CB8AC3E}">
        <p14:creationId xmlns:p14="http://schemas.microsoft.com/office/powerpoint/2010/main" val="213528478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GB"/>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685150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8977639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GB"/>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4714588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GB"/>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28C18859-9320-47B1-B84A-5AD18E8F8F05}"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413902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GB"/>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28C18859-9320-47B1-B84A-5AD18E8F8F05}" type="datetimeFigureOut">
              <a:rPr lang="en-GB" smtClean="0"/>
              <a:t>13/07/2026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8030464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28C18859-9320-47B1-B84A-5AD18E8F8F05}" type="datetimeFigureOut">
              <a:rPr lang="en-GB" smtClean="0"/>
              <a:t>13/07/2026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405399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28C18859-9320-47B1-B84A-5AD18E8F8F05}" type="datetimeFigureOut">
              <a:rPr lang="en-GB" smtClean="0"/>
              <a:t>13/07/2026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3045418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GB"/>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5901429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4836179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029208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1834551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GB"/>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7DA55A-CD99-4D6D-9F9B-30A0F32F27EB}" type="slidenum">
              <a:rPr lang="en-GB" smtClean="0"/>
              <a:t>‹#›</a:t>
            </a:fld>
            <a:endParaRPr lang="en-GB"/>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7496657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4477449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GB"/>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28C18859-9320-47B1-B84A-5AD18E8F8F05}" type="datetimeFigureOut">
              <a:rPr lang="en-GB" smtClean="0"/>
              <a:t>13/07/2026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2975744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GB"/>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28C18859-9320-47B1-B84A-5AD18E8F8F05}" type="datetimeFigureOut">
              <a:rPr lang="en-GB" smtClean="0"/>
              <a:t>13/07/2026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6920404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378528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GB"/>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4393336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4128311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a:alphaModFix amt="8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28C18859-9320-47B1-B84A-5AD18E8F8F05}" type="datetimeFigureOut">
              <a:rPr lang="en-GB" smtClean="0"/>
              <a:t>13/07/2026</a:t>
            </a:fld>
            <a:endParaRPr lang="en-GB"/>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467DA55A-CD99-4D6D-9F9B-30A0F32F27EB}" type="slidenum">
              <a:rPr lang="en-GB" smtClean="0"/>
              <a:t>‹#›</a:t>
            </a:fld>
            <a:endParaRPr lang="en-GB"/>
          </a:p>
        </p:txBody>
      </p:sp>
    </p:spTree>
    <p:extLst>
      <p:ext uri="{BB962C8B-B14F-4D97-AF65-F5344CB8AC3E}">
        <p14:creationId xmlns:p14="http://schemas.microsoft.com/office/powerpoint/2010/main" val="1187312585"/>
      </p:ext>
    </p:extLst>
  </p:cSld>
  <p:clrMap bg1="lt1" tx1="dk1" bg2="lt2" tx2="dk2" accent1="accent1" accent2="accent2" accent3="accent3" accent4="accent4" accent5="accent5" accent6="accent6" hlink="hlink" folHlink="folHlink"/>
  <p:sldLayoutIdLst>
    <p:sldLayoutId id="2147484132" r:id="rId1"/>
    <p:sldLayoutId id="2147484133" r:id="rId2"/>
    <p:sldLayoutId id="2147484134" r:id="rId3"/>
    <p:sldLayoutId id="2147484135" r:id="rId4"/>
    <p:sldLayoutId id="2147484136" r:id="rId5"/>
    <p:sldLayoutId id="2147484137" r:id="rId6"/>
    <p:sldLayoutId id="2147484138" r:id="rId7"/>
    <p:sldLayoutId id="2147484139" r:id="rId8"/>
    <p:sldLayoutId id="2147484140" r:id="rId9"/>
    <p:sldLayoutId id="2147484141" r:id="rId10"/>
    <p:sldLayoutId id="2147484142" r:id="rId11"/>
    <p:sldLayoutId id="2147484143" r:id="rId12"/>
    <p:sldLayoutId id="2147484144" r:id="rId13"/>
    <p:sldLayoutId id="2147484145" r:id="rId14"/>
    <p:sldLayoutId id="2147484146" r:id="rId15"/>
    <p:sldLayoutId id="2147484147" r:id="rId16"/>
    <p:sldLayoutId id="2147484148" r:id="rId17"/>
    <p:sldLayoutId id="2147484149" r:id="rId18"/>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ww.vanderlaw.com/not-following-business-regulations/" TargetMode="External"/><Relationship Id="rId2" Type="http://schemas.openxmlformats.org/officeDocument/2006/relationships/hyperlink" Target="https://www.gov.uk/guidance/business-regulation-guidance-and-tools" TargetMode="External"/><Relationship Id="rId1" Type="http://schemas.openxmlformats.org/officeDocument/2006/relationships/slideLayout" Target="../slideLayouts/slideLayout3.xml"/><Relationship Id="rId5" Type="http://schemas.openxmlformats.org/officeDocument/2006/relationships/hyperlink" Target="https://www.cipd.org/en/knowledge/factsheets/pestle-analysis-factsheet/" TargetMode="External"/><Relationship Id="rId4" Type="http://schemas.openxmlformats.org/officeDocument/2006/relationships/hyperlink" Target="https://uk.practicallaw.thomsonreuters.com/w-006-4835?transitionType=Default&amp;contextData=(sc.Default)&amp;firstPage=true"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77589-7B87-1810-7D1A-B5A2048E3490}"/>
              </a:ext>
            </a:extLst>
          </p:cNvPr>
          <p:cNvSpPr>
            <a:spLocks noGrp="1"/>
          </p:cNvSpPr>
          <p:nvPr>
            <p:ph type="ctrTitle"/>
          </p:nvPr>
        </p:nvSpPr>
        <p:spPr>
          <a:xfrm>
            <a:off x="2240280" y="1122363"/>
            <a:ext cx="8427720" cy="3586798"/>
          </a:xfrm>
        </p:spPr>
        <p:txBody>
          <a:bodyPr>
            <a:normAutofit fontScale="90000"/>
          </a:bodyPr>
          <a:lstStyle/>
          <a:p>
            <a:pPr algn="l" latinLnBrk="0"/>
            <a:r>
              <a:rPr lang="en-GB" sz="3200" dirty="0">
                <a:latin typeface="A"/>
              </a:rPr>
              <a:t>MODULE NAME: Problem Solving and Decision Making. </a:t>
            </a:r>
            <a:br>
              <a:rPr lang="en-GB" sz="3200" dirty="0">
                <a:latin typeface="A"/>
              </a:rPr>
            </a:br>
            <a:r>
              <a:rPr lang="en-GB" sz="3200" dirty="0">
                <a:latin typeface="A"/>
              </a:rPr>
              <a:t>MODULE CODE: LCLM4004_LON</a:t>
            </a:r>
            <a:br>
              <a:rPr lang="en-GB" sz="3200" dirty="0">
                <a:latin typeface="A"/>
              </a:rPr>
            </a:br>
            <a:r>
              <a:rPr lang="en-GB" sz="3200" dirty="0">
                <a:latin typeface="A"/>
              </a:rPr>
              <a:t>STUDENT NAME: Paola Lisbeth Martinez Molina.</a:t>
            </a:r>
            <a:br>
              <a:rPr lang="en-GB" sz="3200" dirty="0">
                <a:latin typeface="A"/>
              </a:rPr>
            </a:br>
            <a:r>
              <a:rPr lang="en-GB" sz="3200" dirty="0">
                <a:latin typeface="A"/>
              </a:rPr>
              <a:t>STUDENT ID: 2532850</a:t>
            </a:r>
            <a:br>
              <a:rPr lang="en-GB" sz="3200" dirty="0">
                <a:latin typeface="A"/>
              </a:rPr>
            </a:br>
            <a:r>
              <a:rPr lang="en-GB" sz="3200" dirty="0">
                <a:latin typeface="A"/>
              </a:rPr>
              <a:t>LECTURER</a:t>
            </a:r>
            <a:br>
              <a:rPr lang="en-GB" sz="3200" dirty="0">
                <a:latin typeface="A"/>
              </a:rPr>
            </a:br>
            <a:r>
              <a:rPr lang="en-GB" sz="3200" dirty="0">
                <a:latin typeface="A"/>
              </a:rPr>
              <a:t>Assignment 1: Presentation</a:t>
            </a:r>
          </a:p>
        </p:txBody>
      </p:sp>
    </p:spTree>
    <p:extLst>
      <p:ext uri="{BB962C8B-B14F-4D97-AF65-F5344CB8AC3E}">
        <p14:creationId xmlns:p14="http://schemas.microsoft.com/office/powerpoint/2010/main" val="25636277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262C7-2C0D-83A7-4B68-88CCFBE724BB}"/>
              </a:ext>
            </a:extLst>
          </p:cNvPr>
          <p:cNvSpPr>
            <a:spLocks noGrp="1"/>
          </p:cNvSpPr>
          <p:nvPr>
            <p:ph type="title"/>
          </p:nvPr>
        </p:nvSpPr>
        <p:spPr>
          <a:xfrm>
            <a:off x="1482999" y="555937"/>
            <a:ext cx="8534401" cy="868680"/>
          </a:xfrm>
        </p:spPr>
        <p:txBody>
          <a:bodyPr>
            <a:normAutofit/>
          </a:bodyPr>
          <a:lstStyle/>
          <a:p>
            <a:pPr algn="l"/>
            <a:r>
              <a:rPr lang="en-GB" b="1" dirty="0"/>
              <a:t>OVERVIEW</a:t>
            </a:r>
          </a:p>
        </p:txBody>
      </p:sp>
      <p:sp>
        <p:nvSpPr>
          <p:cNvPr id="3" name="Text Placeholder 2">
            <a:extLst>
              <a:ext uri="{FF2B5EF4-FFF2-40B4-BE49-F238E27FC236}">
                <a16:creationId xmlns:a16="http://schemas.microsoft.com/office/drawing/2014/main" id="{3986ECFC-4802-880F-CAC4-59F9E04E17F0}"/>
              </a:ext>
            </a:extLst>
          </p:cNvPr>
          <p:cNvSpPr>
            <a:spLocks noGrp="1"/>
          </p:cNvSpPr>
          <p:nvPr>
            <p:ph type="body" idx="1"/>
          </p:nvPr>
        </p:nvSpPr>
        <p:spPr>
          <a:xfrm>
            <a:off x="1614569" y="1901952"/>
            <a:ext cx="7604044" cy="4092448"/>
          </a:xfrm>
        </p:spPr>
        <p:txBody>
          <a:bodyPr>
            <a:normAutofit/>
          </a:bodyPr>
          <a:lstStyle/>
          <a:p>
            <a:pPr algn="l"/>
            <a:r>
              <a:rPr lang="en-GB" sz="2400" b="1" dirty="0">
                <a:solidFill>
                  <a:schemeClr val="tx1"/>
                </a:solidFill>
              </a:rPr>
              <a:t>Introduction </a:t>
            </a:r>
          </a:p>
          <a:p>
            <a:pPr algn="l"/>
            <a:r>
              <a:rPr lang="en-GB" sz="2400" b="1" dirty="0">
                <a:solidFill>
                  <a:schemeClr val="tx1"/>
                </a:solidFill>
              </a:rPr>
              <a:t>Company background</a:t>
            </a:r>
          </a:p>
          <a:p>
            <a:pPr algn="l"/>
            <a:r>
              <a:rPr lang="en-GB" sz="2400" b="1" dirty="0">
                <a:solidFill>
                  <a:schemeClr val="tx1"/>
                </a:solidFill>
              </a:rPr>
              <a:t>Problem: nature and scope</a:t>
            </a:r>
          </a:p>
          <a:p>
            <a:pPr algn="l"/>
            <a:r>
              <a:rPr lang="en-GB" sz="2400" b="1" dirty="0">
                <a:solidFill>
                  <a:schemeClr val="tx1"/>
                </a:solidFill>
              </a:rPr>
              <a:t>PESTLE ANALYSIS: Basil’s Bakery</a:t>
            </a:r>
          </a:p>
          <a:p>
            <a:pPr algn="l"/>
            <a:r>
              <a:rPr lang="en-GB" sz="2400" b="1" dirty="0">
                <a:solidFill>
                  <a:schemeClr val="tx1"/>
                </a:solidFill>
              </a:rPr>
              <a:t>Cause and effect analysis: Fishbone diagram</a:t>
            </a:r>
          </a:p>
          <a:p>
            <a:pPr algn="l"/>
            <a:r>
              <a:rPr lang="en-GB" sz="2400" b="1" dirty="0">
                <a:solidFill>
                  <a:schemeClr val="tx1"/>
                </a:solidFill>
              </a:rPr>
              <a:t>Conclusion</a:t>
            </a:r>
          </a:p>
          <a:p>
            <a:pPr algn="l"/>
            <a:r>
              <a:rPr lang="en-GB" sz="2400" b="1" dirty="0">
                <a:solidFill>
                  <a:schemeClr val="tx1"/>
                </a:solidFill>
              </a:rPr>
              <a:t>References</a:t>
            </a:r>
          </a:p>
          <a:p>
            <a:endParaRPr lang="en-GB" sz="2400" dirty="0"/>
          </a:p>
        </p:txBody>
      </p:sp>
    </p:spTree>
    <p:extLst>
      <p:ext uri="{BB962C8B-B14F-4D97-AF65-F5344CB8AC3E}">
        <p14:creationId xmlns:p14="http://schemas.microsoft.com/office/powerpoint/2010/main" val="2715806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1C092-CB50-5179-72FB-94CBECED5425}"/>
              </a:ext>
            </a:extLst>
          </p:cNvPr>
          <p:cNvSpPr>
            <a:spLocks noGrp="1"/>
          </p:cNvSpPr>
          <p:nvPr>
            <p:ph type="title"/>
          </p:nvPr>
        </p:nvSpPr>
        <p:spPr>
          <a:xfrm>
            <a:off x="1201846" y="558204"/>
            <a:ext cx="8915399" cy="557784"/>
          </a:xfrm>
        </p:spPr>
        <p:txBody>
          <a:bodyPr>
            <a:noAutofit/>
          </a:bodyPr>
          <a:lstStyle/>
          <a:p>
            <a:r>
              <a:rPr lang="en-GB" b="1" dirty="0"/>
              <a:t>Introduction</a:t>
            </a:r>
          </a:p>
        </p:txBody>
      </p:sp>
      <p:sp>
        <p:nvSpPr>
          <p:cNvPr id="3" name="Text Placeholder 2">
            <a:extLst>
              <a:ext uri="{FF2B5EF4-FFF2-40B4-BE49-F238E27FC236}">
                <a16:creationId xmlns:a16="http://schemas.microsoft.com/office/drawing/2014/main" id="{028A8359-438A-7EDF-F235-AE5BAE7FB208}"/>
              </a:ext>
            </a:extLst>
          </p:cNvPr>
          <p:cNvSpPr>
            <a:spLocks noGrp="1"/>
          </p:cNvSpPr>
          <p:nvPr>
            <p:ph type="body" idx="1"/>
          </p:nvPr>
        </p:nvSpPr>
        <p:spPr>
          <a:xfrm>
            <a:off x="543259" y="1572995"/>
            <a:ext cx="10232571" cy="4491446"/>
          </a:xfrm>
        </p:spPr>
        <p:txBody>
          <a:bodyPr>
            <a:normAutofit/>
          </a:bodyPr>
          <a:lstStyle/>
          <a:p>
            <a:r>
              <a:rPr lang="en-GB" sz="2800" b="1" dirty="0">
                <a:solidFill>
                  <a:schemeClr val="tx1"/>
                </a:solidFill>
                <a:latin typeface="Arial" panose="020B0604020202020204" pitchFamily="34" charset="0"/>
                <a:ea typeface="Roboto"/>
                <a:cs typeface="Arial" panose="020B0604020202020204" pitchFamily="34" charset="0"/>
              </a:rPr>
              <a:t>Basil’s Bakery and the problems affecting the business.</a:t>
            </a:r>
          </a:p>
          <a:p>
            <a:endParaRPr lang="en-GB" sz="2800" b="1" dirty="0">
              <a:solidFill>
                <a:schemeClr val="tx1"/>
              </a:solidFill>
              <a:latin typeface="Arial" panose="020B0604020202020204" pitchFamily="34" charset="0"/>
              <a:ea typeface="Roboto"/>
              <a:cs typeface="Arial" panose="020B0604020202020204" pitchFamily="34" charset="0"/>
            </a:endParaRPr>
          </a:p>
          <a:p>
            <a:pPr marL="342900" indent="-342900">
              <a:buFont typeface="Arial" panose="020B0604020202020204" pitchFamily="34" charset="0"/>
              <a:buChar char="•"/>
            </a:pPr>
            <a:r>
              <a:rPr lang="en-GB" sz="2400" b="1" dirty="0">
                <a:solidFill>
                  <a:schemeClr val="tx1"/>
                </a:solidFill>
                <a:latin typeface="Arial" panose="020B0604020202020204" pitchFamily="34" charset="0"/>
                <a:ea typeface="Roboto"/>
                <a:cs typeface="Arial" panose="020B0604020202020204" pitchFamily="34" charset="0"/>
              </a:rPr>
              <a:t>5W2H technique.</a:t>
            </a:r>
          </a:p>
          <a:p>
            <a:pPr marL="342900" indent="-342900">
              <a:buFont typeface="Arial" panose="020B0604020202020204" pitchFamily="34" charset="0"/>
              <a:buChar char="•"/>
            </a:pPr>
            <a:endParaRPr lang="en-GB" b="1" dirty="0">
              <a:solidFill>
                <a:schemeClr val="tx1"/>
              </a:solidFill>
              <a:latin typeface="Arial" panose="020B0604020202020204" pitchFamily="34" charset="0"/>
              <a:ea typeface="Roboto"/>
              <a:cs typeface="Arial" panose="020B0604020202020204" pitchFamily="34" charset="0"/>
            </a:endParaRPr>
          </a:p>
          <a:p>
            <a:pPr marL="342900" indent="-342900">
              <a:buFont typeface="Arial" panose="020B0604020202020204" pitchFamily="34" charset="0"/>
              <a:buChar char="•"/>
            </a:pPr>
            <a:r>
              <a:rPr lang="en-GB" sz="2400" b="1" dirty="0">
                <a:solidFill>
                  <a:schemeClr val="tx1"/>
                </a:solidFill>
                <a:latin typeface="Arial" panose="020B0604020202020204" pitchFamily="34" charset="0"/>
                <a:ea typeface="Roboto"/>
                <a:cs typeface="Arial" panose="020B0604020202020204" pitchFamily="34" charset="0"/>
              </a:rPr>
              <a:t>PESTLE analysis.</a:t>
            </a:r>
          </a:p>
          <a:p>
            <a:pPr marL="342900" indent="-342900">
              <a:buFont typeface="Arial" panose="020B0604020202020204" pitchFamily="34" charset="0"/>
              <a:buChar char="•"/>
            </a:pPr>
            <a:endParaRPr lang="en-GB" b="1" dirty="0">
              <a:solidFill>
                <a:schemeClr val="tx1"/>
              </a:solidFill>
              <a:latin typeface="Arial" panose="020B0604020202020204" pitchFamily="34" charset="0"/>
              <a:ea typeface="Roboto"/>
              <a:cs typeface="Arial" panose="020B0604020202020204" pitchFamily="34" charset="0"/>
            </a:endParaRPr>
          </a:p>
          <a:p>
            <a:pPr marL="342900" indent="-342900">
              <a:buFont typeface="Arial" panose="020B0604020202020204" pitchFamily="34" charset="0"/>
              <a:buChar char="•"/>
            </a:pPr>
            <a:r>
              <a:rPr lang="en-GB" sz="2400" b="1" dirty="0">
                <a:solidFill>
                  <a:schemeClr val="tx1"/>
                </a:solidFill>
                <a:latin typeface="Arial" panose="020B0604020202020204" pitchFamily="34" charset="0"/>
                <a:ea typeface="Roboto"/>
                <a:cs typeface="Arial" panose="020B0604020202020204" pitchFamily="34" charset="0"/>
              </a:rPr>
              <a:t>Fishbone diagram.</a:t>
            </a:r>
          </a:p>
          <a:p>
            <a:endParaRPr lang="en-GB" b="1" dirty="0">
              <a:solidFill>
                <a:srgbClr val="FF0000"/>
              </a:solidFill>
              <a:latin typeface="Arial" panose="020B0604020202020204" pitchFamily="34" charset="0"/>
              <a:ea typeface="Roboto"/>
              <a:cs typeface="Arial" panose="020B0604020202020204" pitchFamily="34" charset="0"/>
            </a:endParaRPr>
          </a:p>
          <a:p>
            <a:endParaRPr lang="en-GB" b="1" dirty="0">
              <a:solidFill>
                <a:srgbClr val="FF0000"/>
              </a:solidFill>
              <a:latin typeface="Arial" panose="020B0604020202020204" pitchFamily="34" charset="0"/>
              <a:ea typeface="Roboto"/>
              <a:cs typeface="Arial" panose="020B0604020202020204" pitchFamily="34" charset="0"/>
            </a:endParaRPr>
          </a:p>
        </p:txBody>
      </p:sp>
    </p:spTree>
    <p:extLst>
      <p:ext uri="{BB962C8B-B14F-4D97-AF65-F5344CB8AC3E}">
        <p14:creationId xmlns:p14="http://schemas.microsoft.com/office/powerpoint/2010/main" val="28979575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7DAA2-C26F-4546-8B0F-C81CFB47F842}"/>
              </a:ext>
            </a:extLst>
          </p:cNvPr>
          <p:cNvSpPr>
            <a:spLocks noGrp="1"/>
          </p:cNvSpPr>
          <p:nvPr>
            <p:ph type="title"/>
          </p:nvPr>
        </p:nvSpPr>
        <p:spPr>
          <a:xfrm>
            <a:off x="1559199" y="687902"/>
            <a:ext cx="8915399" cy="756339"/>
          </a:xfrm>
        </p:spPr>
        <p:txBody>
          <a:bodyPr>
            <a:normAutofit/>
          </a:bodyPr>
          <a:lstStyle/>
          <a:p>
            <a:r>
              <a:rPr lang="en-GB" b="1" dirty="0"/>
              <a:t>Company background</a:t>
            </a:r>
          </a:p>
        </p:txBody>
      </p:sp>
      <p:sp>
        <p:nvSpPr>
          <p:cNvPr id="3" name="Text Placeholder 2">
            <a:extLst>
              <a:ext uri="{FF2B5EF4-FFF2-40B4-BE49-F238E27FC236}">
                <a16:creationId xmlns:a16="http://schemas.microsoft.com/office/drawing/2014/main" id="{F9C1CCB3-874D-5E4A-629C-E7AA4A8AB46C}"/>
              </a:ext>
            </a:extLst>
          </p:cNvPr>
          <p:cNvSpPr>
            <a:spLocks noGrp="1"/>
          </p:cNvSpPr>
          <p:nvPr>
            <p:ph type="body" idx="1"/>
          </p:nvPr>
        </p:nvSpPr>
        <p:spPr>
          <a:xfrm>
            <a:off x="1240372" y="1840256"/>
            <a:ext cx="9090595" cy="4078224"/>
          </a:xfrm>
        </p:spPr>
        <p:txBody>
          <a:bodyPr/>
          <a:lstStyle/>
          <a:p>
            <a:r>
              <a:rPr lang="en-GB" sz="2800" b="1" dirty="0">
                <a:solidFill>
                  <a:schemeClr val="tx1"/>
                </a:solidFill>
              </a:rPr>
              <a:t>Basil’s Bakery</a:t>
            </a:r>
          </a:p>
          <a:p>
            <a:endParaRPr lang="en-GB" sz="2400" dirty="0">
              <a:solidFill>
                <a:schemeClr val="tx1"/>
              </a:solidFill>
            </a:endParaRPr>
          </a:p>
          <a:p>
            <a:pPr marL="342900" indent="-342900">
              <a:buFont typeface="Arial" charset="2"/>
              <a:buChar char="•"/>
            </a:pPr>
            <a:r>
              <a:rPr lang="en-GB" b="1" dirty="0">
                <a:solidFill>
                  <a:schemeClr val="tx1"/>
                </a:solidFill>
              </a:rPr>
              <a:t>Basil's Bakery was founded in 2015.</a:t>
            </a:r>
          </a:p>
          <a:p>
            <a:pPr marL="342900" indent="-342900">
              <a:buFont typeface="Arial" charset="2"/>
              <a:buChar char="•"/>
            </a:pPr>
            <a:endParaRPr lang="en-GB" b="1" dirty="0">
              <a:solidFill>
                <a:schemeClr val="tx1"/>
              </a:solidFill>
            </a:endParaRPr>
          </a:p>
          <a:p>
            <a:pPr marL="342900" indent="-342900">
              <a:buFont typeface="Arial" charset="2"/>
              <a:buChar char="•"/>
            </a:pPr>
            <a:r>
              <a:rPr lang="en-GB" b="1" dirty="0">
                <a:solidFill>
                  <a:schemeClr val="tx1"/>
                </a:solidFill>
              </a:rPr>
              <a:t>Basil’s is the sole owner of the bakery.</a:t>
            </a:r>
          </a:p>
          <a:p>
            <a:pPr marL="342900" indent="-342900">
              <a:buFont typeface="Arial" charset="2"/>
              <a:buChar char="•"/>
            </a:pPr>
            <a:endParaRPr lang="en-GB" b="1" dirty="0"/>
          </a:p>
          <a:p>
            <a:pPr marL="342900" indent="-342900">
              <a:buFont typeface="Arial" charset="2"/>
              <a:buChar char="•"/>
            </a:pPr>
            <a:r>
              <a:rPr lang="en-GB" b="1" dirty="0">
                <a:solidFill>
                  <a:schemeClr val="tx1"/>
                </a:solidFill>
                <a:ea typeface="+mn-lt"/>
                <a:cs typeface="+mn-lt"/>
              </a:rPr>
              <a:t>Sales increased every year until 2019-2020</a:t>
            </a:r>
          </a:p>
        </p:txBody>
      </p:sp>
    </p:spTree>
    <p:extLst>
      <p:ext uri="{BB962C8B-B14F-4D97-AF65-F5344CB8AC3E}">
        <p14:creationId xmlns:p14="http://schemas.microsoft.com/office/powerpoint/2010/main" val="1748499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839E5-539A-6BA2-F020-0AEF28846AB2}"/>
              </a:ext>
            </a:extLst>
          </p:cNvPr>
          <p:cNvSpPr>
            <a:spLocks noGrp="1"/>
          </p:cNvSpPr>
          <p:nvPr>
            <p:ph type="title"/>
          </p:nvPr>
        </p:nvSpPr>
        <p:spPr>
          <a:xfrm>
            <a:off x="1906041" y="399784"/>
            <a:ext cx="8915399" cy="713232"/>
          </a:xfrm>
        </p:spPr>
        <p:txBody>
          <a:bodyPr>
            <a:normAutofit/>
          </a:bodyPr>
          <a:lstStyle/>
          <a:p>
            <a:r>
              <a:rPr lang="en-GB" b="1" dirty="0"/>
              <a:t>Problem: nature and scope</a:t>
            </a:r>
          </a:p>
        </p:txBody>
      </p:sp>
      <p:sp>
        <p:nvSpPr>
          <p:cNvPr id="3" name="Text Placeholder 2">
            <a:extLst>
              <a:ext uri="{FF2B5EF4-FFF2-40B4-BE49-F238E27FC236}">
                <a16:creationId xmlns:a16="http://schemas.microsoft.com/office/drawing/2014/main" id="{E73EC453-8E6E-AAA5-639A-7F2EB8FCDBC5}"/>
              </a:ext>
            </a:extLst>
          </p:cNvPr>
          <p:cNvSpPr>
            <a:spLocks noGrp="1"/>
          </p:cNvSpPr>
          <p:nvPr>
            <p:ph type="body" idx="1"/>
          </p:nvPr>
        </p:nvSpPr>
        <p:spPr>
          <a:xfrm>
            <a:off x="969115" y="1467120"/>
            <a:ext cx="10065503" cy="4864533"/>
          </a:xfrm>
        </p:spPr>
        <p:txBody>
          <a:bodyPr>
            <a:normAutofit fontScale="25000" lnSpcReduction="20000"/>
          </a:bodyPr>
          <a:lstStyle/>
          <a:p>
            <a:r>
              <a:rPr lang="en-GB" sz="8000" b="1" dirty="0">
                <a:solidFill>
                  <a:srgbClr val="FF0000"/>
                </a:solidFill>
              </a:rPr>
              <a:t>5W2H</a:t>
            </a:r>
          </a:p>
          <a:p>
            <a:endParaRPr lang="en-GB" sz="2800" b="1" dirty="0">
              <a:solidFill>
                <a:srgbClr val="FF0000"/>
              </a:solidFill>
            </a:endParaRPr>
          </a:p>
          <a:p>
            <a:r>
              <a:rPr lang="en-GB" sz="4500" b="1" dirty="0">
                <a:solidFill>
                  <a:schemeClr val="tx1"/>
                </a:solidFill>
                <a:cs typeface="Arial" panose="020B0604020202020204" pitchFamily="34" charset="0"/>
              </a:rPr>
              <a:t>What: Low sales at Basil’s bakery.</a:t>
            </a:r>
          </a:p>
          <a:p>
            <a:endParaRPr lang="en-GB" sz="4500" b="1" dirty="0">
              <a:solidFill>
                <a:srgbClr val="FF0000"/>
              </a:solidFill>
            </a:endParaRPr>
          </a:p>
          <a:p>
            <a:r>
              <a:rPr lang="en-GB" sz="4500" b="1" dirty="0">
                <a:solidFill>
                  <a:schemeClr val="tx1"/>
                </a:solidFill>
              </a:rPr>
              <a:t>Why: Because of the COVID-19 lockdown restrictions, fewer customers, higher cost and change in customer behaviours.</a:t>
            </a:r>
          </a:p>
          <a:p>
            <a:endParaRPr lang="en-GB" sz="4500" b="1" dirty="0">
              <a:solidFill>
                <a:srgbClr val="FF0000"/>
              </a:solidFill>
            </a:endParaRPr>
          </a:p>
          <a:p>
            <a:r>
              <a:rPr lang="en-GB" sz="4500" b="1" dirty="0">
                <a:solidFill>
                  <a:schemeClr val="tx1"/>
                </a:solidFill>
              </a:rPr>
              <a:t>Who: Basil’s, customer and local businesses.</a:t>
            </a:r>
          </a:p>
          <a:p>
            <a:endParaRPr lang="en-GB" sz="4500" b="1" dirty="0">
              <a:solidFill>
                <a:srgbClr val="FF0000"/>
              </a:solidFill>
            </a:endParaRPr>
          </a:p>
          <a:p>
            <a:r>
              <a:rPr lang="en-GB" sz="4500" b="1" dirty="0">
                <a:solidFill>
                  <a:schemeClr val="tx1"/>
                </a:solidFill>
              </a:rPr>
              <a:t>Where: At Basil’s Bakery in a shopping retail park in Coventry, UK.</a:t>
            </a:r>
          </a:p>
          <a:p>
            <a:endParaRPr lang="en-GB" sz="4500" b="1" dirty="0">
              <a:solidFill>
                <a:srgbClr val="FF0000"/>
              </a:solidFill>
            </a:endParaRPr>
          </a:p>
          <a:p>
            <a:r>
              <a:rPr lang="en-GB" sz="4500" b="1" dirty="0">
                <a:solidFill>
                  <a:schemeClr val="tx1"/>
                </a:solidFill>
              </a:rPr>
              <a:t>When: The problem started in 2020 and continued until 2025.</a:t>
            </a:r>
          </a:p>
          <a:p>
            <a:endParaRPr lang="en-GB" sz="4500" b="1" dirty="0">
              <a:solidFill>
                <a:schemeClr val="tx1"/>
              </a:solidFill>
            </a:endParaRPr>
          </a:p>
          <a:p>
            <a:r>
              <a:rPr lang="en-GB" sz="4500" b="1" dirty="0">
                <a:solidFill>
                  <a:schemeClr val="tx1"/>
                </a:solidFill>
              </a:rPr>
              <a:t>How: Losing customer and facing rising costs, as there wasn’t much money coming in.</a:t>
            </a:r>
          </a:p>
          <a:p>
            <a:endParaRPr lang="en-GB" sz="4500" b="1" dirty="0">
              <a:solidFill>
                <a:schemeClr val="tx1"/>
              </a:solidFill>
            </a:endParaRPr>
          </a:p>
          <a:p>
            <a:r>
              <a:rPr lang="en-GB" sz="4500" b="1" dirty="0">
                <a:solidFill>
                  <a:schemeClr val="tx1"/>
                </a:solidFill>
              </a:rPr>
              <a:t>How much: The bakery has lost about 25% of its sales since 2019.</a:t>
            </a:r>
          </a:p>
        </p:txBody>
      </p:sp>
    </p:spTree>
    <p:extLst>
      <p:ext uri="{BB962C8B-B14F-4D97-AF65-F5344CB8AC3E}">
        <p14:creationId xmlns:p14="http://schemas.microsoft.com/office/powerpoint/2010/main" val="1424087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300BE-D96C-22F6-553D-690EEFFC5D51}"/>
              </a:ext>
            </a:extLst>
          </p:cNvPr>
          <p:cNvSpPr>
            <a:spLocks noGrp="1"/>
          </p:cNvSpPr>
          <p:nvPr>
            <p:ph type="title"/>
          </p:nvPr>
        </p:nvSpPr>
        <p:spPr>
          <a:xfrm>
            <a:off x="1101774" y="990009"/>
            <a:ext cx="9988449" cy="479400"/>
          </a:xfrm>
        </p:spPr>
        <p:txBody>
          <a:bodyPr>
            <a:normAutofit fontScale="90000"/>
          </a:bodyPr>
          <a:lstStyle/>
          <a:p>
            <a:r>
              <a:rPr lang="en-GB" b="1" dirty="0"/>
              <a:t>PESTLE ANALYSIS: Basil’s Bakery</a:t>
            </a:r>
            <a:br>
              <a:rPr lang="en-GB" dirty="0">
                <a:solidFill>
                  <a:srgbClr val="000000"/>
                </a:solidFill>
              </a:rPr>
            </a:br>
            <a:endParaRPr lang="en-GB" b="1" dirty="0"/>
          </a:p>
        </p:txBody>
      </p:sp>
      <p:sp>
        <p:nvSpPr>
          <p:cNvPr id="3" name="Text Placeholder 2">
            <a:extLst>
              <a:ext uri="{FF2B5EF4-FFF2-40B4-BE49-F238E27FC236}">
                <a16:creationId xmlns:a16="http://schemas.microsoft.com/office/drawing/2014/main" id="{87B96C4E-C633-AD44-2B5D-616D8D99EE4D}"/>
              </a:ext>
            </a:extLst>
          </p:cNvPr>
          <p:cNvSpPr>
            <a:spLocks noGrp="1"/>
          </p:cNvSpPr>
          <p:nvPr>
            <p:ph type="body" idx="1"/>
          </p:nvPr>
        </p:nvSpPr>
        <p:spPr>
          <a:xfrm>
            <a:off x="1391335" y="1229709"/>
            <a:ext cx="9409329" cy="5157537"/>
          </a:xfrm>
        </p:spPr>
        <p:txBody>
          <a:bodyPr>
            <a:normAutofit fontScale="92500" lnSpcReduction="10000"/>
          </a:bodyPr>
          <a:lstStyle/>
          <a:p>
            <a:r>
              <a:rPr lang="en-GB" sz="2400" b="1" dirty="0">
                <a:solidFill>
                  <a:srgbClr val="FF0000"/>
                </a:solidFill>
              </a:rPr>
              <a:t>POLITICAL</a:t>
            </a:r>
          </a:p>
          <a:p>
            <a:pPr marL="342900" indent="-342900">
              <a:buFont typeface="Arial" panose="020B0604020202020204" pitchFamily="34" charset="0"/>
              <a:buChar char="•"/>
            </a:pPr>
            <a:r>
              <a:rPr lang="en-GB" b="1" dirty="0">
                <a:solidFill>
                  <a:schemeClr val="tx1"/>
                </a:solidFill>
              </a:rPr>
              <a:t>Government policy.</a:t>
            </a:r>
          </a:p>
          <a:p>
            <a:pPr marL="342900" indent="-342900">
              <a:buFont typeface="Arial" panose="020B0604020202020204" pitchFamily="34" charset="0"/>
              <a:buChar char="•"/>
            </a:pPr>
            <a:r>
              <a:rPr lang="en-GB" b="1" dirty="0">
                <a:solidFill>
                  <a:schemeClr val="tx1"/>
                </a:solidFill>
              </a:rPr>
              <a:t>Tax policy.</a:t>
            </a:r>
          </a:p>
          <a:p>
            <a:endParaRPr lang="en-GB" b="1" dirty="0"/>
          </a:p>
          <a:p>
            <a:r>
              <a:rPr lang="en-GB" sz="2400" b="1" dirty="0">
                <a:solidFill>
                  <a:srgbClr val="FF0000"/>
                </a:solidFill>
              </a:rPr>
              <a:t>ECONOMIC</a:t>
            </a:r>
          </a:p>
          <a:p>
            <a:pPr marL="342900" indent="-342900">
              <a:buFont typeface="Arial" panose="020B0604020202020204" pitchFamily="34" charset="0"/>
              <a:buChar char="•"/>
            </a:pPr>
            <a:r>
              <a:rPr lang="en-GB" b="1" dirty="0">
                <a:solidFill>
                  <a:schemeClr val="tx1"/>
                </a:solidFill>
              </a:rPr>
              <a:t>Unemployment rates.</a:t>
            </a:r>
          </a:p>
          <a:p>
            <a:pPr marL="342900" indent="-342900">
              <a:buFont typeface="Arial" panose="020B0604020202020204" pitchFamily="34" charset="0"/>
              <a:buChar char="•"/>
            </a:pPr>
            <a:r>
              <a:rPr lang="en-GB" b="1" dirty="0">
                <a:solidFill>
                  <a:schemeClr val="tx1"/>
                </a:solidFill>
              </a:rPr>
              <a:t>Inflation rates.</a:t>
            </a:r>
          </a:p>
          <a:p>
            <a:endParaRPr lang="en-GB" b="1" dirty="0"/>
          </a:p>
          <a:p>
            <a:r>
              <a:rPr lang="en-GB" b="1" dirty="0">
                <a:solidFill>
                  <a:srgbClr val="FF0000"/>
                </a:solidFill>
              </a:rPr>
              <a:t>SOCIAL</a:t>
            </a:r>
          </a:p>
          <a:p>
            <a:pPr marL="342900" indent="-342900">
              <a:buFont typeface="Arial" panose="020B0604020202020204" pitchFamily="34" charset="0"/>
              <a:buChar char="•"/>
            </a:pPr>
            <a:r>
              <a:rPr lang="en-GB" b="1" dirty="0">
                <a:solidFill>
                  <a:schemeClr val="tx1"/>
                </a:solidFill>
              </a:rPr>
              <a:t>Safety emphasis.</a:t>
            </a:r>
          </a:p>
          <a:p>
            <a:pPr marL="342900" indent="-342900">
              <a:buFont typeface="Arial" panose="020B0604020202020204" pitchFamily="34" charset="0"/>
              <a:buChar char="•"/>
            </a:pPr>
            <a:r>
              <a:rPr lang="en-GB" b="1" dirty="0">
                <a:solidFill>
                  <a:schemeClr val="tx1"/>
                </a:solidFill>
              </a:rPr>
              <a:t>Lifestyles attitudes.</a:t>
            </a:r>
          </a:p>
        </p:txBody>
      </p:sp>
    </p:spTree>
    <p:extLst>
      <p:ext uri="{BB962C8B-B14F-4D97-AF65-F5344CB8AC3E}">
        <p14:creationId xmlns:p14="http://schemas.microsoft.com/office/powerpoint/2010/main" val="13827166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727AA-2A4B-7459-64F6-8CB68974F0E3}"/>
              </a:ext>
            </a:extLst>
          </p:cNvPr>
          <p:cNvSpPr>
            <a:spLocks noGrp="1"/>
          </p:cNvSpPr>
          <p:nvPr>
            <p:ph type="title"/>
          </p:nvPr>
        </p:nvSpPr>
        <p:spPr>
          <a:xfrm>
            <a:off x="1135303" y="508496"/>
            <a:ext cx="9921394" cy="1280890"/>
          </a:xfrm>
        </p:spPr>
        <p:txBody>
          <a:bodyPr>
            <a:normAutofit/>
          </a:bodyPr>
          <a:lstStyle/>
          <a:p>
            <a:r>
              <a:rPr lang="en-GB" b="1" dirty="0"/>
              <a:t>PESTLE ANALYSIS: Basil’s Bakery</a:t>
            </a:r>
            <a:br>
              <a:rPr lang="en-GB" dirty="0">
                <a:solidFill>
                  <a:srgbClr val="000000"/>
                </a:solidFill>
              </a:rPr>
            </a:br>
            <a:endParaRPr lang="en-GB" dirty="0"/>
          </a:p>
        </p:txBody>
      </p:sp>
      <p:sp>
        <p:nvSpPr>
          <p:cNvPr id="3" name="Content Placeholder 2">
            <a:extLst>
              <a:ext uri="{FF2B5EF4-FFF2-40B4-BE49-F238E27FC236}">
                <a16:creationId xmlns:a16="http://schemas.microsoft.com/office/drawing/2014/main" id="{C71705AF-A114-46D3-808C-4A69D3AE5A69}"/>
              </a:ext>
            </a:extLst>
          </p:cNvPr>
          <p:cNvSpPr>
            <a:spLocks noGrp="1"/>
          </p:cNvSpPr>
          <p:nvPr>
            <p:ph idx="1"/>
          </p:nvPr>
        </p:nvSpPr>
        <p:spPr>
          <a:xfrm>
            <a:off x="1786998" y="1705138"/>
            <a:ext cx="9634011" cy="3777622"/>
          </a:xfrm>
        </p:spPr>
        <p:txBody>
          <a:bodyPr>
            <a:normAutofit fontScale="25000" lnSpcReduction="20000"/>
          </a:bodyPr>
          <a:lstStyle/>
          <a:p>
            <a:pPr marL="0" indent="0">
              <a:buNone/>
            </a:pPr>
            <a:r>
              <a:rPr lang="en-GB" sz="6000" b="1" dirty="0">
                <a:solidFill>
                  <a:srgbClr val="FF0000"/>
                </a:solidFill>
              </a:rPr>
              <a:t>TECHNOLOGICAL</a:t>
            </a:r>
          </a:p>
          <a:p>
            <a:pPr>
              <a:buFont typeface="Arial" panose="020B0604020202020204" pitchFamily="34" charset="0"/>
              <a:buChar char="•"/>
            </a:pPr>
            <a:r>
              <a:rPr lang="en-GB" sz="8000" b="1" dirty="0">
                <a:solidFill>
                  <a:schemeClr val="tx1"/>
                </a:solidFill>
              </a:rPr>
              <a:t>Technological change.</a:t>
            </a:r>
          </a:p>
          <a:p>
            <a:pPr>
              <a:buFont typeface="Arial" panose="020B0604020202020204" pitchFamily="34" charset="0"/>
              <a:buChar char="•"/>
            </a:pPr>
            <a:r>
              <a:rPr lang="en-GB" sz="8000" b="1" dirty="0">
                <a:solidFill>
                  <a:schemeClr val="tx1"/>
                </a:solidFill>
              </a:rPr>
              <a:t>Technological awareness</a:t>
            </a:r>
            <a:r>
              <a:rPr lang="en-GB" sz="6200" b="1" dirty="0">
                <a:solidFill>
                  <a:schemeClr val="tx1"/>
                </a:solidFill>
              </a:rPr>
              <a:t>.</a:t>
            </a:r>
          </a:p>
          <a:p>
            <a:endParaRPr lang="en-GB" b="1" dirty="0"/>
          </a:p>
          <a:p>
            <a:endParaRPr lang="en-GB" b="1" dirty="0"/>
          </a:p>
          <a:p>
            <a:pPr marL="0" indent="0">
              <a:buNone/>
            </a:pPr>
            <a:r>
              <a:rPr lang="en-GB" sz="9600" b="1" dirty="0">
                <a:solidFill>
                  <a:srgbClr val="FF0000"/>
                </a:solidFill>
              </a:rPr>
              <a:t>LEGAL</a:t>
            </a:r>
          </a:p>
          <a:p>
            <a:pPr>
              <a:buFont typeface="Arial" panose="020B0604020202020204" pitchFamily="34" charset="0"/>
              <a:buChar char="•"/>
            </a:pPr>
            <a:r>
              <a:rPr lang="en-GB" sz="8000" b="1" dirty="0">
                <a:solidFill>
                  <a:schemeClr val="tx1"/>
                </a:solidFill>
              </a:rPr>
              <a:t>Employment laws.</a:t>
            </a:r>
          </a:p>
          <a:p>
            <a:pPr>
              <a:buFont typeface="Arial" panose="020B0604020202020204" pitchFamily="34" charset="0"/>
              <a:buChar char="•"/>
            </a:pPr>
            <a:r>
              <a:rPr lang="en-GB" sz="8000" b="1" dirty="0" err="1">
                <a:solidFill>
                  <a:schemeClr val="tx1"/>
                </a:solidFill>
              </a:rPr>
              <a:t>Descrimination</a:t>
            </a:r>
            <a:r>
              <a:rPr lang="en-GB" sz="8000" b="1" dirty="0">
                <a:solidFill>
                  <a:schemeClr val="tx1"/>
                </a:solidFill>
              </a:rPr>
              <a:t> laws.</a:t>
            </a:r>
          </a:p>
          <a:p>
            <a:endParaRPr lang="en-GB" b="1" dirty="0"/>
          </a:p>
          <a:p>
            <a:endParaRPr lang="en-GB" b="1" dirty="0"/>
          </a:p>
          <a:p>
            <a:endParaRPr lang="en-GB" b="1" dirty="0"/>
          </a:p>
          <a:p>
            <a:pPr marL="0" indent="0">
              <a:buNone/>
            </a:pPr>
            <a:r>
              <a:rPr lang="en-GB" sz="9600" b="1" dirty="0">
                <a:solidFill>
                  <a:srgbClr val="FF0000"/>
                </a:solidFill>
              </a:rPr>
              <a:t>ENVIRONMENTAL </a:t>
            </a:r>
          </a:p>
          <a:p>
            <a:pPr>
              <a:buFont typeface="Arial" panose="020B0604020202020204" pitchFamily="34" charset="0"/>
              <a:buChar char="•"/>
            </a:pPr>
            <a:r>
              <a:rPr lang="en-GB" sz="8000" b="1" dirty="0">
                <a:solidFill>
                  <a:schemeClr val="tx1"/>
                </a:solidFill>
              </a:rPr>
              <a:t>Weather.</a:t>
            </a:r>
          </a:p>
          <a:p>
            <a:pPr>
              <a:buFont typeface="Arial" panose="020B0604020202020204" pitchFamily="34" charset="0"/>
              <a:buChar char="•"/>
            </a:pPr>
            <a:r>
              <a:rPr lang="en-GB" sz="8000" b="1" dirty="0">
                <a:solidFill>
                  <a:schemeClr val="tx1"/>
                </a:solidFill>
              </a:rPr>
              <a:t>Climate change.</a:t>
            </a:r>
          </a:p>
          <a:p>
            <a:pPr marL="0" indent="0">
              <a:buNone/>
            </a:pPr>
            <a:endParaRPr lang="en-GB" sz="6000" b="1" dirty="0">
              <a:solidFill>
                <a:srgbClr val="FF0000"/>
              </a:solidFill>
            </a:endParaRPr>
          </a:p>
        </p:txBody>
      </p:sp>
    </p:spTree>
    <p:extLst>
      <p:ext uri="{BB962C8B-B14F-4D97-AF65-F5344CB8AC3E}">
        <p14:creationId xmlns:p14="http://schemas.microsoft.com/office/powerpoint/2010/main" val="19179741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915AA-9AD6-9DEC-20C0-9E11999F2E2F}"/>
              </a:ext>
            </a:extLst>
          </p:cNvPr>
          <p:cNvSpPr>
            <a:spLocks noGrp="1"/>
          </p:cNvSpPr>
          <p:nvPr>
            <p:ph type="title"/>
          </p:nvPr>
        </p:nvSpPr>
        <p:spPr>
          <a:xfrm>
            <a:off x="1416904" y="651981"/>
            <a:ext cx="10087707" cy="741969"/>
          </a:xfrm>
        </p:spPr>
        <p:txBody>
          <a:bodyPr>
            <a:normAutofit/>
          </a:bodyPr>
          <a:lstStyle/>
          <a:p>
            <a:r>
              <a:rPr lang="en-GB" sz="3200" b="1" dirty="0"/>
              <a:t>Cause and effect analysis (Fishbone diagram)</a:t>
            </a:r>
            <a:endParaRPr lang="en-US" sz="3200" dirty="0">
              <a:solidFill>
                <a:srgbClr val="000000"/>
              </a:solidFill>
            </a:endParaRPr>
          </a:p>
          <a:p>
            <a:endParaRPr lang="en-US" dirty="0"/>
          </a:p>
        </p:txBody>
      </p:sp>
      <p:sp>
        <p:nvSpPr>
          <p:cNvPr id="94" name="Line 177">
            <a:extLst>
              <a:ext uri="{FF2B5EF4-FFF2-40B4-BE49-F238E27FC236}">
                <a16:creationId xmlns:a16="http://schemas.microsoft.com/office/drawing/2014/main" id="{EFC05BCA-6740-8AB1-A442-FB577EDEB196}"/>
              </a:ext>
            </a:extLst>
          </p:cNvPr>
          <p:cNvSpPr>
            <a:spLocks noChangeShapeType="1"/>
          </p:cNvSpPr>
          <p:nvPr/>
        </p:nvSpPr>
        <p:spPr bwMode="auto">
          <a:xfrm>
            <a:off x="2851818" y="2187094"/>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5" name="Text Box 176">
            <a:extLst>
              <a:ext uri="{FF2B5EF4-FFF2-40B4-BE49-F238E27FC236}">
                <a16:creationId xmlns:a16="http://schemas.microsoft.com/office/drawing/2014/main" id="{6E2B7DC9-FF0C-5429-8B68-4D57555B84B2}"/>
              </a:ext>
            </a:extLst>
          </p:cNvPr>
          <p:cNvSpPr txBox="1">
            <a:spLocks noChangeArrowheads="1"/>
          </p:cNvSpPr>
          <p:nvPr/>
        </p:nvSpPr>
        <p:spPr bwMode="auto">
          <a:xfrm>
            <a:off x="1921543" y="1948969"/>
            <a:ext cx="1060450" cy="481012"/>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Rising operative cost</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96" name="Line 175">
            <a:extLst>
              <a:ext uri="{FF2B5EF4-FFF2-40B4-BE49-F238E27FC236}">
                <a16:creationId xmlns:a16="http://schemas.microsoft.com/office/drawing/2014/main" id="{36ED4E4D-6E3A-C2F3-91E8-B124466E2F99}"/>
              </a:ext>
            </a:extLst>
          </p:cNvPr>
          <p:cNvSpPr>
            <a:spLocks noChangeShapeType="1"/>
          </p:cNvSpPr>
          <p:nvPr/>
        </p:nvSpPr>
        <p:spPr bwMode="auto">
          <a:xfrm>
            <a:off x="3453481" y="2788756"/>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7" name="Text Box 174">
            <a:extLst>
              <a:ext uri="{FF2B5EF4-FFF2-40B4-BE49-F238E27FC236}">
                <a16:creationId xmlns:a16="http://schemas.microsoft.com/office/drawing/2014/main" id="{E2DF6DA5-73BD-BA13-8BE6-4EEC919D4D60}"/>
              </a:ext>
            </a:extLst>
          </p:cNvPr>
          <p:cNvSpPr txBox="1">
            <a:spLocks noChangeArrowheads="1"/>
          </p:cNvSpPr>
          <p:nvPr/>
        </p:nvSpPr>
        <p:spPr bwMode="auto">
          <a:xfrm>
            <a:off x="2385093" y="2591906"/>
            <a:ext cx="1060450" cy="481013"/>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Increased utility bills</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98" name="Line 173">
            <a:extLst>
              <a:ext uri="{FF2B5EF4-FFF2-40B4-BE49-F238E27FC236}">
                <a16:creationId xmlns:a16="http://schemas.microsoft.com/office/drawing/2014/main" id="{0B106ABC-AC43-7FE3-9B1E-1F9FA293E9C3}"/>
              </a:ext>
            </a:extLst>
          </p:cNvPr>
          <p:cNvSpPr>
            <a:spLocks noChangeShapeType="1"/>
          </p:cNvSpPr>
          <p:nvPr/>
        </p:nvSpPr>
        <p:spPr bwMode="auto">
          <a:xfrm>
            <a:off x="4005931" y="3341206"/>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9" name="Text Box 172">
            <a:extLst>
              <a:ext uri="{FF2B5EF4-FFF2-40B4-BE49-F238E27FC236}">
                <a16:creationId xmlns:a16="http://schemas.microsoft.com/office/drawing/2014/main" id="{AAB2B8C6-56DF-9CE3-BF57-F0D82F06E503}"/>
              </a:ext>
            </a:extLst>
          </p:cNvPr>
          <p:cNvSpPr txBox="1">
            <a:spLocks noChangeArrowheads="1"/>
          </p:cNvSpPr>
          <p:nvPr/>
        </p:nvSpPr>
        <p:spPr bwMode="auto">
          <a:xfrm>
            <a:off x="2931193" y="3144356"/>
            <a:ext cx="1060450" cy="363538"/>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Higher rent</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00" name="Line 171">
            <a:extLst>
              <a:ext uri="{FF2B5EF4-FFF2-40B4-BE49-F238E27FC236}">
                <a16:creationId xmlns:a16="http://schemas.microsoft.com/office/drawing/2014/main" id="{ACAA29CE-6EA8-1EB4-CEAD-D726153F28E6}"/>
              </a:ext>
            </a:extLst>
          </p:cNvPr>
          <p:cNvSpPr>
            <a:spLocks noChangeShapeType="1"/>
          </p:cNvSpPr>
          <p:nvPr/>
        </p:nvSpPr>
        <p:spPr bwMode="auto">
          <a:xfrm>
            <a:off x="5196556" y="2195031"/>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1" name="Text Box 170">
            <a:extLst>
              <a:ext uri="{FF2B5EF4-FFF2-40B4-BE49-F238E27FC236}">
                <a16:creationId xmlns:a16="http://schemas.microsoft.com/office/drawing/2014/main" id="{0E946FC5-A427-81C5-20AD-2E7A4BD47D02}"/>
              </a:ext>
            </a:extLst>
          </p:cNvPr>
          <p:cNvSpPr txBox="1">
            <a:spLocks noChangeArrowheads="1"/>
          </p:cNvSpPr>
          <p:nvPr/>
        </p:nvSpPr>
        <p:spPr bwMode="auto">
          <a:xfrm>
            <a:off x="4118643" y="1998181"/>
            <a:ext cx="1060450" cy="433388"/>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Limited staff available</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02" name="Line 169">
            <a:extLst>
              <a:ext uri="{FF2B5EF4-FFF2-40B4-BE49-F238E27FC236}">
                <a16:creationId xmlns:a16="http://schemas.microsoft.com/office/drawing/2014/main" id="{6C979124-FBA5-3A75-F9B2-153DC3013BAB}"/>
              </a:ext>
            </a:extLst>
          </p:cNvPr>
          <p:cNvSpPr>
            <a:spLocks noChangeShapeType="1"/>
          </p:cNvSpPr>
          <p:nvPr/>
        </p:nvSpPr>
        <p:spPr bwMode="auto">
          <a:xfrm>
            <a:off x="5931568" y="2798281"/>
            <a:ext cx="314325"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3" name="Text Box 168">
            <a:extLst>
              <a:ext uri="{FF2B5EF4-FFF2-40B4-BE49-F238E27FC236}">
                <a16:creationId xmlns:a16="http://schemas.microsoft.com/office/drawing/2014/main" id="{40813E2E-E260-AE3E-64FE-FEC580FD5B5B}"/>
              </a:ext>
            </a:extLst>
          </p:cNvPr>
          <p:cNvSpPr txBox="1">
            <a:spLocks noChangeArrowheads="1"/>
          </p:cNvSpPr>
          <p:nvPr/>
        </p:nvSpPr>
        <p:spPr bwMode="auto">
          <a:xfrm>
            <a:off x="4664743" y="2526819"/>
            <a:ext cx="1219200" cy="544512"/>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Unable to answer customer phone calls</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04" name="Line 167">
            <a:extLst>
              <a:ext uri="{FF2B5EF4-FFF2-40B4-BE49-F238E27FC236}">
                <a16:creationId xmlns:a16="http://schemas.microsoft.com/office/drawing/2014/main" id="{F35318AA-BE92-2BA4-B23E-CFA79216CEBD}"/>
              </a:ext>
            </a:extLst>
          </p:cNvPr>
          <p:cNvSpPr>
            <a:spLocks noChangeShapeType="1"/>
          </p:cNvSpPr>
          <p:nvPr/>
        </p:nvSpPr>
        <p:spPr bwMode="auto">
          <a:xfrm>
            <a:off x="6291931" y="3347556"/>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5" name="Text Box 166">
            <a:extLst>
              <a:ext uri="{FF2B5EF4-FFF2-40B4-BE49-F238E27FC236}">
                <a16:creationId xmlns:a16="http://schemas.microsoft.com/office/drawing/2014/main" id="{BB1816EB-5D01-4C4C-68B5-55AA40ED2708}"/>
              </a:ext>
            </a:extLst>
          </p:cNvPr>
          <p:cNvSpPr txBox="1">
            <a:spLocks noChangeArrowheads="1"/>
          </p:cNvSpPr>
          <p:nvPr/>
        </p:nvSpPr>
        <p:spPr bwMode="auto">
          <a:xfrm>
            <a:off x="5040981" y="3139594"/>
            <a:ext cx="1149350" cy="444500"/>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Lost customer orders</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06" name="Line 165">
            <a:extLst>
              <a:ext uri="{FF2B5EF4-FFF2-40B4-BE49-F238E27FC236}">
                <a16:creationId xmlns:a16="http://schemas.microsoft.com/office/drawing/2014/main" id="{5FC9CBF5-A219-D923-CD6B-12B8B3A42E98}"/>
              </a:ext>
            </a:extLst>
          </p:cNvPr>
          <p:cNvSpPr>
            <a:spLocks noChangeShapeType="1"/>
          </p:cNvSpPr>
          <p:nvPr/>
        </p:nvSpPr>
        <p:spPr bwMode="auto">
          <a:xfrm>
            <a:off x="7403181" y="2179156"/>
            <a:ext cx="506412"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7" name="Text Box 164">
            <a:extLst>
              <a:ext uri="{FF2B5EF4-FFF2-40B4-BE49-F238E27FC236}">
                <a16:creationId xmlns:a16="http://schemas.microsoft.com/office/drawing/2014/main" id="{2ADE041F-F9D4-9809-8806-CD65C09914D6}"/>
              </a:ext>
            </a:extLst>
          </p:cNvPr>
          <p:cNvSpPr txBox="1">
            <a:spLocks noChangeArrowheads="1"/>
          </p:cNvSpPr>
          <p:nvPr/>
        </p:nvSpPr>
        <p:spPr bwMode="auto">
          <a:xfrm>
            <a:off x="6331618" y="1998181"/>
            <a:ext cx="1060450" cy="433388"/>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Local shops have closed</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08" name="Line 163">
            <a:extLst>
              <a:ext uri="{FF2B5EF4-FFF2-40B4-BE49-F238E27FC236}">
                <a16:creationId xmlns:a16="http://schemas.microsoft.com/office/drawing/2014/main" id="{7C986B8B-A8B0-2B24-524A-96437612EA70}"/>
              </a:ext>
            </a:extLst>
          </p:cNvPr>
          <p:cNvSpPr>
            <a:spLocks noChangeShapeType="1"/>
          </p:cNvSpPr>
          <p:nvPr/>
        </p:nvSpPr>
        <p:spPr bwMode="auto">
          <a:xfrm>
            <a:off x="8004843" y="2780819"/>
            <a:ext cx="50641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9" name="Text Box 162">
            <a:extLst>
              <a:ext uri="{FF2B5EF4-FFF2-40B4-BE49-F238E27FC236}">
                <a16:creationId xmlns:a16="http://schemas.microsoft.com/office/drawing/2014/main" id="{7420843B-F6A0-62BE-690F-6073183F6545}"/>
              </a:ext>
            </a:extLst>
          </p:cNvPr>
          <p:cNvSpPr txBox="1">
            <a:spLocks noChangeArrowheads="1"/>
          </p:cNvSpPr>
          <p:nvPr/>
        </p:nvSpPr>
        <p:spPr bwMode="auto">
          <a:xfrm>
            <a:off x="6838031" y="2588731"/>
            <a:ext cx="1149350" cy="368300"/>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More people work from home</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10" name="Line 161">
            <a:extLst>
              <a:ext uri="{FF2B5EF4-FFF2-40B4-BE49-F238E27FC236}">
                <a16:creationId xmlns:a16="http://schemas.microsoft.com/office/drawing/2014/main" id="{7C0C3EE8-4BD2-2B9B-7204-7500C3391EA7}"/>
              </a:ext>
            </a:extLst>
          </p:cNvPr>
          <p:cNvSpPr>
            <a:spLocks noChangeShapeType="1"/>
          </p:cNvSpPr>
          <p:nvPr/>
        </p:nvSpPr>
        <p:spPr bwMode="auto">
          <a:xfrm>
            <a:off x="8557293" y="3333269"/>
            <a:ext cx="50641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1" name="Text Box 160">
            <a:extLst>
              <a:ext uri="{FF2B5EF4-FFF2-40B4-BE49-F238E27FC236}">
                <a16:creationId xmlns:a16="http://schemas.microsoft.com/office/drawing/2014/main" id="{97F2BEFC-0C84-28A0-B13F-4601B051FC1D}"/>
              </a:ext>
            </a:extLst>
          </p:cNvPr>
          <p:cNvSpPr txBox="1">
            <a:spLocks noChangeArrowheads="1"/>
          </p:cNvSpPr>
          <p:nvPr/>
        </p:nvSpPr>
        <p:spPr bwMode="auto">
          <a:xfrm>
            <a:off x="7439693" y="3023706"/>
            <a:ext cx="1060450" cy="544513"/>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Fewer workers in the retail park</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12" name="Line 159">
            <a:extLst>
              <a:ext uri="{FF2B5EF4-FFF2-40B4-BE49-F238E27FC236}">
                <a16:creationId xmlns:a16="http://schemas.microsoft.com/office/drawing/2014/main" id="{67171243-F510-1862-479A-4A68F6EBAFD8}"/>
              </a:ext>
            </a:extLst>
          </p:cNvPr>
          <p:cNvSpPr>
            <a:spLocks noChangeShapeType="1"/>
          </p:cNvSpPr>
          <p:nvPr/>
        </p:nvSpPr>
        <p:spPr bwMode="auto">
          <a:xfrm>
            <a:off x="7592093" y="4125431"/>
            <a:ext cx="50641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3" name="Text Box 158">
            <a:extLst>
              <a:ext uri="{FF2B5EF4-FFF2-40B4-BE49-F238E27FC236}">
                <a16:creationId xmlns:a16="http://schemas.microsoft.com/office/drawing/2014/main" id="{B2126B44-81CE-FF37-FAB2-F9464BBB6161}"/>
              </a:ext>
            </a:extLst>
          </p:cNvPr>
          <p:cNvSpPr txBox="1">
            <a:spLocks noChangeArrowheads="1"/>
          </p:cNvSpPr>
          <p:nvPr/>
        </p:nvSpPr>
        <p:spPr bwMode="auto">
          <a:xfrm>
            <a:off x="6517356" y="3936519"/>
            <a:ext cx="1060450" cy="363537"/>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Inflation</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14" name="Line 157">
            <a:extLst>
              <a:ext uri="{FF2B5EF4-FFF2-40B4-BE49-F238E27FC236}">
                <a16:creationId xmlns:a16="http://schemas.microsoft.com/office/drawing/2014/main" id="{1CD7F5ED-918D-B079-B21D-D29020B1FB60}"/>
              </a:ext>
            </a:extLst>
          </p:cNvPr>
          <p:cNvSpPr>
            <a:spLocks noChangeShapeType="1"/>
          </p:cNvSpPr>
          <p:nvPr/>
        </p:nvSpPr>
        <p:spPr bwMode="auto">
          <a:xfrm>
            <a:off x="7068218" y="4682644"/>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5" name="Text Box 156">
            <a:extLst>
              <a:ext uri="{FF2B5EF4-FFF2-40B4-BE49-F238E27FC236}">
                <a16:creationId xmlns:a16="http://schemas.microsoft.com/office/drawing/2014/main" id="{96E68F27-7022-1159-B068-2F268719346D}"/>
              </a:ext>
            </a:extLst>
          </p:cNvPr>
          <p:cNvSpPr txBox="1">
            <a:spLocks noChangeArrowheads="1"/>
          </p:cNvSpPr>
          <p:nvPr/>
        </p:nvSpPr>
        <p:spPr bwMode="auto">
          <a:xfrm>
            <a:off x="5720431" y="4498494"/>
            <a:ext cx="1317625" cy="436562"/>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Lower disposable income</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16" name="Line 155">
            <a:extLst>
              <a:ext uri="{FF2B5EF4-FFF2-40B4-BE49-F238E27FC236}">
                <a16:creationId xmlns:a16="http://schemas.microsoft.com/office/drawing/2014/main" id="{B92C2949-A0C4-CA84-1854-0E4E2879CD4B}"/>
              </a:ext>
            </a:extLst>
          </p:cNvPr>
          <p:cNvSpPr>
            <a:spLocks noChangeShapeType="1"/>
          </p:cNvSpPr>
          <p:nvPr/>
        </p:nvSpPr>
        <p:spPr bwMode="auto">
          <a:xfrm>
            <a:off x="6569743" y="5235094"/>
            <a:ext cx="50641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7" name="Text Box 154">
            <a:extLst>
              <a:ext uri="{FF2B5EF4-FFF2-40B4-BE49-F238E27FC236}">
                <a16:creationId xmlns:a16="http://schemas.microsoft.com/office/drawing/2014/main" id="{7E89464A-45A0-B965-AD55-0ECB6C1547F0}"/>
              </a:ext>
            </a:extLst>
          </p:cNvPr>
          <p:cNvSpPr txBox="1">
            <a:spLocks noChangeArrowheads="1"/>
          </p:cNvSpPr>
          <p:nvPr/>
        </p:nvSpPr>
        <p:spPr bwMode="auto">
          <a:xfrm>
            <a:off x="5226718" y="5049356"/>
            <a:ext cx="1327150" cy="428625"/>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Rising cost of organic ingredients</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18" name="Line 153">
            <a:extLst>
              <a:ext uri="{FF2B5EF4-FFF2-40B4-BE49-F238E27FC236}">
                <a16:creationId xmlns:a16="http://schemas.microsoft.com/office/drawing/2014/main" id="{919F5AB9-778E-1B21-10D9-18DFE490E817}"/>
              </a:ext>
            </a:extLst>
          </p:cNvPr>
          <p:cNvSpPr>
            <a:spLocks noChangeShapeType="1"/>
          </p:cNvSpPr>
          <p:nvPr/>
        </p:nvSpPr>
        <p:spPr bwMode="auto">
          <a:xfrm>
            <a:off x="5064793" y="4095269"/>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9" name="Text Box 152">
            <a:extLst>
              <a:ext uri="{FF2B5EF4-FFF2-40B4-BE49-F238E27FC236}">
                <a16:creationId xmlns:a16="http://schemas.microsoft.com/office/drawing/2014/main" id="{3592A3C9-B1DB-0E5F-D752-BDC5341E0BA8}"/>
              </a:ext>
            </a:extLst>
          </p:cNvPr>
          <p:cNvSpPr txBox="1">
            <a:spLocks noChangeArrowheads="1"/>
          </p:cNvSpPr>
          <p:nvPr/>
        </p:nvSpPr>
        <p:spPr bwMode="auto">
          <a:xfrm>
            <a:off x="3990056" y="3906356"/>
            <a:ext cx="1060450" cy="449263"/>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No pre-order process</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20" name="Line 151">
            <a:extLst>
              <a:ext uri="{FF2B5EF4-FFF2-40B4-BE49-F238E27FC236}">
                <a16:creationId xmlns:a16="http://schemas.microsoft.com/office/drawing/2014/main" id="{7914102F-E2AD-A9C8-DC90-4B0C58B771EF}"/>
              </a:ext>
            </a:extLst>
          </p:cNvPr>
          <p:cNvSpPr>
            <a:spLocks noChangeShapeType="1"/>
          </p:cNvSpPr>
          <p:nvPr/>
        </p:nvSpPr>
        <p:spPr bwMode="auto">
          <a:xfrm>
            <a:off x="4615531" y="4652481"/>
            <a:ext cx="506412"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1" name="Text Box 150">
            <a:extLst>
              <a:ext uri="{FF2B5EF4-FFF2-40B4-BE49-F238E27FC236}">
                <a16:creationId xmlns:a16="http://schemas.microsoft.com/office/drawing/2014/main" id="{B6F60B38-8047-0047-479D-B41DFD78B9F3}"/>
              </a:ext>
            </a:extLst>
          </p:cNvPr>
          <p:cNvSpPr txBox="1">
            <a:spLocks noChangeArrowheads="1"/>
          </p:cNvSpPr>
          <p:nvPr/>
        </p:nvSpPr>
        <p:spPr bwMode="auto">
          <a:xfrm>
            <a:off x="3540793" y="4468331"/>
            <a:ext cx="1060450" cy="415925"/>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No delivery platform</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22" name="Line 149">
            <a:extLst>
              <a:ext uri="{FF2B5EF4-FFF2-40B4-BE49-F238E27FC236}">
                <a16:creationId xmlns:a16="http://schemas.microsoft.com/office/drawing/2014/main" id="{E1A3D778-CA3B-5C32-0D40-1E4D964B8685}"/>
              </a:ext>
            </a:extLst>
          </p:cNvPr>
          <p:cNvSpPr>
            <a:spLocks noChangeShapeType="1"/>
          </p:cNvSpPr>
          <p:nvPr/>
        </p:nvSpPr>
        <p:spPr bwMode="auto">
          <a:xfrm>
            <a:off x="4115468" y="5204931"/>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3" name="Text Box 148">
            <a:extLst>
              <a:ext uri="{FF2B5EF4-FFF2-40B4-BE49-F238E27FC236}">
                <a16:creationId xmlns:a16="http://schemas.microsoft.com/office/drawing/2014/main" id="{5ACDEF93-D182-35ED-BE20-9D2204CE4356}"/>
              </a:ext>
            </a:extLst>
          </p:cNvPr>
          <p:cNvSpPr txBox="1">
            <a:spLocks noChangeArrowheads="1"/>
          </p:cNvSpPr>
          <p:nvPr/>
        </p:nvSpPr>
        <p:spPr bwMode="auto">
          <a:xfrm>
            <a:off x="3043906" y="5014431"/>
            <a:ext cx="1060450" cy="561975"/>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No online ordering system</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24" name="Rectangle 147">
            <a:extLst>
              <a:ext uri="{FF2B5EF4-FFF2-40B4-BE49-F238E27FC236}">
                <a16:creationId xmlns:a16="http://schemas.microsoft.com/office/drawing/2014/main" id="{050862D9-6354-97FB-1FCC-981B691A6972}"/>
              </a:ext>
            </a:extLst>
          </p:cNvPr>
          <p:cNvSpPr>
            <a:spLocks noChangeArrowheads="1"/>
          </p:cNvSpPr>
          <p:nvPr/>
        </p:nvSpPr>
        <p:spPr bwMode="auto">
          <a:xfrm>
            <a:off x="2500981" y="1279044"/>
            <a:ext cx="998537" cy="339725"/>
          </a:xfrm>
          <a:prstGeom prst="rect">
            <a:avLst/>
          </a:prstGeom>
          <a:solidFill>
            <a:srgbClr val="A0E0FF"/>
          </a:solidFill>
          <a:ln w="1016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a:ln>
                  <a:noFill/>
                </a:ln>
                <a:solidFill>
                  <a:schemeClr val="tx1"/>
                </a:solidFill>
                <a:effectLst/>
                <a:ea typeface="Times New Roman" panose="02020603050405020304" pitchFamily="18" charset="0"/>
              </a:rPr>
              <a:t>COST</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25" name="Rectangle 146">
            <a:extLst>
              <a:ext uri="{FF2B5EF4-FFF2-40B4-BE49-F238E27FC236}">
                <a16:creationId xmlns:a16="http://schemas.microsoft.com/office/drawing/2014/main" id="{0D006EF4-71C5-64B0-581C-1FDD04D41368}"/>
              </a:ext>
            </a:extLst>
          </p:cNvPr>
          <p:cNvSpPr>
            <a:spLocks noChangeArrowheads="1"/>
          </p:cNvSpPr>
          <p:nvPr/>
        </p:nvSpPr>
        <p:spPr bwMode="auto">
          <a:xfrm>
            <a:off x="4840956" y="1275869"/>
            <a:ext cx="1250950" cy="496887"/>
          </a:xfrm>
          <a:prstGeom prst="rect">
            <a:avLst/>
          </a:prstGeom>
          <a:solidFill>
            <a:srgbClr val="A0E0FF"/>
          </a:solidFill>
          <a:ln w="1016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Arial" panose="020B0604020202020204" pitchFamily="34" charset="0"/>
                <a:ea typeface="Times New Roman" panose="02020603050405020304" pitchFamily="18" charset="0"/>
              </a:rPr>
              <a:t>PEOPLE/</a:t>
            </a:r>
            <a:endParaRPr kumimoji="0" lang="en-GB" altLang="en-US" sz="10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Arial" panose="020B0604020202020204" pitchFamily="34" charset="0"/>
                <a:ea typeface="Times New Roman" panose="02020603050405020304" pitchFamily="18" charset="0"/>
              </a:rPr>
              <a:t>ORGANISATION</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26" name="Rectangle 145">
            <a:extLst>
              <a:ext uri="{FF2B5EF4-FFF2-40B4-BE49-F238E27FC236}">
                <a16:creationId xmlns:a16="http://schemas.microsoft.com/office/drawing/2014/main" id="{9C561EA0-3C41-80AF-D053-06906F7B3BE8}"/>
              </a:ext>
            </a:extLst>
          </p:cNvPr>
          <p:cNvSpPr>
            <a:spLocks noChangeArrowheads="1"/>
          </p:cNvSpPr>
          <p:nvPr/>
        </p:nvSpPr>
        <p:spPr bwMode="auto">
          <a:xfrm>
            <a:off x="7077743" y="1279044"/>
            <a:ext cx="998538" cy="487362"/>
          </a:xfrm>
          <a:prstGeom prst="rect">
            <a:avLst/>
          </a:prstGeom>
          <a:solidFill>
            <a:srgbClr val="A0E0FF"/>
          </a:solidFill>
          <a:ln w="1016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chemeClr val="tx1"/>
                </a:solidFill>
                <a:effectLst/>
                <a:latin typeface="Arial" panose="020B0604020202020204" pitchFamily="34" charset="0"/>
                <a:ea typeface="Times New Roman" panose="02020603050405020304" pitchFamily="18" charset="0"/>
              </a:rPr>
              <a:t>SOCIAL</a:t>
            </a:r>
            <a:endParaRPr kumimoji="0" lang="en-GB" altLang="en-US" sz="10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chemeClr val="tx1"/>
                </a:solidFill>
                <a:effectLst/>
                <a:latin typeface="Arial" panose="020B0604020202020204" pitchFamily="34" charset="0"/>
                <a:ea typeface="Times New Roman" panose="02020603050405020304" pitchFamily="18" charset="0"/>
              </a:rPr>
              <a:t>FACTORS</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27" name="Line 144">
            <a:extLst>
              <a:ext uri="{FF2B5EF4-FFF2-40B4-BE49-F238E27FC236}">
                <a16:creationId xmlns:a16="http://schemas.microsoft.com/office/drawing/2014/main" id="{3E5CA53B-EFFA-0B64-53EC-EB644EFDEFC1}"/>
              </a:ext>
            </a:extLst>
          </p:cNvPr>
          <p:cNvSpPr>
            <a:spLocks noChangeShapeType="1"/>
          </p:cNvSpPr>
          <p:nvPr/>
        </p:nvSpPr>
        <p:spPr bwMode="auto">
          <a:xfrm>
            <a:off x="2096168" y="3672994"/>
            <a:ext cx="8012113" cy="1587"/>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8" name="Line 143">
            <a:extLst>
              <a:ext uri="{FF2B5EF4-FFF2-40B4-BE49-F238E27FC236}">
                <a16:creationId xmlns:a16="http://schemas.microsoft.com/office/drawing/2014/main" id="{E0B529DB-F56D-F287-D948-327106514F30}"/>
              </a:ext>
            </a:extLst>
          </p:cNvPr>
          <p:cNvSpPr>
            <a:spLocks noChangeShapeType="1"/>
          </p:cNvSpPr>
          <p:nvPr/>
        </p:nvSpPr>
        <p:spPr bwMode="auto">
          <a:xfrm>
            <a:off x="3001043" y="1771169"/>
            <a:ext cx="1865313" cy="1901825"/>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9" name="Line 142">
            <a:extLst>
              <a:ext uri="{FF2B5EF4-FFF2-40B4-BE49-F238E27FC236}">
                <a16:creationId xmlns:a16="http://schemas.microsoft.com/office/drawing/2014/main" id="{690EB5AE-B828-B57C-AABD-C9C47AC7C825}"/>
              </a:ext>
            </a:extLst>
          </p:cNvPr>
          <p:cNvSpPr>
            <a:spLocks noChangeShapeType="1"/>
          </p:cNvSpPr>
          <p:nvPr/>
        </p:nvSpPr>
        <p:spPr bwMode="auto">
          <a:xfrm>
            <a:off x="5337843" y="1771169"/>
            <a:ext cx="1797050" cy="1901825"/>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0" name="Line 141">
            <a:extLst>
              <a:ext uri="{FF2B5EF4-FFF2-40B4-BE49-F238E27FC236}">
                <a16:creationId xmlns:a16="http://schemas.microsoft.com/office/drawing/2014/main" id="{9399B3A9-2DAD-4FAE-CBF2-00DBF89DE7D1}"/>
              </a:ext>
            </a:extLst>
          </p:cNvPr>
          <p:cNvSpPr>
            <a:spLocks noChangeShapeType="1"/>
          </p:cNvSpPr>
          <p:nvPr/>
        </p:nvSpPr>
        <p:spPr bwMode="auto">
          <a:xfrm>
            <a:off x="7577806" y="1771169"/>
            <a:ext cx="1825625" cy="1901825"/>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1" name="Rectangle 140">
            <a:extLst>
              <a:ext uri="{FF2B5EF4-FFF2-40B4-BE49-F238E27FC236}">
                <a16:creationId xmlns:a16="http://schemas.microsoft.com/office/drawing/2014/main" id="{36A1F2C8-D72D-E282-83EE-BF6D617333B9}"/>
              </a:ext>
            </a:extLst>
          </p:cNvPr>
          <p:cNvSpPr>
            <a:spLocks noChangeArrowheads="1"/>
          </p:cNvSpPr>
          <p:nvPr/>
        </p:nvSpPr>
        <p:spPr bwMode="auto">
          <a:xfrm>
            <a:off x="3844006" y="5608156"/>
            <a:ext cx="998537" cy="396875"/>
          </a:xfrm>
          <a:prstGeom prst="rect">
            <a:avLst/>
          </a:prstGeom>
          <a:solidFill>
            <a:srgbClr val="A0E0FF"/>
          </a:solidFill>
          <a:ln w="1016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chemeClr val="tx1"/>
                </a:solidFill>
                <a:effectLst/>
                <a:latin typeface="Arial" panose="020B0604020202020204" pitchFamily="34" charset="0"/>
                <a:ea typeface="Times New Roman" panose="02020603050405020304" pitchFamily="18" charset="0"/>
              </a:rPr>
              <a:t>METHOD</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32" name="Line 139">
            <a:extLst>
              <a:ext uri="{FF2B5EF4-FFF2-40B4-BE49-F238E27FC236}">
                <a16:creationId xmlns:a16="http://schemas.microsoft.com/office/drawing/2014/main" id="{9BD4459A-645A-6283-0A54-46608DADD5E5}"/>
              </a:ext>
            </a:extLst>
          </p:cNvPr>
          <p:cNvSpPr>
            <a:spLocks noChangeShapeType="1"/>
          </p:cNvSpPr>
          <p:nvPr/>
        </p:nvSpPr>
        <p:spPr bwMode="auto">
          <a:xfrm flipV="1">
            <a:off x="4342481" y="3672994"/>
            <a:ext cx="1612900" cy="1930400"/>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3" name="Rectangle 138">
            <a:extLst>
              <a:ext uri="{FF2B5EF4-FFF2-40B4-BE49-F238E27FC236}">
                <a16:creationId xmlns:a16="http://schemas.microsoft.com/office/drawing/2014/main" id="{5094948C-76A6-6B18-3E08-DCFAC660B8A1}"/>
              </a:ext>
            </a:extLst>
          </p:cNvPr>
          <p:cNvSpPr>
            <a:spLocks noChangeArrowheads="1"/>
          </p:cNvSpPr>
          <p:nvPr/>
        </p:nvSpPr>
        <p:spPr bwMode="auto">
          <a:xfrm>
            <a:off x="6303043" y="5608156"/>
            <a:ext cx="1076325" cy="387350"/>
          </a:xfrm>
          <a:prstGeom prst="rect">
            <a:avLst/>
          </a:prstGeom>
          <a:solidFill>
            <a:srgbClr val="A0E0FF"/>
          </a:solidFill>
          <a:ln w="1016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chemeClr val="tx1"/>
                </a:solidFill>
                <a:effectLst/>
                <a:latin typeface="Arial" panose="020B0604020202020204" pitchFamily="34" charset="0"/>
                <a:ea typeface="Times New Roman" panose="02020603050405020304" pitchFamily="18" charset="0"/>
              </a:rPr>
              <a:t>ECONOMIC</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34" name="Line 137">
            <a:extLst>
              <a:ext uri="{FF2B5EF4-FFF2-40B4-BE49-F238E27FC236}">
                <a16:creationId xmlns:a16="http://schemas.microsoft.com/office/drawing/2014/main" id="{9F3A7FE6-D7EA-C739-26F0-DEF7C883C57A}"/>
              </a:ext>
            </a:extLst>
          </p:cNvPr>
          <p:cNvSpPr>
            <a:spLocks noChangeShapeType="1"/>
          </p:cNvSpPr>
          <p:nvPr/>
        </p:nvSpPr>
        <p:spPr bwMode="auto">
          <a:xfrm flipV="1">
            <a:off x="6804693" y="3672994"/>
            <a:ext cx="1671638" cy="1930400"/>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6" name="Text Box 135">
            <a:extLst>
              <a:ext uri="{FF2B5EF4-FFF2-40B4-BE49-F238E27FC236}">
                <a16:creationId xmlns:a16="http://schemas.microsoft.com/office/drawing/2014/main" id="{AA0BC9E1-DB9F-F7EC-543D-B22428A7C916}"/>
              </a:ext>
            </a:extLst>
          </p:cNvPr>
          <p:cNvSpPr txBox="1">
            <a:spLocks noChangeArrowheads="1"/>
          </p:cNvSpPr>
          <p:nvPr/>
        </p:nvSpPr>
        <p:spPr bwMode="auto">
          <a:xfrm>
            <a:off x="10117806" y="3285644"/>
            <a:ext cx="1060450" cy="765175"/>
          </a:xfrm>
          <a:prstGeom prst="rect">
            <a:avLst/>
          </a:prstGeom>
          <a:solidFill>
            <a:srgbClr val="FFFF99"/>
          </a:solidFill>
          <a:ln w="9525" cap="rnd">
            <a:solidFill>
              <a:srgbClr val="000000"/>
            </a:solidFill>
            <a:prstDash val="sysDot"/>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a:ln>
                  <a:noFill/>
                </a:ln>
                <a:solidFill>
                  <a:schemeClr val="tx1"/>
                </a:solidFill>
                <a:effectLst/>
                <a:latin typeface="Arial" panose="020B0604020202020204" pitchFamily="34" charset="0"/>
                <a:ea typeface="Times New Roman" panose="02020603050405020304" pitchFamily="18" charset="0"/>
              </a:rPr>
              <a:t>LOW </a:t>
            </a:r>
            <a:endParaRPr kumimoji="0" lang="en-GB" altLang="en-US" sz="1000" b="0" i="0" u="none" strike="noStrike" cap="none" normalizeH="0" baseline="0">
              <a:ln>
                <a:noFill/>
              </a:ln>
              <a:solidFill>
                <a:schemeClr val="tx1"/>
              </a:solidFill>
              <a:effectLst/>
              <a:latin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a:ln>
                  <a:noFill/>
                </a:ln>
                <a:solidFill>
                  <a:schemeClr val="tx1"/>
                </a:solidFill>
                <a:effectLst/>
                <a:latin typeface="Arial" panose="020B0604020202020204" pitchFamily="34" charset="0"/>
                <a:ea typeface="Times New Roman" panose="02020603050405020304" pitchFamily="18" charset="0"/>
              </a:rPr>
              <a:t>SALES</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37" name="Rectangle 178">
            <a:extLst>
              <a:ext uri="{FF2B5EF4-FFF2-40B4-BE49-F238E27FC236}">
                <a16:creationId xmlns:a16="http://schemas.microsoft.com/office/drawing/2014/main" id="{7BA652D8-71C8-8662-065F-B8EABEF8E9F4}"/>
              </a:ext>
            </a:extLst>
          </p:cNvPr>
          <p:cNvSpPr>
            <a:spLocks noChangeArrowheads="1"/>
          </p:cNvSpPr>
          <p:nvPr/>
        </p:nvSpPr>
        <p:spPr bwMode="auto">
          <a:xfrm>
            <a:off x="2273968" y="65198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38" name="Rectangle 201">
            <a:extLst>
              <a:ext uri="{FF2B5EF4-FFF2-40B4-BE49-F238E27FC236}">
                <a16:creationId xmlns:a16="http://schemas.microsoft.com/office/drawing/2014/main" id="{6ED7E2BF-204E-555B-32F4-524241527DAA}"/>
              </a:ext>
            </a:extLst>
          </p:cNvPr>
          <p:cNvSpPr>
            <a:spLocks noChangeArrowheads="1"/>
          </p:cNvSpPr>
          <p:nvPr/>
        </p:nvSpPr>
        <p:spPr bwMode="auto">
          <a:xfrm>
            <a:off x="2273968" y="110918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645478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99987-98D1-706D-2E63-5B8DDBF317C6}"/>
              </a:ext>
            </a:extLst>
          </p:cNvPr>
          <p:cNvSpPr>
            <a:spLocks noGrp="1"/>
          </p:cNvSpPr>
          <p:nvPr>
            <p:ph type="title"/>
          </p:nvPr>
        </p:nvSpPr>
        <p:spPr>
          <a:xfrm>
            <a:off x="1638300" y="338328"/>
            <a:ext cx="8915399" cy="932688"/>
          </a:xfrm>
        </p:spPr>
        <p:txBody>
          <a:bodyPr>
            <a:normAutofit/>
          </a:bodyPr>
          <a:lstStyle/>
          <a:p>
            <a:r>
              <a:rPr lang="en-GB" b="1" dirty="0"/>
              <a:t>Conclusion</a:t>
            </a:r>
          </a:p>
        </p:txBody>
      </p:sp>
      <p:sp>
        <p:nvSpPr>
          <p:cNvPr id="3" name="Text Placeholder 2">
            <a:extLst>
              <a:ext uri="{FF2B5EF4-FFF2-40B4-BE49-F238E27FC236}">
                <a16:creationId xmlns:a16="http://schemas.microsoft.com/office/drawing/2014/main" id="{4A53051C-8483-F6FD-7AB5-FC885653EC99}"/>
              </a:ext>
            </a:extLst>
          </p:cNvPr>
          <p:cNvSpPr>
            <a:spLocks noGrp="1"/>
          </p:cNvSpPr>
          <p:nvPr>
            <p:ph type="body" idx="1"/>
          </p:nvPr>
        </p:nvSpPr>
        <p:spPr>
          <a:xfrm>
            <a:off x="1101683" y="2101428"/>
            <a:ext cx="9988632" cy="4160520"/>
          </a:xfrm>
        </p:spPr>
        <p:txBody>
          <a:bodyPr>
            <a:normAutofit/>
          </a:bodyPr>
          <a:lstStyle/>
          <a:p>
            <a:r>
              <a:rPr lang="en-GB" sz="2400" b="1" dirty="0">
                <a:solidFill>
                  <a:schemeClr val="tx1"/>
                </a:solidFill>
              </a:rPr>
              <a:t>Basil’s Bakery has low sales because of many problems. Higher costs, inflation, shop closures, and more people working from home have reduced the number of customers. The bakery also does not have online ordering or a delivery service, so it cannot meet customer needs. Basil should improve his services, use more technology, and reduce costs to increase sales and make the business successful.</a:t>
            </a:r>
          </a:p>
        </p:txBody>
      </p:sp>
    </p:spTree>
    <p:extLst>
      <p:ext uri="{BB962C8B-B14F-4D97-AF65-F5344CB8AC3E}">
        <p14:creationId xmlns:p14="http://schemas.microsoft.com/office/powerpoint/2010/main" val="39704733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B30E9-9073-E60E-A7A9-048C6F3D6925}"/>
              </a:ext>
            </a:extLst>
          </p:cNvPr>
          <p:cNvSpPr>
            <a:spLocks noGrp="1"/>
          </p:cNvSpPr>
          <p:nvPr>
            <p:ph type="title"/>
          </p:nvPr>
        </p:nvSpPr>
        <p:spPr>
          <a:xfrm>
            <a:off x="1638299" y="463074"/>
            <a:ext cx="8915399" cy="860400"/>
          </a:xfrm>
        </p:spPr>
        <p:txBody>
          <a:bodyPr>
            <a:normAutofit/>
          </a:bodyPr>
          <a:lstStyle/>
          <a:p>
            <a:r>
              <a:rPr lang="en-GB" b="1" dirty="0"/>
              <a:t>References </a:t>
            </a:r>
          </a:p>
        </p:txBody>
      </p:sp>
      <p:sp>
        <p:nvSpPr>
          <p:cNvPr id="3" name="Text Placeholder 2">
            <a:extLst>
              <a:ext uri="{FF2B5EF4-FFF2-40B4-BE49-F238E27FC236}">
                <a16:creationId xmlns:a16="http://schemas.microsoft.com/office/drawing/2014/main" id="{5F8D0C3B-0DFC-3E5A-28D7-AC7CD95B6A10}"/>
              </a:ext>
            </a:extLst>
          </p:cNvPr>
          <p:cNvSpPr>
            <a:spLocks noGrp="1"/>
          </p:cNvSpPr>
          <p:nvPr>
            <p:ph type="body" idx="1"/>
          </p:nvPr>
        </p:nvSpPr>
        <p:spPr>
          <a:xfrm>
            <a:off x="1138547" y="1600200"/>
            <a:ext cx="9914905" cy="4517136"/>
          </a:xfrm>
        </p:spPr>
        <p:txBody>
          <a:bodyPr>
            <a:normAutofit fontScale="55000" lnSpcReduction="20000"/>
          </a:bodyPr>
          <a:lstStyle/>
          <a:p>
            <a:br>
              <a:rPr lang="en-GB" b="1" dirty="0">
                <a:solidFill>
                  <a:schemeClr val="tx1"/>
                </a:solidFill>
                <a:latin typeface="Calibri" panose="020F0502020204030204" pitchFamily="34" charset="0"/>
                <a:ea typeface="Roboto"/>
                <a:cs typeface="Calibri" panose="020F0502020204030204" pitchFamily="34" charset="0"/>
              </a:rPr>
            </a:br>
            <a:r>
              <a:rPr lang="en-US" sz="2800" dirty="0">
                <a:solidFill>
                  <a:schemeClr val="tx1"/>
                </a:solidFill>
                <a:latin typeface="Calibri" panose="020F0502020204030204" pitchFamily="34" charset="0"/>
                <a:cs typeface="Calibri" panose="020F0502020204030204" pitchFamily="34" charset="0"/>
              </a:rPr>
              <a:t>Business regulation in the UK</a:t>
            </a:r>
          </a:p>
          <a:p>
            <a:r>
              <a:rPr lang="en-US" sz="2800" dirty="0">
                <a:hlinkClick r:id="rId2"/>
              </a:rPr>
              <a:t>https://www.gov.uk/guidance/business-regulation-guidance-and-tools</a:t>
            </a:r>
            <a:endParaRPr lang="en-US" sz="2800" dirty="0"/>
          </a:p>
          <a:p>
            <a:r>
              <a:rPr lang="en-US" sz="2800" dirty="0">
                <a:solidFill>
                  <a:schemeClr val="tx1"/>
                </a:solidFill>
                <a:latin typeface="Calibri" panose="020F0502020204030204" pitchFamily="34" charset="0"/>
                <a:cs typeface="Calibri" panose="020F0502020204030204" pitchFamily="34" charset="0"/>
              </a:rPr>
              <a:t>Consequences of not following business regulations</a:t>
            </a:r>
          </a:p>
          <a:p>
            <a:r>
              <a:rPr lang="en-US" sz="2800" dirty="0">
                <a:hlinkClick r:id="rId3"/>
              </a:rPr>
              <a:t>https://www.vanderlaw.com/not-following-business-regulations/</a:t>
            </a:r>
            <a:endParaRPr lang="en-US" sz="2800" dirty="0"/>
          </a:p>
          <a:p>
            <a:r>
              <a:rPr lang="en-US" sz="2800" dirty="0">
                <a:solidFill>
                  <a:schemeClr val="tx1"/>
                </a:solidFill>
                <a:latin typeface="Calibri" panose="020F0502020204030204" pitchFamily="34" charset="0"/>
                <a:cs typeface="Calibri" panose="020F0502020204030204" pitchFamily="34" charset="0"/>
              </a:rPr>
              <a:t>On business policies</a:t>
            </a:r>
          </a:p>
          <a:p>
            <a:r>
              <a:rPr lang="en-US" sz="2800" dirty="0">
                <a:hlinkClick r:id="rId4"/>
              </a:rPr>
              <a:t>https://uk.practicallaw.thomsonreuters.com/w-006-4835?transitionType=Default&amp;contextData=(sc.Default)&amp;firstPage=true</a:t>
            </a:r>
            <a:endParaRPr lang="en-US" sz="2800" dirty="0"/>
          </a:p>
          <a:p>
            <a:r>
              <a:rPr lang="en-US" sz="2800" dirty="0">
                <a:solidFill>
                  <a:schemeClr val="tx1"/>
                </a:solidFill>
                <a:latin typeface="Calibri" panose="020F0502020204030204" pitchFamily="34" charset="0"/>
                <a:cs typeface="Calibri" panose="020F0502020204030204" pitchFamily="34" charset="0"/>
              </a:rPr>
              <a:t>CIPD (2025) </a:t>
            </a:r>
            <a:r>
              <a:rPr lang="en-US" sz="2800" i="1" dirty="0">
                <a:solidFill>
                  <a:schemeClr val="tx1"/>
                </a:solidFill>
                <a:latin typeface="Calibri" panose="020F0502020204030204" pitchFamily="34" charset="0"/>
                <a:cs typeface="Calibri" panose="020F0502020204030204" pitchFamily="34" charset="0"/>
              </a:rPr>
              <a:t>PESTLE ANALYSIS </a:t>
            </a:r>
            <a:r>
              <a:rPr lang="en-US" sz="2800" dirty="0">
                <a:solidFill>
                  <a:schemeClr val="tx1"/>
                </a:solidFill>
                <a:latin typeface="Calibri" panose="020F0502020204030204" pitchFamily="34" charset="0"/>
                <a:cs typeface="Calibri" panose="020F0502020204030204" pitchFamily="34" charset="0"/>
              </a:rPr>
              <a:t>Available at</a:t>
            </a:r>
          </a:p>
          <a:p>
            <a:r>
              <a:rPr lang="en-US" sz="2800" dirty="0">
                <a:solidFill>
                  <a:schemeClr val="tx1"/>
                </a:solidFill>
              </a:rPr>
              <a:t>: </a:t>
            </a:r>
            <a:r>
              <a:rPr lang="en-US" sz="2800" dirty="0">
                <a:hlinkClick r:id="rId5"/>
              </a:rPr>
              <a:t>https://www.cipd.org/en/knowledge/factsheets/pestle-analysis-factsheet/</a:t>
            </a:r>
            <a:r>
              <a:rPr lang="en-US" sz="2800" dirty="0"/>
              <a:t> </a:t>
            </a:r>
          </a:p>
          <a:p>
            <a:r>
              <a:rPr lang="en-US" sz="2800" dirty="0">
                <a:solidFill>
                  <a:schemeClr val="tx1"/>
                </a:solidFill>
                <a:latin typeface="Calibri" panose="020F0502020204030204" pitchFamily="34" charset="0"/>
                <a:cs typeface="Calibri" panose="020F0502020204030204" pitchFamily="34" charset="0"/>
              </a:rPr>
              <a:t>5w2h</a:t>
            </a:r>
          </a:p>
          <a:p>
            <a:r>
              <a:rPr lang="en-US" sz="2800" dirty="0">
                <a:solidFill>
                  <a:schemeClr val="accent1">
                    <a:lumMod val="60000"/>
                    <a:lumOff val="40000"/>
                  </a:schemeClr>
                </a:solidFill>
              </a:rPr>
              <a:t>https://</a:t>
            </a:r>
            <a:r>
              <a:rPr lang="en-US" sz="2800" dirty="0" err="1">
                <a:solidFill>
                  <a:schemeClr val="accent1">
                    <a:lumMod val="60000"/>
                    <a:lumOff val="40000"/>
                  </a:schemeClr>
                </a:solidFill>
              </a:rPr>
              <a:t>ctl.uaf.edu</a:t>
            </a:r>
            <a:r>
              <a:rPr lang="en-US" sz="2800" dirty="0">
                <a:solidFill>
                  <a:schemeClr val="accent1">
                    <a:lumMod val="60000"/>
                    <a:lumOff val="40000"/>
                  </a:schemeClr>
                </a:solidFill>
              </a:rPr>
              <a:t>/2025/07/24/the-5w-and-1h-framework-in-academic-writing/#:~:text=The%205W%20and%201H%20framework%2C%20comprising%20Who%2C%20What%2C%20When,and%20produce%20more%20effective%20writing.</a:t>
            </a:r>
          </a:p>
          <a:p>
            <a:endParaRPr lang="en-GB" sz="1800" b="1" dirty="0">
              <a:solidFill>
                <a:srgbClr val="1D4ED8"/>
              </a:solidFill>
              <a:latin typeface="Roboto"/>
              <a:ea typeface="Roboto"/>
              <a:cs typeface="Roboto"/>
            </a:endParaRPr>
          </a:p>
        </p:txBody>
      </p:sp>
    </p:spTree>
    <p:extLst>
      <p:ext uri="{BB962C8B-B14F-4D97-AF65-F5344CB8AC3E}">
        <p14:creationId xmlns:p14="http://schemas.microsoft.com/office/powerpoint/2010/main" val="3591259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107DF-28D1-AECE-299A-375E6A01AF85}"/>
              </a:ext>
            </a:extLst>
          </p:cNvPr>
          <p:cNvSpPr>
            <a:spLocks noGrp="1"/>
          </p:cNvSpPr>
          <p:nvPr>
            <p:ph type="title"/>
          </p:nvPr>
        </p:nvSpPr>
        <p:spPr>
          <a:xfrm>
            <a:off x="7722761" y="935647"/>
            <a:ext cx="4340631" cy="2420202"/>
          </a:xfrm>
        </p:spPr>
        <p:txBody>
          <a:bodyPr vert="horz" lIns="91440" tIns="45720" rIns="91440" bIns="45720" rtlCol="0" anchor="b">
            <a:normAutofit/>
          </a:bodyPr>
          <a:lstStyle/>
          <a:p>
            <a:r>
              <a:rPr lang="en-US" sz="4100" dirty="0"/>
              <a:t>				</a:t>
            </a:r>
            <a:endParaRPr lang="en-US" sz="5400" dirty="0"/>
          </a:p>
        </p:txBody>
      </p:sp>
      <p:sp>
        <p:nvSpPr>
          <p:cNvPr id="4" name="TextBox 3">
            <a:extLst>
              <a:ext uri="{FF2B5EF4-FFF2-40B4-BE49-F238E27FC236}">
                <a16:creationId xmlns:a16="http://schemas.microsoft.com/office/drawing/2014/main" id="{616BCBA4-0B00-7E8A-44A1-7DE93CB3C8A5}"/>
              </a:ext>
            </a:extLst>
          </p:cNvPr>
          <p:cNvSpPr txBox="1"/>
          <p:nvPr/>
        </p:nvSpPr>
        <p:spPr>
          <a:xfrm>
            <a:off x="3557196" y="2643142"/>
            <a:ext cx="5077608" cy="1200329"/>
          </a:xfrm>
          <a:prstGeom prst="rect">
            <a:avLst/>
          </a:prstGeom>
          <a:noFill/>
        </p:spPr>
        <p:txBody>
          <a:bodyPr wrap="none" rtlCol="0">
            <a:spAutoFit/>
          </a:bodyPr>
          <a:lstStyle/>
          <a:p>
            <a:r>
              <a:rPr lang="en-US" sz="7200" b="1" dirty="0">
                <a:solidFill>
                  <a:srgbClr val="FF0000"/>
                </a:solidFill>
                <a:latin typeface="Calibri" panose="020F0502020204030204" pitchFamily="34" charset="0"/>
                <a:cs typeface="Calibri" panose="020F0502020204030204" pitchFamily="34" charset="0"/>
              </a:rPr>
              <a:t>THANK YOU!</a:t>
            </a:r>
          </a:p>
        </p:txBody>
      </p:sp>
    </p:spTree>
    <p:extLst>
      <p:ext uri="{BB962C8B-B14F-4D97-AF65-F5344CB8AC3E}">
        <p14:creationId xmlns:p14="http://schemas.microsoft.com/office/powerpoint/2010/main" val="2850782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Droplet">
  <a:themeElements>
    <a:clrScheme name="Droplet">
      <a:dk1>
        <a:sysClr val="windowText" lastClr="000000"/>
      </a:dk1>
      <a:lt1>
        <a:sysClr val="window" lastClr="FFFFFF"/>
      </a:lt1>
      <a:dk2>
        <a:srgbClr val="27537E"/>
      </a:dk2>
      <a:lt2>
        <a:srgbClr val="AABED7"/>
      </a:lt2>
      <a:accent1>
        <a:srgbClr val="E34B7A"/>
      </a:accent1>
      <a:accent2>
        <a:srgbClr val="AC339A"/>
      </a:accent2>
      <a:accent3>
        <a:srgbClr val="6953B7"/>
      </a:accent3>
      <a:accent4>
        <a:srgbClr val="1D7EAB"/>
      </a:accent4>
      <a:accent5>
        <a:srgbClr val="43AFD6"/>
      </a:accent5>
      <a:accent6>
        <a:srgbClr val="DE85E1"/>
      </a:accent6>
      <a:hlink>
        <a:srgbClr val="ED87A6"/>
      </a:hlink>
      <a:folHlink>
        <a:srgbClr val="C99EAC"/>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78000"/>
                <a:shade val="100000"/>
                <a:hueMod val="136000"/>
                <a:satMod val="160000"/>
                <a:lumMod val="105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C71B277C-C29A-4BA0-A7BA-43502DF21AB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{0D4F256A-B93D-2944-94D3-A2C1A17B4932}tf10001073_mac</Template>
  <TotalTime>3067</TotalTime>
  <Words>551</Words>
  <Application>Microsoft Macintosh PowerPoint</Application>
  <PresentationFormat>Widescreen</PresentationFormat>
  <Paragraphs>109</Paragraphs>
  <Slides>11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vt:lpstr>
      <vt:lpstr>Aptos</vt:lpstr>
      <vt:lpstr>Arial</vt:lpstr>
      <vt:lpstr>Calibri</vt:lpstr>
      <vt:lpstr>Roboto</vt:lpstr>
      <vt:lpstr>Tw Cen MT</vt:lpstr>
      <vt:lpstr>Droplet</vt:lpstr>
      <vt:lpstr>MODULE NAME: Problem Solving and Decision Making.  MODULE CODE: LCLM4004_LON STUDENT NAME: Paola Lisbeth Martinez Molina. STUDENT ID: 2532850 LECTURER Assignment 1: Presentation</vt:lpstr>
      <vt:lpstr>OVERVIEW</vt:lpstr>
      <vt:lpstr>Introduction</vt:lpstr>
      <vt:lpstr>Company background</vt:lpstr>
      <vt:lpstr>Problem: nature and scope</vt:lpstr>
      <vt:lpstr>PESTLE ANALYSIS: Basil’s Bakery </vt:lpstr>
      <vt:lpstr>PESTLE ANALYSIS: Basil’s Bakery </vt:lpstr>
      <vt:lpstr>Cause and effect analysis (Fishbone diagram) </vt:lpstr>
      <vt:lpstr>Conclusion</vt:lpstr>
      <vt:lpstr>References </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NAME: Problem Solving and Decision Making.lving and Decision Making (LCLM4004_LON) MODULE CODE: LCLM4004_LON STUDENT NAME: Paola Lisbeth Martinez Molina. STUDENT ID: 2532850 LECTURER Assignment 1: Presentation</dc:title>
  <dc:creator>Anita Nan</dc:creator>
  <cp:lastModifiedBy>Paola Lisbeth Martinez Molina (2532850)</cp:lastModifiedBy>
  <cp:revision>95</cp:revision>
  <dcterms:created xsi:type="dcterms:W3CDTF">2024-10-08T15:58:04Z</dcterms:created>
  <dcterms:modified xsi:type="dcterms:W3CDTF">2026-07-13T09:34:24Z</dcterms:modified>
</cp:coreProperties>
</file>