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1" r:id="rId2"/>
    <p:sldId id="269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FCEF7-1951-40AE-8485-E0B2D0C1635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6C1F8-55C7-4A49-8ECF-F44F9455B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748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AC9B1-FD06-4238-BED2-875F2116BDBE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1550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880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702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246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04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95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779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817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844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878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073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3385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9777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20562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3335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6088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129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580A7-C7DF-400B-A9CE-1DE5FC69BB3E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9EFDCD3-9393-4FAF-9194-BD527D753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28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588" y="835708"/>
            <a:ext cx="6152224" cy="1971245"/>
          </a:xfrm>
        </p:spPr>
        <p:txBody>
          <a:bodyPr>
            <a:normAutofit/>
          </a:bodyPr>
          <a:lstStyle/>
          <a:p>
            <a:pPr algn="l"/>
            <a:r>
              <a:rPr lang="zh-CN" altLang="en-US" sz="4800" b="1" dirty="0" smtClean="0">
                <a:latin typeface="+mn-lt"/>
              </a:rPr>
              <a:t>生存汉语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sz="6000" dirty="0" smtClean="0"/>
              <a:t>Survival Chinese</a:t>
            </a:r>
            <a:endParaRPr lang="en-GB" sz="6000" dirty="0"/>
          </a:p>
        </p:txBody>
      </p:sp>
      <p:pic>
        <p:nvPicPr>
          <p:cNvPr id="5" name="图片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62"/>
          <a:stretch/>
        </p:blipFill>
        <p:spPr>
          <a:xfrm>
            <a:off x="7009812" y="1426778"/>
            <a:ext cx="4801962" cy="32931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9" name="Group 8"/>
          <p:cNvGrpSpPr/>
          <p:nvPr/>
        </p:nvGrpSpPr>
        <p:grpSpPr>
          <a:xfrm>
            <a:off x="292291" y="5010049"/>
            <a:ext cx="8288044" cy="1228778"/>
            <a:chOff x="564853" y="4845634"/>
            <a:chExt cx="8288044" cy="122877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5682" y="4880366"/>
              <a:ext cx="1188692" cy="1194046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853" y="4845634"/>
              <a:ext cx="1228778" cy="1228778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829710" y="4845634"/>
              <a:ext cx="2701991" cy="1228778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192251" y="4845634"/>
              <a:ext cx="2660646" cy="1194046"/>
            </a:xfrm>
            <a:prstGeom prst="rect">
              <a:avLst/>
            </a:prstGeom>
          </p:spPr>
        </p:pic>
      </p:grpSp>
      <p:sp>
        <p:nvSpPr>
          <p:cNvPr id="10" name="Title 1"/>
          <p:cNvSpPr txBox="1">
            <a:spLocks/>
          </p:cNvSpPr>
          <p:nvPr/>
        </p:nvSpPr>
        <p:spPr>
          <a:xfrm>
            <a:off x="857588" y="3359765"/>
            <a:ext cx="6152224" cy="80732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altLang="zh-CN" sz="4800" b="1" dirty="0" smtClean="0">
                <a:latin typeface="+mn-lt"/>
              </a:rPr>
              <a:t>Lesson </a:t>
            </a:r>
            <a:r>
              <a:rPr lang="en-US" altLang="zh-CN" sz="4800" b="1" dirty="0" smtClean="0">
                <a:latin typeface="+mn-lt"/>
              </a:rPr>
              <a:t>8 Self-introduction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699764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图片 4"/>
          <p:cNvPicPr>
            <a:picLocks noChangeAspect="1"/>
          </p:cNvPicPr>
          <p:nvPr/>
        </p:nvPicPr>
        <p:blipFill>
          <a:blip r:embed="rId2"/>
          <a:srcRect l="21640" t="2065" r="25780" b="32104"/>
          <a:stretch>
            <a:fillRect/>
          </a:stretch>
        </p:blipFill>
        <p:spPr>
          <a:xfrm>
            <a:off x="0" y="0"/>
            <a:ext cx="12214225" cy="693181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19" name="图片 3"/>
          <p:cNvPicPr>
            <a:picLocks noChangeAspect="1"/>
          </p:cNvPicPr>
          <p:nvPr/>
        </p:nvPicPr>
        <p:blipFill>
          <a:blip r:embed="rId3"/>
          <a:srcRect r="52367"/>
          <a:stretch>
            <a:fillRect/>
          </a:stretch>
        </p:blipFill>
        <p:spPr>
          <a:xfrm>
            <a:off x="35107" y="1371600"/>
            <a:ext cx="5807075" cy="5486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0" name="图片 5"/>
          <p:cNvPicPr>
            <a:picLocks noChangeAspect="1"/>
          </p:cNvPicPr>
          <p:nvPr/>
        </p:nvPicPr>
        <p:blipFill>
          <a:blip r:embed="rId4"/>
          <a:srcRect l="32367" t="29898" b="42909"/>
          <a:stretch>
            <a:fillRect/>
          </a:stretch>
        </p:blipFill>
        <p:spPr>
          <a:xfrm>
            <a:off x="4722813" y="3495675"/>
            <a:ext cx="8245475" cy="14906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3" name="矩形 8"/>
          <p:cNvSpPr/>
          <p:nvPr/>
        </p:nvSpPr>
        <p:spPr>
          <a:xfrm>
            <a:off x="7542213" y="2262188"/>
            <a:ext cx="4475162" cy="595312"/>
          </a:xfrm>
          <a:prstGeom prst="rect">
            <a:avLst/>
          </a:prstGeom>
          <a:noFill/>
          <a:ln w="28575" cap="flat" cmpd="sng">
            <a:solidFill>
              <a:srgbClr val="7F7F7F"/>
            </a:solidFill>
            <a:prstDash val="sysDash"/>
            <a:miter/>
            <a:headEnd type="none" w="med" len="med"/>
            <a:tailEnd type="none" w="med" len="med"/>
          </a:ln>
        </p:spPr>
        <p:txBody>
          <a:bodyPr anchor="ctr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None/>
            </a:pPr>
            <a:endParaRPr lang="zh-CN" altLang="zh-CN" sz="1800" dirty="0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224" name="矩形 9"/>
          <p:cNvSpPr/>
          <p:nvPr/>
        </p:nvSpPr>
        <p:spPr>
          <a:xfrm>
            <a:off x="7480132" y="2300288"/>
            <a:ext cx="4599337" cy="52322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en-US" dirty="0" smtClean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第八讲 自我介绍和行前准备</a:t>
            </a:r>
            <a:endParaRPr lang="zh-CN" altLang="en-US" sz="1800" dirty="0">
              <a:latin typeface="Arial" panose="020B0604020202020204" pitchFamily="34" charset="0"/>
            </a:endParaRPr>
          </a:p>
        </p:txBody>
      </p:sp>
      <p:pic>
        <p:nvPicPr>
          <p:cNvPr id="9225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2463" y="2959100"/>
            <a:ext cx="1390650" cy="5984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6" name="矩形 11"/>
          <p:cNvSpPr/>
          <p:nvPr/>
        </p:nvSpPr>
        <p:spPr>
          <a:xfrm>
            <a:off x="7477125" y="2857500"/>
            <a:ext cx="4368801" cy="12668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+mn-lt"/>
                <a:ea typeface="+mn-ea"/>
                <a:sym typeface="Calibri" panose="020F0502020204030204" pitchFamily="34" charset="0"/>
              </a:defRPr>
            </a:lvl5pPr>
          </a:lstStyle>
          <a:p>
            <a:pPr marL="0" lvl="0" indent="0" algn="just" eaLnBrk="1" hangingPunct="1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>
                <a:srgbClr val="00B050"/>
              </a:buClr>
              <a:buSzPct val="80000"/>
              <a:buNone/>
            </a:pPr>
            <a:r>
              <a:rPr lang="en-GB" altLang="zh-CN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Preparation for the trip and self-introduction</a:t>
            </a:r>
            <a:endParaRPr lang="zh-CN" altLang="en-US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178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 smtClean="0">
                <a:latin typeface="叶根友特楷简体" panose="02010601030101010101" pitchFamily="2" charset="-122"/>
                <a:ea typeface="叶根友特楷简体" panose="02010601030101010101" pitchFamily="2" charset="-122"/>
              </a:rPr>
              <a:t>Self-introduction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77323" y="1295527"/>
            <a:ext cx="10972800" cy="52577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mr-IN" altLang="zh-CN" dirty="0" err="1">
                <a:cs typeface="Calibri" panose="020F0502020204030204"/>
              </a:rPr>
              <a:t>Nǐ</a:t>
            </a:r>
            <a:r>
              <a:rPr lang="mr-IN" altLang="zh-CN" dirty="0">
                <a:cs typeface="Calibri" panose="020F0502020204030204"/>
              </a:rPr>
              <a:t> </a:t>
            </a:r>
            <a:r>
              <a:rPr lang="zh-CN" altLang="en-US" dirty="0" smtClean="0">
                <a:cs typeface="Calibri" panose="020F0502020204030204"/>
              </a:rPr>
              <a:t>    </a:t>
            </a:r>
            <a:r>
              <a:rPr lang="mr-IN" altLang="zh-CN" dirty="0" err="1" smtClean="0">
                <a:cs typeface="Calibri" panose="020F0502020204030204"/>
              </a:rPr>
              <a:t>jiào</a:t>
            </a:r>
            <a:r>
              <a:rPr lang="mr-IN" altLang="zh-CN" dirty="0" smtClean="0">
                <a:cs typeface="Calibri" panose="020F0502020204030204"/>
              </a:rPr>
              <a:t> </a:t>
            </a:r>
            <a:r>
              <a:rPr lang="mr-IN" altLang="zh-CN" dirty="0" err="1">
                <a:cs typeface="Calibri" panose="020F0502020204030204"/>
              </a:rPr>
              <a:t>shěn</a:t>
            </a:r>
            <a:r>
              <a:rPr lang="mr-IN" altLang="zh-CN" dirty="0">
                <a:cs typeface="Calibri" panose="020F0502020204030204"/>
              </a:rPr>
              <a:t> </a:t>
            </a:r>
            <a:r>
              <a:rPr lang="mr-IN" altLang="zh-CN" dirty="0" err="1">
                <a:cs typeface="Calibri" panose="020F0502020204030204"/>
              </a:rPr>
              <a:t>me</a:t>
            </a:r>
            <a:r>
              <a:rPr lang="mr-IN" altLang="zh-CN" dirty="0">
                <a:cs typeface="Calibri" panose="020F0502020204030204"/>
              </a:rPr>
              <a:t> </a:t>
            </a:r>
            <a:r>
              <a:rPr lang="mr-IN" altLang="zh-CN" dirty="0" err="1">
                <a:cs typeface="Calibri" panose="020F0502020204030204"/>
              </a:rPr>
              <a:t>míng</a:t>
            </a:r>
            <a:r>
              <a:rPr lang="mr-IN" altLang="zh-CN" dirty="0">
                <a:cs typeface="Calibri" panose="020F0502020204030204"/>
              </a:rPr>
              <a:t> </a:t>
            </a:r>
            <a:r>
              <a:rPr lang="mr-IN" altLang="zh-CN" dirty="0" err="1">
                <a:cs typeface="Calibri" panose="020F0502020204030204"/>
              </a:rPr>
              <a:t>zì</a:t>
            </a:r>
            <a:r>
              <a:rPr lang="mr-IN" altLang="zh-CN" dirty="0">
                <a:cs typeface="Calibri" panose="020F0502020204030204"/>
              </a:rPr>
              <a:t>?</a:t>
            </a:r>
          </a:p>
          <a:p>
            <a:pPr marL="0" indent="0">
              <a:buNone/>
            </a:pPr>
            <a:r>
              <a:rPr kumimoji="1" lang="zh-CN" altLang="en-US" dirty="0" smtClean="0"/>
              <a:t>你     叫       什么      名字？</a:t>
            </a:r>
            <a:r>
              <a:rPr kumimoji="1" lang="en-US" altLang="zh-CN" dirty="0" smtClean="0"/>
              <a:t>What is your name?</a:t>
            </a:r>
            <a:endParaRPr kumimoji="1" lang="zh-CN" altLang="en-US" dirty="0" smtClean="0"/>
          </a:p>
          <a:p>
            <a:pPr marL="0" indent="0">
              <a:buNone/>
            </a:pPr>
            <a:endParaRPr kumimoji="1" lang="zh-CN" altLang="en-US" dirty="0"/>
          </a:p>
          <a:p>
            <a:pPr marL="0" indent="0">
              <a:buNone/>
            </a:pPr>
            <a:endParaRPr kumimoji="1" lang="zh-CN" altLang="en-US" dirty="0" smtClean="0"/>
          </a:p>
          <a:p>
            <a:pPr marL="0" indent="0">
              <a:buNone/>
            </a:pPr>
            <a:r>
              <a:rPr lang="it-IT" altLang="zh-CN" dirty="0" err="1"/>
              <a:t>Wǒ</a:t>
            </a:r>
            <a:r>
              <a:rPr lang="it-IT" altLang="zh-CN" dirty="0"/>
              <a:t> </a:t>
            </a:r>
            <a:r>
              <a:rPr lang="it-IT" altLang="zh-CN" dirty="0" smtClean="0"/>
              <a:t>    </a:t>
            </a:r>
            <a:r>
              <a:rPr lang="it-IT" altLang="zh-CN" dirty="0" err="1" smtClean="0"/>
              <a:t>jiào</a:t>
            </a:r>
            <a:endParaRPr lang="zh-CN" altLang="en-US" dirty="0" smtClean="0"/>
          </a:p>
          <a:p>
            <a:pPr marL="0" indent="0">
              <a:buNone/>
            </a:pPr>
            <a:r>
              <a:rPr kumimoji="1" lang="zh-CN" altLang="en-US" dirty="0" smtClean="0"/>
              <a:t>我</a:t>
            </a:r>
            <a:r>
              <a:rPr kumimoji="1" lang="en-US" altLang="zh-CN" dirty="0" smtClean="0"/>
              <a:t>      </a:t>
            </a:r>
            <a:r>
              <a:rPr kumimoji="1" lang="zh-CN" altLang="en-US" dirty="0" smtClean="0"/>
              <a:t>叫</a:t>
            </a:r>
            <a:r>
              <a:rPr kumimoji="1" lang="mr-IN" altLang="zh-CN" dirty="0" smtClean="0"/>
              <a:t>……</a:t>
            </a:r>
            <a:r>
              <a:rPr kumimoji="1" lang="en-US" altLang="zh-CN" dirty="0" smtClean="0"/>
              <a:t> My name is</a:t>
            </a:r>
            <a:r>
              <a:rPr kumimoji="1" lang="mr-IN" altLang="zh-CN" dirty="0" smtClean="0"/>
              <a:t>…</a:t>
            </a:r>
            <a:endParaRPr kumimoji="1" lang="en-US" altLang="zh-CN" dirty="0" smtClean="0"/>
          </a:p>
          <a:p>
            <a:pPr marL="0" indent="0">
              <a:buNone/>
            </a:pPr>
            <a:endParaRPr kumimoji="1" lang="zh-CN" altLang="en-US" dirty="0"/>
          </a:p>
        </p:txBody>
      </p:sp>
      <p:sp>
        <p:nvSpPr>
          <p:cNvPr id="5" name="对角圆角矩形 4"/>
          <p:cNvSpPr/>
          <p:nvPr/>
        </p:nvSpPr>
        <p:spPr>
          <a:xfrm>
            <a:off x="1673901" y="3379057"/>
            <a:ext cx="1223563" cy="1152128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2400" dirty="0"/>
              <a:t>called</a:t>
            </a:r>
            <a:endParaRPr kumimoji="1" lang="zh-CN" altLang="en-US" sz="2400" dirty="0"/>
          </a:p>
        </p:txBody>
      </p:sp>
      <p:sp>
        <p:nvSpPr>
          <p:cNvPr id="6" name="对角圆角矩形 5"/>
          <p:cNvSpPr/>
          <p:nvPr/>
        </p:nvSpPr>
        <p:spPr>
          <a:xfrm>
            <a:off x="533769" y="3323743"/>
            <a:ext cx="864096" cy="1152128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2400" dirty="0"/>
              <a:t>You</a:t>
            </a:r>
            <a:endParaRPr kumimoji="1" lang="zh-CN" altLang="en-US" sz="2400" dirty="0"/>
          </a:p>
        </p:txBody>
      </p:sp>
      <p:sp>
        <p:nvSpPr>
          <p:cNvPr id="7" name="对角圆角矩形 6"/>
          <p:cNvSpPr/>
          <p:nvPr/>
        </p:nvSpPr>
        <p:spPr>
          <a:xfrm>
            <a:off x="3296070" y="3287119"/>
            <a:ext cx="1071737" cy="1152128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2400" dirty="0"/>
              <a:t>what</a:t>
            </a:r>
            <a:endParaRPr kumimoji="1" lang="zh-CN" altLang="en-US" sz="2400" dirty="0"/>
          </a:p>
        </p:txBody>
      </p:sp>
      <p:sp>
        <p:nvSpPr>
          <p:cNvPr id="8" name="对角圆角矩形 7"/>
          <p:cNvSpPr/>
          <p:nvPr/>
        </p:nvSpPr>
        <p:spPr>
          <a:xfrm>
            <a:off x="5247406" y="3323744"/>
            <a:ext cx="1232636" cy="1201369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2400"/>
              <a:t>name</a:t>
            </a:r>
            <a:endParaRPr kumimoji="1" lang="zh-CN" altLang="en-US" sz="2400" dirty="0"/>
          </a:p>
        </p:txBody>
      </p:sp>
      <p:sp>
        <p:nvSpPr>
          <p:cNvPr id="9" name="对角圆角矩形 8"/>
          <p:cNvSpPr/>
          <p:nvPr/>
        </p:nvSpPr>
        <p:spPr>
          <a:xfrm rot="10800000" flipV="1">
            <a:off x="436029" y="5998773"/>
            <a:ext cx="864096" cy="658587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2400" dirty="0"/>
              <a:t>I</a:t>
            </a:r>
            <a:endParaRPr kumimoji="1" lang="zh-CN" altLang="en-US" sz="2400" dirty="0"/>
          </a:p>
        </p:txBody>
      </p:sp>
      <p:sp>
        <p:nvSpPr>
          <p:cNvPr id="10" name="对角圆角矩形 9"/>
          <p:cNvSpPr/>
          <p:nvPr/>
        </p:nvSpPr>
        <p:spPr>
          <a:xfrm>
            <a:off x="1358831" y="5823810"/>
            <a:ext cx="2021832" cy="833551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1" lang="en-US" altLang="zh-CN" sz="2400"/>
              <a:t>(am) called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63256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1"/>
            <a:ext cx="10972800" cy="1417639"/>
          </a:xfrm>
        </p:spPr>
        <p:txBody>
          <a:bodyPr>
            <a:normAutofit/>
          </a:bodyPr>
          <a:lstStyle/>
          <a:p>
            <a:r>
              <a:rPr lang="en-US" altLang="zh-CN" smtClean="0">
                <a:latin typeface="叶根友特楷简体" panose="02010601030101010101" pitchFamily="2" charset="-122"/>
                <a:ea typeface="叶根友特楷简体" panose="02010601030101010101" pitchFamily="2" charset="-122"/>
              </a:rPr>
              <a:t>Self-introduction </a:t>
            </a:r>
            <a:endParaRPr kumimoji="1" lang="zh-CN" alt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911424" y="1252913"/>
            <a:ext cx="6528725" cy="45037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2584"/>
            <a:r>
              <a:rPr lang="mr-IN" altLang="zh-CN" sz="2400" spc="-5" dirty="0" err="1">
                <a:cs typeface="Calibri" panose="020F0502020204030204"/>
              </a:rPr>
              <a:t>A</a:t>
            </a:r>
            <a:r>
              <a:rPr lang="mr-IN" altLang="zh-CN" sz="2400" spc="-5" dirty="0">
                <a:cs typeface="Calibri" panose="020F0502020204030204"/>
              </a:rPr>
              <a:t>:   </a:t>
            </a:r>
            <a:r>
              <a:rPr lang="mr-IN" altLang="zh-CN" sz="2400" dirty="0" err="1">
                <a:cs typeface="Calibri" panose="020F0502020204030204"/>
              </a:rPr>
              <a:t>Nǐ</a:t>
            </a:r>
            <a:r>
              <a:rPr lang="mr-IN" altLang="zh-CN" sz="2400" dirty="0">
                <a:cs typeface="Calibri" panose="020F0502020204030204"/>
              </a:rPr>
              <a:t> </a:t>
            </a:r>
            <a:r>
              <a:rPr lang="mr-IN" altLang="zh-CN" sz="2400" dirty="0" err="1">
                <a:cs typeface="Calibri" panose="020F0502020204030204"/>
              </a:rPr>
              <a:t>hǎo</a:t>
            </a:r>
            <a:endParaRPr lang="mr-IN" altLang="zh-CN" sz="2400" dirty="0">
              <a:cs typeface="Calibri" panose="020F0502020204030204"/>
            </a:endParaRPr>
          </a:p>
          <a:p>
            <a:r>
              <a:rPr lang="mr-IN" altLang="zh-CN" sz="2400" dirty="0">
                <a:latin typeface="宋体" panose="02010600030101010101" pitchFamily="2" charset="-122"/>
                <a:cs typeface="Calibri" panose="020F0502020204030204"/>
              </a:rPr>
              <a:t>     </a:t>
            </a:r>
            <a:r>
              <a:rPr lang="en-US" altLang="zh-CN" sz="2400" dirty="0">
                <a:latin typeface="宋体" panose="02010600030101010101" pitchFamily="2" charset="-122"/>
                <a:cs typeface="Calibri" panose="020F0502020204030204"/>
              </a:rPr>
              <a:t>    </a:t>
            </a:r>
            <a:r>
              <a:rPr lang="zh-CN" altLang="mr-IN" sz="2400" dirty="0">
                <a:latin typeface="宋体" panose="02010600030101010101" pitchFamily="2" charset="-122"/>
                <a:cs typeface="宋体" panose="02010600030101010101" pitchFamily="2" charset="-122"/>
              </a:rPr>
              <a:t>你好</a:t>
            </a:r>
            <a:r>
              <a:rPr lang="mr-IN" altLang="zh-CN" sz="2400" spc="-919" dirty="0">
                <a:latin typeface="宋体" panose="02010600030101010101" pitchFamily="2" charset="-122"/>
                <a:cs typeface="宋体" panose="02010600030101010101" pitchFamily="2" charset="-122"/>
              </a:rPr>
              <a:t>     </a:t>
            </a:r>
            <a:endParaRPr lang="en-US" altLang="zh-CN" sz="2400" spc="-919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en-US" altLang="zh-CN" sz="2400" spc="-919" dirty="0">
                <a:latin typeface="宋体" panose="02010600030101010101" pitchFamily="2" charset="-122"/>
                <a:cs typeface="宋体" panose="02010600030101010101" pitchFamily="2" charset="-122"/>
              </a:rPr>
              <a:t>            </a:t>
            </a:r>
            <a:r>
              <a:rPr lang="mr-IN" altLang="zh-CN" sz="2400" dirty="0" err="1">
                <a:cs typeface="Calibri" panose="020F0502020204030204"/>
              </a:rPr>
              <a:t>B</a:t>
            </a:r>
            <a:r>
              <a:rPr lang="mr-IN" altLang="zh-CN" sz="2400" dirty="0">
                <a:cs typeface="Calibri" panose="020F0502020204030204"/>
              </a:rPr>
              <a:t> : </a:t>
            </a:r>
            <a:r>
              <a:rPr lang="en-US" altLang="zh-CN" sz="2400" dirty="0">
                <a:cs typeface="Calibri" panose="020F0502020204030204"/>
              </a:rPr>
              <a:t> </a:t>
            </a:r>
            <a:r>
              <a:rPr lang="mr-IN" altLang="zh-CN" sz="2400" dirty="0" err="1">
                <a:cs typeface="Calibri" panose="020F0502020204030204"/>
              </a:rPr>
              <a:t>Nǐ</a:t>
            </a:r>
            <a:r>
              <a:rPr lang="mr-IN" altLang="zh-CN" sz="2400" dirty="0">
                <a:cs typeface="Calibri" panose="020F0502020204030204"/>
              </a:rPr>
              <a:t> </a:t>
            </a:r>
            <a:r>
              <a:rPr lang="mr-IN" altLang="zh-CN" sz="2400" dirty="0" err="1">
                <a:cs typeface="Calibri" panose="020F0502020204030204"/>
              </a:rPr>
              <a:t>hǎo</a:t>
            </a:r>
            <a:endParaRPr lang="mr-IN" altLang="zh-CN" sz="2400" dirty="0">
              <a:cs typeface="Calibri" panose="020F0502020204030204"/>
            </a:endParaRPr>
          </a:p>
          <a:p>
            <a:pPr marL="442584">
              <a:spcBef>
                <a:spcPts val="771"/>
              </a:spcBef>
            </a:pPr>
            <a:r>
              <a:rPr lang="mr-IN" altLang="zh-CN" sz="2400" dirty="0">
                <a:cs typeface="Calibri" panose="020F0502020204030204"/>
              </a:rPr>
              <a:t>      </a:t>
            </a:r>
            <a:r>
              <a:rPr lang="en-US" altLang="zh-CN" sz="2400" dirty="0">
                <a:cs typeface="Calibri" panose="020F0502020204030204"/>
              </a:rPr>
              <a:t> </a:t>
            </a:r>
            <a:r>
              <a:rPr lang="zh-CN" altLang="mr-IN" sz="2400" dirty="0">
                <a:cs typeface="Calibri" panose="020F0502020204030204"/>
              </a:rPr>
              <a:t>你好</a:t>
            </a:r>
          </a:p>
          <a:p>
            <a:pPr marL="442584">
              <a:spcBef>
                <a:spcPts val="771"/>
              </a:spcBef>
            </a:pPr>
            <a:r>
              <a:rPr lang="mr-IN" altLang="zh-CN" sz="2400" dirty="0" err="1">
                <a:cs typeface="Calibri" panose="020F0502020204030204"/>
              </a:rPr>
              <a:t>A</a:t>
            </a:r>
            <a:r>
              <a:rPr lang="zh-CN" altLang="mr-IN" sz="2400" dirty="0">
                <a:cs typeface="Calibri" panose="020F0502020204030204"/>
              </a:rPr>
              <a:t>：</a:t>
            </a:r>
            <a:r>
              <a:rPr lang="mr-IN" altLang="zh-CN" sz="2400" dirty="0" err="1">
                <a:cs typeface="Calibri" panose="020F0502020204030204"/>
              </a:rPr>
              <a:t>Nǐ</a:t>
            </a:r>
            <a:r>
              <a:rPr lang="mr-IN" altLang="zh-CN" sz="2400" dirty="0">
                <a:cs typeface="Calibri" panose="020F0502020204030204"/>
              </a:rPr>
              <a:t> </a:t>
            </a:r>
            <a:r>
              <a:rPr lang="mr-IN" altLang="zh-CN" sz="2400" dirty="0" err="1">
                <a:cs typeface="Calibri" panose="020F0502020204030204"/>
              </a:rPr>
              <a:t>jiào</a:t>
            </a:r>
            <a:r>
              <a:rPr lang="mr-IN" altLang="zh-CN" sz="2400" dirty="0">
                <a:cs typeface="Calibri" panose="020F0502020204030204"/>
              </a:rPr>
              <a:t> </a:t>
            </a:r>
            <a:r>
              <a:rPr lang="mr-IN" altLang="zh-CN" sz="2400" dirty="0" err="1">
                <a:cs typeface="Calibri" panose="020F0502020204030204"/>
              </a:rPr>
              <a:t>shěn</a:t>
            </a:r>
            <a:r>
              <a:rPr lang="mr-IN" altLang="zh-CN" sz="2400" dirty="0">
                <a:cs typeface="Calibri" panose="020F0502020204030204"/>
              </a:rPr>
              <a:t> </a:t>
            </a:r>
            <a:r>
              <a:rPr lang="mr-IN" altLang="zh-CN" sz="2400" dirty="0" err="1">
                <a:cs typeface="Calibri" panose="020F0502020204030204"/>
              </a:rPr>
              <a:t>me</a:t>
            </a:r>
            <a:r>
              <a:rPr lang="mr-IN" altLang="zh-CN" sz="2400" dirty="0">
                <a:cs typeface="Calibri" panose="020F0502020204030204"/>
              </a:rPr>
              <a:t> </a:t>
            </a:r>
            <a:r>
              <a:rPr lang="mr-IN" altLang="zh-CN" sz="2400" dirty="0" err="1">
                <a:cs typeface="Calibri" panose="020F0502020204030204"/>
              </a:rPr>
              <a:t>míng</a:t>
            </a:r>
            <a:r>
              <a:rPr lang="mr-IN" altLang="zh-CN" sz="2400" dirty="0">
                <a:cs typeface="Calibri" panose="020F0502020204030204"/>
              </a:rPr>
              <a:t> </a:t>
            </a:r>
            <a:r>
              <a:rPr lang="mr-IN" altLang="zh-CN" sz="2400" dirty="0" err="1">
                <a:cs typeface="Calibri" panose="020F0502020204030204"/>
              </a:rPr>
              <a:t>zì</a:t>
            </a:r>
            <a:r>
              <a:rPr lang="mr-IN" altLang="zh-CN" sz="2400" dirty="0">
                <a:cs typeface="Calibri" panose="020F0502020204030204"/>
              </a:rPr>
              <a:t>?</a:t>
            </a:r>
          </a:p>
          <a:p>
            <a:pPr marL="442584">
              <a:spcBef>
                <a:spcPts val="771"/>
              </a:spcBef>
            </a:pPr>
            <a:r>
              <a:rPr lang="mr-IN" altLang="zh-CN" sz="2400" dirty="0">
                <a:cs typeface="Calibri" panose="020F0502020204030204"/>
              </a:rPr>
              <a:t>       </a:t>
            </a:r>
            <a:r>
              <a:rPr lang="zh-CN" altLang="mr-IN" sz="2400" dirty="0">
                <a:cs typeface="Calibri" panose="020F0502020204030204"/>
              </a:rPr>
              <a:t>你   叫    什么   名字？</a:t>
            </a:r>
          </a:p>
          <a:p>
            <a:pPr marL="442584">
              <a:spcBef>
                <a:spcPts val="771"/>
              </a:spcBef>
            </a:pPr>
            <a:r>
              <a:rPr lang="mr-IN" altLang="zh-CN" sz="2400" dirty="0" err="1">
                <a:latin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mr-IN" altLang="zh-CN" sz="2400" dirty="0">
                <a:latin typeface="宋体" panose="02010600030101010101" pitchFamily="2" charset="-122"/>
                <a:cs typeface="宋体" panose="02010600030101010101" pitchFamily="2" charset="-122"/>
              </a:rPr>
              <a:t>: </a:t>
            </a:r>
            <a:r>
              <a:rPr lang="mr-IN" altLang="zh-CN" sz="2400" dirty="0" err="1"/>
              <a:t>Wǒ</a:t>
            </a:r>
            <a:r>
              <a:rPr lang="mr-IN" altLang="zh-CN" sz="2400" dirty="0"/>
              <a:t> </a:t>
            </a:r>
            <a:r>
              <a:rPr lang="mr-IN" altLang="zh-CN" sz="2400" dirty="0" err="1"/>
              <a:t>jiào</a:t>
            </a:r>
            <a:r>
              <a:rPr lang="mr-IN" altLang="zh-CN" sz="2400" dirty="0"/>
              <a:t>……</a:t>
            </a:r>
            <a:r>
              <a:rPr lang="mr-IN" altLang="zh-CN" sz="2400" dirty="0" err="1"/>
              <a:t>Nǐ</a:t>
            </a:r>
            <a:r>
              <a:rPr lang="mr-IN" altLang="zh-CN" sz="2400" dirty="0"/>
              <a:t> </a:t>
            </a:r>
            <a:r>
              <a:rPr lang="mr-IN" altLang="zh-CN" sz="2400" dirty="0" err="1"/>
              <a:t>ne</a:t>
            </a:r>
            <a:r>
              <a:rPr lang="mr-IN" altLang="zh-CN" sz="2400" dirty="0"/>
              <a:t>?</a:t>
            </a:r>
          </a:p>
          <a:p>
            <a:pPr marL="442584">
              <a:spcBef>
                <a:spcPts val="771"/>
              </a:spcBef>
            </a:pPr>
            <a:r>
              <a:rPr lang="mr-IN" altLang="zh-CN" sz="2400" dirty="0">
                <a:latin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en-US" altLang="zh-CN" sz="2400" dirty="0">
                <a:latin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mr-IN" sz="2400" dirty="0">
                <a:latin typeface="宋体" panose="02010600030101010101" pitchFamily="2" charset="-122"/>
                <a:cs typeface="宋体" panose="02010600030101010101" pitchFamily="2" charset="-122"/>
              </a:rPr>
              <a:t>我叫</a:t>
            </a:r>
            <a:r>
              <a:rPr lang="mr-IN" altLang="zh-CN" sz="2400" spc="-5" dirty="0">
                <a:cs typeface="Calibri" panose="020F0502020204030204"/>
              </a:rPr>
              <a:t>…</a:t>
            </a:r>
            <a:r>
              <a:rPr lang="en-US" altLang="zh-CN" sz="2400" spc="-5" dirty="0">
                <a:cs typeface="Calibri" panose="020F0502020204030204"/>
              </a:rPr>
              <a:t>..</a:t>
            </a:r>
            <a:r>
              <a:rPr lang="mr-IN" altLang="zh-CN" sz="2400" dirty="0">
                <a:cs typeface="Calibri" panose="020F0502020204030204"/>
              </a:rPr>
              <a:t> </a:t>
            </a:r>
            <a:r>
              <a:rPr lang="zh-CN" altLang="mr-IN" sz="2400" dirty="0">
                <a:cs typeface="Calibri" panose="020F0502020204030204"/>
              </a:rPr>
              <a:t>你呢</a:t>
            </a:r>
            <a:endParaRPr lang="en-US" altLang="zh-CN" sz="2400" dirty="0">
              <a:cs typeface="Calibri" panose="020F0502020204030204"/>
            </a:endParaRPr>
          </a:p>
          <a:p>
            <a:pPr marL="442584">
              <a:spcBef>
                <a:spcPts val="771"/>
              </a:spcBef>
            </a:pPr>
            <a:r>
              <a:rPr lang="en-US" altLang="zh-CN" sz="2400" dirty="0">
                <a:cs typeface="Calibri" panose="020F0502020204030204"/>
              </a:rPr>
              <a:t>A</a:t>
            </a:r>
            <a:r>
              <a:rPr lang="zh-CN" altLang="en-US" sz="2400" dirty="0">
                <a:cs typeface="Calibri" panose="020F0502020204030204"/>
              </a:rPr>
              <a:t>：</a:t>
            </a:r>
            <a:r>
              <a:rPr lang="mr-IN" altLang="zh-CN" sz="2400" dirty="0" err="1"/>
              <a:t>Wǒ</a:t>
            </a:r>
            <a:r>
              <a:rPr lang="mr-IN" altLang="zh-CN" sz="2400" dirty="0"/>
              <a:t> </a:t>
            </a:r>
            <a:r>
              <a:rPr lang="mr-IN" altLang="zh-CN" sz="2400" dirty="0" err="1"/>
              <a:t>jiào</a:t>
            </a:r>
            <a:r>
              <a:rPr lang="mr-IN" altLang="zh-CN" sz="2400" dirty="0"/>
              <a:t>……</a:t>
            </a:r>
            <a:endParaRPr lang="zh-CN" altLang="en-US" sz="2400" dirty="0"/>
          </a:p>
          <a:p>
            <a:pPr marL="442584">
              <a:spcBef>
                <a:spcPts val="771"/>
              </a:spcBef>
            </a:pPr>
            <a:r>
              <a:rPr lang="zh-CN" altLang="en-US" sz="2400" dirty="0">
                <a:cs typeface="Calibri" panose="020F0502020204030204"/>
              </a:rPr>
              <a:t>       </a:t>
            </a:r>
            <a:r>
              <a:rPr lang="en-US" altLang="zh-CN" sz="2400" dirty="0">
                <a:cs typeface="Calibri" panose="020F0502020204030204"/>
              </a:rPr>
              <a:t>   </a:t>
            </a:r>
            <a:r>
              <a:rPr lang="zh-CN" altLang="en-US" sz="2400" dirty="0">
                <a:cs typeface="Calibri" panose="020F0502020204030204"/>
              </a:rPr>
              <a:t>我叫</a:t>
            </a:r>
            <a:r>
              <a:rPr lang="mr-IN" altLang="zh-CN" sz="2400" dirty="0">
                <a:cs typeface="Calibri" panose="020F0502020204030204"/>
              </a:rPr>
              <a:t>……</a:t>
            </a:r>
          </a:p>
        </p:txBody>
      </p:sp>
      <p:sp>
        <p:nvSpPr>
          <p:cNvPr id="5" name="object 6"/>
          <p:cNvSpPr/>
          <p:nvPr/>
        </p:nvSpPr>
        <p:spPr>
          <a:xfrm>
            <a:off x="6649147" y="1252913"/>
            <a:ext cx="4965191" cy="51770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9606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79" y="1"/>
            <a:ext cx="2580184" cy="2039409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260" y="3140968"/>
            <a:ext cx="5782792" cy="4767032"/>
          </a:xfrm>
          <a:prstGeom prst="rect">
            <a:avLst/>
          </a:prstGeom>
        </p:spPr>
      </p:pic>
      <p:sp>
        <p:nvSpPr>
          <p:cNvPr id="9" name="Text Box 160"/>
          <p:cNvSpPr txBox="1">
            <a:spLocks noChangeArrowheads="1"/>
          </p:cNvSpPr>
          <p:nvPr/>
        </p:nvSpPr>
        <p:spPr bwMode="auto">
          <a:xfrm>
            <a:off x="2159563" y="453019"/>
            <a:ext cx="7680853" cy="748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zh-CN" sz="4267" dirty="0">
                <a:latin typeface="叶根友特楷简体" panose="02010601030101010101" pitchFamily="2" charset="-122"/>
                <a:ea typeface="叶根友特楷简体" panose="02010601030101010101" pitchFamily="2" charset="-122"/>
              </a:rPr>
              <a:t>Self-introduction </a:t>
            </a:r>
            <a:endParaRPr lang="zh-CN" altLang="en-US" sz="4267" dirty="0">
              <a:latin typeface="叶根友特楷简体" panose="02010601030101010101" pitchFamily="2" charset="-122"/>
              <a:ea typeface="叶根友特楷简体" panose="02010601030101010101" pitchFamily="2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1571" y="2562956"/>
            <a:ext cx="5280587" cy="4365579"/>
          </a:xfrm>
          <a:prstGeom prst="rect">
            <a:avLst/>
          </a:prstGeom>
        </p:spPr>
      </p:pic>
      <p:sp>
        <p:nvSpPr>
          <p:cNvPr id="11" name="椭圆形标注 10"/>
          <p:cNvSpPr/>
          <p:nvPr/>
        </p:nvSpPr>
        <p:spPr>
          <a:xfrm>
            <a:off x="4124631" y="1261854"/>
            <a:ext cx="1944887" cy="1084588"/>
          </a:xfrm>
          <a:prstGeom prst="wedgeEllipse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2400" dirty="0" err="1">
                <a:cs typeface="Calibri" panose="020F0502020204030204"/>
              </a:rPr>
              <a:t>Nǐ</a:t>
            </a:r>
            <a:r>
              <a:rPr lang="en-US" altLang="zh-CN" sz="2400" dirty="0">
                <a:cs typeface="Calibri" panose="020F0502020204030204"/>
              </a:rPr>
              <a:t> </a:t>
            </a:r>
            <a:r>
              <a:rPr lang="en-US" altLang="zh-CN" sz="2400" dirty="0" err="1">
                <a:cs typeface="Calibri" panose="020F0502020204030204"/>
              </a:rPr>
              <a:t>hǎo</a:t>
            </a:r>
            <a:endParaRPr lang="en-US" altLang="zh-CN" sz="2400" dirty="0">
              <a:cs typeface="Calibri" panose="020F0502020204030204"/>
            </a:endParaRPr>
          </a:p>
          <a:p>
            <a:pPr algn="ctr"/>
            <a:r>
              <a:rPr kumimoji="1" lang="zh-CN" altLang="en-US" sz="2400" dirty="0"/>
              <a:t>你好</a:t>
            </a:r>
          </a:p>
        </p:txBody>
      </p:sp>
      <p:sp>
        <p:nvSpPr>
          <p:cNvPr id="12" name="椭圆形标注 11"/>
          <p:cNvSpPr/>
          <p:nvPr/>
        </p:nvSpPr>
        <p:spPr>
          <a:xfrm>
            <a:off x="6718772" y="1366042"/>
            <a:ext cx="2112235" cy="1084588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2400" dirty="0" err="1">
                <a:cs typeface="Calibri" panose="020F0502020204030204"/>
              </a:rPr>
              <a:t>Nǐ</a:t>
            </a:r>
            <a:r>
              <a:rPr lang="en-US" altLang="zh-CN" sz="2400" dirty="0">
                <a:cs typeface="Calibri" panose="020F0502020204030204"/>
              </a:rPr>
              <a:t> </a:t>
            </a:r>
            <a:r>
              <a:rPr lang="en-US" altLang="zh-CN" sz="2400" dirty="0" err="1">
                <a:cs typeface="Calibri" panose="020F0502020204030204"/>
              </a:rPr>
              <a:t>hǎo</a:t>
            </a:r>
            <a:endParaRPr lang="en-US" altLang="zh-CN" sz="2400" dirty="0">
              <a:cs typeface="Calibri" panose="020F0502020204030204"/>
            </a:endParaRPr>
          </a:p>
          <a:p>
            <a:pPr algn="ctr"/>
            <a:r>
              <a:rPr kumimoji="1" lang="zh-CN" altLang="en-US" sz="2400" dirty="0"/>
              <a:t>你好</a:t>
            </a:r>
          </a:p>
        </p:txBody>
      </p:sp>
      <p:sp>
        <p:nvSpPr>
          <p:cNvPr id="14" name="椭圆形标注 13"/>
          <p:cNvSpPr/>
          <p:nvPr/>
        </p:nvSpPr>
        <p:spPr>
          <a:xfrm>
            <a:off x="8297880" y="2429634"/>
            <a:ext cx="3947968" cy="1839629"/>
          </a:xfrm>
          <a:prstGeom prst="wedgeEllipseCallout">
            <a:avLst>
              <a:gd name="adj1" fmla="val -62337"/>
              <a:gd name="adj2" fmla="val 1737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it-IT" altLang="zh-CN" sz="2400" dirty="0" err="1"/>
              <a:t>Wǒ</a:t>
            </a:r>
            <a:r>
              <a:rPr lang="it-IT" altLang="zh-CN" sz="2400" dirty="0"/>
              <a:t> </a:t>
            </a:r>
            <a:r>
              <a:rPr lang="it-IT" altLang="zh-CN" sz="2400" dirty="0" err="1"/>
              <a:t>jiào</a:t>
            </a:r>
            <a:r>
              <a:rPr lang="zh-CN" altLang="en-US" sz="2400" dirty="0"/>
              <a:t> </a:t>
            </a:r>
            <a:r>
              <a:rPr lang="en-US" altLang="zh-CN" sz="2400" dirty="0"/>
              <a:t>Emily, </a:t>
            </a:r>
            <a:r>
              <a:rPr lang="en-US" altLang="zh-CN" sz="2400" dirty="0" err="1"/>
              <a:t>Nǐ</a:t>
            </a:r>
            <a:r>
              <a:rPr lang="en-US" altLang="zh-CN" sz="2400" dirty="0"/>
              <a:t> ne?</a:t>
            </a:r>
            <a:endParaRPr lang="zh-CN" altLang="en-US" sz="2400" dirty="0"/>
          </a:p>
          <a:p>
            <a:pPr algn="ctr"/>
            <a:r>
              <a:rPr kumimoji="1" lang="zh-CN" altLang="en-US" sz="2400" dirty="0"/>
              <a:t>   我叫</a:t>
            </a:r>
            <a:r>
              <a:rPr kumimoji="1" lang="en-US" altLang="zh-CN" sz="2400" dirty="0"/>
              <a:t> Emily,    </a:t>
            </a:r>
            <a:r>
              <a:rPr kumimoji="1" lang="zh-CN" altLang="en-US" sz="2400" dirty="0"/>
              <a:t>你呢？</a:t>
            </a:r>
            <a:endParaRPr kumimoji="1" lang="en-US" altLang="zh-CN" sz="2400" dirty="0"/>
          </a:p>
          <a:p>
            <a:r>
              <a:rPr kumimoji="1" lang="en-US" altLang="zh-CN" sz="2400" dirty="0"/>
              <a:t>My name is Emily,   and you?</a:t>
            </a:r>
          </a:p>
        </p:txBody>
      </p:sp>
      <p:sp>
        <p:nvSpPr>
          <p:cNvPr id="18" name="椭圆形标注 17"/>
          <p:cNvSpPr/>
          <p:nvPr/>
        </p:nvSpPr>
        <p:spPr>
          <a:xfrm>
            <a:off x="79814" y="5181139"/>
            <a:ext cx="3791757" cy="1676861"/>
          </a:xfrm>
          <a:prstGeom prst="wedgeEllipseCallout">
            <a:avLst>
              <a:gd name="adj1" fmla="val 75528"/>
              <a:gd name="adj2" fmla="val -6665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it-IT" altLang="zh-CN" sz="2400" dirty="0" err="1"/>
              <a:t>Wǒ</a:t>
            </a:r>
            <a:r>
              <a:rPr lang="it-IT" altLang="zh-CN" sz="2400" dirty="0"/>
              <a:t> </a:t>
            </a:r>
            <a:r>
              <a:rPr lang="it-IT" altLang="zh-CN" sz="2400" dirty="0" err="1"/>
              <a:t>jiào</a:t>
            </a:r>
            <a:r>
              <a:rPr lang="it-IT" altLang="zh-CN" sz="2400" dirty="0"/>
              <a:t> Da</a:t>
            </a:r>
            <a:r>
              <a:rPr lang="en-US" altLang="zh-CN" sz="2400" dirty="0"/>
              <a:t>vid.</a:t>
            </a:r>
            <a:endParaRPr lang="it-IT" altLang="zh-CN" sz="2400" dirty="0"/>
          </a:p>
          <a:p>
            <a:pPr algn="ctr"/>
            <a:r>
              <a:rPr kumimoji="1" lang="en-US" altLang="zh-CN" sz="2400" dirty="0"/>
              <a:t>           </a:t>
            </a:r>
            <a:r>
              <a:rPr kumimoji="1" lang="zh-CN" altLang="en-US" sz="2400" dirty="0"/>
              <a:t>我叫</a:t>
            </a:r>
            <a:r>
              <a:rPr kumimoji="1" lang="en-US" altLang="zh-CN" sz="2400" dirty="0"/>
              <a:t>David</a:t>
            </a:r>
          </a:p>
          <a:p>
            <a:pPr algn="ctr"/>
            <a:r>
              <a:rPr kumimoji="1" lang="en-US" altLang="zh-CN" sz="2400" dirty="0"/>
              <a:t>My name is David.</a:t>
            </a:r>
            <a:endParaRPr kumimoji="1" lang="zh-CN" altLang="en-US" sz="2400" dirty="0"/>
          </a:p>
        </p:txBody>
      </p:sp>
      <p:sp>
        <p:nvSpPr>
          <p:cNvPr id="19" name="椭圆形标注 18"/>
          <p:cNvSpPr/>
          <p:nvPr/>
        </p:nvSpPr>
        <p:spPr>
          <a:xfrm>
            <a:off x="-53591" y="1701617"/>
            <a:ext cx="4426308" cy="2659577"/>
          </a:xfrm>
          <a:prstGeom prst="wedgeEllipseCallout">
            <a:avLst>
              <a:gd name="adj1" fmla="val 41188"/>
              <a:gd name="adj2" fmla="val 4982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altLang="zh-CN" sz="2400" dirty="0" err="1">
                <a:cs typeface="Calibri" panose="020F0502020204030204"/>
              </a:rPr>
              <a:t>Nǐ</a:t>
            </a:r>
            <a:r>
              <a:rPr lang="en-US" altLang="zh-CN" sz="2400" dirty="0">
                <a:cs typeface="Calibri" panose="020F0502020204030204"/>
              </a:rPr>
              <a:t> </a:t>
            </a:r>
            <a:r>
              <a:rPr lang="en-US" altLang="zh-CN" sz="2400" dirty="0" err="1">
                <a:cs typeface="Calibri" panose="020F0502020204030204"/>
              </a:rPr>
              <a:t>jiào</a:t>
            </a:r>
            <a:r>
              <a:rPr lang="en-US" altLang="zh-CN" sz="2400" dirty="0">
                <a:cs typeface="Calibri" panose="020F0502020204030204"/>
              </a:rPr>
              <a:t> </a:t>
            </a:r>
            <a:r>
              <a:rPr lang="en-US" altLang="zh-CN" sz="2400" dirty="0" err="1">
                <a:cs typeface="Calibri" panose="020F0502020204030204"/>
              </a:rPr>
              <a:t>shěn</a:t>
            </a:r>
            <a:r>
              <a:rPr lang="en-US" altLang="zh-CN" sz="2400" dirty="0">
                <a:cs typeface="Calibri" panose="020F0502020204030204"/>
              </a:rPr>
              <a:t> me </a:t>
            </a:r>
            <a:r>
              <a:rPr lang="en-US" altLang="zh-CN" sz="2400" dirty="0" err="1">
                <a:cs typeface="Calibri" panose="020F0502020204030204"/>
              </a:rPr>
              <a:t>míng</a:t>
            </a:r>
            <a:r>
              <a:rPr lang="en-US" altLang="zh-CN" sz="2400" dirty="0">
                <a:cs typeface="Calibri" panose="020F0502020204030204"/>
              </a:rPr>
              <a:t> </a:t>
            </a:r>
            <a:r>
              <a:rPr lang="en-US" altLang="zh-CN" sz="2400" dirty="0" err="1">
                <a:cs typeface="Calibri" panose="020F0502020204030204"/>
              </a:rPr>
              <a:t>zì</a:t>
            </a:r>
            <a:r>
              <a:rPr lang="en-US" altLang="zh-CN" sz="2400" dirty="0">
                <a:cs typeface="Calibri" panose="020F0502020204030204"/>
              </a:rPr>
              <a:t>?</a:t>
            </a:r>
          </a:p>
          <a:p>
            <a:r>
              <a:rPr kumimoji="1" lang="zh-CN" altLang="en-US" sz="2400" dirty="0"/>
              <a:t>你 叫     什么      名字？</a:t>
            </a:r>
            <a:endParaRPr kumimoji="1" lang="en-US" altLang="zh-CN" sz="2400" dirty="0"/>
          </a:p>
          <a:p>
            <a:r>
              <a:rPr kumimoji="1" lang="en-US" altLang="zh-CN" sz="2400" dirty="0"/>
              <a:t>What’s your name?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5476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1" grpId="0" animBg="1"/>
      <p:bldP spid="12" grpId="0" animBg="1"/>
      <p:bldP spid="14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93419" y="670561"/>
            <a:ext cx="10984992" cy="11551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745735" y="745238"/>
            <a:ext cx="2880360" cy="117652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99516" y="656844"/>
            <a:ext cx="10972800" cy="11430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99516" y="824581"/>
            <a:ext cx="10972800" cy="807529"/>
          </a:xfrm>
          <a:prstGeom prst="rect">
            <a:avLst/>
          </a:prstGeom>
          <a:ln w="9144">
            <a:solidFill>
              <a:srgbClr val="497DBA"/>
            </a:solidFill>
          </a:ln>
        </p:spPr>
        <p:txBody>
          <a:bodyPr vert="horz" wrap="square" lIns="0" tIns="196215" rIns="0" bIns="0" rtlCol="0" anchor="ctr">
            <a:spAutoFit/>
          </a:bodyPr>
          <a:lstStyle/>
          <a:p>
            <a:pPr marL="3811">
              <a:spcBef>
                <a:spcPts val="1545"/>
              </a:spcBef>
            </a:pPr>
            <a:r>
              <a:rPr dirty="0">
                <a:solidFill>
                  <a:srgbClr val="000000"/>
                </a:solidFill>
                <a:latin typeface="Calibri" panose="020F0502020204030204"/>
                <a:cs typeface="Calibri" panose="020F0502020204030204"/>
              </a:rPr>
              <a:t>Let’s</a:t>
            </a:r>
            <a:r>
              <a:rPr spc="-75" dirty="0">
                <a:solidFill>
                  <a:srgbClr val="000000"/>
                </a:solidFill>
                <a:latin typeface="Calibri" panose="020F0502020204030204"/>
                <a:cs typeface="Calibri" panose="020F0502020204030204"/>
              </a:rPr>
              <a:t> </a:t>
            </a:r>
            <a:r>
              <a:rPr dirty="0">
                <a:solidFill>
                  <a:srgbClr val="000000"/>
                </a:solidFill>
                <a:latin typeface="Calibri" panose="020F0502020204030204"/>
                <a:cs typeface="Calibri" panose="020F0502020204030204"/>
              </a:rPr>
              <a:t>try…</a:t>
            </a:r>
            <a:endParaRPr>
              <a:latin typeface="Calibri" panose="020F0502020204030204"/>
              <a:cs typeface="Calibri" panose="020F0502020204030204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52500" y="2342389"/>
            <a:ext cx="10058400" cy="32385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9569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711200"/>
            <a:ext cx="10515600" cy="460184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zh-CN" dirty="0"/>
          </a:p>
          <a:p>
            <a:r>
              <a:rPr lang="en-US" altLang="zh-CN" dirty="0"/>
              <a:t>Make two equal lines.</a:t>
            </a:r>
          </a:p>
          <a:p>
            <a:r>
              <a:rPr lang="en-US" altLang="zh-CN" dirty="0"/>
              <a:t>Greet to the classmate in front of you and introduce your name to him or her, then ask his or her name in Chinese.</a:t>
            </a:r>
          </a:p>
          <a:p>
            <a:r>
              <a:rPr lang="en-US" altLang="zh-CN" dirty="0"/>
              <a:t>Use the words and phrases you learn in the class.</a:t>
            </a:r>
          </a:p>
        </p:txBody>
      </p:sp>
    </p:spTree>
    <p:extLst>
      <p:ext uri="{BB962C8B-B14F-4D97-AF65-F5344CB8AC3E}">
        <p14:creationId xmlns:p14="http://schemas.microsoft.com/office/powerpoint/2010/main" val="1453213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Review</a:t>
            </a:r>
            <a:r>
              <a:rPr kumimoji="1" lang="zh-CN" altLang="en-US" dirty="0" smtClean="0"/>
              <a:t> 复习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Greeting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Self-introduction</a:t>
            </a:r>
          </a:p>
          <a:p>
            <a:endParaRPr kumimoji="1" lang="en-US" altLang="zh-CN" dirty="0" smtClean="0"/>
          </a:p>
          <a:p>
            <a:r>
              <a:rPr kumimoji="1" lang="en-US" altLang="zh-CN" dirty="0" smtClean="0"/>
              <a:t>Thanking 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Apologizing</a:t>
            </a:r>
          </a:p>
          <a:p>
            <a:endParaRPr kumimoji="1" lang="en-US" altLang="zh-CN" dirty="0" smtClean="0"/>
          </a:p>
          <a:p>
            <a:endParaRPr kumimoji="1"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44560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/>
        </p:nvSpPr>
        <p:spPr>
          <a:xfrm>
            <a:off x="2711624" y="1890320"/>
            <a:ext cx="64807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altLang="zh-CN" sz="2400" dirty="0" err="1"/>
              <a:t>Nǐ</a:t>
            </a:r>
            <a:r>
              <a:rPr lang="pt-BR" altLang="zh-CN" sz="2400" dirty="0"/>
              <a:t>        </a:t>
            </a:r>
            <a:r>
              <a:rPr lang="pt-BR" altLang="zh-CN" sz="2400" dirty="0" err="1"/>
              <a:t>hǎo</a:t>
            </a:r>
            <a:endParaRPr lang="zh-CN" altLang="en-US" sz="2400" dirty="0"/>
          </a:p>
          <a:p>
            <a:r>
              <a:rPr kumimoji="1" lang="zh-CN" altLang="en-US" sz="2400" u="sng" dirty="0"/>
              <a:t>你</a:t>
            </a:r>
            <a:r>
              <a:rPr kumimoji="1" lang="en-US" altLang="zh-CN" sz="2400" u="sng" dirty="0"/>
              <a:t> </a:t>
            </a:r>
            <a:r>
              <a:rPr kumimoji="1" lang="en-US" altLang="zh-CN" sz="2400" dirty="0"/>
              <a:t>       </a:t>
            </a:r>
            <a:r>
              <a:rPr kumimoji="1" lang="zh-CN" altLang="en-US" sz="2400" dirty="0"/>
              <a:t>好    </a:t>
            </a:r>
            <a:r>
              <a:rPr kumimoji="1" lang="en-US" altLang="zh-CN" sz="2400" dirty="0"/>
              <a:t>Hello.</a:t>
            </a:r>
            <a:endParaRPr kumimoji="1" lang="zh-CN" altLang="en-US" sz="2400" dirty="0"/>
          </a:p>
          <a:p>
            <a:r>
              <a:rPr lang="pt-BR" altLang="zh-CN" sz="2400" dirty="0" err="1"/>
              <a:t>Nǐmen</a:t>
            </a:r>
            <a:r>
              <a:rPr lang="pt-BR" altLang="zh-CN" sz="2400" dirty="0"/>
              <a:t> </a:t>
            </a:r>
            <a:r>
              <a:rPr lang="pt-BR" altLang="zh-CN" sz="2400" dirty="0" err="1"/>
              <a:t>hǎo</a:t>
            </a:r>
            <a:endParaRPr lang="zh-CN" altLang="en-US" sz="2400" dirty="0"/>
          </a:p>
          <a:p>
            <a:r>
              <a:rPr kumimoji="1" lang="zh-CN" altLang="en-US" sz="2400" u="sng" dirty="0"/>
              <a:t>你们</a:t>
            </a:r>
            <a:r>
              <a:rPr kumimoji="1" lang="en-US" altLang="zh-CN" sz="2400" dirty="0"/>
              <a:t>     </a:t>
            </a:r>
            <a:r>
              <a:rPr kumimoji="1" lang="zh-CN" altLang="en-US" sz="2400" dirty="0"/>
              <a:t>好</a:t>
            </a:r>
            <a:r>
              <a:rPr kumimoji="1" lang="en-US" altLang="zh-CN" sz="2400" dirty="0"/>
              <a:t>  Hello.(pl. to people more than one)</a:t>
            </a:r>
            <a:endParaRPr kumimoji="1" lang="zh-CN" altLang="en-US" sz="2400" dirty="0"/>
          </a:p>
          <a:p>
            <a:r>
              <a:rPr lang="pt-BR" altLang="zh-CN" sz="2400" dirty="0" err="1"/>
              <a:t>Dàjiā</a:t>
            </a:r>
            <a:r>
              <a:rPr lang="pt-BR" altLang="zh-CN" sz="2400" dirty="0"/>
              <a:t>    </a:t>
            </a:r>
            <a:r>
              <a:rPr lang="pt-BR" altLang="zh-CN" sz="2400" dirty="0" err="1"/>
              <a:t>hǎo</a:t>
            </a:r>
            <a:endParaRPr lang="zh-CN" altLang="en-US" sz="2400" dirty="0"/>
          </a:p>
          <a:p>
            <a:r>
              <a:rPr kumimoji="1" lang="zh-CN" altLang="en-US" sz="2400" u="sng" dirty="0"/>
              <a:t>大家</a:t>
            </a:r>
            <a:r>
              <a:rPr kumimoji="1" lang="en-US" altLang="zh-CN" sz="2400" u="sng" dirty="0"/>
              <a:t>  </a:t>
            </a:r>
            <a:r>
              <a:rPr kumimoji="1" lang="en-US" altLang="zh-CN" sz="2400" dirty="0"/>
              <a:t>   </a:t>
            </a:r>
            <a:r>
              <a:rPr kumimoji="1" lang="zh-CN" altLang="en-US" sz="2400" dirty="0"/>
              <a:t>好</a:t>
            </a:r>
            <a:r>
              <a:rPr kumimoji="1" lang="en-US" altLang="zh-CN" sz="2400" dirty="0"/>
              <a:t>  Hello everyone/guys.</a:t>
            </a:r>
            <a:endParaRPr kumimoji="1" lang="zh-CN" altLang="en-US" sz="2400" dirty="0"/>
          </a:p>
          <a:p>
            <a:r>
              <a:rPr lang="pt-BR" altLang="zh-CN" sz="2400" dirty="0" err="1"/>
              <a:t>Lǎoshī</a:t>
            </a:r>
            <a:r>
              <a:rPr lang="pt-BR" altLang="zh-CN" sz="2400" dirty="0"/>
              <a:t>  </a:t>
            </a:r>
            <a:r>
              <a:rPr lang="pt-BR" altLang="zh-CN" sz="2400" dirty="0" err="1"/>
              <a:t>hǎo</a:t>
            </a:r>
            <a:endParaRPr lang="zh-CN" altLang="en-US" sz="2400" dirty="0"/>
          </a:p>
          <a:p>
            <a:r>
              <a:rPr kumimoji="1" lang="zh-CN" altLang="en-US" sz="2400" u="sng" dirty="0"/>
              <a:t>老师</a:t>
            </a:r>
            <a:r>
              <a:rPr kumimoji="1" lang="en-US" altLang="zh-CN" sz="2400" dirty="0"/>
              <a:t>     </a:t>
            </a:r>
            <a:r>
              <a:rPr kumimoji="1" lang="zh-CN" altLang="en-US" sz="2400" dirty="0"/>
              <a:t>好</a:t>
            </a:r>
            <a:r>
              <a:rPr kumimoji="1" lang="en-US" altLang="zh-CN" sz="2400" dirty="0"/>
              <a:t>  Hello teacher.</a:t>
            </a:r>
            <a:endParaRPr kumimoji="1" lang="zh-CN" altLang="en-US" sz="2400" dirty="0"/>
          </a:p>
          <a:p>
            <a:r>
              <a:rPr lang="pt-BR" altLang="zh-CN" sz="2400" dirty="0" err="1"/>
              <a:t>Tóngxuémen</a:t>
            </a:r>
            <a:r>
              <a:rPr lang="pt-BR" altLang="zh-CN" sz="2400" dirty="0"/>
              <a:t> </a:t>
            </a:r>
            <a:r>
              <a:rPr lang="pt-BR" altLang="zh-CN" sz="2400" dirty="0" err="1"/>
              <a:t>hǎo</a:t>
            </a:r>
            <a:endParaRPr lang="zh-CN" altLang="en-US" sz="2400" dirty="0"/>
          </a:p>
          <a:p>
            <a:r>
              <a:rPr kumimoji="1" lang="zh-CN" altLang="en-US" sz="2400" u="sng" dirty="0"/>
              <a:t>同学们</a:t>
            </a:r>
            <a:r>
              <a:rPr kumimoji="1" lang="en-US" altLang="zh-CN" sz="2400" dirty="0"/>
              <a:t>           </a:t>
            </a:r>
            <a:r>
              <a:rPr kumimoji="1" lang="zh-CN" altLang="en-US" sz="2400" dirty="0"/>
              <a:t>好</a:t>
            </a:r>
            <a:r>
              <a:rPr kumimoji="1" lang="en-US" altLang="zh-CN" sz="2400" dirty="0"/>
              <a:t> Hello students.</a:t>
            </a:r>
            <a:endParaRPr kumimoji="1" lang="zh-CN" altLang="en-US" sz="2400" dirty="0"/>
          </a:p>
        </p:txBody>
      </p:sp>
      <p:sp>
        <p:nvSpPr>
          <p:cNvPr id="12" name="矩形 11"/>
          <p:cNvSpPr/>
          <p:nvPr/>
        </p:nvSpPr>
        <p:spPr>
          <a:xfrm>
            <a:off x="4900255" y="1268762"/>
            <a:ext cx="21034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200" dirty="0">
                <a:latin typeface="叶根友特楷简体" panose="02010601030101010101" pitchFamily="2" charset="-122"/>
                <a:ea typeface="叶根友特楷简体" panose="02010601030101010101" pitchFamily="2" charset="-122"/>
              </a:rPr>
              <a:t>Greeting </a:t>
            </a:r>
            <a:endParaRPr lang="zh-CN" altLang="en-US" sz="3200" dirty="0">
              <a:latin typeface="叶根友特楷简体" panose="02010601030101010101" pitchFamily="2" charset="-122"/>
              <a:ea typeface="叶根友特楷简体" panose="02010601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46160721"/>
      </p:ext>
    </p:extLst>
  </p:cSld>
  <p:clrMapOvr>
    <a:masterClrMapping/>
  </p:clrMapOvr>
  <p:transition spd="slow" advClick="0" advTm="0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 smtClean="0">
                <a:latin typeface="叶根友特楷简体" panose="02010601030101010101" pitchFamily="2" charset="-122"/>
                <a:ea typeface="叶根友特楷简体" panose="02010601030101010101" pitchFamily="2" charset="-122"/>
              </a:rPr>
              <a:t>Self-introduction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806992" y="1828897"/>
            <a:ext cx="8229600" cy="3943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mr-IN" altLang="zh-CN" dirty="0" err="1">
                <a:cs typeface="Calibri" panose="020F0502020204030204"/>
              </a:rPr>
              <a:t>Nǐ</a:t>
            </a:r>
            <a:r>
              <a:rPr lang="mr-IN" altLang="zh-CN" dirty="0">
                <a:cs typeface="Calibri" panose="020F0502020204030204"/>
              </a:rPr>
              <a:t> </a:t>
            </a:r>
            <a:r>
              <a:rPr lang="zh-CN" altLang="en-US" dirty="0" smtClean="0">
                <a:cs typeface="Calibri" panose="020F0502020204030204"/>
              </a:rPr>
              <a:t>    </a:t>
            </a:r>
            <a:r>
              <a:rPr lang="mr-IN" altLang="zh-CN" dirty="0" err="1" smtClean="0">
                <a:cs typeface="Calibri" panose="020F0502020204030204"/>
              </a:rPr>
              <a:t>jiào</a:t>
            </a:r>
            <a:r>
              <a:rPr lang="mr-IN" altLang="zh-CN" dirty="0" smtClean="0">
                <a:cs typeface="Calibri" panose="020F0502020204030204"/>
              </a:rPr>
              <a:t> </a:t>
            </a:r>
            <a:r>
              <a:rPr lang="mr-IN" altLang="zh-CN" dirty="0" err="1">
                <a:cs typeface="Calibri" panose="020F0502020204030204"/>
              </a:rPr>
              <a:t>shěn</a:t>
            </a:r>
            <a:r>
              <a:rPr lang="mr-IN" altLang="zh-CN" dirty="0">
                <a:cs typeface="Calibri" panose="020F0502020204030204"/>
              </a:rPr>
              <a:t> </a:t>
            </a:r>
            <a:r>
              <a:rPr lang="mr-IN" altLang="zh-CN" dirty="0" err="1">
                <a:cs typeface="Calibri" panose="020F0502020204030204"/>
              </a:rPr>
              <a:t>me</a:t>
            </a:r>
            <a:r>
              <a:rPr lang="mr-IN" altLang="zh-CN" dirty="0">
                <a:cs typeface="Calibri" panose="020F0502020204030204"/>
              </a:rPr>
              <a:t> </a:t>
            </a:r>
            <a:r>
              <a:rPr lang="mr-IN" altLang="zh-CN" dirty="0" err="1">
                <a:cs typeface="Calibri" panose="020F0502020204030204"/>
              </a:rPr>
              <a:t>míng</a:t>
            </a:r>
            <a:r>
              <a:rPr lang="mr-IN" altLang="zh-CN" dirty="0">
                <a:cs typeface="Calibri" panose="020F0502020204030204"/>
              </a:rPr>
              <a:t> </a:t>
            </a:r>
            <a:r>
              <a:rPr lang="mr-IN" altLang="zh-CN" dirty="0" err="1">
                <a:cs typeface="Calibri" panose="020F0502020204030204"/>
              </a:rPr>
              <a:t>zì</a:t>
            </a:r>
            <a:r>
              <a:rPr lang="mr-IN" altLang="zh-CN" dirty="0">
                <a:cs typeface="Calibri" panose="020F0502020204030204"/>
              </a:rPr>
              <a:t>?</a:t>
            </a:r>
          </a:p>
          <a:p>
            <a:pPr marL="0" indent="0">
              <a:buNone/>
            </a:pPr>
            <a:r>
              <a:rPr kumimoji="1" lang="zh-CN" altLang="en-US" dirty="0" smtClean="0"/>
              <a:t>你     叫       什么      名字？</a:t>
            </a:r>
            <a:r>
              <a:rPr kumimoji="1" lang="en-US" altLang="zh-CN" dirty="0" smtClean="0"/>
              <a:t>What is your name?</a:t>
            </a:r>
            <a:endParaRPr kumimoji="1" lang="zh-CN" altLang="en-US" dirty="0" smtClean="0"/>
          </a:p>
          <a:p>
            <a:pPr marL="0" indent="0">
              <a:buNone/>
            </a:pPr>
            <a:endParaRPr kumimoji="1" lang="zh-CN" altLang="en-US" dirty="0"/>
          </a:p>
          <a:p>
            <a:pPr marL="0" indent="0">
              <a:buNone/>
            </a:pPr>
            <a:endParaRPr kumimoji="1" lang="zh-CN" altLang="en-US" dirty="0" smtClean="0"/>
          </a:p>
          <a:p>
            <a:pPr marL="0" indent="0">
              <a:buNone/>
            </a:pPr>
            <a:r>
              <a:rPr lang="it-IT" altLang="zh-CN" dirty="0" err="1"/>
              <a:t>Wǒ</a:t>
            </a:r>
            <a:r>
              <a:rPr lang="it-IT" altLang="zh-CN" dirty="0"/>
              <a:t> </a:t>
            </a:r>
            <a:r>
              <a:rPr lang="it-IT" altLang="zh-CN" dirty="0" smtClean="0"/>
              <a:t>    </a:t>
            </a:r>
            <a:r>
              <a:rPr lang="it-IT" altLang="zh-CN" dirty="0" err="1" smtClean="0"/>
              <a:t>jiào</a:t>
            </a:r>
            <a:endParaRPr lang="zh-CN" altLang="en-US" dirty="0" smtClean="0"/>
          </a:p>
          <a:p>
            <a:pPr marL="0" indent="0">
              <a:buNone/>
            </a:pPr>
            <a:r>
              <a:rPr kumimoji="1" lang="zh-CN" altLang="en-US" dirty="0" smtClean="0"/>
              <a:t>我</a:t>
            </a:r>
            <a:r>
              <a:rPr kumimoji="1" lang="en-US" altLang="zh-CN" dirty="0" smtClean="0"/>
              <a:t>      </a:t>
            </a:r>
            <a:r>
              <a:rPr kumimoji="1" lang="zh-CN" altLang="en-US" dirty="0" smtClean="0"/>
              <a:t>叫</a:t>
            </a:r>
            <a:r>
              <a:rPr kumimoji="1" lang="mr-IN" altLang="zh-CN" dirty="0" smtClean="0"/>
              <a:t>……</a:t>
            </a:r>
            <a:r>
              <a:rPr kumimoji="1" lang="en-US" altLang="zh-CN" dirty="0" smtClean="0"/>
              <a:t> My name is</a:t>
            </a:r>
            <a:r>
              <a:rPr kumimoji="1" lang="mr-IN" altLang="zh-CN" dirty="0" smtClean="0"/>
              <a:t>…</a:t>
            </a:r>
            <a:endParaRPr kumimoji="1" lang="en-US" altLang="zh-CN" dirty="0" smtClean="0"/>
          </a:p>
          <a:p>
            <a:pPr marL="0" indent="0">
              <a:buNone/>
            </a:pP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34733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6412" y="737419"/>
            <a:ext cx="9871587" cy="5447071"/>
          </a:xfrm>
        </p:spPr>
        <p:txBody>
          <a:bodyPr/>
          <a:lstStyle/>
          <a:p>
            <a:r>
              <a:rPr lang="en-GB" dirty="0" smtClean="0"/>
              <a:t>Individual self- introduction (presentation 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09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147</TotalTime>
  <Words>319</Words>
  <Application>Microsoft Office PowerPoint</Application>
  <PresentationFormat>Widescreen</PresentationFormat>
  <Paragraphs>75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3" baseType="lpstr">
      <vt:lpstr>等线</vt:lpstr>
      <vt:lpstr>方正姚体</vt:lpstr>
      <vt:lpstr>Mangal</vt:lpstr>
      <vt:lpstr>微软雅黑</vt:lpstr>
      <vt:lpstr>宋体</vt:lpstr>
      <vt:lpstr>华文新魏</vt:lpstr>
      <vt:lpstr>叶根友特楷简体</vt:lpstr>
      <vt:lpstr>Arial</vt:lpstr>
      <vt:lpstr>Calibri</vt:lpstr>
      <vt:lpstr>Trebuchet MS</vt:lpstr>
      <vt:lpstr>Wingdings 3</vt:lpstr>
      <vt:lpstr>Facet</vt:lpstr>
      <vt:lpstr>生存汉语 Survival Chinese</vt:lpstr>
      <vt:lpstr>PowerPoint Presentation</vt:lpstr>
      <vt:lpstr>Self-introduction </vt:lpstr>
      <vt:lpstr>Self-introduction </vt:lpstr>
      <vt:lpstr>PowerPoint Presentation</vt:lpstr>
      <vt:lpstr>Let’s try…</vt:lpstr>
      <vt:lpstr>PowerPoint Presentation</vt:lpstr>
      <vt:lpstr>Review 复习</vt:lpstr>
      <vt:lpstr>PowerPoint Presentation</vt:lpstr>
      <vt:lpstr>Self-introduction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Jing Quan</dc:creator>
  <cp:lastModifiedBy>Jing Quan</cp:lastModifiedBy>
  <cp:revision>8</cp:revision>
  <dcterms:created xsi:type="dcterms:W3CDTF">2019-02-15T16:26:13Z</dcterms:created>
  <dcterms:modified xsi:type="dcterms:W3CDTF">2019-02-18T15:49:28Z</dcterms:modified>
</cp:coreProperties>
</file>