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648" r:id="rId1"/>
  </p:sldMasterIdLst>
  <p:notesMasterIdLst>
    <p:notesMasterId r:id="rId71"/>
  </p:notesMasterIdLst>
  <p:handoutMasterIdLst>
    <p:handoutMasterId r:id="rId72"/>
  </p:handoutMasterIdLst>
  <p:sldIdLst>
    <p:sldId id="356" r:id="rId2"/>
    <p:sldId id="296" r:id="rId3"/>
    <p:sldId id="319" r:id="rId4"/>
    <p:sldId id="357" r:id="rId5"/>
    <p:sldId id="365" r:id="rId6"/>
    <p:sldId id="321" r:id="rId7"/>
    <p:sldId id="322" r:id="rId8"/>
    <p:sldId id="377" r:id="rId9"/>
    <p:sldId id="378" r:id="rId10"/>
    <p:sldId id="379" r:id="rId11"/>
    <p:sldId id="380" r:id="rId12"/>
    <p:sldId id="369" r:id="rId13"/>
    <p:sldId id="366" r:id="rId14"/>
    <p:sldId id="367" r:id="rId15"/>
    <p:sldId id="368" r:id="rId16"/>
    <p:sldId id="331" r:id="rId17"/>
    <p:sldId id="335" r:id="rId18"/>
    <p:sldId id="333" r:id="rId19"/>
    <p:sldId id="334" r:id="rId20"/>
    <p:sldId id="301" r:id="rId21"/>
    <p:sldId id="358" r:id="rId22"/>
    <p:sldId id="299" r:id="rId23"/>
    <p:sldId id="383" r:id="rId24"/>
    <p:sldId id="384" r:id="rId25"/>
    <p:sldId id="385" r:id="rId26"/>
    <p:sldId id="386" r:id="rId27"/>
    <p:sldId id="387" r:id="rId28"/>
    <p:sldId id="392" r:id="rId29"/>
    <p:sldId id="393" r:id="rId30"/>
    <p:sldId id="394" r:id="rId31"/>
    <p:sldId id="395" r:id="rId32"/>
    <p:sldId id="398" r:id="rId33"/>
    <p:sldId id="400" r:id="rId34"/>
    <p:sldId id="401" r:id="rId35"/>
    <p:sldId id="403" r:id="rId36"/>
    <p:sldId id="417" r:id="rId37"/>
    <p:sldId id="418" r:id="rId38"/>
    <p:sldId id="425" r:id="rId39"/>
    <p:sldId id="426" r:id="rId40"/>
    <p:sldId id="486" r:id="rId41"/>
    <p:sldId id="434" r:id="rId42"/>
    <p:sldId id="435" r:id="rId43"/>
    <p:sldId id="441" r:id="rId44"/>
    <p:sldId id="442" r:id="rId45"/>
    <p:sldId id="443" r:id="rId46"/>
    <p:sldId id="444" r:id="rId47"/>
    <p:sldId id="449" r:id="rId48"/>
    <p:sldId id="450" r:id="rId49"/>
    <p:sldId id="452" r:id="rId50"/>
    <p:sldId id="454" r:id="rId51"/>
    <p:sldId id="455" r:id="rId52"/>
    <p:sldId id="457" r:id="rId53"/>
    <p:sldId id="458" r:id="rId54"/>
    <p:sldId id="463" r:id="rId55"/>
    <p:sldId id="464" r:id="rId56"/>
    <p:sldId id="466" r:id="rId57"/>
    <p:sldId id="467" r:id="rId58"/>
    <p:sldId id="468" r:id="rId59"/>
    <p:sldId id="471" r:id="rId60"/>
    <p:sldId id="472" r:id="rId61"/>
    <p:sldId id="473" r:id="rId62"/>
    <p:sldId id="474" r:id="rId63"/>
    <p:sldId id="476" r:id="rId64"/>
    <p:sldId id="477" r:id="rId65"/>
    <p:sldId id="478" r:id="rId66"/>
    <p:sldId id="479" r:id="rId67"/>
    <p:sldId id="482" r:id="rId68"/>
    <p:sldId id="488" r:id="rId69"/>
    <p:sldId id="487" r:id="rId70"/>
  </p:sldIdLst>
  <p:sldSz cx="9906000" cy="6858000" type="A4"/>
  <p:notesSz cx="6662738" cy="9832975"/>
  <p:kinsoku lang="ja-JP" invalStChars="、。，．・：；？！゛゜ヽヾゝゞ々ー’”）〕］｝〉》」』】°‰′″℃￠％ぁぃぅぇぉっゃゅょゎァィゥェォッャュョヮヵヶ!%),.:;?]}｡｣､･ｧｨｩｪｫｬｭｮｯｰﾞﾟ" invalEndChars="‘“（〔［｛〈《「『【￥＄$([\{｢￡"/>
  <p:defaultTextStyle>
    <a:defPPr>
      <a:defRPr lang="en-US"/>
    </a:defPPr>
    <a:lvl1pPr algn="l" rtl="0" eaLnBrk="0" fontAlgn="base" hangingPunct="0">
      <a:spcBef>
        <a:spcPct val="0"/>
      </a:spcBef>
      <a:spcAft>
        <a:spcPct val="0"/>
      </a:spcAft>
      <a:defRPr sz="2400" kern="1200">
        <a:solidFill>
          <a:schemeClr val="tx1"/>
        </a:solidFill>
        <a:latin typeface="Arial" charset="0"/>
        <a:ea typeface="+mn-ea"/>
        <a:cs typeface="+mn-cs"/>
      </a:defRPr>
    </a:lvl1pPr>
    <a:lvl2pPr marL="457200" algn="l" rtl="0" eaLnBrk="0" fontAlgn="base" hangingPunct="0">
      <a:spcBef>
        <a:spcPct val="0"/>
      </a:spcBef>
      <a:spcAft>
        <a:spcPct val="0"/>
      </a:spcAft>
      <a:defRPr sz="2400" kern="1200">
        <a:solidFill>
          <a:schemeClr val="tx1"/>
        </a:solidFill>
        <a:latin typeface="Arial" charset="0"/>
        <a:ea typeface="+mn-ea"/>
        <a:cs typeface="+mn-cs"/>
      </a:defRPr>
    </a:lvl2pPr>
    <a:lvl3pPr marL="914400" algn="l" rtl="0" eaLnBrk="0" fontAlgn="base" hangingPunct="0">
      <a:spcBef>
        <a:spcPct val="0"/>
      </a:spcBef>
      <a:spcAft>
        <a:spcPct val="0"/>
      </a:spcAft>
      <a:defRPr sz="2400" kern="1200">
        <a:solidFill>
          <a:schemeClr val="tx1"/>
        </a:solidFill>
        <a:latin typeface="Arial" charset="0"/>
        <a:ea typeface="+mn-ea"/>
        <a:cs typeface="+mn-cs"/>
      </a:defRPr>
    </a:lvl3pPr>
    <a:lvl4pPr marL="1371600" algn="l" rtl="0" eaLnBrk="0" fontAlgn="base" hangingPunct="0">
      <a:spcBef>
        <a:spcPct val="0"/>
      </a:spcBef>
      <a:spcAft>
        <a:spcPct val="0"/>
      </a:spcAft>
      <a:defRPr sz="2400" kern="1200">
        <a:solidFill>
          <a:schemeClr val="tx1"/>
        </a:solidFill>
        <a:latin typeface="Arial" charset="0"/>
        <a:ea typeface="+mn-ea"/>
        <a:cs typeface="+mn-cs"/>
      </a:defRPr>
    </a:lvl4pPr>
    <a:lvl5pPr marL="1828800" algn="l" rtl="0" eaLnBrk="0" fontAlgn="base" hangingPunct="0">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4308">
          <p15:clr>
            <a:srgbClr val="A4A3A4"/>
          </p15:clr>
        </p15:guide>
        <p15:guide id="2" pos="559">
          <p15:clr>
            <a:srgbClr val="A4A3A4"/>
          </p15:clr>
        </p15:guide>
      </p15:sldGuideLst>
    </p:ext>
    <p:ext uri="{2D200454-40CA-4A62-9FC3-DE9A4176ACB9}">
      <p15:notesGuideLst xmlns:p15="http://schemas.microsoft.com/office/powerpoint/2012/main">
        <p15:guide id="1" orient="horz" pos="3096">
          <p15:clr>
            <a:srgbClr val="A4A3A4"/>
          </p15:clr>
        </p15:guide>
        <p15:guide id="2" pos="2099">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3399"/>
    <a:srgbClr val="00FF00"/>
    <a:srgbClr val="FFFF66"/>
    <a:srgbClr val="4D4D4D"/>
    <a:srgbClr val="333333"/>
    <a:srgbClr val="0033CC"/>
    <a:srgbClr val="33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9" d="100"/>
          <a:sy n="99" d="100"/>
        </p:scale>
        <p:origin x="90" y="174"/>
      </p:cViewPr>
      <p:guideLst>
        <p:guide orient="horz" pos="4308"/>
        <p:guide pos="55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4454"/>
    </p:cViewPr>
  </p:sorterViewPr>
  <p:notesViewPr>
    <p:cSldViewPr snapToGrid="0">
      <p:cViewPr>
        <p:scale>
          <a:sx n="100" d="100"/>
          <a:sy n="100" d="100"/>
        </p:scale>
        <p:origin x="-168" y="2094"/>
      </p:cViewPr>
      <p:guideLst>
        <p:guide orient="horz" pos="3096"/>
        <p:guide pos="2099"/>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8" name="Line 6"/>
          <p:cNvSpPr>
            <a:spLocks noChangeShapeType="1"/>
          </p:cNvSpPr>
          <p:nvPr/>
        </p:nvSpPr>
        <p:spPr bwMode="auto">
          <a:xfrm>
            <a:off x="517525" y="9529763"/>
            <a:ext cx="5627688" cy="0"/>
          </a:xfrm>
          <a:prstGeom prst="line">
            <a:avLst/>
          </a:prstGeom>
          <a:noFill/>
          <a:ln w="12700">
            <a:solidFill>
              <a:schemeClr val="tx1"/>
            </a:solidFill>
            <a:round/>
            <a:headEnd/>
            <a:tailEnd/>
          </a:ln>
          <a:effectLst/>
        </p:spPr>
        <p:txBody>
          <a:bodyPr wrap="none" anchor="ctr"/>
          <a:lstStyle/>
          <a:p>
            <a:endParaRPr lang="en-GB"/>
          </a:p>
        </p:txBody>
      </p:sp>
      <p:sp>
        <p:nvSpPr>
          <p:cNvPr id="3079" name="Rectangle 7"/>
          <p:cNvSpPr>
            <a:spLocks noGrp="1" noChangeArrowheads="1"/>
          </p:cNvSpPr>
          <p:nvPr>
            <p:ph type="sldNum" sz="quarter" idx="3"/>
          </p:nvPr>
        </p:nvSpPr>
        <p:spPr bwMode="auto">
          <a:xfrm>
            <a:off x="2887663" y="9340850"/>
            <a:ext cx="887412" cy="492125"/>
          </a:xfrm>
          <a:prstGeom prst="rect">
            <a:avLst/>
          </a:prstGeom>
          <a:noFill/>
          <a:ln w="12700">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fld id="{0594E370-A7EC-4073-87F8-6AA88CC7A71C}" type="slidenum">
              <a:rPr lang="en-US"/>
              <a:pPr/>
              <a:t>‹#›</a:t>
            </a:fld>
            <a:endParaRPr lang="en-US"/>
          </a:p>
        </p:txBody>
      </p:sp>
      <p:grpSp>
        <p:nvGrpSpPr>
          <p:cNvPr id="3085" name="Group 13"/>
          <p:cNvGrpSpPr>
            <a:grpSpLocks/>
          </p:cNvGrpSpPr>
          <p:nvPr/>
        </p:nvGrpSpPr>
        <p:grpSpPr bwMode="auto">
          <a:xfrm>
            <a:off x="503238" y="261938"/>
            <a:ext cx="5716587" cy="523875"/>
            <a:chOff x="336" y="193"/>
            <a:chExt cx="3648" cy="290"/>
          </a:xfrm>
        </p:grpSpPr>
        <p:sp>
          <p:nvSpPr>
            <p:cNvPr id="3086" name="Rectangle 14"/>
            <p:cNvSpPr>
              <a:spLocks noChangeArrowheads="1"/>
            </p:cNvSpPr>
            <p:nvPr/>
          </p:nvSpPr>
          <p:spPr bwMode="auto">
            <a:xfrm>
              <a:off x="336" y="193"/>
              <a:ext cx="3648" cy="290"/>
            </a:xfrm>
            <a:prstGeom prst="rect">
              <a:avLst/>
            </a:prstGeom>
            <a:noFill/>
            <a:ln w="12700">
              <a:solidFill>
                <a:schemeClr val="tx1"/>
              </a:solidFill>
              <a:miter lim="800000"/>
              <a:headEnd/>
              <a:tailEnd/>
            </a:ln>
            <a:effectLst/>
          </p:spPr>
          <p:txBody>
            <a:bodyPr wrap="none" anchor="ctr"/>
            <a:lstStyle/>
            <a:p>
              <a:pPr algn="ctr" defTabSz="762000"/>
              <a:endParaRPr lang="en-US">
                <a:latin typeface="Times New Roman" pitchFamily="18" charset="0"/>
              </a:endParaRPr>
            </a:p>
          </p:txBody>
        </p:sp>
        <p:sp>
          <p:nvSpPr>
            <p:cNvPr id="3087" name="Text Box 15"/>
            <p:cNvSpPr txBox="1">
              <a:spLocks noChangeArrowheads="1"/>
            </p:cNvSpPr>
            <p:nvPr/>
          </p:nvSpPr>
          <p:spPr bwMode="auto">
            <a:xfrm>
              <a:off x="336" y="193"/>
              <a:ext cx="3600" cy="162"/>
            </a:xfrm>
            <a:prstGeom prst="rect">
              <a:avLst/>
            </a:prstGeom>
            <a:noFill/>
            <a:ln w="12700">
              <a:noFill/>
              <a:miter lim="800000"/>
              <a:headEnd/>
              <a:tailEnd/>
            </a:ln>
            <a:effectLst/>
          </p:spPr>
          <p:txBody>
            <a:bodyPr>
              <a:spAutoFit/>
            </a:bodyPr>
            <a:lstStyle/>
            <a:p>
              <a:pPr defTabSz="762000">
                <a:tabLst>
                  <a:tab pos="5432425" algn="r"/>
                </a:tabLst>
              </a:pPr>
              <a:endParaRPr lang="en-US" sz="1200"/>
            </a:p>
          </p:txBody>
        </p:sp>
      </p:grpSp>
      <p:sp>
        <p:nvSpPr>
          <p:cNvPr id="3088" name="Text Box 16"/>
          <p:cNvSpPr txBox="1">
            <a:spLocks noChangeArrowheads="1"/>
          </p:cNvSpPr>
          <p:nvPr/>
        </p:nvSpPr>
        <p:spPr bwMode="auto">
          <a:xfrm>
            <a:off x="569913" y="338138"/>
            <a:ext cx="1922462" cy="336550"/>
          </a:xfrm>
          <a:prstGeom prst="rect">
            <a:avLst/>
          </a:prstGeom>
          <a:noFill/>
          <a:ln w="9525">
            <a:noFill/>
            <a:miter lim="800000"/>
            <a:headEnd/>
            <a:tailEnd/>
          </a:ln>
          <a:effectLst/>
        </p:spPr>
        <p:txBody>
          <a:bodyPr wrap="none" anchor="ctr">
            <a:spAutoFit/>
          </a:bodyPr>
          <a:lstStyle/>
          <a:p>
            <a:pPr defTabSz="762000"/>
            <a:r>
              <a:rPr lang="en-US" sz="800"/>
              <a:t>Mekong River Commission Secretariat</a:t>
            </a:r>
          </a:p>
          <a:p>
            <a:pPr defTabSz="762000"/>
            <a:r>
              <a:rPr lang="en-US" sz="800"/>
              <a:t>Environmental Training Programme</a:t>
            </a:r>
            <a:endParaRPr lang="en-US" sz="1400">
              <a:solidFill>
                <a:schemeClr val="bg2"/>
              </a:solidFill>
            </a:endParaRPr>
          </a:p>
        </p:txBody>
      </p:sp>
      <p:sp>
        <p:nvSpPr>
          <p:cNvPr id="3089" name="Text Box 17"/>
          <p:cNvSpPr txBox="1">
            <a:spLocks noChangeArrowheads="1"/>
          </p:cNvSpPr>
          <p:nvPr/>
        </p:nvSpPr>
        <p:spPr bwMode="auto">
          <a:xfrm>
            <a:off x="3427413" y="354013"/>
            <a:ext cx="2768600" cy="365125"/>
          </a:xfrm>
          <a:prstGeom prst="rect">
            <a:avLst/>
          </a:prstGeom>
          <a:noFill/>
          <a:ln w="9525">
            <a:noFill/>
            <a:miter lim="800000"/>
            <a:headEnd/>
            <a:tailEnd/>
          </a:ln>
          <a:effectLst/>
        </p:spPr>
        <p:txBody>
          <a:bodyPr wrap="none" anchor="ctr">
            <a:spAutoFit/>
          </a:bodyPr>
          <a:lstStyle/>
          <a:p>
            <a:pPr defTabSz="762000"/>
            <a:r>
              <a:rPr lang="en-US" sz="900" b="1"/>
              <a:t>ENVIRONMENTAL IMPACT ASSESSMENT (EIA)</a:t>
            </a:r>
            <a:br>
              <a:rPr lang="en-US" sz="900" b="1"/>
            </a:br>
            <a:r>
              <a:rPr lang="en-US" sz="900" b="1"/>
              <a:t>and REVIEW</a:t>
            </a:r>
            <a:endParaRPr lang="en-US" sz="1400" b="1">
              <a:solidFill>
                <a:schemeClr val="bg2"/>
              </a:solidFill>
            </a:endParaRPr>
          </a:p>
        </p:txBody>
      </p:sp>
    </p:spTree>
    <p:extLst>
      <p:ext uri="{BB962C8B-B14F-4D97-AF65-F5344CB8AC3E}">
        <p14:creationId xmlns:p14="http://schemas.microsoft.com/office/powerpoint/2010/main" val="5734152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889000" y="4672013"/>
            <a:ext cx="4884738" cy="4422775"/>
          </a:xfrm>
          <a:prstGeom prst="rect">
            <a:avLst/>
          </a:prstGeom>
          <a:noFill/>
          <a:ln w="12700">
            <a:noFill/>
            <a:miter lim="800000"/>
            <a:headEnd/>
            <a:tailEnd/>
          </a:ln>
          <a:effectLst/>
        </p:spPr>
        <p:txBody>
          <a:bodyPr vert="horz" wrap="square" lIns="90488" tIns="44450" rIns="90488" bIns="4445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051" name="Rectangle 3"/>
          <p:cNvSpPr>
            <a:spLocks noGrp="1" noRot="1" noChangeAspect="1" noChangeArrowheads="1" noTextEdit="1"/>
          </p:cNvSpPr>
          <p:nvPr>
            <p:ph type="sldImg" idx="2"/>
          </p:nvPr>
        </p:nvSpPr>
        <p:spPr bwMode="auto">
          <a:xfrm>
            <a:off x="673100" y="739775"/>
            <a:ext cx="5318125" cy="3683000"/>
          </a:xfrm>
          <a:prstGeom prst="rect">
            <a:avLst/>
          </a:prstGeom>
          <a:noFill/>
          <a:ln w="12700">
            <a:solidFill>
              <a:schemeClr val="tx1"/>
            </a:solidFill>
            <a:miter lim="800000"/>
            <a:headEnd/>
            <a:tailEnd/>
          </a:ln>
          <a:effectLst/>
        </p:spPr>
      </p:sp>
    </p:spTree>
    <p:extLst>
      <p:ext uri="{BB962C8B-B14F-4D97-AF65-F5344CB8AC3E}">
        <p14:creationId xmlns:p14="http://schemas.microsoft.com/office/powerpoint/2010/main" val="2829959055"/>
      </p:ext>
    </p:extLst>
  </p:cSld>
  <p:clrMap bg1="lt1" tx1="dk1" bg2="lt2" tx2="dk2" accent1="accent1" accent2="accent2" accent3="accent3" accent4="accent4" accent5="accent5" accent6="accent6" hlink="hlink" folHlink="folHlink"/>
  <p:notesStyle>
    <a:lvl1pPr algn="l" defTabSz="762000"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defTabSz="762000"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defTabSz="762000"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defTabSz="762000"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defTabSz="762000"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portfolio/epg/eianet/manual/manual_contributors.html" TargetMode="External"/><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2"/>
          <p:cNvSpPr>
            <a:spLocks noGrp="1" noRot="1" noChangeAspect="1" noChangeArrowheads="1" noTextEdit="1"/>
          </p:cNvSpPr>
          <p:nvPr>
            <p:ph type="sldImg"/>
          </p:nvPr>
        </p:nvSpPr>
        <p:spPr>
          <a:ln/>
        </p:spPr>
      </p:sp>
      <p:sp>
        <p:nvSpPr>
          <p:cNvPr id="240643" name="Rectangle 3"/>
          <p:cNvSpPr>
            <a:spLocks noGrp="1" noChangeArrowheads="1"/>
          </p:cNvSpPr>
          <p:nvPr>
            <p:ph type="body" idx="1"/>
          </p:nvPr>
        </p:nvSpPr>
        <p:spPr/>
        <p:txBody>
          <a:bodyPr/>
          <a:lstStyle/>
          <a:p>
            <a:r>
              <a:rPr lang="en-US"/>
              <a:t>In principle, EIA should apply to all actions likely to have a significant environmental effect. In practice, they have normally been restricted to project assessment</a:t>
            </a:r>
          </a:p>
        </p:txBody>
      </p:sp>
    </p:spTree>
    <p:extLst>
      <p:ext uri="{BB962C8B-B14F-4D97-AF65-F5344CB8AC3E}">
        <p14:creationId xmlns:p14="http://schemas.microsoft.com/office/powerpoint/2010/main" val="14302856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Rectangle 2"/>
          <p:cNvSpPr>
            <a:spLocks noGrp="1" noRot="1" noChangeAspect="1" noChangeArrowheads="1" noTextEdit="1"/>
          </p:cNvSpPr>
          <p:nvPr>
            <p:ph type="sldImg"/>
          </p:nvPr>
        </p:nvSpPr>
        <p:spPr>
          <a:xfrm>
            <a:off x="671513" y="739775"/>
            <a:ext cx="5319712" cy="3683000"/>
          </a:xfrm>
          <a:ln/>
        </p:spPr>
      </p:sp>
      <p:sp>
        <p:nvSpPr>
          <p:cNvPr id="2600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2248189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6" name="Rectangle 2"/>
          <p:cNvSpPr>
            <a:spLocks noGrp="1" noRot="1" noChangeAspect="1" noChangeArrowheads="1" noTextEdit="1"/>
          </p:cNvSpPr>
          <p:nvPr>
            <p:ph type="sldImg"/>
          </p:nvPr>
        </p:nvSpPr>
        <p:spPr>
          <a:xfrm>
            <a:off x="671513" y="739775"/>
            <a:ext cx="5319712" cy="3683000"/>
          </a:xfrm>
          <a:ln/>
        </p:spPr>
      </p:sp>
      <p:sp>
        <p:nvSpPr>
          <p:cNvPr id="2621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524470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Rectangle 2"/>
          <p:cNvSpPr>
            <a:spLocks noGrp="1" noRot="1" noChangeAspect="1" noChangeArrowheads="1" noTextEdit="1"/>
          </p:cNvSpPr>
          <p:nvPr>
            <p:ph type="sldImg"/>
          </p:nvPr>
        </p:nvSpPr>
        <p:spPr>
          <a:xfrm>
            <a:off x="671513" y="739775"/>
            <a:ext cx="5319712" cy="3683000"/>
          </a:xfrm>
          <a:ln/>
        </p:spPr>
      </p:sp>
      <p:sp>
        <p:nvSpPr>
          <p:cNvPr id="2641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27522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ChangeArrowheads="1"/>
          </p:cNvSpPr>
          <p:nvPr>
            <p:ph type="body" idx="1"/>
          </p:nvPr>
        </p:nvSpPr>
        <p:spPr>
          <a:xfrm>
            <a:off x="527050" y="3057525"/>
            <a:ext cx="5826125" cy="6140450"/>
          </a:xfrm>
          <a:noFill/>
          <a:ln/>
        </p:spPr>
        <p:txBody>
          <a:bodyPr/>
          <a:lstStyle/>
          <a:p>
            <a:r>
              <a:rPr lang="en-US"/>
              <a:t>SLIDE 8 NOTES				ANNEX A</a:t>
            </a:r>
          </a:p>
          <a:p>
            <a:pPr algn="ctr"/>
            <a:r>
              <a:rPr lang="en-US" b="1"/>
              <a:t>PROJECT SCREENING CRITERIA IN THAILAND</a:t>
            </a:r>
            <a:endParaRPr lang="en-US"/>
          </a:p>
          <a:p>
            <a:endParaRPr lang="en-US"/>
          </a:p>
          <a:p>
            <a:r>
              <a:rPr lang="en-US" b="1"/>
              <a:t>1.OVERVIEW</a:t>
            </a:r>
            <a:endParaRPr lang="en-US"/>
          </a:p>
          <a:p>
            <a:r>
              <a:rPr lang="en-US"/>
              <a:t>This slide shows the project screening criteria used in Thailand.  Column headings represent the three criteria used to determine whether a project requires an IEE:  type, size, location.</a:t>
            </a:r>
          </a:p>
          <a:p>
            <a:endParaRPr lang="en-US"/>
          </a:p>
          <a:p>
            <a:r>
              <a:rPr lang="en-US" b="1"/>
              <a:t>2.TYPE OF PROJECT</a:t>
            </a:r>
            <a:endParaRPr lang="en-US"/>
          </a:p>
          <a:p>
            <a:r>
              <a:rPr lang="en-US"/>
              <a:t>Thailand's project screening criteria define many types of projects which require an IEE.  Most of these are in the industrial and power sector.  This is not surprising since  such projects typically have the most severe potential significant environmental issues. In the agriculture and natural resource sector, water resources projects are targeted for  environmental impact assessment.  These projects typically impact terrestrial  and aquatic biological resources and may have both positive and negative  significant impacts on quality of life resources for the population in the study  area.</a:t>
            </a:r>
          </a:p>
          <a:p>
            <a:endParaRPr lang="en-US"/>
          </a:p>
          <a:p>
            <a:r>
              <a:rPr lang="en-US" b="1"/>
              <a:t>3.THRESHOLD SCALE</a:t>
            </a:r>
            <a:endParaRPr lang="en-US"/>
          </a:p>
          <a:p>
            <a:r>
              <a:rPr lang="en-US"/>
              <a:t>The threshold scale for each project type is well defined.  It is listed in units appropriate to the specific project type, or as "All" for project types for which an EIA is  required irrespective of size.</a:t>
            </a:r>
          </a:p>
          <a:p>
            <a:endParaRPr lang="en-US"/>
          </a:p>
          <a:p>
            <a:r>
              <a:rPr lang="en-US" b="1"/>
              <a:t>4.LOCATION</a:t>
            </a:r>
            <a:endParaRPr lang="en-US"/>
          </a:p>
          <a:p>
            <a:r>
              <a:rPr lang="en-US"/>
              <a:t>The use of sensitive locations as a requirement for an IEE has not been well developed  in Thailand, except for hotel or resort projects.  Several of the other project types listed  could have severe environmental issues at sizes well below the threshold scale, if they  were located in environmentally sensitive areas.  For example, a reservoir of only 10 square kilometers could have severe environmental issues if located in a wildlife refuge.</a:t>
            </a:r>
          </a:p>
          <a:p>
            <a:endParaRPr lang="en-US"/>
          </a:p>
        </p:txBody>
      </p:sp>
      <p:sp>
        <p:nvSpPr>
          <p:cNvPr id="274435" name="Rectangle 3"/>
          <p:cNvSpPr>
            <a:spLocks noGrp="1" noRot="1" noChangeAspect="1" noChangeArrowheads="1" noTextEdit="1"/>
          </p:cNvSpPr>
          <p:nvPr>
            <p:ph type="sldImg"/>
          </p:nvPr>
        </p:nvSpPr>
        <p:spPr>
          <a:xfrm>
            <a:off x="541338" y="-204788"/>
            <a:ext cx="5322887" cy="3684588"/>
          </a:xfrm>
          <a:ln cap="flat"/>
        </p:spPr>
      </p:sp>
    </p:spTree>
    <p:extLst>
      <p:ext uri="{BB962C8B-B14F-4D97-AF65-F5344CB8AC3E}">
        <p14:creationId xmlns:p14="http://schemas.microsoft.com/office/powerpoint/2010/main" val="32995401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body" idx="1"/>
          </p:nvPr>
        </p:nvSpPr>
        <p:spPr>
          <a:xfrm>
            <a:off x="527050" y="3057525"/>
            <a:ext cx="5826125" cy="6140450"/>
          </a:xfrm>
          <a:noFill/>
          <a:ln/>
        </p:spPr>
        <p:txBody>
          <a:bodyPr/>
          <a:lstStyle/>
          <a:p>
            <a:r>
              <a:rPr lang="en-US"/>
              <a:t>SLIDE 8 NOTES				ANNEX A</a:t>
            </a:r>
          </a:p>
          <a:p>
            <a:pPr algn="ctr"/>
            <a:r>
              <a:rPr lang="en-US" b="1"/>
              <a:t>PROJECT SCREENING CRITERIA IN THAILAND</a:t>
            </a:r>
            <a:endParaRPr lang="en-US"/>
          </a:p>
          <a:p>
            <a:endParaRPr lang="en-US"/>
          </a:p>
          <a:p>
            <a:r>
              <a:rPr lang="en-US" b="1"/>
              <a:t>1.OVERVIEW</a:t>
            </a:r>
            <a:endParaRPr lang="en-US"/>
          </a:p>
          <a:p>
            <a:r>
              <a:rPr lang="en-US"/>
              <a:t>This slide shows the project screening criteria used in Thailand.  Column headings represent the three criteria used to determine whether a project requires an IEE:  type, size, location.</a:t>
            </a:r>
          </a:p>
          <a:p>
            <a:endParaRPr lang="en-US"/>
          </a:p>
          <a:p>
            <a:r>
              <a:rPr lang="en-US" b="1"/>
              <a:t>2.TYPE OF PROJECT</a:t>
            </a:r>
            <a:endParaRPr lang="en-US"/>
          </a:p>
          <a:p>
            <a:r>
              <a:rPr lang="en-US"/>
              <a:t>Thailand's project screening criteria define many types of projects which require an IEE.  Most of these are in the industrial and power sector.  This is not surprising since  such projects typically have the most severe potential significant environmental issues. In the agriculture and natural resource sector, water resources projects are targeted for  environmental impact assessment.  These projects typically impact terrestrial  and aquatic biological resources and may have both positive and negative  significant impacts on quality of life resources for the population in the study  area.</a:t>
            </a:r>
          </a:p>
          <a:p>
            <a:endParaRPr lang="en-US"/>
          </a:p>
          <a:p>
            <a:r>
              <a:rPr lang="en-US" b="1"/>
              <a:t>3.THRESHOLD SCALE</a:t>
            </a:r>
            <a:endParaRPr lang="en-US"/>
          </a:p>
          <a:p>
            <a:r>
              <a:rPr lang="en-US"/>
              <a:t>The threshold scale for each project type is well defined.  It is listed in units appropriate to the specific project type, or as "All" for project types for which an EIA is  required irrespective of size.</a:t>
            </a:r>
          </a:p>
          <a:p>
            <a:endParaRPr lang="en-US"/>
          </a:p>
          <a:p>
            <a:r>
              <a:rPr lang="en-US" b="1"/>
              <a:t>4.LOCATION</a:t>
            </a:r>
            <a:endParaRPr lang="en-US"/>
          </a:p>
          <a:p>
            <a:r>
              <a:rPr lang="en-US"/>
              <a:t>The use of sensitive locations as a requirement for an IEE has not been well developed  in Thailand, except for hotel or resort projects.  Several of the other project types listed  could have severe environmental issues at sizes well below the threshold scale, if they  were located in environmentally sensitive areas.  For example, a reservoir of only 10 square kilometers could have severe environmental issues if located in a wildlife refuge.</a:t>
            </a:r>
          </a:p>
          <a:p>
            <a:endParaRPr lang="en-US"/>
          </a:p>
        </p:txBody>
      </p:sp>
      <p:sp>
        <p:nvSpPr>
          <p:cNvPr id="276483" name="Rectangle 3"/>
          <p:cNvSpPr>
            <a:spLocks noGrp="1" noRot="1" noChangeAspect="1" noChangeArrowheads="1" noTextEdit="1"/>
          </p:cNvSpPr>
          <p:nvPr>
            <p:ph type="sldImg"/>
          </p:nvPr>
        </p:nvSpPr>
        <p:spPr>
          <a:xfrm>
            <a:off x="541338" y="-204788"/>
            <a:ext cx="5322887" cy="3684588"/>
          </a:xfrm>
          <a:ln cap="flat"/>
        </p:spPr>
      </p:sp>
    </p:spTree>
    <p:extLst>
      <p:ext uri="{BB962C8B-B14F-4D97-AF65-F5344CB8AC3E}">
        <p14:creationId xmlns:p14="http://schemas.microsoft.com/office/powerpoint/2010/main" val="2107735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body" idx="1"/>
          </p:nvPr>
        </p:nvSpPr>
        <p:spPr>
          <a:xfrm>
            <a:off x="527050" y="3057525"/>
            <a:ext cx="5826125" cy="6140450"/>
          </a:xfrm>
          <a:noFill/>
          <a:ln/>
        </p:spPr>
        <p:txBody>
          <a:bodyPr/>
          <a:lstStyle/>
          <a:p>
            <a:r>
              <a:rPr lang="en-US"/>
              <a:t>SLIDE 9 NOTES 					ANNEX A</a:t>
            </a:r>
          </a:p>
          <a:p>
            <a:pPr algn="ctr"/>
            <a:r>
              <a:rPr lang="en-US" b="1"/>
              <a:t>ASIAN DEVELOPMENT BANK PROJECT CATEGORIES</a:t>
            </a:r>
            <a:endParaRPr lang="en-US"/>
          </a:p>
          <a:p>
            <a:endParaRPr lang="en-US"/>
          </a:p>
          <a:p>
            <a:r>
              <a:rPr lang="en-US" b="1"/>
              <a:t>1.OVERVIEW</a:t>
            </a:r>
            <a:endParaRPr lang="en-US"/>
          </a:p>
          <a:p>
            <a:r>
              <a:rPr lang="en-US"/>
              <a:t>This slide shows the categories used by the Asian Development Bank (ADB) to  differentiate between projects which require different levels of environmental  review.  For projects that are anticipated to be funded by ADB, every effort should  be made to adhere to ADB procedure from the earliest project development  stages.  The categorization procedure is explained in Section 21 of ADB's  Operations Manual entitled "Environmental Considerations in Bank Operations".   The band uses the categorization to prioritize projects that will require the  involvement of ADB environmental specialists.  Project categorization can be  incorporated into a country's national procedures for project screening to  facilitate the prioritization of environmental resource assessment expertise.  Section 21 of ADB's Operations Manual is reproduced in full in Annex B.</a:t>
            </a:r>
          </a:p>
          <a:p>
            <a:endParaRPr lang="en-US"/>
          </a:p>
          <a:p>
            <a:r>
              <a:rPr lang="en-US" b="1"/>
              <a:t>2.PROJECT CATEGORY A</a:t>
            </a:r>
            <a:endParaRPr lang="en-US"/>
          </a:p>
          <a:p>
            <a:r>
              <a:rPr lang="en-US"/>
              <a:t>Projects in this category typically require an EIA.  The project type, scale and location  determine this designation.  The potential significant environmental issues for these projects may lead to significant changes in land use, as well as changes to  the social, physical, and biological environment.  ADB suggests that an  environmental specialist's advice will be required to determine the scope of the  EIA necessary for compliance with ADB's environmental policies.  Bank personnel are involved in this category of project from early field reconnaissance through EIA review. Additional examples of projects which fall under this category are provided in Section 21 of ADB's Operations Manual which is reproduced in full in Annex B.</a:t>
            </a:r>
          </a:p>
          <a:p>
            <a:endParaRPr lang="en-US"/>
          </a:p>
          <a:p>
            <a:r>
              <a:rPr lang="en-US" b="1"/>
              <a:t>3.PROJECT CATEGORY B</a:t>
            </a:r>
            <a:endParaRPr lang="en-US"/>
          </a:p>
          <a:p>
            <a:r>
              <a:rPr lang="en-US"/>
              <a:t>This category is for projects that usually require an Initial Environmental Examination, but not an EIA study.  Often the only difference between projects in this category and those in category A is the scale.  Large power plant projects fall under category A; medium-sized power plant projects are in category B.  The environmental impacts from these projects are generally less severe than projects in category A, and these projects are not located in environmentally sensitive areas.  Mitigation measures for these projects are more easily prescribed.  The Bank suggests that an environmental specialist will be required to assist in formulating the Terms of Reference for the IEE so that the IEE report  will comply with the bank policies.</a:t>
            </a:r>
          </a:p>
          <a:p>
            <a:r>
              <a:rPr lang="en-US"/>
              <a:t>Additional examples of projects which fall under this category are provided in Section 21 of ADB's Operations Manual which is reproduced in full in Annex B.</a:t>
            </a:r>
          </a:p>
          <a:p>
            <a:endParaRPr lang="en-US"/>
          </a:p>
          <a:p>
            <a:r>
              <a:rPr lang="en-US" b="1"/>
              <a:t>4.PROJECT CATEGORY C</a:t>
            </a:r>
            <a:endParaRPr lang="en-US"/>
          </a:p>
          <a:p>
            <a:r>
              <a:rPr lang="en-US"/>
              <a:t>This category is for projects that typically do not require an environmental assessment.  These projects are unlikely to have adverse environmental impacts. </a:t>
            </a:r>
          </a:p>
        </p:txBody>
      </p:sp>
      <p:sp>
        <p:nvSpPr>
          <p:cNvPr id="278531" name="Rectangle 3"/>
          <p:cNvSpPr>
            <a:spLocks noGrp="1" noRot="1" noChangeAspect="1" noChangeArrowheads="1" noTextEdit="1"/>
          </p:cNvSpPr>
          <p:nvPr>
            <p:ph type="sldImg"/>
          </p:nvPr>
        </p:nvSpPr>
        <p:spPr>
          <a:xfrm>
            <a:off x="541338" y="-204788"/>
            <a:ext cx="5322887" cy="3684588"/>
          </a:xfrm>
          <a:ln cap="flat"/>
        </p:spPr>
      </p:sp>
    </p:spTree>
    <p:extLst>
      <p:ext uri="{BB962C8B-B14F-4D97-AF65-F5344CB8AC3E}">
        <p14:creationId xmlns:p14="http://schemas.microsoft.com/office/powerpoint/2010/main" val="31715144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ChangeArrowheads="1"/>
          </p:cNvSpPr>
          <p:nvPr>
            <p:ph type="body" idx="1"/>
          </p:nvPr>
        </p:nvSpPr>
        <p:spPr>
          <a:xfrm>
            <a:off x="527050" y="3057525"/>
            <a:ext cx="5826125" cy="6140450"/>
          </a:xfrm>
          <a:noFill/>
          <a:ln/>
        </p:spPr>
        <p:txBody>
          <a:bodyPr/>
          <a:lstStyle/>
          <a:p>
            <a:r>
              <a:rPr lang="en-US"/>
              <a:t>SLIDE 10 NOTES 				ANNEX A</a:t>
            </a:r>
          </a:p>
          <a:p>
            <a:pPr algn="ctr"/>
            <a:r>
              <a:rPr lang="en-US" b="1"/>
              <a:t>WORLD BANK PROJECT CATEGORIES</a:t>
            </a:r>
            <a:endParaRPr lang="en-US"/>
          </a:p>
          <a:p>
            <a:endParaRPr lang="en-US"/>
          </a:p>
          <a:p>
            <a:r>
              <a:rPr lang="en-US" b="1"/>
              <a:t>1.OVERVIEW</a:t>
            </a:r>
            <a:endParaRPr lang="en-US"/>
          </a:p>
          <a:p>
            <a:r>
              <a:rPr lang="en-US"/>
              <a:t>This slide lists the project categories used by the World Bank to differentiate among projects which require different levels of environmental review.  For projects that  are anticipated to be funded by the World Bank, every effort should be made to  adhere to the Bank's procedure from the earliest project development stages.  The categorization procedure is explained in the World Bank's Operational  Manual under Operational Directive 4.01.  This directive is reproduced in full in  Annex B.</a:t>
            </a:r>
          </a:p>
          <a:p>
            <a:r>
              <a:rPr lang="en-US"/>
              <a:t>The World Bank's categorization differs from that of ADB in two ways.  First, the IEE is  part of the project screening step, so although Category B projects require an  environmental assessment reduced in scale from that of an EIA, an IEE is not  mentioned.  The second difference is that a fourth category - Category D - is used.   The purpose of this category is defined below.</a:t>
            </a:r>
          </a:p>
          <a:p>
            <a:endParaRPr lang="en-US"/>
          </a:p>
          <a:p>
            <a:r>
              <a:rPr lang="en-US" b="1"/>
              <a:t>2.PROJECT CATEGORY A</a:t>
            </a:r>
            <a:endParaRPr lang="en-US"/>
          </a:p>
          <a:p>
            <a:r>
              <a:rPr lang="en-US"/>
              <a:t>Projects in this category typically require an EIA.  The potential significant environmental  issues for these projects may lead to significant changes in land use, as well as  changes to the social, physical, and biological environment.  This category is  identical to that of ADB.</a:t>
            </a:r>
          </a:p>
          <a:p>
            <a:endParaRPr lang="en-US"/>
          </a:p>
          <a:p>
            <a:r>
              <a:rPr lang="en-US" b="1"/>
              <a:t>3 .PROJECT CATEGORY B</a:t>
            </a:r>
            <a:endParaRPr lang="en-US"/>
          </a:p>
          <a:p>
            <a:r>
              <a:rPr lang="en-US"/>
              <a:t>This category is for projects that usually require an environmental review but at a scope less than an EIA study.  This category is essentially the same as Category B for  ADB.</a:t>
            </a:r>
          </a:p>
          <a:p>
            <a:endParaRPr lang="en-US"/>
          </a:p>
          <a:p>
            <a:r>
              <a:rPr lang="en-US" b="1"/>
              <a:t>4.PROJECT CATEGORY C</a:t>
            </a:r>
            <a:endParaRPr lang="en-US"/>
          </a:p>
          <a:p>
            <a:r>
              <a:rPr lang="en-US"/>
              <a:t>This category is for projects that typically do not require an environmental assessment.  These projects are unlikely to have adverse environmental impacts.  This is the  same as ADB's Category C.</a:t>
            </a:r>
          </a:p>
          <a:p>
            <a:endParaRPr lang="en-US"/>
          </a:p>
          <a:p>
            <a:r>
              <a:rPr lang="en-US" b="1"/>
              <a:t>5.PROJECT CATEGORY D</a:t>
            </a:r>
            <a:endParaRPr lang="en-US"/>
          </a:p>
          <a:p>
            <a:r>
              <a:rPr lang="en-US"/>
              <a:t>This is a category specific to the World Bank for environmental resource projects that  require environmental studies at the level of an EIA.  As an environmental  project, the main focus of the project's feasibility study will be an environmental  review.  A separate EIA may not be required for these projects as the  environmental issues will be addressed in the feasibility study.</a:t>
            </a:r>
          </a:p>
          <a:p>
            <a:endParaRPr lang="en-US"/>
          </a:p>
          <a:p>
            <a:endParaRPr lang="en-US"/>
          </a:p>
        </p:txBody>
      </p:sp>
      <p:sp>
        <p:nvSpPr>
          <p:cNvPr id="280579" name="Rectangle 3"/>
          <p:cNvSpPr>
            <a:spLocks noGrp="1" noRot="1" noChangeAspect="1" noChangeArrowheads="1" noTextEdit="1"/>
          </p:cNvSpPr>
          <p:nvPr>
            <p:ph type="sldImg"/>
          </p:nvPr>
        </p:nvSpPr>
        <p:spPr>
          <a:xfrm>
            <a:off x="541338" y="-204788"/>
            <a:ext cx="5322887" cy="3684588"/>
          </a:xfrm>
          <a:ln cap="flat"/>
        </p:spPr>
      </p:sp>
    </p:spTree>
    <p:extLst>
      <p:ext uri="{BB962C8B-B14F-4D97-AF65-F5344CB8AC3E}">
        <p14:creationId xmlns:p14="http://schemas.microsoft.com/office/powerpoint/2010/main" val="25497266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Rectangle 2"/>
          <p:cNvSpPr>
            <a:spLocks noGrp="1" noRot="1" noChangeAspect="1" noChangeArrowheads="1" noTextEdit="1"/>
          </p:cNvSpPr>
          <p:nvPr>
            <p:ph type="sldImg"/>
          </p:nvPr>
        </p:nvSpPr>
        <p:spPr>
          <a:xfrm>
            <a:off x="671513" y="739775"/>
            <a:ext cx="5319712" cy="3683000"/>
          </a:xfrm>
          <a:ln/>
        </p:spPr>
      </p:sp>
      <p:sp>
        <p:nvSpPr>
          <p:cNvPr id="289795" name="Rectangle 3"/>
          <p:cNvSpPr>
            <a:spLocks noGrp="1" noChangeArrowheads="1"/>
          </p:cNvSpPr>
          <p:nvPr>
            <p:ph type="body" idx="1"/>
          </p:nvPr>
        </p:nvSpPr>
        <p:spPr/>
        <p:txBody>
          <a:bodyPr/>
          <a:lstStyle/>
          <a:p>
            <a:r>
              <a:rPr lang="en-US" b="1"/>
              <a:t>OBJECTIVES OF THE INITIAL ENVIRONMENTAL EXAMINATION (IEE)</a:t>
            </a:r>
          </a:p>
          <a:p>
            <a:endParaRPr lang="en-US"/>
          </a:p>
          <a:p>
            <a:r>
              <a:rPr lang="en-US" b="1"/>
              <a:t>1. OVERVIEW</a:t>
            </a:r>
            <a:endParaRPr lang="en-US"/>
          </a:p>
          <a:p>
            <a:r>
              <a:rPr lang="en-US"/>
              <a:t>The objectives of the IEE are to:  (1) identify all of the potential environmental  issues associated with the project type and location;  (2) from the complete set of  potential SEIs, determine which are applicable to the specific project;  (3)  evaluate the significance of each issue's impact on environmental resources,  (4)  decide which issues may be resolved in the IEE and which require an EIA, (5)  resolve all issues possible within the scope of the IEE,  (6) develop  recommendations for additional studies to resolve outstanding issues.</a:t>
            </a:r>
          </a:p>
          <a:p>
            <a:endParaRPr lang="en-US"/>
          </a:p>
          <a:p>
            <a:r>
              <a:rPr lang="en-US" b="1"/>
              <a:t>2. IDENTIFY ALL POTENTIAL SIGNIFICANT ENVIRONMENTAL ISSUES (SEIs) AND DETERMINE THOSE THAT APPLY TO A SPECIFIC PROJECT</a:t>
            </a:r>
            <a:endParaRPr lang="en-US"/>
          </a:p>
          <a:p>
            <a:r>
              <a:rPr lang="en-US"/>
              <a:t>The IEE, as its name suggests, is the initial examination of a project's  environmental issues.  The examination should be time and resource efficient,  using existing information on the environmental resources of the area whenever  possible.  This function of the IEE may be viewed as a low-cost scoping study  that identifies environmental issues to be resolved.  A number of methods may  be used to facilitate the identification of potential SEIs typical to specific project  types, or projects of a particular development sector.  These methods are  discussed in later slides.  The potential SEIs are checked against the project and  study area information to determine the actual environmental issues for a  particular project.  The issues must be evaluated and graded according to their  significance and complexity of resolution.</a:t>
            </a:r>
          </a:p>
          <a:p>
            <a:endParaRPr lang="en-US"/>
          </a:p>
          <a:p>
            <a:r>
              <a:rPr lang="en-US" b="1"/>
              <a:t>3. RESOLVE ALL SIMPLE SIGNIFICANT ENVIRONMENTAL ISSUES</a:t>
            </a:r>
            <a:endParaRPr lang="en-US"/>
          </a:p>
          <a:p>
            <a:r>
              <a:rPr lang="en-US"/>
              <a:t>A work plan should be created for the simple SEIs that may be resolved within the  scope of the IEE.  These  are the SEIs that may be resolved by easily identified and applied environmental protection measures.  For these types of SEIs, the IEE  can take the place of an EIA, and if no complex SEIs are found, an EIA may not be  necessary.</a:t>
            </a:r>
          </a:p>
          <a:p>
            <a:endParaRPr lang="en-US"/>
          </a:p>
          <a:p>
            <a:r>
              <a:rPr lang="en-US" b="1"/>
              <a:t>4. DEVELOP FOCUS FOR FOLLOW-UP STUDIES</a:t>
            </a:r>
            <a:endParaRPr lang="en-US"/>
          </a:p>
          <a:p>
            <a:r>
              <a:rPr lang="en-US"/>
              <a:t>Complex SEIs must be resolved through follow-up studies whose scope allow for extensive field work, in-depth analysis, and whatever else is required. Recommendations to resolve these issues must be developed and included in the IEE report.  If these recommendations are accepted by reviewing agencies, the IEE will have additional responsibility of creating a complete terms of reference for the recommended study.</a:t>
            </a:r>
          </a:p>
          <a:p>
            <a:endParaRPr lang="en-US"/>
          </a:p>
        </p:txBody>
      </p:sp>
    </p:spTree>
    <p:extLst>
      <p:ext uri="{BB962C8B-B14F-4D97-AF65-F5344CB8AC3E}">
        <p14:creationId xmlns:p14="http://schemas.microsoft.com/office/powerpoint/2010/main" val="350678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Rectangle 2"/>
          <p:cNvSpPr>
            <a:spLocks noGrp="1" noChangeArrowheads="1"/>
          </p:cNvSpPr>
          <p:nvPr>
            <p:ph type="body" idx="1"/>
          </p:nvPr>
        </p:nvSpPr>
        <p:spPr>
          <a:xfrm>
            <a:off x="500063" y="2519363"/>
            <a:ext cx="5940425" cy="6729412"/>
          </a:xfrm>
          <a:noFill/>
          <a:ln/>
        </p:spPr>
        <p:txBody>
          <a:bodyPr/>
          <a:lstStyle/>
          <a:p>
            <a:r>
              <a:rPr lang="en-US"/>
              <a:t>SLIDE 3.1	  NOTES</a:t>
            </a:r>
          </a:p>
          <a:p>
            <a:pPr algn="ctr"/>
            <a:r>
              <a:rPr lang="en-US" b="1"/>
              <a:t>FLOW CHART OF THE FUNCTIONAL STEPS IN THE INITIAL ENVIRONMENTAL EXAMINATION</a:t>
            </a:r>
          </a:p>
          <a:p>
            <a:endParaRPr lang="en-US"/>
          </a:p>
          <a:p>
            <a:r>
              <a:rPr lang="en-US" b="1"/>
              <a:t>1. OVERVIEW</a:t>
            </a:r>
          </a:p>
          <a:p>
            <a:r>
              <a:rPr lang="en-US"/>
              <a:t>This slide shows the steps involved in performing an Initial Environmental Examination.  Each of these steps will be described in the slide series.</a:t>
            </a:r>
          </a:p>
          <a:p>
            <a:endParaRPr lang="en-US"/>
          </a:p>
          <a:p>
            <a:r>
              <a:rPr lang="en-US" b="1"/>
              <a:t>2. USE OF THIS SLIDE</a:t>
            </a:r>
          </a:p>
          <a:p>
            <a:r>
              <a:rPr lang="en-US"/>
              <a:t>The information contained in this slide  was for the most part presented in the previous slide.  This graphical representation may aid some participants' comprehension through reiteration of the steps in a pictorial format.  In addition, the critical step of data collection is included here.</a:t>
            </a:r>
          </a:p>
          <a:p>
            <a:r>
              <a:rPr lang="en-US"/>
              <a:t>	</a:t>
            </a:r>
          </a:p>
        </p:txBody>
      </p:sp>
      <p:sp>
        <p:nvSpPr>
          <p:cNvPr id="294915" name="Rectangle 3"/>
          <p:cNvSpPr>
            <a:spLocks noGrp="1" noRot="1" noChangeAspect="1" noChangeArrowheads="1" noTextEdit="1"/>
          </p:cNvSpPr>
          <p:nvPr>
            <p:ph type="sldImg"/>
          </p:nvPr>
        </p:nvSpPr>
        <p:spPr>
          <a:xfrm>
            <a:off x="698500" y="-304800"/>
            <a:ext cx="4102100" cy="2840038"/>
          </a:xfrm>
          <a:ln cap="flat"/>
        </p:spPr>
      </p:sp>
    </p:spTree>
    <p:extLst>
      <p:ext uri="{BB962C8B-B14F-4D97-AF65-F5344CB8AC3E}">
        <p14:creationId xmlns:p14="http://schemas.microsoft.com/office/powerpoint/2010/main" val="7114777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1778" name="Rectangle 2"/>
          <p:cNvSpPr>
            <a:spLocks noGrp="1" noRot="1" noChangeAspect="1" noChangeArrowheads="1" noTextEdit="1"/>
          </p:cNvSpPr>
          <p:nvPr>
            <p:ph type="sldImg"/>
          </p:nvPr>
        </p:nvSpPr>
        <p:spPr>
          <a:xfrm>
            <a:off x="671513" y="739775"/>
            <a:ext cx="5319712" cy="3683000"/>
          </a:xfrm>
          <a:ln/>
        </p:spPr>
      </p:sp>
      <p:sp>
        <p:nvSpPr>
          <p:cNvPr id="3317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0707748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826" name="Rectangle 2"/>
          <p:cNvSpPr>
            <a:spLocks noGrp="1" noRot="1" noChangeAspect="1" noChangeArrowheads="1" noTextEdit="1"/>
          </p:cNvSpPr>
          <p:nvPr>
            <p:ph type="sldImg"/>
          </p:nvPr>
        </p:nvSpPr>
        <p:spPr>
          <a:xfrm>
            <a:off x="671513" y="739775"/>
            <a:ext cx="5319712" cy="3683000"/>
          </a:xfrm>
          <a:ln/>
        </p:spPr>
      </p:sp>
      <p:sp>
        <p:nvSpPr>
          <p:cNvPr id="3338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294917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1714" name="Rectangle 2"/>
          <p:cNvSpPr>
            <a:spLocks noGrp="1" noChangeArrowheads="1"/>
          </p:cNvSpPr>
          <p:nvPr>
            <p:ph type="body" idx="1"/>
          </p:nvPr>
        </p:nvSpPr>
        <p:spPr>
          <a:xfrm>
            <a:off x="527050" y="2535238"/>
            <a:ext cx="5899150" cy="6729412"/>
          </a:xfrm>
          <a:noFill/>
          <a:ln/>
        </p:spPr>
        <p:txBody>
          <a:bodyPr/>
          <a:lstStyle/>
          <a:p>
            <a:r>
              <a:rPr lang="en-US"/>
              <a:t>SLIDE 2.2.1  NOTES        ANNEX A</a:t>
            </a:r>
          </a:p>
          <a:p>
            <a:pPr algn="ctr"/>
            <a:r>
              <a:rPr lang="en-US" b="1"/>
              <a:t> EIA EXECUTIVE SUMMARY</a:t>
            </a:r>
          </a:p>
          <a:p>
            <a:endParaRPr lang="en-US"/>
          </a:p>
          <a:p>
            <a:r>
              <a:rPr lang="en-US" b="1"/>
              <a:t>1. OVERVIEW</a:t>
            </a:r>
            <a:endParaRPr lang="en-US"/>
          </a:p>
          <a:p>
            <a:r>
              <a:rPr lang="en-US"/>
              <a:t>The importance of an executive summary for an EIA report cannot be over emphasized.  Decision makers at local, regional and national levels of government need a mechanism to efficiently evaluate the significance of environmental impacts posed by a project.  The executive summary provides this mechanism.  Projects funded by IAAs require executive summaries of EIAs for review prior to approval.  These lending agencies require executive summaries to be produced in English.</a:t>
            </a:r>
          </a:p>
          <a:p>
            <a:endParaRPr lang="en-US"/>
          </a:p>
          <a:p>
            <a:r>
              <a:rPr lang="en-US" b="1"/>
              <a:t>2. CONTENTS OF THE EXECUTIVE SUMMARY</a:t>
            </a:r>
            <a:endParaRPr lang="en-US"/>
          </a:p>
          <a:p>
            <a:r>
              <a:rPr lang="en-US"/>
              <a:t>The executive summary must contain a summary of the information relevant to significant issues resolved in the EIA.  Base maps are essential to orient the reader.  In addition, pertinent information from study area, project description, environmental impacts and protection measures, environmental management plan, and the recommendations and conclusions sections should be included.  Enough information, in a condensed form, must be provided for the reader to understand the issues and their resolution.</a:t>
            </a:r>
          </a:p>
          <a:p>
            <a:endParaRPr lang="en-US"/>
          </a:p>
          <a:p>
            <a:r>
              <a:rPr lang="en-US" b="1"/>
              <a:t>3. COMPLETENESS OF THE EXECUTIVE SUMMARY</a:t>
            </a:r>
            <a:endParaRPr lang="en-US"/>
          </a:p>
          <a:p>
            <a:r>
              <a:rPr lang="en-US"/>
              <a:t> The executive summary must be a stand-alone document which can be reviewed separately from the main report.</a:t>
            </a:r>
          </a:p>
          <a:p>
            <a:endParaRPr lang="en-US"/>
          </a:p>
        </p:txBody>
      </p:sp>
      <p:sp>
        <p:nvSpPr>
          <p:cNvPr id="371715" name="Rectangle 3"/>
          <p:cNvSpPr>
            <a:spLocks noGrp="1" noRot="1" noChangeAspect="1" noChangeArrowheads="1" noTextEdit="1"/>
          </p:cNvSpPr>
          <p:nvPr>
            <p:ph type="sldImg"/>
          </p:nvPr>
        </p:nvSpPr>
        <p:spPr>
          <a:xfrm>
            <a:off x="-1012825" y="-433388"/>
            <a:ext cx="5319713" cy="3683001"/>
          </a:xfrm>
          <a:ln cap="flat"/>
        </p:spPr>
      </p:sp>
    </p:spTree>
    <p:extLst>
      <p:ext uri="{BB962C8B-B14F-4D97-AF65-F5344CB8AC3E}">
        <p14:creationId xmlns:p14="http://schemas.microsoft.com/office/powerpoint/2010/main" val="19207512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3762" name="Rectangle 2"/>
          <p:cNvSpPr>
            <a:spLocks noGrp="1" noChangeArrowheads="1"/>
          </p:cNvSpPr>
          <p:nvPr>
            <p:ph type="body" idx="1"/>
          </p:nvPr>
        </p:nvSpPr>
        <p:spPr>
          <a:xfrm>
            <a:off x="527050" y="2535238"/>
            <a:ext cx="5899150" cy="6729412"/>
          </a:xfrm>
          <a:noFill/>
          <a:ln/>
        </p:spPr>
        <p:txBody>
          <a:bodyPr/>
          <a:lstStyle/>
          <a:p>
            <a:r>
              <a:rPr lang="en-US"/>
              <a:t>SLIDE 2.2.1  NOTES        ANNEX A</a:t>
            </a:r>
          </a:p>
          <a:p>
            <a:pPr algn="ctr"/>
            <a:r>
              <a:rPr lang="en-US" b="1"/>
              <a:t> EIA EXECUTIVE SUMMARY</a:t>
            </a:r>
          </a:p>
          <a:p>
            <a:endParaRPr lang="en-US"/>
          </a:p>
          <a:p>
            <a:r>
              <a:rPr lang="en-US" b="1"/>
              <a:t>1. OVERVIEW</a:t>
            </a:r>
            <a:endParaRPr lang="en-US"/>
          </a:p>
          <a:p>
            <a:r>
              <a:rPr lang="en-US"/>
              <a:t>The importance of an executive summary for an EIA report cannot be over emphasized.  Decision makers at local, regional and national levels of government need a mechanism to efficiently evaluate the significance of environmental impacts posed by a project.  The executive summary provides this mechanism.  Projects funded by IAAs require executive summaries of EIAs for review prior to approval.  These lending agencies require executive summaries to be produced in English.</a:t>
            </a:r>
          </a:p>
          <a:p>
            <a:endParaRPr lang="en-US"/>
          </a:p>
          <a:p>
            <a:r>
              <a:rPr lang="en-US" b="1"/>
              <a:t>2. CONTENTS OF THE EXECUTIVE SUMMARY</a:t>
            </a:r>
            <a:endParaRPr lang="en-US"/>
          </a:p>
          <a:p>
            <a:r>
              <a:rPr lang="en-US"/>
              <a:t>The executive summary must contain a summary of the information relevant to significant issues resolved in the EIA.  Base maps are essential to orient the reader.  In addition, pertinent information from study area, project description, environmental impacts and protection measures, environmental management plan, and the recommendations and conclusions sections should be included.  Enough information, in a condensed form, must be provided for the reader to understand the issues and their resolution.</a:t>
            </a:r>
          </a:p>
          <a:p>
            <a:endParaRPr lang="en-US"/>
          </a:p>
          <a:p>
            <a:r>
              <a:rPr lang="en-US" b="1"/>
              <a:t>3. COMPLETENESS OF THE EXECUTIVE SUMMARY</a:t>
            </a:r>
            <a:endParaRPr lang="en-US"/>
          </a:p>
          <a:p>
            <a:r>
              <a:rPr lang="en-US"/>
              <a:t> The executive summary must be a stand-alone document which can be reviewed separately from the main report.</a:t>
            </a:r>
          </a:p>
          <a:p>
            <a:endParaRPr lang="en-US"/>
          </a:p>
        </p:txBody>
      </p:sp>
      <p:sp>
        <p:nvSpPr>
          <p:cNvPr id="373763" name="Rectangle 3"/>
          <p:cNvSpPr>
            <a:spLocks noGrp="1" noRot="1" noChangeAspect="1" noChangeArrowheads="1" noTextEdit="1"/>
          </p:cNvSpPr>
          <p:nvPr>
            <p:ph type="sldImg"/>
          </p:nvPr>
        </p:nvSpPr>
        <p:spPr>
          <a:xfrm>
            <a:off x="-1012825" y="-433388"/>
            <a:ext cx="5319713" cy="3683001"/>
          </a:xfrm>
          <a:ln cap="flat"/>
        </p:spPr>
      </p:sp>
    </p:spTree>
    <p:extLst>
      <p:ext uri="{BB962C8B-B14F-4D97-AF65-F5344CB8AC3E}">
        <p14:creationId xmlns:p14="http://schemas.microsoft.com/office/powerpoint/2010/main" val="7727056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22" name="Rectangle 2"/>
          <p:cNvSpPr>
            <a:spLocks noGrp="1" noRot="1" noChangeAspect="1" noChangeArrowheads="1" noTextEdit="1"/>
          </p:cNvSpPr>
          <p:nvPr>
            <p:ph type="sldImg"/>
          </p:nvPr>
        </p:nvSpPr>
        <p:spPr>
          <a:ln/>
        </p:spPr>
      </p:sp>
      <p:sp>
        <p:nvSpPr>
          <p:cNvPr id="491523" name="Rectangle 3"/>
          <p:cNvSpPr>
            <a:spLocks noGrp="1" noChangeArrowheads="1"/>
          </p:cNvSpPr>
          <p:nvPr>
            <p:ph type="body" idx="1"/>
          </p:nvPr>
        </p:nvSpPr>
        <p:spPr/>
        <p:txBody>
          <a:bodyPr/>
          <a:lstStyle/>
          <a:p>
            <a:r>
              <a:rPr lang="en-US" sz="900"/>
              <a:t>A </a:t>
            </a:r>
            <a:r>
              <a:rPr lang="en-US" sz="900" u="sng">
                <a:solidFill>
                  <a:srgbClr val="0000FF"/>
                </a:solidFill>
                <a:hlinkClick r:id="rId3"/>
              </a:rPr>
              <a:t>UNEP EIA Expert Group</a:t>
            </a:r>
            <a:r>
              <a:rPr lang="en-US" sz="900"/>
              <a:t> has been meeting since October 1993 to consider the role of environmental assessment as part of a program of capacity building for sustainable development. It has recognized three key challenges for EIA:</a:t>
            </a:r>
          </a:p>
        </p:txBody>
      </p:sp>
    </p:spTree>
    <p:extLst>
      <p:ext uri="{BB962C8B-B14F-4D97-AF65-F5344CB8AC3E}">
        <p14:creationId xmlns:p14="http://schemas.microsoft.com/office/powerpoint/2010/main" val="25188810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2130425"/>
            <a:ext cx="84201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485900" y="3886200"/>
            <a:ext cx="69342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Footer Placeholder 3"/>
          <p:cNvSpPr>
            <a:spLocks noGrp="1"/>
          </p:cNvSpPr>
          <p:nvPr>
            <p:ph type="ftr" sz="quarter" idx="10"/>
          </p:nvPr>
        </p:nvSpPr>
        <p:spPr/>
        <p:txBody>
          <a:bodyPr/>
          <a:lstStyle>
            <a:lvl1pPr>
              <a:defRPr/>
            </a:lvl1pPr>
          </a:lstStyle>
          <a:p>
            <a:r>
              <a:rPr lang="en-US"/>
              <a:t>EIA Procedures and Decision Making</a:t>
            </a:r>
          </a:p>
        </p:txBody>
      </p:sp>
      <p:sp>
        <p:nvSpPr>
          <p:cNvPr id="5" name="Slide Number Placeholder 4"/>
          <p:cNvSpPr>
            <a:spLocks noGrp="1"/>
          </p:cNvSpPr>
          <p:nvPr>
            <p:ph type="sldNum" sz="quarter" idx="11"/>
          </p:nvPr>
        </p:nvSpPr>
        <p:spPr/>
        <p:txBody>
          <a:bodyPr/>
          <a:lstStyle>
            <a:lvl1pPr>
              <a:defRPr/>
            </a:lvl1pPr>
          </a:lstStyle>
          <a:p>
            <a:fld id="{7BC4ECD9-0793-4073-90B2-9E9D2E29DDEE}"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Footer Placeholder 3"/>
          <p:cNvSpPr>
            <a:spLocks noGrp="1"/>
          </p:cNvSpPr>
          <p:nvPr>
            <p:ph type="ftr" sz="quarter" idx="10"/>
          </p:nvPr>
        </p:nvSpPr>
        <p:spPr/>
        <p:txBody>
          <a:bodyPr/>
          <a:lstStyle>
            <a:lvl1pPr>
              <a:defRPr/>
            </a:lvl1pPr>
          </a:lstStyle>
          <a:p>
            <a:r>
              <a:rPr lang="en-US"/>
              <a:t>EIA Procedures and Decision Making</a:t>
            </a:r>
          </a:p>
        </p:txBody>
      </p:sp>
      <p:sp>
        <p:nvSpPr>
          <p:cNvPr id="5" name="Slide Number Placeholder 4"/>
          <p:cNvSpPr>
            <a:spLocks noGrp="1"/>
          </p:cNvSpPr>
          <p:nvPr>
            <p:ph type="sldNum" sz="quarter" idx="11"/>
          </p:nvPr>
        </p:nvSpPr>
        <p:spPr/>
        <p:txBody>
          <a:bodyPr/>
          <a:lstStyle>
            <a:lvl1pPr>
              <a:defRPr/>
            </a:lvl1pPr>
          </a:lstStyle>
          <a:p>
            <a:fld id="{CE4DD7E8-C127-4849-9163-CD680EFA9B7D}"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82638" y="4406900"/>
            <a:ext cx="84201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82638" y="2906713"/>
            <a:ext cx="84201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Footer Placeholder 3"/>
          <p:cNvSpPr>
            <a:spLocks noGrp="1"/>
          </p:cNvSpPr>
          <p:nvPr>
            <p:ph type="ftr" sz="quarter" idx="10"/>
          </p:nvPr>
        </p:nvSpPr>
        <p:spPr/>
        <p:txBody>
          <a:bodyPr/>
          <a:lstStyle>
            <a:lvl1pPr>
              <a:defRPr/>
            </a:lvl1pPr>
          </a:lstStyle>
          <a:p>
            <a:r>
              <a:rPr lang="en-US"/>
              <a:t>EIA Procedures and Decision Making</a:t>
            </a:r>
          </a:p>
        </p:txBody>
      </p:sp>
      <p:sp>
        <p:nvSpPr>
          <p:cNvPr id="5" name="Slide Number Placeholder 4"/>
          <p:cNvSpPr>
            <a:spLocks noGrp="1"/>
          </p:cNvSpPr>
          <p:nvPr>
            <p:ph type="sldNum" sz="quarter" idx="11"/>
          </p:nvPr>
        </p:nvSpPr>
        <p:spPr/>
        <p:txBody>
          <a:bodyPr/>
          <a:lstStyle>
            <a:lvl1pPr>
              <a:defRPr/>
            </a:lvl1pPr>
          </a:lstStyle>
          <a:p>
            <a:fld id="{AA38A45A-889D-466B-8111-90C94333866D}"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828800"/>
            <a:ext cx="413385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972050" y="1828800"/>
            <a:ext cx="413385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0"/>
          </p:nvPr>
        </p:nvSpPr>
        <p:spPr/>
        <p:txBody>
          <a:bodyPr/>
          <a:lstStyle>
            <a:lvl1pPr>
              <a:defRPr/>
            </a:lvl1pPr>
          </a:lstStyle>
          <a:p>
            <a:r>
              <a:rPr lang="en-US"/>
              <a:t>EIA Procedures and Decision Making</a:t>
            </a:r>
          </a:p>
        </p:txBody>
      </p:sp>
      <p:sp>
        <p:nvSpPr>
          <p:cNvPr id="6" name="Slide Number Placeholder 5"/>
          <p:cNvSpPr>
            <a:spLocks noGrp="1"/>
          </p:cNvSpPr>
          <p:nvPr>
            <p:ph type="sldNum" sz="quarter" idx="11"/>
          </p:nvPr>
        </p:nvSpPr>
        <p:spPr/>
        <p:txBody>
          <a:bodyPr/>
          <a:lstStyle>
            <a:lvl1pPr>
              <a:defRPr/>
            </a:lvl1pPr>
          </a:lstStyle>
          <a:p>
            <a:fld id="{66F918BA-06DB-4D7F-BC9D-4D10775A0EC3}"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95300" y="274638"/>
            <a:ext cx="89154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95300" y="1535113"/>
            <a:ext cx="437673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95300" y="2174875"/>
            <a:ext cx="437673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5032375" y="1535113"/>
            <a:ext cx="437832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32375" y="2174875"/>
            <a:ext cx="437832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Footer Placeholder 6"/>
          <p:cNvSpPr>
            <a:spLocks noGrp="1"/>
          </p:cNvSpPr>
          <p:nvPr>
            <p:ph type="ftr" sz="quarter" idx="10"/>
          </p:nvPr>
        </p:nvSpPr>
        <p:spPr/>
        <p:txBody>
          <a:bodyPr/>
          <a:lstStyle>
            <a:lvl1pPr>
              <a:defRPr/>
            </a:lvl1pPr>
          </a:lstStyle>
          <a:p>
            <a:r>
              <a:rPr lang="en-US"/>
              <a:t>EIA Procedures and Decision Making</a:t>
            </a:r>
          </a:p>
        </p:txBody>
      </p:sp>
      <p:sp>
        <p:nvSpPr>
          <p:cNvPr id="8" name="Slide Number Placeholder 7"/>
          <p:cNvSpPr>
            <a:spLocks noGrp="1"/>
          </p:cNvSpPr>
          <p:nvPr>
            <p:ph type="sldNum" sz="quarter" idx="11"/>
          </p:nvPr>
        </p:nvSpPr>
        <p:spPr/>
        <p:txBody>
          <a:bodyPr/>
          <a:lstStyle>
            <a:lvl1pPr>
              <a:defRPr/>
            </a:lvl1pPr>
          </a:lstStyle>
          <a:p>
            <a:fld id="{73F6B884-B2E8-45D5-880F-F3E5BEA005EC}"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Footer Placeholder 2"/>
          <p:cNvSpPr>
            <a:spLocks noGrp="1"/>
          </p:cNvSpPr>
          <p:nvPr>
            <p:ph type="ftr" sz="quarter" idx="10"/>
          </p:nvPr>
        </p:nvSpPr>
        <p:spPr/>
        <p:txBody>
          <a:bodyPr/>
          <a:lstStyle>
            <a:lvl1pPr>
              <a:defRPr/>
            </a:lvl1pPr>
          </a:lstStyle>
          <a:p>
            <a:r>
              <a:rPr lang="en-US"/>
              <a:t>EIA Procedures and Decision Making</a:t>
            </a:r>
          </a:p>
        </p:txBody>
      </p:sp>
      <p:sp>
        <p:nvSpPr>
          <p:cNvPr id="4" name="Slide Number Placeholder 3"/>
          <p:cNvSpPr>
            <a:spLocks noGrp="1"/>
          </p:cNvSpPr>
          <p:nvPr>
            <p:ph type="sldNum" sz="quarter" idx="11"/>
          </p:nvPr>
        </p:nvSpPr>
        <p:spPr/>
        <p:txBody>
          <a:bodyPr/>
          <a:lstStyle>
            <a:lvl1pPr>
              <a:defRPr/>
            </a:lvl1pPr>
          </a:lstStyle>
          <a:p>
            <a:fld id="{5083E84C-69E3-48FB-8645-F01339A949C9}"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lvl1pPr>
              <a:defRPr/>
            </a:lvl1pPr>
          </a:lstStyle>
          <a:p>
            <a:r>
              <a:rPr lang="en-US"/>
              <a:t>EIA Procedures and Decision Making</a:t>
            </a:r>
          </a:p>
        </p:txBody>
      </p:sp>
      <p:sp>
        <p:nvSpPr>
          <p:cNvPr id="3" name="Slide Number Placeholder 2"/>
          <p:cNvSpPr>
            <a:spLocks noGrp="1"/>
          </p:cNvSpPr>
          <p:nvPr>
            <p:ph type="sldNum" sz="quarter" idx="11"/>
          </p:nvPr>
        </p:nvSpPr>
        <p:spPr/>
        <p:txBody>
          <a:bodyPr/>
          <a:lstStyle>
            <a:lvl1pPr>
              <a:defRPr/>
            </a:lvl1pPr>
          </a:lstStyle>
          <a:p>
            <a:fld id="{ED83E1CE-F5AA-4ADC-A8B7-585383F47B80}"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 y="273050"/>
            <a:ext cx="3259138"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873500" y="273050"/>
            <a:ext cx="5537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95300" y="1435100"/>
            <a:ext cx="3259138"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r>
              <a:rPr lang="en-US"/>
              <a:t>EIA Procedures and Decision Making</a:t>
            </a:r>
          </a:p>
        </p:txBody>
      </p:sp>
      <p:sp>
        <p:nvSpPr>
          <p:cNvPr id="6" name="Slide Number Placeholder 5"/>
          <p:cNvSpPr>
            <a:spLocks noGrp="1"/>
          </p:cNvSpPr>
          <p:nvPr>
            <p:ph type="sldNum" sz="quarter" idx="11"/>
          </p:nvPr>
        </p:nvSpPr>
        <p:spPr/>
        <p:txBody>
          <a:bodyPr/>
          <a:lstStyle>
            <a:lvl1pPr>
              <a:defRPr/>
            </a:lvl1pPr>
          </a:lstStyle>
          <a:p>
            <a:fld id="{CB30862E-F208-43A1-80C3-2AB47E80C6B1}"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513" y="4800600"/>
            <a:ext cx="59436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941513"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941513" y="5367338"/>
            <a:ext cx="59436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r>
              <a:rPr lang="en-US"/>
              <a:t>EIA Procedures and Decision Making</a:t>
            </a:r>
          </a:p>
        </p:txBody>
      </p:sp>
      <p:sp>
        <p:nvSpPr>
          <p:cNvPr id="6" name="Slide Number Placeholder 5"/>
          <p:cNvSpPr>
            <a:spLocks noGrp="1"/>
          </p:cNvSpPr>
          <p:nvPr>
            <p:ph type="sldNum" sz="quarter" idx="11"/>
          </p:nvPr>
        </p:nvSpPr>
        <p:spPr/>
        <p:txBody>
          <a:bodyPr/>
          <a:lstStyle>
            <a:lvl1pPr>
              <a:defRPr/>
            </a:lvl1pPr>
          </a:lstStyle>
          <a:p>
            <a:fld id="{59495579-5D6C-4024-A256-81F8F883C9FD}"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Footer Placeholder 3"/>
          <p:cNvSpPr>
            <a:spLocks noGrp="1"/>
          </p:cNvSpPr>
          <p:nvPr>
            <p:ph type="ftr" sz="quarter" idx="10"/>
          </p:nvPr>
        </p:nvSpPr>
        <p:spPr/>
        <p:txBody>
          <a:bodyPr/>
          <a:lstStyle>
            <a:lvl1pPr>
              <a:defRPr/>
            </a:lvl1pPr>
          </a:lstStyle>
          <a:p>
            <a:r>
              <a:rPr lang="en-US"/>
              <a:t>EIA Procedures and Decision Making</a:t>
            </a:r>
          </a:p>
        </p:txBody>
      </p:sp>
      <p:sp>
        <p:nvSpPr>
          <p:cNvPr id="5" name="Slide Number Placeholder 4"/>
          <p:cNvSpPr>
            <a:spLocks noGrp="1"/>
          </p:cNvSpPr>
          <p:nvPr>
            <p:ph type="sldNum" sz="quarter" idx="11"/>
          </p:nvPr>
        </p:nvSpPr>
        <p:spPr/>
        <p:txBody>
          <a:bodyPr/>
          <a:lstStyle>
            <a:lvl1pPr>
              <a:defRPr/>
            </a:lvl1pPr>
          </a:lstStyle>
          <a:p>
            <a:fld id="{F76806F1-301F-4E28-880A-4F507A217093}"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91350" y="304800"/>
            <a:ext cx="2114550" cy="56388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47700" y="304800"/>
            <a:ext cx="619125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Footer Placeholder 3"/>
          <p:cNvSpPr>
            <a:spLocks noGrp="1"/>
          </p:cNvSpPr>
          <p:nvPr>
            <p:ph type="ftr" sz="quarter" idx="10"/>
          </p:nvPr>
        </p:nvSpPr>
        <p:spPr/>
        <p:txBody>
          <a:bodyPr/>
          <a:lstStyle>
            <a:lvl1pPr>
              <a:defRPr/>
            </a:lvl1pPr>
          </a:lstStyle>
          <a:p>
            <a:r>
              <a:rPr lang="en-US"/>
              <a:t>EIA Procedures and Decision Making</a:t>
            </a:r>
          </a:p>
        </p:txBody>
      </p:sp>
      <p:sp>
        <p:nvSpPr>
          <p:cNvPr id="5" name="Slide Number Placeholder 4"/>
          <p:cNvSpPr>
            <a:spLocks noGrp="1"/>
          </p:cNvSpPr>
          <p:nvPr>
            <p:ph type="sldNum" sz="quarter" idx="11"/>
          </p:nvPr>
        </p:nvSpPr>
        <p:spPr/>
        <p:txBody>
          <a:bodyPr/>
          <a:lstStyle>
            <a:lvl1pPr>
              <a:defRPr/>
            </a:lvl1pPr>
          </a:lstStyle>
          <a:p>
            <a:fld id="{84C8030B-8779-4454-98F3-8CB38C716EC8}"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3399FF">
                <a:gamma/>
                <a:shade val="56078"/>
                <a:invGamma/>
              </a:srgbClr>
            </a:gs>
            <a:gs pos="100000">
              <a:srgbClr val="3399FF"/>
            </a:gs>
          </a:gsLst>
          <a:lin ang="5400000" scaled="1"/>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47700" y="304800"/>
            <a:ext cx="8420100" cy="1143000"/>
          </a:xfrm>
          <a:prstGeom prst="rect">
            <a:avLst/>
          </a:prstGeom>
          <a:noFill/>
          <a:ln w="12700">
            <a:noFill/>
            <a:miter lim="800000"/>
            <a:headEnd/>
            <a:tailEnd/>
          </a:ln>
          <a:effectLst/>
        </p:spPr>
        <p:txBody>
          <a:bodyPr vert="horz" wrap="square" lIns="90488" tIns="44450" rIns="90488" bIns="4445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828800"/>
            <a:ext cx="8420100" cy="4114800"/>
          </a:xfrm>
          <a:prstGeom prst="rect">
            <a:avLst/>
          </a:prstGeom>
          <a:noFill/>
          <a:ln w="12700">
            <a:noFill/>
            <a:miter lim="800000"/>
            <a:headEnd/>
            <a:tailEnd/>
          </a:ln>
          <a:effectLst/>
        </p:spPr>
        <p:txBody>
          <a:bodyPr vert="horz" wrap="square" lIns="90488" tIns="44450" rIns="90488" bIns="44450" numCol="1" anchor="t" anchorCtr="0" compatLnSpc="1">
            <a:prstTxWarp prst="textNoShape">
              <a:avLst/>
            </a:prstTxWarp>
          </a:bodyPr>
          <a:lstStyle/>
          <a:p>
            <a:pPr lvl="0"/>
            <a:r>
              <a:rPr lang="en-US" smtClean="0"/>
              <a:t>Click to edit Master text styles</a:t>
            </a:r>
          </a:p>
          <a:p>
            <a:pPr lvl="1"/>
            <a:r>
              <a:rPr lang="en-US" smtClean="0"/>
              <a:t>Second level</a:t>
            </a:r>
          </a:p>
        </p:txBody>
      </p:sp>
      <p:sp>
        <p:nvSpPr>
          <p:cNvPr id="1029" name="Rectangle 5"/>
          <p:cNvSpPr>
            <a:spLocks noGrp="1" noChangeArrowheads="1"/>
          </p:cNvSpPr>
          <p:nvPr>
            <p:ph type="ftr" sz="quarter" idx="3"/>
          </p:nvPr>
        </p:nvSpPr>
        <p:spPr bwMode="auto">
          <a:xfrm>
            <a:off x="654050" y="6308725"/>
            <a:ext cx="6688138" cy="323850"/>
          </a:xfrm>
          <a:prstGeom prst="rect">
            <a:avLst/>
          </a:prstGeom>
          <a:solidFill>
            <a:schemeClr val="bg2"/>
          </a:solid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600"/>
            </a:lvl1pPr>
          </a:lstStyle>
          <a:p>
            <a:r>
              <a:rPr lang="en-US"/>
              <a:t>EIA Procedures and Decision Making</a:t>
            </a:r>
          </a:p>
        </p:txBody>
      </p:sp>
      <p:sp>
        <p:nvSpPr>
          <p:cNvPr id="1030" name="Rectangle 6"/>
          <p:cNvSpPr>
            <a:spLocks noGrp="1" noChangeArrowheads="1"/>
          </p:cNvSpPr>
          <p:nvPr>
            <p:ph type="sldNum" sz="quarter" idx="4"/>
          </p:nvPr>
        </p:nvSpPr>
        <p:spPr bwMode="auto">
          <a:xfrm>
            <a:off x="7299325" y="6307138"/>
            <a:ext cx="1735138" cy="323850"/>
          </a:xfrm>
          <a:prstGeom prst="rect">
            <a:avLst/>
          </a:prstGeom>
          <a:solidFill>
            <a:schemeClr val="bg2"/>
          </a:solid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600"/>
            </a:lvl1pPr>
          </a:lstStyle>
          <a:p>
            <a:fld id="{DBD0400D-C5D3-4828-BD9E-E91C058154AB}" type="slidenum">
              <a:rPr lang="en-US"/>
              <a:pPr/>
              <a:t>‹#›</a:t>
            </a:fld>
            <a:endParaRPr lang="en-US"/>
          </a:p>
        </p:txBody>
      </p:sp>
    </p:spTree>
  </p:cSld>
  <p:clrMap bg1="dk2" tx1="lt1" bg2="dk1"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ctr" defTabSz="762000" rtl="0" eaLnBrk="0" fontAlgn="base" hangingPunct="0">
        <a:lnSpc>
          <a:spcPct val="85000"/>
        </a:lnSpc>
        <a:spcBef>
          <a:spcPct val="0"/>
        </a:spcBef>
        <a:spcAft>
          <a:spcPct val="0"/>
        </a:spcAft>
        <a:defRPr sz="4800">
          <a:solidFill>
            <a:schemeClr val="tx2"/>
          </a:solidFill>
          <a:latin typeface="+mj-lt"/>
          <a:ea typeface="+mj-ea"/>
          <a:cs typeface="+mj-cs"/>
        </a:defRPr>
      </a:lvl1pPr>
      <a:lvl2pPr algn="ctr" defTabSz="762000" rtl="0" eaLnBrk="0" fontAlgn="base" hangingPunct="0">
        <a:lnSpc>
          <a:spcPct val="85000"/>
        </a:lnSpc>
        <a:spcBef>
          <a:spcPct val="0"/>
        </a:spcBef>
        <a:spcAft>
          <a:spcPct val="0"/>
        </a:spcAft>
        <a:defRPr sz="4800">
          <a:solidFill>
            <a:schemeClr val="tx2"/>
          </a:solidFill>
          <a:latin typeface="Amerigo BT" pitchFamily="34" charset="0"/>
        </a:defRPr>
      </a:lvl2pPr>
      <a:lvl3pPr algn="ctr" defTabSz="762000" rtl="0" eaLnBrk="0" fontAlgn="base" hangingPunct="0">
        <a:lnSpc>
          <a:spcPct val="85000"/>
        </a:lnSpc>
        <a:spcBef>
          <a:spcPct val="0"/>
        </a:spcBef>
        <a:spcAft>
          <a:spcPct val="0"/>
        </a:spcAft>
        <a:defRPr sz="4800">
          <a:solidFill>
            <a:schemeClr val="tx2"/>
          </a:solidFill>
          <a:latin typeface="Amerigo BT" pitchFamily="34" charset="0"/>
        </a:defRPr>
      </a:lvl3pPr>
      <a:lvl4pPr algn="ctr" defTabSz="762000" rtl="0" eaLnBrk="0" fontAlgn="base" hangingPunct="0">
        <a:lnSpc>
          <a:spcPct val="85000"/>
        </a:lnSpc>
        <a:spcBef>
          <a:spcPct val="0"/>
        </a:spcBef>
        <a:spcAft>
          <a:spcPct val="0"/>
        </a:spcAft>
        <a:defRPr sz="4800">
          <a:solidFill>
            <a:schemeClr val="tx2"/>
          </a:solidFill>
          <a:latin typeface="Amerigo BT" pitchFamily="34" charset="0"/>
        </a:defRPr>
      </a:lvl4pPr>
      <a:lvl5pPr algn="ctr" defTabSz="762000" rtl="0" eaLnBrk="0" fontAlgn="base" hangingPunct="0">
        <a:lnSpc>
          <a:spcPct val="85000"/>
        </a:lnSpc>
        <a:spcBef>
          <a:spcPct val="0"/>
        </a:spcBef>
        <a:spcAft>
          <a:spcPct val="0"/>
        </a:spcAft>
        <a:defRPr sz="4800">
          <a:solidFill>
            <a:schemeClr val="tx2"/>
          </a:solidFill>
          <a:latin typeface="Amerigo BT" pitchFamily="34" charset="0"/>
        </a:defRPr>
      </a:lvl5pPr>
      <a:lvl6pPr marL="457200" algn="ctr" defTabSz="762000" rtl="0" eaLnBrk="0" fontAlgn="base" hangingPunct="0">
        <a:lnSpc>
          <a:spcPct val="85000"/>
        </a:lnSpc>
        <a:spcBef>
          <a:spcPct val="0"/>
        </a:spcBef>
        <a:spcAft>
          <a:spcPct val="0"/>
        </a:spcAft>
        <a:defRPr sz="4800">
          <a:solidFill>
            <a:schemeClr val="tx2"/>
          </a:solidFill>
          <a:latin typeface="Amerigo BT" pitchFamily="34" charset="0"/>
        </a:defRPr>
      </a:lvl6pPr>
      <a:lvl7pPr marL="914400" algn="ctr" defTabSz="762000" rtl="0" eaLnBrk="0" fontAlgn="base" hangingPunct="0">
        <a:lnSpc>
          <a:spcPct val="85000"/>
        </a:lnSpc>
        <a:spcBef>
          <a:spcPct val="0"/>
        </a:spcBef>
        <a:spcAft>
          <a:spcPct val="0"/>
        </a:spcAft>
        <a:defRPr sz="4800">
          <a:solidFill>
            <a:schemeClr val="tx2"/>
          </a:solidFill>
          <a:latin typeface="Amerigo BT" pitchFamily="34" charset="0"/>
        </a:defRPr>
      </a:lvl7pPr>
      <a:lvl8pPr marL="1371600" algn="ctr" defTabSz="762000" rtl="0" eaLnBrk="0" fontAlgn="base" hangingPunct="0">
        <a:lnSpc>
          <a:spcPct val="85000"/>
        </a:lnSpc>
        <a:spcBef>
          <a:spcPct val="0"/>
        </a:spcBef>
        <a:spcAft>
          <a:spcPct val="0"/>
        </a:spcAft>
        <a:defRPr sz="4800">
          <a:solidFill>
            <a:schemeClr val="tx2"/>
          </a:solidFill>
          <a:latin typeface="Amerigo BT" pitchFamily="34" charset="0"/>
        </a:defRPr>
      </a:lvl8pPr>
      <a:lvl9pPr marL="1828800" algn="ctr" defTabSz="762000" rtl="0" eaLnBrk="0" fontAlgn="base" hangingPunct="0">
        <a:lnSpc>
          <a:spcPct val="85000"/>
        </a:lnSpc>
        <a:spcBef>
          <a:spcPct val="0"/>
        </a:spcBef>
        <a:spcAft>
          <a:spcPct val="0"/>
        </a:spcAft>
        <a:defRPr sz="4800">
          <a:solidFill>
            <a:schemeClr val="tx2"/>
          </a:solidFill>
          <a:latin typeface="Amerigo BT" pitchFamily="34" charset="0"/>
        </a:defRPr>
      </a:lvl9pPr>
    </p:titleStyle>
    <p:bodyStyle>
      <a:lvl1pPr marL="571500" indent="-571500" algn="l" defTabSz="762000" rtl="0" eaLnBrk="0" fontAlgn="base" hangingPunct="0">
        <a:lnSpc>
          <a:spcPct val="75000"/>
        </a:lnSpc>
        <a:spcBef>
          <a:spcPct val="50000"/>
        </a:spcBef>
        <a:spcAft>
          <a:spcPct val="0"/>
        </a:spcAft>
        <a:buClr>
          <a:schemeClr val="bg2"/>
        </a:buClr>
        <a:buSzPct val="70000"/>
        <a:buFont typeface="Wingdings" pitchFamily="2" charset="2"/>
        <a:buChar char="è"/>
        <a:defRPr sz="3200">
          <a:solidFill>
            <a:schemeClr val="tx1"/>
          </a:solidFill>
          <a:latin typeface="+mn-lt"/>
          <a:ea typeface="+mn-ea"/>
          <a:cs typeface="+mn-cs"/>
        </a:defRPr>
      </a:lvl1pPr>
      <a:lvl2pPr marL="1047750" indent="-285750" algn="l" defTabSz="762000" rtl="0" eaLnBrk="0" fontAlgn="base" hangingPunct="0">
        <a:lnSpc>
          <a:spcPct val="75000"/>
        </a:lnSpc>
        <a:spcBef>
          <a:spcPct val="25000"/>
        </a:spcBef>
        <a:spcAft>
          <a:spcPct val="0"/>
        </a:spcAft>
        <a:buClr>
          <a:schemeClr val="bg2"/>
        </a:buClr>
        <a:buSzPct val="100000"/>
        <a:buChar char="»"/>
        <a:defRPr sz="2800">
          <a:solidFill>
            <a:schemeClr val="tx1"/>
          </a:solidFill>
          <a:latin typeface="+mn-lt"/>
        </a:defRPr>
      </a:lvl2pPr>
      <a:lvl3pPr marL="1562100" indent="-228600" algn="l" defTabSz="762000" rtl="0" eaLnBrk="0" fontAlgn="base" hangingPunct="0">
        <a:spcBef>
          <a:spcPct val="20000"/>
        </a:spcBef>
        <a:spcAft>
          <a:spcPct val="0"/>
        </a:spcAft>
        <a:buSzPct val="100000"/>
        <a:buChar char="•"/>
        <a:defRPr sz="2400">
          <a:solidFill>
            <a:schemeClr val="tx1"/>
          </a:solidFill>
          <a:latin typeface="Arial" charset="0"/>
        </a:defRPr>
      </a:lvl3pPr>
      <a:lvl4pPr marL="1981200" indent="-228600" algn="l" defTabSz="762000" rtl="0" eaLnBrk="0" fontAlgn="base" hangingPunct="0">
        <a:spcBef>
          <a:spcPct val="20000"/>
        </a:spcBef>
        <a:spcAft>
          <a:spcPct val="0"/>
        </a:spcAft>
        <a:buSzPct val="100000"/>
        <a:buChar char="–"/>
        <a:defRPr sz="2000">
          <a:solidFill>
            <a:schemeClr val="tx1"/>
          </a:solidFill>
          <a:latin typeface="Arial" charset="0"/>
        </a:defRPr>
      </a:lvl4pPr>
      <a:lvl5pPr marL="2400300" indent="-228600" algn="l" defTabSz="762000" rtl="0" eaLnBrk="0" fontAlgn="base" hangingPunct="0">
        <a:spcBef>
          <a:spcPct val="20000"/>
        </a:spcBef>
        <a:spcAft>
          <a:spcPct val="0"/>
        </a:spcAft>
        <a:buSzPct val="100000"/>
        <a:buChar char="•"/>
        <a:defRPr sz="2000">
          <a:solidFill>
            <a:schemeClr val="tx1"/>
          </a:solidFill>
          <a:latin typeface="Arial" charset="0"/>
        </a:defRPr>
      </a:lvl5pPr>
      <a:lvl6pPr marL="2857500" indent="-228600" algn="l" defTabSz="762000" rtl="0" eaLnBrk="0" fontAlgn="base" hangingPunct="0">
        <a:spcBef>
          <a:spcPct val="20000"/>
        </a:spcBef>
        <a:spcAft>
          <a:spcPct val="0"/>
        </a:spcAft>
        <a:buSzPct val="100000"/>
        <a:buChar char="•"/>
        <a:defRPr sz="2000">
          <a:solidFill>
            <a:schemeClr val="tx1"/>
          </a:solidFill>
          <a:latin typeface="Arial" charset="0"/>
        </a:defRPr>
      </a:lvl6pPr>
      <a:lvl7pPr marL="3314700" indent="-228600" algn="l" defTabSz="762000" rtl="0" eaLnBrk="0" fontAlgn="base" hangingPunct="0">
        <a:spcBef>
          <a:spcPct val="20000"/>
        </a:spcBef>
        <a:spcAft>
          <a:spcPct val="0"/>
        </a:spcAft>
        <a:buSzPct val="100000"/>
        <a:buChar char="•"/>
        <a:defRPr sz="2000">
          <a:solidFill>
            <a:schemeClr val="tx1"/>
          </a:solidFill>
          <a:latin typeface="Arial" charset="0"/>
        </a:defRPr>
      </a:lvl7pPr>
      <a:lvl8pPr marL="3771900" indent="-228600" algn="l" defTabSz="762000" rtl="0" eaLnBrk="0" fontAlgn="base" hangingPunct="0">
        <a:spcBef>
          <a:spcPct val="20000"/>
        </a:spcBef>
        <a:spcAft>
          <a:spcPct val="0"/>
        </a:spcAft>
        <a:buSzPct val="100000"/>
        <a:buChar char="•"/>
        <a:defRPr sz="2000">
          <a:solidFill>
            <a:schemeClr val="tx1"/>
          </a:solidFill>
          <a:latin typeface="Arial" charset="0"/>
        </a:defRPr>
      </a:lvl8pPr>
      <a:lvl9pPr marL="4229100" indent="-228600" algn="l" defTabSz="762000" rtl="0" eaLnBrk="0" fontAlgn="base" hangingPunct="0">
        <a:spcBef>
          <a:spcPct val="20000"/>
        </a:spcBef>
        <a:spcAft>
          <a:spcPct val="0"/>
        </a:spcAft>
        <a:buSzPct val="100000"/>
        <a:buChar char="•"/>
        <a:defRPr sz="2000">
          <a:solidFill>
            <a:schemeClr val="tx1"/>
          </a:solidFill>
          <a:latin typeface="Arial"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6309" name="Picture 5" descr="H:\Share\CPROJECT\MRCS ETP1+\CD-ROM Instructional Materials\MRC Templates\Slide photos\Kids on Boat.jpg"/>
          <p:cNvPicPr>
            <a:picLocks noChangeAspect="1" noChangeArrowheads="1"/>
          </p:cNvPicPr>
          <p:nvPr/>
        </p:nvPicPr>
        <p:blipFill>
          <a:blip r:embed="rId2"/>
          <a:srcRect/>
          <a:stretch>
            <a:fillRect/>
          </a:stretch>
        </p:blipFill>
        <p:spPr bwMode="auto">
          <a:xfrm>
            <a:off x="0" y="0"/>
            <a:ext cx="9906000" cy="6858000"/>
          </a:xfrm>
          <a:prstGeom prst="rect">
            <a:avLst/>
          </a:prstGeom>
          <a:noFill/>
          <a:effectLst/>
        </p:spPr>
      </p:pic>
      <p:sp>
        <p:nvSpPr>
          <p:cNvPr id="226306" name="Rectangle 2"/>
          <p:cNvSpPr>
            <a:spLocks noGrp="1" noChangeArrowheads="1"/>
          </p:cNvSpPr>
          <p:nvPr>
            <p:ph type="ctrTitle"/>
          </p:nvPr>
        </p:nvSpPr>
        <p:spPr>
          <a:xfrm>
            <a:off x="1104900" y="1485900"/>
            <a:ext cx="7756525" cy="2438400"/>
          </a:xfrm>
        </p:spPr>
        <p:txBody>
          <a:bodyPr/>
          <a:lstStyle/>
          <a:p>
            <a:r>
              <a:rPr lang="en-US" sz="5400" b="1">
                <a:effectLst>
                  <a:outerShdw blurRad="38100" dist="38100" dir="2700000" algn="tl">
                    <a:srgbClr val="000000"/>
                  </a:outerShdw>
                </a:effectLst>
              </a:rPr>
              <a:t>OVERVIEW OF ENVIRONMENTAL IMPACT ASSESSMENT AS A TOOL FOR DECISION MAKING</a:t>
            </a:r>
            <a:endParaRPr lang="en-US"/>
          </a:p>
        </p:txBody>
      </p:sp>
      <p:pic>
        <p:nvPicPr>
          <p:cNvPr id="226313" name="Picture 9"/>
          <p:cNvPicPr>
            <a:picLocks noChangeAspect="1" noChangeArrowheads="1"/>
          </p:cNvPicPr>
          <p:nvPr/>
        </p:nvPicPr>
        <p:blipFill>
          <a:blip r:embed="rId3"/>
          <a:srcRect/>
          <a:stretch>
            <a:fillRect/>
          </a:stretch>
        </p:blipFill>
        <p:spPr bwMode="auto">
          <a:xfrm>
            <a:off x="7918450" y="4953000"/>
            <a:ext cx="1606550" cy="1598613"/>
          </a:xfrm>
          <a:prstGeom prst="rect">
            <a:avLst/>
          </a:prstGeom>
          <a:noFill/>
          <a:ln w="12700">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3"/>
          <p:cNvSpPr>
            <a:spLocks noGrp="1"/>
          </p:cNvSpPr>
          <p:nvPr>
            <p:ph type="ftr" sz="quarter" idx="10"/>
          </p:nvPr>
        </p:nvSpPr>
        <p:spPr/>
        <p:txBody>
          <a:bodyPr/>
          <a:lstStyle/>
          <a:p>
            <a:r>
              <a:rPr lang="en-US"/>
              <a:t>EIA Procedures and Decision Making</a:t>
            </a:r>
          </a:p>
        </p:txBody>
      </p:sp>
      <p:sp>
        <p:nvSpPr>
          <p:cNvPr id="6" name="Slide Number Placeholder 4"/>
          <p:cNvSpPr>
            <a:spLocks noGrp="1"/>
          </p:cNvSpPr>
          <p:nvPr>
            <p:ph type="sldNum" sz="quarter" idx="11"/>
          </p:nvPr>
        </p:nvSpPr>
        <p:spPr/>
        <p:txBody>
          <a:bodyPr/>
          <a:lstStyle/>
          <a:p>
            <a:fld id="{6EF14215-7999-48C1-8A22-FC361421E71C}" type="slidenum">
              <a:rPr lang="en-US"/>
              <a:pPr/>
              <a:t>2</a:t>
            </a:fld>
            <a:endParaRPr lang="en-US"/>
          </a:p>
        </p:txBody>
      </p:sp>
      <p:sp>
        <p:nvSpPr>
          <p:cNvPr id="121858" name="Rectangle 2"/>
          <p:cNvSpPr>
            <a:spLocks noChangeArrowheads="1"/>
          </p:cNvSpPr>
          <p:nvPr/>
        </p:nvSpPr>
        <p:spPr bwMode="auto">
          <a:xfrm>
            <a:off x="639763" y="514350"/>
            <a:ext cx="8626475" cy="5872163"/>
          </a:xfrm>
          <a:prstGeom prst="rect">
            <a:avLst/>
          </a:prstGeom>
          <a:noFill/>
          <a:ln w="12700">
            <a:noFill/>
            <a:miter lim="800000"/>
            <a:headEnd/>
            <a:tailEnd/>
          </a:ln>
          <a:effectLst/>
        </p:spPr>
        <p:txBody>
          <a:bodyPr wrap="none" anchor="ctr"/>
          <a:lstStyle/>
          <a:p>
            <a:endParaRPr lang="en-GB"/>
          </a:p>
        </p:txBody>
      </p:sp>
      <p:sp>
        <p:nvSpPr>
          <p:cNvPr id="121859" name="Rectangle 3"/>
          <p:cNvSpPr>
            <a:spLocks noGrp="1" noChangeArrowheads="1"/>
          </p:cNvSpPr>
          <p:nvPr>
            <p:ph type="body" idx="1"/>
          </p:nvPr>
        </p:nvSpPr>
        <p:spPr>
          <a:xfrm>
            <a:off x="639763" y="1543050"/>
            <a:ext cx="8637587" cy="4495800"/>
          </a:xfrm>
          <a:noFill/>
          <a:ln/>
        </p:spPr>
        <p:txBody>
          <a:bodyPr/>
          <a:lstStyle/>
          <a:p>
            <a:pPr defTabSz="914400">
              <a:lnSpc>
                <a:spcPct val="70000"/>
              </a:lnSpc>
              <a:spcBef>
                <a:spcPct val="0"/>
              </a:spcBef>
              <a:spcAft>
                <a:spcPct val="40000"/>
              </a:spcAft>
            </a:pPr>
            <a:r>
              <a:rPr lang="en-US"/>
              <a:t>A process which attempts to </a:t>
            </a:r>
            <a:r>
              <a:rPr lang="en-US">
                <a:solidFill>
                  <a:schemeClr val="accent2"/>
                </a:solidFill>
              </a:rPr>
              <a:t>identify </a:t>
            </a:r>
            <a:r>
              <a:rPr lang="en-US"/>
              <a:t>and </a:t>
            </a:r>
            <a:r>
              <a:rPr lang="en-US">
                <a:solidFill>
                  <a:schemeClr val="accent2"/>
                </a:solidFill>
              </a:rPr>
              <a:t>predict </a:t>
            </a:r>
            <a:r>
              <a:rPr lang="en-US"/>
              <a:t>the impacts of proposals, policies, programs, projects and operational procedures on the biophysical environment and on human health and well-being</a:t>
            </a:r>
          </a:p>
          <a:p>
            <a:pPr defTabSz="914400">
              <a:lnSpc>
                <a:spcPct val="70000"/>
              </a:lnSpc>
              <a:spcBef>
                <a:spcPct val="0"/>
              </a:spcBef>
              <a:spcAft>
                <a:spcPct val="40000"/>
              </a:spcAft>
            </a:pPr>
            <a:r>
              <a:rPr lang="en-US"/>
              <a:t>It also interprets and </a:t>
            </a:r>
            <a:r>
              <a:rPr lang="en-US">
                <a:solidFill>
                  <a:schemeClr val="accent2"/>
                </a:solidFill>
              </a:rPr>
              <a:t>communicates </a:t>
            </a:r>
            <a:r>
              <a:rPr lang="en-US"/>
              <a:t>information about those impacts and investigates and proposes </a:t>
            </a:r>
            <a:r>
              <a:rPr lang="en-US">
                <a:solidFill>
                  <a:schemeClr val="accent2"/>
                </a:solidFill>
              </a:rPr>
              <a:t>means for their management</a:t>
            </a:r>
          </a:p>
          <a:p>
            <a:pPr defTabSz="914400">
              <a:lnSpc>
                <a:spcPct val="70000"/>
              </a:lnSpc>
              <a:spcBef>
                <a:spcPct val="0"/>
              </a:spcBef>
              <a:spcAft>
                <a:spcPct val="40000"/>
              </a:spcAft>
            </a:pPr>
            <a:r>
              <a:rPr lang="en-US"/>
              <a:t>A </a:t>
            </a:r>
            <a:r>
              <a:rPr lang="en-US">
                <a:solidFill>
                  <a:schemeClr val="accent2"/>
                </a:solidFill>
              </a:rPr>
              <a:t>planning and decision-making tool</a:t>
            </a:r>
            <a:r>
              <a:rPr lang="en-US"/>
              <a:t> to protect the natural environment and, thereby, protect human societies</a:t>
            </a:r>
            <a:endParaRPr lang="en-US" sz="3000"/>
          </a:p>
          <a:p>
            <a:pPr defTabSz="914400">
              <a:lnSpc>
                <a:spcPct val="0"/>
              </a:lnSpc>
              <a:buFont typeface="Wingdings" pitchFamily="2" charset="2"/>
              <a:buNone/>
            </a:pPr>
            <a:r>
              <a:rPr lang="en-US" sz="3000"/>
              <a:t>	</a:t>
            </a:r>
          </a:p>
          <a:p>
            <a:pPr algn="r" defTabSz="914400">
              <a:lnSpc>
                <a:spcPct val="0"/>
              </a:lnSpc>
              <a:buFont typeface="Wingdings" pitchFamily="2" charset="2"/>
              <a:buNone/>
            </a:pPr>
            <a:endParaRPr lang="en-US" sz="2600"/>
          </a:p>
        </p:txBody>
      </p:sp>
      <p:sp>
        <p:nvSpPr>
          <p:cNvPr id="121860" name="Rectangle 4"/>
          <p:cNvSpPr>
            <a:spLocks noGrp="1" noChangeArrowheads="1"/>
          </p:cNvSpPr>
          <p:nvPr>
            <p:ph type="title"/>
          </p:nvPr>
        </p:nvSpPr>
        <p:spPr>
          <a:xfrm>
            <a:off x="479425" y="595313"/>
            <a:ext cx="8839200" cy="966787"/>
          </a:xfrm>
          <a:noFill/>
          <a:ln/>
        </p:spPr>
        <p:txBody>
          <a:bodyPr/>
          <a:lstStyle/>
          <a:p>
            <a:pPr defTabSz="914400"/>
            <a:r>
              <a:rPr lang="en-US"/>
              <a:t>What is EIA?</a:t>
            </a:r>
            <a:endParaRPr lang="en-US" sz="4400"/>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0EE3DC31-2A8A-46B5-A4A2-F4688F027BBC}" type="slidenum">
              <a:rPr lang="en-US"/>
              <a:pPr/>
              <a:t>3</a:t>
            </a:fld>
            <a:endParaRPr lang="en-US"/>
          </a:p>
        </p:txBody>
      </p:sp>
      <p:sp>
        <p:nvSpPr>
          <p:cNvPr id="173058" name="Rectangle 2"/>
          <p:cNvSpPr>
            <a:spLocks noGrp="1" noChangeArrowheads="1"/>
          </p:cNvSpPr>
          <p:nvPr>
            <p:ph type="title"/>
          </p:nvPr>
        </p:nvSpPr>
        <p:spPr>
          <a:xfrm>
            <a:off x="666750" y="685800"/>
            <a:ext cx="8420100" cy="914400"/>
          </a:xfrm>
        </p:spPr>
        <p:txBody>
          <a:bodyPr/>
          <a:lstStyle/>
          <a:p>
            <a:r>
              <a:rPr lang="en-US"/>
              <a:t>Why do EIA?</a:t>
            </a:r>
          </a:p>
        </p:txBody>
      </p:sp>
      <p:sp>
        <p:nvSpPr>
          <p:cNvPr id="173059" name="Rectangle 3"/>
          <p:cNvSpPr>
            <a:spLocks noGrp="1" noChangeArrowheads="1"/>
          </p:cNvSpPr>
          <p:nvPr>
            <p:ph type="body" idx="1"/>
          </p:nvPr>
        </p:nvSpPr>
        <p:spPr>
          <a:xfrm>
            <a:off x="769938" y="1828800"/>
            <a:ext cx="8621712" cy="3905250"/>
          </a:xfrm>
        </p:spPr>
        <p:txBody>
          <a:bodyPr/>
          <a:lstStyle/>
          <a:p>
            <a:pPr defTabSz="571500">
              <a:lnSpc>
                <a:spcPct val="70000"/>
              </a:lnSpc>
              <a:spcBef>
                <a:spcPct val="0"/>
              </a:spcBef>
              <a:spcAft>
                <a:spcPct val="40000"/>
              </a:spcAft>
            </a:pPr>
            <a:r>
              <a:rPr lang="en-US"/>
              <a:t>Promotes better planning and leads to more responsible decision making; ensures that renewable and non-renewable resources are used wisely </a:t>
            </a:r>
          </a:p>
          <a:p>
            <a:pPr defTabSz="571500">
              <a:lnSpc>
                <a:spcPct val="70000"/>
              </a:lnSpc>
              <a:spcBef>
                <a:spcPct val="0"/>
              </a:spcBef>
              <a:spcAft>
                <a:spcPct val="40000"/>
              </a:spcAft>
            </a:pPr>
            <a:r>
              <a:rPr lang="en-US"/>
              <a:t>Evaluates the rationale behind proposed projects and activities; are there </a:t>
            </a:r>
            <a:r>
              <a:rPr lang="en-US">
                <a:solidFill>
                  <a:schemeClr val="accent2"/>
                </a:solidFill>
              </a:rPr>
              <a:t>alternatives to</a:t>
            </a:r>
            <a:r>
              <a:rPr lang="en-US"/>
              <a:t> a proposed project or activity?</a:t>
            </a:r>
          </a:p>
          <a:p>
            <a:pPr defTabSz="571500">
              <a:lnSpc>
                <a:spcPct val="70000"/>
              </a:lnSpc>
              <a:spcBef>
                <a:spcPct val="0"/>
              </a:spcBef>
              <a:spcAft>
                <a:spcPct val="40000"/>
              </a:spcAft>
            </a:pPr>
            <a:r>
              <a:rPr lang="en-US"/>
              <a:t>Assists in pursuing sustainable development by evaluating </a:t>
            </a:r>
            <a:r>
              <a:rPr lang="en-US">
                <a:solidFill>
                  <a:schemeClr val="accent2"/>
                </a:solidFill>
              </a:rPr>
              <a:t>alternatives means of</a:t>
            </a:r>
            <a:r>
              <a:rPr lang="en-US"/>
              <a:t> undertaking proposed projects and activities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2D41D81E-CC95-42A1-884D-FBDF5EED6047}" type="slidenum">
              <a:rPr lang="en-US"/>
              <a:pPr/>
              <a:t>4</a:t>
            </a:fld>
            <a:endParaRPr lang="en-US"/>
          </a:p>
        </p:txBody>
      </p:sp>
      <p:sp>
        <p:nvSpPr>
          <p:cNvPr id="227330" name="Rectangle 2"/>
          <p:cNvSpPr>
            <a:spLocks noGrp="1" noChangeArrowheads="1"/>
          </p:cNvSpPr>
          <p:nvPr>
            <p:ph type="title"/>
          </p:nvPr>
        </p:nvSpPr>
        <p:spPr>
          <a:xfrm>
            <a:off x="666750" y="495300"/>
            <a:ext cx="8420100" cy="1143000"/>
          </a:xfrm>
        </p:spPr>
        <p:txBody>
          <a:bodyPr/>
          <a:lstStyle/>
          <a:p>
            <a:r>
              <a:rPr lang="en-US"/>
              <a:t> Why do EIA? </a:t>
            </a:r>
            <a:r>
              <a:rPr lang="en-US" sz="3600"/>
              <a:t>(Cont’d)</a:t>
            </a:r>
            <a:endParaRPr lang="en-US"/>
          </a:p>
        </p:txBody>
      </p:sp>
      <p:sp>
        <p:nvSpPr>
          <p:cNvPr id="227331" name="Rectangle 3"/>
          <p:cNvSpPr>
            <a:spLocks noGrp="1" noChangeArrowheads="1"/>
          </p:cNvSpPr>
          <p:nvPr>
            <p:ph type="body" idx="1"/>
          </p:nvPr>
        </p:nvSpPr>
        <p:spPr>
          <a:xfrm>
            <a:off x="465138" y="1809750"/>
            <a:ext cx="8926512" cy="2990850"/>
          </a:xfrm>
        </p:spPr>
        <p:txBody>
          <a:bodyPr/>
          <a:lstStyle/>
          <a:p>
            <a:pPr>
              <a:lnSpc>
                <a:spcPct val="70000"/>
              </a:lnSpc>
              <a:spcBef>
                <a:spcPct val="0"/>
              </a:spcBef>
              <a:spcAft>
                <a:spcPct val="35000"/>
              </a:spcAft>
              <a:tabLst>
                <a:tab pos="6762750" algn="l"/>
              </a:tabLst>
            </a:pPr>
            <a:r>
              <a:rPr lang="en-US"/>
              <a:t>Assessment outputs facilitate </a:t>
            </a:r>
            <a:r>
              <a:rPr lang="en-US">
                <a:solidFill>
                  <a:schemeClr val="accent2"/>
                </a:solidFill>
              </a:rPr>
              <a:t>informed decision making</a:t>
            </a:r>
            <a:r>
              <a:rPr lang="en-US"/>
              <a:t>; anticipated environmental impacts can be weighed against economic benefits and other social gains in deciding whether to approve or reject proposals</a:t>
            </a:r>
          </a:p>
          <a:p>
            <a:pPr>
              <a:lnSpc>
                <a:spcPct val="70000"/>
              </a:lnSpc>
              <a:spcBef>
                <a:spcPct val="0"/>
              </a:spcBef>
              <a:spcAft>
                <a:spcPct val="35000"/>
              </a:spcAft>
              <a:tabLst>
                <a:tab pos="6762750" algn="l"/>
              </a:tabLst>
            </a:pPr>
            <a:r>
              <a:rPr lang="en-US"/>
              <a:t>Helps to identify and understand environmental impacts early in the project cycle; predicted impacts can be </a:t>
            </a:r>
            <a:r>
              <a:rPr lang="en-US">
                <a:solidFill>
                  <a:schemeClr val="accent2"/>
                </a:solidFill>
              </a:rPr>
              <a:t>mitigated</a:t>
            </a:r>
            <a:r>
              <a:rPr lang="en-US"/>
              <a:t> before they occur</a:t>
            </a:r>
          </a:p>
          <a:p>
            <a:pPr>
              <a:lnSpc>
                <a:spcPct val="70000"/>
              </a:lnSpc>
              <a:spcBef>
                <a:spcPct val="0"/>
              </a:spcBef>
              <a:spcAft>
                <a:spcPct val="35000"/>
              </a:spcAft>
              <a:tabLst>
                <a:tab pos="6762750" algn="l"/>
              </a:tabLst>
            </a:pPr>
            <a:r>
              <a:rPr lang="en-US"/>
              <a:t>Provides opportunity for input from interested parties; increases likelihood of </a:t>
            </a:r>
            <a:r>
              <a:rPr lang="en-US">
                <a:solidFill>
                  <a:schemeClr val="accent2"/>
                </a:solidFill>
              </a:rPr>
              <a:t>public acceptance</a:t>
            </a: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C6D8B75A-C623-4C1F-83B8-99ACE173E616}" type="slidenum">
              <a:rPr lang="en-US"/>
              <a:pPr/>
              <a:t>5</a:t>
            </a:fld>
            <a:endParaRPr lang="en-US"/>
          </a:p>
        </p:txBody>
      </p:sp>
      <p:sp>
        <p:nvSpPr>
          <p:cNvPr id="235522" name="Rectangle 2"/>
          <p:cNvSpPr>
            <a:spLocks noGrp="1" noChangeArrowheads="1"/>
          </p:cNvSpPr>
          <p:nvPr>
            <p:ph type="title"/>
          </p:nvPr>
        </p:nvSpPr>
        <p:spPr>
          <a:xfrm>
            <a:off x="762000" y="819150"/>
            <a:ext cx="8420100" cy="1143000"/>
          </a:xfrm>
        </p:spPr>
        <p:txBody>
          <a:bodyPr/>
          <a:lstStyle/>
          <a:p>
            <a:r>
              <a:rPr lang="en-US"/>
              <a:t>Sustainable Development</a:t>
            </a:r>
          </a:p>
        </p:txBody>
      </p:sp>
      <p:sp>
        <p:nvSpPr>
          <p:cNvPr id="235523" name="Rectangle 3"/>
          <p:cNvSpPr>
            <a:spLocks noGrp="1" noChangeArrowheads="1"/>
          </p:cNvSpPr>
          <p:nvPr>
            <p:ph type="body" idx="1"/>
          </p:nvPr>
        </p:nvSpPr>
        <p:spPr>
          <a:xfrm>
            <a:off x="936625" y="2343150"/>
            <a:ext cx="7777163" cy="3276600"/>
          </a:xfrm>
        </p:spPr>
        <p:txBody>
          <a:bodyPr/>
          <a:lstStyle/>
          <a:p>
            <a:pPr algn="ctr">
              <a:lnSpc>
                <a:spcPct val="70000"/>
              </a:lnSpc>
              <a:spcBef>
                <a:spcPct val="0"/>
              </a:spcBef>
              <a:spcAft>
                <a:spcPct val="60000"/>
              </a:spcAft>
              <a:buFont typeface="Wingdings" pitchFamily="2" charset="2"/>
              <a:buNone/>
            </a:pPr>
            <a:r>
              <a:rPr lang="en-US"/>
              <a:t>	</a:t>
            </a:r>
            <a:r>
              <a:rPr lang="en-US" sz="3600">
                <a:solidFill>
                  <a:schemeClr val="accent2"/>
                </a:solidFill>
              </a:rPr>
              <a:t>“Sustainable development is development that meets the needs of the present without compromising the ability of future generations to meet their own needs.”</a:t>
            </a:r>
            <a:endParaRPr lang="en-US" sz="3600"/>
          </a:p>
          <a:p>
            <a:pPr lvl="2" algn="r">
              <a:buFontTx/>
              <a:buNone/>
            </a:pPr>
            <a:r>
              <a:rPr lang="en-US"/>
              <a:t>(Brundtland Commission)</a:t>
            </a:r>
            <a:endParaRPr lang="en-US" sz="32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4296668F-F942-4A15-8E98-49BC3546128C}" type="slidenum">
              <a:rPr lang="en-US"/>
              <a:pPr/>
              <a:t>6</a:t>
            </a:fld>
            <a:endParaRPr lang="en-US"/>
          </a:p>
        </p:txBody>
      </p:sp>
      <p:sp>
        <p:nvSpPr>
          <p:cNvPr id="176130" name="Rectangle 2"/>
          <p:cNvSpPr>
            <a:spLocks noGrp="1" noChangeArrowheads="1"/>
          </p:cNvSpPr>
          <p:nvPr>
            <p:ph type="title"/>
          </p:nvPr>
        </p:nvSpPr>
        <p:spPr>
          <a:xfrm>
            <a:off x="723900" y="533400"/>
            <a:ext cx="8420100" cy="1143000"/>
          </a:xfrm>
        </p:spPr>
        <p:txBody>
          <a:bodyPr/>
          <a:lstStyle/>
          <a:p>
            <a:pPr>
              <a:lnSpc>
                <a:spcPct val="90000"/>
              </a:lnSpc>
            </a:pPr>
            <a:r>
              <a:rPr lang="en-US"/>
              <a:t>Evolution of EIA</a:t>
            </a:r>
          </a:p>
        </p:txBody>
      </p:sp>
      <p:sp>
        <p:nvSpPr>
          <p:cNvPr id="176131" name="Rectangle 3"/>
          <p:cNvSpPr>
            <a:spLocks noGrp="1" noChangeArrowheads="1"/>
          </p:cNvSpPr>
          <p:nvPr>
            <p:ph type="body" idx="1"/>
          </p:nvPr>
        </p:nvSpPr>
        <p:spPr>
          <a:xfrm>
            <a:off x="955675" y="1733550"/>
            <a:ext cx="8302625" cy="4114800"/>
          </a:xfrm>
          <a:noFill/>
        </p:spPr>
        <p:txBody>
          <a:bodyPr/>
          <a:lstStyle/>
          <a:p>
            <a:pPr marL="0" indent="0" defTabSz="400050">
              <a:lnSpc>
                <a:spcPct val="70000"/>
              </a:lnSpc>
              <a:spcBef>
                <a:spcPct val="0"/>
              </a:spcBef>
              <a:spcAft>
                <a:spcPct val="40000"/>
              </a:spcAft>
              <a:buFont typeface="Wingdings" pitchFamily="2" charset="2"/>
              <a:buNone/>
              <a:tabLst>
                <a:tab pos="2400300" algn="l"/>
                <a:tab pos="2686050" algn="l"/>
                <a:tab pos="3257550" algn="l"/>
                <a:tab pos="3486150" algn="l"/>
              </a:tabLst>
            </a:pPr>
            <a:r>
              <a:rPr lang="en-US">
                <a:solidFill>
                  <a:schemeClr val="accent2"/>
                </a:solidFill>
              </a:rPr>
              <a:t>Pre-1970s:</a:t>
            </a:r>
            <a:r>
              <a:rPr lang="en-US"/>
              <a:t>  Introduction of some pollution control regulations</a:t>
            </a:r>
          </a:p>
          <a:p>
            <a:pPr marL="0" indent="0" defTabSz="400050">
              <a:lnSpc>
                <a:spcPct val="70000"/>
              </a:lnSpc>
              <a:spcBef>
                <a:spcPct val="0"/>
              </a:spcBef>
              <a:spcAft>
                <a:spcPct val="40000"/>
              </a:spcAft>
              <a:buFont typeface="Wingdings" pitchFamily="2" charset="2"/>
              <a:buNone/>
              <a:tabLst>
                <a:tab pos="2400300" algn="l"/>
                <a:tab pos="2686050" algn="l"/>
                <a:tab pos="3257550" algn="l"/>
                <a:tab pos="3486150" algn="l"/>
              </a:tabLst>
            </a:pPr>
            <a:r>
              <a:rPr lang="en-US">
                <a:solidFill>
                  <a:schemeClr val="accent2"/>
                </a:solidFill>
              </a:rPr>
              <a:t>Early 1970s:</a:t>
            </a:r>
            <a:r>
              <a:rPr lang="en-US"/>
              <a:t>  Initial EIA development, focus 		on the biophysical environment (e.g., air, water, flora, fauna, climate)</a:t>
            </a:r>
          </a:p>
          <a:p>
            <a:pPr marL="0" indent="0" defTabSz="400050">
              <a:lnSpc>
                <a:spcPct val="70000"/>
              </a:lnSpc>
              <a:spcBef>
                <a:spcPct val="0"/>
              </a:spcBef>
              <a:spcAft>
                <a:spcPct val="30000"/>
              </a:spcAft>
              <a:buFont typeface="Wingdings" pitchFamily="2" charset="2"/>
              <a:buNone/>
              <a:tabLst>
                <a:tab pos="2400300" algn="l"/>
                <a:tab pos="2686050" algn="l"/>
                <a:tab pos="3257550" algn="l"/>
                <a:tab pos="3486150" algn="l"/>
              </a:tabLst>
            </a:pPr>
            <a:r>
              <a:rPr lang="en-US">
                <a:solidFill>
                  <a:schemeClr val="accent2"/>
                </a:solidFill>
              </a:rPr>
              <a:t>1970: </a:t>
            </a:r>
            <a:r>
              <a:rPr lang="en-US"/>
              <a:t> US NEPA called for:</a:t>
            </a:r>
          </a:p>
          <a:p>
            <a:pPr marL="571500" lvl="1" indent="247650" defTabSz="400050">
              <a:lnSpc>
                <a:spcPct val="70000"/>
              </a:lnSpc>
              <a:spcBef>
                <a:spcPct val="0"/>
              </a:spcBef>
              <a:spcAft>
                <a:spcPct val="30000"/>
              </a:spcAft>
              <a:tabLst>
                <a:tab pos="2400300" algn="l"/>
                <a:tab pos="2686050" algn="l"/>
                <a:tab pos="3257550" algn="l"/>
                <a:tab pos="3486150" algn="l"/>
              </a:tabLst>
            </a:pPr>
            <a:r>
              <a:rPr lang="en-US"/>
              <a:t>Environmental review of all government actions</a:t>
            </a:r>
          </a:p>
          <a:p>
            <a:pPr marL="571500" lvl="1" indent="247650" defTabSz="400050">
              <a:lnSpc>
                <a:spcPct val="70000"/>
              </a:lnSpc>
              <a:spcBef>
                <a:spcPct val="0"/>
              </a:spcBef>
              <a:spcAft>
                <a:spcPct val="30000"/>
              </a:spcAft>
              <a:tabLst>
                <a:tab pos="2400300" algn="l"/>
                <a:tab pos="2686050" algn="l"/>
                <a:tab pos="3257550" algn="l"/>
                <a:tab pos="3486150" algn="l"/>
              </a:tabLst>
            </a:pPr>
            <a:r>
              <a:rPr lang="en-US"/>
              <a:t>Public input into project formulation</a:t>
            </a:r>
          </a:p>
          <a:p>
            <a:pPr marL="571500" lvl="1" indent="247650" defTabSz="400050">
              <a:lnSpc>
                <a:spcPct val="70000"/>
              </a:lnSpc>
              <a:spcBef>
                <a:spcPct val="0"/>
              </a:spcBef>
              <a:spcAft>
                <a:spcPct val="30000"/>
              </a:spcAft>
              <a:tabLst>
                <a:tab pos="2400300" algn="l"/>
                <a:tab pos="2686050" algn="l"/>
                <a:tab pos="3257550" algn="l"/>
                <a:tab pos="3486150" algn="l"/>
              </a:tabLst>
            </a:pPr>
            <a:r>
              <a:rPr lang="en-US"/>
              <a:t>Informed decision making</a:t>
            </a:r>
          </a:p>
          <a:p>
            <a:pPr marL="571500" lvl="1" indent="247650" defTabSz="400050">
              <a:lnSpc>
                <a:spcPct val="70000"/>
              </a:lnSpc>
              <a:spcBef>
                <a:spcPct val="0"/>
              </a:spcBef>
              <a:spcAft>
                <a:spcPct val="30000"/>
              </a:spcAft>
              <a:tabLst>
                <a:tab pos="2400300" algn="l"/>
                <a:tab pos="2686050" algn="l"/>
                <a:tab pos="3257550" algn="l"/>
                <a:tab pos="3486150" algn="l"/>
              </a:tabLst>
            </a:pPr>
            <a:r>
              <a:rPr lang="en-US"/>
              <a:t>This process became known as EIA</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5E7466A4-081F-4B35-A3EA-EC65D2B03C61}" type="slidenum">
              <a:rPr lang="en-US"/>
              <a:pPr/>
              <a:t>7</a:t>
            </a:fld>
            <a:endParaRPr lang="en-US"/>
          </a:p>
        </p:txBody>
      </p:sp>
      <p:sp>
        <p:nvSpPr>
          <p:cNvPr id="179202" name="Rectangle 2"/>
          <p:cNvSpPr>
            <a:spLocks noGrp="1" noChangeArrowheads="1"/>
          </p:cNvSpPr>
          <p:nvPr>
            <p:ph type="title"/>
          </p:nvPr>
        </p:nvSpPr>
        <p:spPr>
          <a:xfrm>
            <a:off x="723900" y="552450"/>
            <a:ext cx="8420100" cy="1143000"/>
          </a:xfrm>
        </p:spPr>
        <p:txBody>
          <a:bodyPr/>
          <a:lstStyle/>
          <a:p>
            <a:pPr>
              <a:lnSpc>
                <a:spcPct val="90000"/>
              </a:lnSpc>
            </a:pPr>
            <a:r>
              <a:rPr lang="en-US"/>
              <a:t>Evolution of EIA </a:t>
            </a:r>
            <a:r>
              <a:rPr lang="en-US" sz="3600"/>
              <a:t>(Cont’d)</a:t>
            </a:r>
            <a:endParaRPr lang="en-US"/>
          </a:p>
        </p:txBody>
      </p:sp>
      <p:sp>
        <p:nvSpPr>
          <p:cNvPr id="179203" name="Rectangle 3"/>
          <p:cNvSpPr>
            <a:spLocks noGrp="1" noChangeArrowheads="1"/>
          </p:cNvSpPr>
          <p:nvPr>
            <p:ph type="body" idx="1"/>
          </p:nvPr>
        </p:nvSpPr>
        <p:spPr>
          <a:xfrm>
            <a:off x="1119188" y="2000250"/>
            <a:ext cx="8283575" cy="4114800"/>
          </a:xfrm>
          <a:noFill/>
        </p:spPr>
        <p:txBody>
          <a:bodyPr/>
          <a:lstStyle/>
          <a:p>
            <a:pPr marL="0" indent="0" defTabSz="400050">
              <a:lnSpc>
                <a:spcPct val="70000"/>
              </a:lnSpc>
              <a:spcBef>
                <a:spcPct val="0"/>
              </a:spcBef>
              <a:spcAft>
                <a:spcPct val="40000"/>
              </a:spcAft>
              <a:buFont typeface="Wingdings" pitchFamily="2" charset="2"/>
              <a:buNone/>
            </a:pPr>
            <a:r>
              <a:rPr lang="en-US">
                <a:solidFill>
                  <a:schemeClr val="accent2"/>
                </a:solidFill>
              </a:rPr>
              <a:t>1970s to 1980s:  </a:t>
            </a:r>
            <a:r>
              <a:rPr lang="en-US"/>
              <a:t>Expanded scope for EIA beyond just biophysical to include integrated assessment of social, health, and economic issues </a:t>
            </a:r>
          </a:p>
          <a:p>
            <a:pPr marL="0" indent="0" defTabSz="400050">
              <a:lnSpc>
                <a:spcPct val="70000"/>
              </a:lnSpc>
              <a:spcBef>
                <a:spcPct val="0"/>
              </a:spcBef>
              <a:spcAft>
                <a:spcPct val="40000"/>
              </a:spcAft>
              <a:buFont typeface="Wingdings" pitchFamily="2" charset="2"/>
              <a:buNone/>
            </a:pPr>
            <a:r>
              <a:rPr lang="en-US">
                <a:solidFill>
                  <a:schemeClr val="accent2"/>
                </a:solidFill>
              </a:rPr>
              <a:t>Mid to late 1980s:</a:t>
            </a:r>
            <a:r>
              <a:rPr lang="en-US"/>
              <a:t>  Cumulative effects increasingly examined in support of policy and planning</a:t>
            </a:r>
          </a:p>
          <a:p>
            <a:pPr marL="0" indent="0" defTabSz="400050">
              <a:lnSpc>
                <a:spcPct val="70000"/>
              </a:lnSpc>
              <a:spcBef>
                <a:spcPct val="0"/>
              </a:spcBef>
              <a:spcAft>
                <a:spcPct val="40000"/>
              </a:spcAft>
              <a:buFont typeface="Wingdings" pitchFamily="2" charset="2"/>
              <a:buNone/>
            </a:pPr>
            <a:r>
              <a:rPr lang="en-US">
                <a:solidFill>
                  <a:schemeClr val="accent2"/>
                </a:solidFill>
              </a:rPr>
              <a:t>Mid 1990s:  </a:t>
            </a:r>
            <a:r>
              <a:rPr lang="en-US"/>
              <a:t>Towards sustainability (e.g., strategic environmental assessment, biodiversity)</a:t>
            </a:r>
          </a:p>
          <a:p>
            <a:pPr marL="0" indent="0" defTabSz="400050">
              <a:lnSpc>
                <a:spcPct val="70000"/>
              </a:lnSpc>
              <a:spcBef>
                <a:spcPct val="0"/>
              </a:spcBef>
              <a:spcAft>
                <a:spcPct val="40000"/>
              </a:spcAft>
              <a:buFont typeface="Wingdings" pitchFamily="2" charset="2"/>
              <a:buNone/>
            </a:pPr>
            <a:endParaRPr lang="en-US" sz="2400">
              <a:latin typeface="Arial"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C8831A32-3461-40B3-8ACE-82FE8700BE36}" type="slidenum">
              <a:rPr lang="en-US"/>
              <a:pPr/>
              <a:t>8</a:t>
            </a:fld>
            <a:endParaRPr lang="en-US"/>
          </a:p>
        </p:txBody>
      </p:sp>
      <p:sp>
        <p:nvSpPr>
          <p:cNvPr id="249858" name="Rectangle 2"/>
          <p:cNvSpPr>
            <a:spLocks noGrp="1" noChangeArrowheads="1"/>
          </p:cNvSpPr>
          <p:nvPr>
            <p:ph type="title"/>
          </p:nvPr>
        </p:nvSpPr>
        <p:spPr>
          <a:xfrm>
            <a:off x="304800" y="800100"/>
            <a:ext cx="9353550" cy="1143000"/>
          </a:xfrm>
        </p:spPr>
        <p:txBody>
          <a:bodyPr/>
          <a:lstStyle/>
          <a:p>
            <a:r>
              <a:rPr lang="en-US"/>
              <a:t>EIA Requirements in Cambodia</a:t>
            </a:r>
            <a:endParaRPr lang="en-US" sz="4000"/>
          </a:p>
        </p:txBody>
      </p:sp>
      <p:sp>
        <p:nvSpPr>
          <p:cNvPr id="249859" name="Rectangle 3"/>
          <p:cNvSpPr>
            <a:spLocks noGrp="1" noChangeArrowheads="1"/>
          </p:cNvSpPr>
          <p:nvPr>
            <p:ph type="body" idx="1"/>
          </p:nvPr>
        </p:nvSpPr>
        <p:spPr>
          <a:xfrm>
            <a:off x="914400" y="2190750"/>
            <a:ext cx="8420100" cy="3467100"/>
          </a:xfrm>
        </p:spPr>
        <p:txBody>
          <a:bodyPr/>
          <a:lstStyle/>
          <a:p>
            <a:pPr>
              <a:lnSpc>
                <a:spcPct val="70000"/>
              </a:lnSpc>
              <a:spcBef>
                <a:spcPct val="0"/>
              </a:spcBef>
              <a:spcAft>
                <a:spcPct val="40000"/>
              </a:spcAft>
            </a:pPr>
            <a:r>
              <a:rPr lang="en-US"/>
              <a:t>EIA administered under the Law on Environmental Protection and Natural Resource Management, 1996</a:t>
            </a:r>
          </a:p>
          <a:p>
            <a:pPr>
              <a:lnSpc>
                <a:spcPct val="70000"/>
              </a:lnSpc>
              <a:spcBef>
                <a:spcPct val="0"/>
              </a:spcBef>
              <a:spcAft>
                <a:spcPct val="40000"/>
              </a:spcAft>
            </a:pPr>
            <a:r>
              <a:rPr lang="en-US"/>
              <a:t>Sub-decree on EIA Process promulgated in 1999 defines project types and size thresholds subject to EIA</a:t>
            </a:r>
          </a:p>
          <a:p>
            <a:pPr>
              <a:lnSpc>
                <a:spcPct val="70000"/>
              </a:lnSpc>
              <a:spcBef>
                <a:spcPct val="0"/>
              </a:spcBef>
              <a:spcAft>
                <a:spcPct val="40000"/>
              </a:spcAft>
            </a:pPr>
            <a:r>
              <a:rPr lang="en-US"/>
              <a:t>Additional EIA regulations are needed, but the National Environmental Action Plan is a positive step forward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C3D7D758-1432-4971-BF37-2C7AE86BCC64}" type="slidenum">
              <a:rPr lang="en-US"/>
              <a:pPr/>
              <a:t>9</a:t>
            </a:fld>
            <a:endParaRPr lang="en-US"/>
          </a:p>
        </p:txBody>
      </p:sp>
      <p:sp>
        <p:nvSpPr>
          <p:cNvPr id="250882" name="Rectangle 2"/>
          <p:cNvSpPr>
            <a:spLocks noGrp="1" noChangeArrowheads="1"/>
          </p:cNvSpPr>
          <p:nvPr>
            <p:ph type="title"/>
          </p:nvPr>
        </p:nvSpPr>
        <p:spPr>
          <a:xfrm>
            <a:off x="704850" y="742950"/>
            <a:ext cx="8420100" cy="1143000"/>
          </a:xfrm>
        </p:spPr>
        <p:txBody>
          <a:bodyPr/>
          <a:lstStyle/>
          <a:p>
            <a:r>
              <a:rPr lang="en-US"/>
              <a:t>EIA Requirements in Lao PDR</a:t>
            </a:r>
            <a:endParaRPr lang="en-US" sz="4000"/>
          </a:p>
        </p:txBody>
      </p:sp>
      <p:sp>
        <p:nvSpPr>
          <p:cNvPr id="250883" name="Rectangle 3"/>
          <p:cNvSpPr>
            <a:spLocks noGrp="1" noChangeArrowheads="1"/>
          </p:cNvSpPr>
          <p:nvPr>
            <p:ph type="body" idx="1"/>
          </p:nvPr>
        </p:nvSpPr>
        <p:spPr>
          <a:xfrm>
            <a:off x="933450" y="2247900"/>
            <a:ext cx="8096250" cy="3448050"/>
          </a:xfrm>
        </p:spPr>
        <p:txBody>
          <a:bodyPr/>
          <a:lstStyle/>
          <a:p>
            <a:pPr>
              <a:lnSpc>
                <a:spcPct val="70000"/>
              </a:lnSpc>
              <a:spcBef>
                <a:spcPct val="0"/>
              </a:spcBef>
              <a:spcAft>
                <a:spcPct val="40000"/>
              </a:spcAft>
            </a:pPr>
            <a:r>
              <a:rPr lang="en-US"/>
              <a:t>No EIA enabling legislation currently exists</a:t>
            </a:r>
          </a:p>
          <a:p>
            <a:pPr>
              <a:lnSpc>
                <a:spcPct val="70000"/>
              </a:lnSpc>
              <a:spcBef>
                <a:spcPct val="0"/>
              </a:spcBef>
              <a:spcAft>
                <a:spcPct val="40000"/>
              </a:spcAft>
            </a:pPr>
            <a:r>
              <a:rPr lang="en-US"/>
              <a:t>Several draft EIA process documents have been prepared</a:t>
            </a:r>
          </a:p>
          <a:p>
            <a:pPr>
              <a:lnSpc>
                <a:spcPct val="70000"/>
              </a:lnSpc>
              <a:spcBef>
                <a:spcPct val="0"/>
              </a:spcBef>
              <a:spcAft>
                <a:spcPct val="40000"/>
              </a:spcAft>
            </a:pPr>
            <a:r>
              <a:rPr lang="en-US"/>
              <a:t>National Environmental Action Plan, adopted in 1993, serves as a framework policy document for environmental protection</a:t>
            </a:r>
          </a:p>
          <a:p>
            <a:pPr>
              <a:lnSpc>
                <a:spcPct val="70000"/>
              </a:lnSpc>
              <a:spcBef>
                <a:spcPct val="0"/>
              </a:spcBef>
              <a:spcAft>
                <a:spcPct val="40000"/>
              </a:spcAft>
            </a:pPr>
            <a:r>
              <a:rPr lang="en-US"/>
              <a:t>Current EIA process is informal and </a:t>
            </a:r>
            <a:r>
              <a:rPr lang="en-US" i="1"/>
              <a:t>ad hoc</a:t>
            </a: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AA52FE95-FCBF-4725-B208-406004A617CF}" type="slidenum">
              <a:rPr lang="en-US"/>
              <a:pPr/>
              <a:t>10</a:t>
            </a:fld>
            <a:endParaRPr lang="en-US"/>
          </a:p>
        </p:txBody>
      </p:sp>
      <p:sp>
        <p:nvSpPr>
          <p:cNvPr id="251906" name="Rectangle 2"/>
          <p:cNvSpPr>
            <a:spLocks noGrp="1" noChangeArrowheads="1"/>
          </p:cNvSpPr>
          <p:nvPr>
            <p:ph type="title"/>
          </p:nvPr>
        </p:nvSpPr>
        <p:spPr>
          <a:xfrm>
            <a:off x="781050" y="762000"/>
            <a:ext cx="8420100" cy="1143000"/>
          </a:xfrm>
        </p:spPr>
        <p:txBody>
          <a:bodyPr/>
          <a:lstStyle/>
          <a:p>
            <a:r>
              <a:rPr lang="en-US"/>
              <a:t>EIA Requirements in Thailand</a:t>
            </a:r>
          </a:p>
        </p:txBody>
      </p:sp>
      <p:sp>
        <p:nvSpPr>
          <p:cNvPr id="251907" name="Rectangle 3"/>
          <p:cNvSpPr>
            <a:spLocks noGrp="1" noChangeArrowheads="1"/>
          </p:cNvSpPr>
          <p:nvPr>
            <p:ph type="body" idx="1"/>
          </p:nvPr>
        </p:nvSpPr>
        <p:spPr>
          <a:xfrm>
            <a:off x="701675" y="2017713"/>
            <a:ext cx="8553450" cy="3867150"/>
          </a:xfrm>
        </p:spPr>
        <p:txBody>
          <a:bodyPr/>
          <a:lstStyle/>
          <a:p>
            <a:pPr>
              <a:lnSpc>
                <a:spcPct val="70000"/>
              </a:lnSpc>
              <a:spcBef>
                <a:spcPct val="0"/>
              </a:spcBef>
              <a:spcAft>
                <a:spcPct val="40000"/>
              </a:spcAft>
            </a:pPr>
            <a:r>
              <a:rPr lang="en-US"/>
              <a:t>EIA administered under the Enhancement and Conservation provisions of the National Environmental  Quality Act (NEQA), 1992</a:t>
            </a:r>
          </a:p>
          <a:p>
            <a:pPr>
              <a:lnSpc>
                <a:spcPct val="70000"/>
              </a:lnSpc>
              <a:spcBef>
                <a:spcPct val="0"/>
              </a:spcBef>
              <a:spcAft>
                <a:spcPct val="40000"/>
              </a:spcAft>
            </a:pPr>
            <a:r>
              <a:rPr lang="en-US"/>
              <a:t>29 project types require an EIA (e.g., dams and reservoirs, major industrial developments)</a:t>
            </a:r>
          </a:p>
          <a:p>
            <a:pPr>
              <a:lnSpc>
                <a:spcPct val="70000"/>
              </a:lnSpc>
              <a:spcBef>
                <a:spcPct val="0"/>
              </a:spcBef>
              <a:spcAft>
                <a:spcPct val="40000"/>
              </a:spcAft>
            </a:pPr>
            <a:r>
              <a:rPr lang="en-US"/>
              <a:t>The NEQA distinguishes between private and public sector projects</a:t>
            </a:r>
          </a:p>
          <a:p>
            <a:pPr>
              <a:lnSpc>
                <a:spcPct val="70000"/>
              </a:lnSpc>
              <a:spcBef>
                <a:spcPct val="0"/>
              </a:spcBef>
              <a:spcAft>
                <a:spcPct val="40000"/>
              </a:spcAft>
            </a:pPr>
            <a:r>
              <a:rPr lang="en-US"/>
              <a:t>Primary EIA focus is pollution control, not natural resources protection and management</a:t>
            </a:r>
          </a:p>
          <a:p>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9C390F08-BAD1-425F-AED0-6AF3C333A003}" type="slidenum">
              <a:rPr lang="en-US"/>
              <a:pPr/>
              <a:t>11</a:t>
            </a:fld>
            <a:endParaRPr lang="en-US"/>
          </a:p>
        </p:txBody>
      </p:sp>
      <p:sp>
        <p:nvSpPr>
          <p:cNvPr id="252930" name="Rectangle 2"/>
          <p:cNvSpPr>
            <a:spLocks noGrp="1" noChangeArrowheads="1"/>
          </p:cNvSpPr>
          <p:nvPr>
            <p:ph type="title"/>
          </p:nvPr>
        </p:nvSpPr>
        <p:spPr>
          <a:xfrm>
            <a:off x="781050" y="609600"/>
            <a:ext cx="8420100" cy="1143000"/>
          </a:xfrm>
        </p:spPr>
        <p:txBody>
          <a:bodyPr/>
          <a:lstStyle/>
          <a:p>
            <a:r>
              <a:rPr lang="en-US"/>
              <a:t>EIA Requirements in Vietnam</a:t>
            </a:r>
            <a:endParaRPr lang="en-US" sz="4000"/>
          </a:p>
        </p:txBody>
      </p:sp>
      <p:sp>
        <p:nvSpPr>
          <p:cNvPr id="252931" name="Rectangle 3"/>
          <p:cNvSpPr>
            <a:spLocks noGrp="1" noChangeArrowheads="1"/>
          </p:cNvSpPr>
          <p:nvPr>
            <p:ph type="body" idx="1"/>
          </p:nvPr>
        </p:nvSpPr>
        <p:spPr>
          <a:xfrm>
            <a:off x="819150" y="1885950"/>
            <a:ext cx="8420100" cy="4114800"/>
          </a:xfrm>
        </p:spPr>
        <p:txBody>
          <a:bodyPr/>
          <a:lstStyle/>
          <a:p>
            <a:pPr>
              <a:lnSpc>
                <a:spcPct val="70000"/>
              </a:lnSpc>
              <a:spcBef>
                <a:spcPct val="0"/>
              </a:spcBef>
              <a:spcAft>
                <a:spcPct val="40000"/>
              </a:spcAft>
            </a:pPr>
            <a:r>
              <a:rPr lang="en-US"/>
              <a:t>EIA administered under the Law on Environmental Protection, 1994</a:t>
            </a:r>
          </a:p>
          <a:p>
            <a:pPr>
              <a:lnSpc>
                <a:spcPct val="70000"/>
              </a:lnSpc>
              <a:spcBef>
                <a:spcPct val="0"/>
              </a:spcBef>
              <a:spcAft>
                <a:spcPct val="40000"/>
              </a:spcAft>
            </a:pPr>
            <a:r>
              <a:rPr lang="en-US"/>
              <a:t>A number of additional regulations further govern EIA and give considerable power to the EIA process</a:t>
            </a:r>
          </a:p>
          <a:p>
            <a:pPr>
              <a:lnSpc>
                <a:spcPct val="70000"/>
              </a:lnSpc>
              <a:spcBef>
                <a:spcPct val="0"/>
              </a:spcBef>
              <a:spcAft>
                <a:spcPct val="35000"/>
              </a:spcAft>
            </a:pPr>
            <a:r>
              <a:rPr lang="en-US"/>
              <a:t>Project screening thresholds include:</a:t>
            </a:r>
          </a:p>
          <a:p>
            <a:pPr lvl="1">
              <a:lnSpc>
                <a:spcPct val="70000"/>
              </a:lnSpc>
              <a:spcBef>
                <a:spcPct val="0"/>
              </a:spcBef>
              <a:spcAft>
                <a:spcPct val="35000"/>
              </a:spcAft>
            </a:pPr>
            <a:r>
              <a:rPr lang="en-US"/>
              <a:t>project size (i.e., small-scale or medium-to-large scale)</a:t>
            </a:r>
          </a:p>
          <a:p>
            <a:pPr lvl="1">
              <a:lnSpc>
                <a:spcPct val="70000"/>
              </a:lnSpc>
              <a:spcBef>
                <a:spcPct val="0"/>
              </a:spcBef>
              <a:spcAft>
                <a:spcPct val="35000"/>
              </a:spcAft>
            </a:pPr>
            <a:r>
              <a:rPr lang="en-US"/>
              <a:t>project type (e.g., mining, aquaculture, fertilizer plants, oil exploration and drilling)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F3809955-EB60-4E4F-BDB7-CE9977CBD16E}" type="slidenum">
              <a:rPr lang="en-US"/>
              <a:pPr/>
              <a:t>12</a:t>
            </a:fld>
            <a:endParaRPr lang="en-US"/>
          </a:p>
        </p:txBody>
      </p:sp>
      <p:sp>
        <p:nvSpPr>
          <p:cNvPr id="239618" name="Rectangle 2"/>
          <p:cNvSpPr>
            <a:spLocks noGrp="1" noChangeArrowheads="1"/>
          </p:cNvSpPr>
          <p:nvPr>
            <p:ph type="title"/>
          </p:nvPr>
        </p:nvSpPr>
        <p:spPr>
          <a:xfrm>
            <a:off x="723900" y="552450"/>
            <a:ext cx="8420100" cy="1143000"/>
          </a:xfrm>
        </p:spPr>
        <p:txBody>
          <a:bodyPr/>
          <a:lstStyle/>
          <a:p>
            <a:r>
              <a:rPr lang="en-US"/>
              <a:t>Types of EIA</a:t>
            </a:r>
          </a:p>
        </p:txBody>
      </p:sp>
      <p:sp>
        <p:nvSpPr>
          <p:cNvPr id="239619" name="Rectangle 3"/>
          <p:cNvSpPr>
            <a:spLocks noGrp="1" noChangeArrowheads="1"/>
          </p:cNvSpPr>
          <p:nvPr>
            <p:ph type="body" idx="1"/>
          </p:nvPr>
        </p:nvSpPr>
        <p:spPr>
          <a:xfrm>
            <a:off x="990600" y="1771650"/>
            <a:ext cx="8324850" cy="4114800"/>
          </a:xfrm>
        </p:spPr>
        <p:txBody>
          <a:bodyPr/>
          <a:lstStyle/>
          <a:p>
            <a:pPr marL="0" indent="0">
              <a:lnSpc>
                <a:spcPct val="70000"/>
              </a:lnSpc>
              <a:spcBef>
                <a:spcPct val="0"/>
              </a:spcBef>
              <a:spcAft>
                <a:spcPct val="40000"/>
              </a:spcAft>
              <a:buFont typeface="Wingdings" pitchFamily="2" charset="2"/>
              <a:buNone/>
            </a:pPr>
            <a:r>
              <a:rPr lang="en-US">
                <a:solidFill>
                  <a:schemeClr val="accent2"/>
                </a:solidFill>
              </a:rPr>
              <a:t>Project-level EIA:</a:t>
            </a:r>
            <a:r>
              <a:rPr lang="en-US"/>
              <a:t> narrow-perspective; examine potential environmental impacts of a single project or activity</a:t>
            </a:r>
          </a:p>
          <a:p>
            <a:pPr marL="0" indent="0">
              <a:lnSpc>
                <a:spcPct val="70000"/>
              </a:lnSpc>
              <a:spcBef>
                <a:spcPct val="0"/>
              </a:spcBef>
              <a:spcAft>
                <a:spcPct val="40000"/>
              </a:spcAft>
              <a:buFont typeface="Wingdings" pitchFamily="2" charset="2"/>
              <a:buNone/>
            </a:pPr>
            <a:r>
              <a:rPr lang="en-US">
                <a:solidFill>
                  <a:schemeClr val="accent2"/>
                </a:solidFill>
              </a:rPr>
              <a:t>Cumulative effects assessment (CEA):</a:t>
            </a:r>
            <a:r>
              <a:rPr lang="en-US"/>
              <a:t> broadens assessment to examine potential impacts of multiple projects from the viewpoint of valued environmental components (VECs)</a:t>
            </a:r>
          </a:p>
          <a:p>
            <a:pPr marL="0" indent="0">
              <a:lnSpc>
                <a:spcPct val="70000"/>
              </a:lnSpc>
              <a:spcBef>
                <a:spcPct val="0"/>
              </a:spcBef>
              <a:spcAft>
                <a:spcPct val="40000"/>
              </a:spcAft>
              <a:buFont typeface="Wingdings" pitchFamily="2" charset="2"/>
              <a:buNone/>
            </a:pPr>
            <a:r>
              <a:rPr lang="en-US">
                <a:solidFill>
                  <a:schemeClr val="accent2"/>
                </a:solidFill>
              </a:rPr>
              <a:t>Strategic environmental assessment (SEA):</a:t>
            </a:r>
            <a:r>
              <a:rPr lang="en-US"/>
              <a:t> widest focus involving systematic evaluation of potential impacts of policies, plans and programs (PPP)</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ECE4301C-E94F-4F0F-A07C-B4A1FB8DF900}" type="slidenum">
              <a:rPr lang="en-US"/>
              <a:pPr/>
              <a:t>13</a:t>
            </a:fld>
            <a:endParaRPr lang="en-US"/>
          </a:p>
        </p:txBody>
      </p:sp>
      <p:sp>
        <p:nvSpPr>
          <p:cNvPr id="236546" name="Rectangle 2"/>
          <p:cNvSpPr>
            <a:spLocks noGrp="1" noChangeArrowheads="1"/>
          </p:cNvSpPr>
          <p:nvPr>
            <p:ph type="title"/>
          </p:nvPr>
        </p:nvSpPr>
        <p:spPr>
          <a:xfrm>
            <a:off x="1657350" y="800100"/>
            <a:ext cx="6991350" cy="838200"/>
          </a:xfrm>
        </p:spPr>
        <p:txBody>
          <a:bodyPr/>
          <a:lstStyle/>
          <a:p>
            <a:pPr>
              <a:lnSpc>
                <a:spcPct val="90000"/>
              </a:lnSpc>
            </a:pPr>
            <a:r>
              <a:rPr lang="en-US"/>
              <a:t>EIA Core Values</a:t>
            </a:r>
          </a:p>
        </p:txBody>
      </p:sp>
      <p:sp>
        <p:nvSpPr>
          <p:cNvPr id="236547" name="Rectangle 3"/>
          <p:cNvSpPr>
            <a:spLocks noGrp="1" noChangeArrowheads="1"/>
          </p:cNvSpPr>
          <p:nvPr>
            <p:ph type="body" idx="1"/>
          </p:nvPr>
        </p:nvSpPr>
        <p:spPr>
          <a:xfrm>
            <a:off x="1004888" y="2000250"/>
            <a:ext cx="8332787" cy="2990850"/>
          </a:xfrm>
          <a:noFill/>
        </p:spPr>
        <p:txBody>
          <a:bodyPr/>
          <a:lstStyle/>
          <a:p>
            <a:pPr defTabSz="457200">
              <a:lnSpc>
                <a:spcPct val="70000"/>
              </a:lnSpc>
              <a:spcBef>
                <a:spcPct val="0"/>
              </a:spcBef>
              <a:spcAft>
                <a:spcPct val="40000"/>
              </a:spcAft>
              <a:buFont typeface="Wingdings" pitchFamily="2" charset="2"/>
              <a:buNone/>
            </a:pPr>
            <a:r>
              <a:rPr lang="en-US">
                <a:solidFill>
                  <a:schemeClr val="accent2"/>
                </a:solidFill>
              </a:rPr>
              <a:t>Sustainability:	</a:t>
            </a:r>
            <a:r>
              <a:rPr lang="en-US"/>
              <a:t>The EIA process will provide 						necessary environmental 							safeguards</a:t>
            </a:r>
            <a:endParaRPr lang="en-US" sz="3600"/>
          </a:p>
          <a:p>
            <a:pPr defTabSz="457200">
              <a:lnSpc>
                <a:spcPct val="70000"/>
              </a:lnSpc>
              <a:spcBef>
                <a:spcPct val="0"/>
              </a:spcBef>
              <a:spcAft>
                <a:spcPct val="40000"/>
              </a:spcAft>
              <a:buFont typeface="Wingdings" pitchFamily="2" charset="2"/>
              <a:buNone/>
            </a:pPr>
            <a:r>
              <a:rPr lang="en-US">
                <a:solidFill>
                  <a:schemeClr val="accent2"/>
                </a:solidFill>
              </a:rPr>
              <a:t>Integrity:  			</a:t>
            </a:r>
            <a:r>
              <a:rPr lang="en-US"/>
              <a:t>The EIA process will conform 						with established standards; 						underlying science is credible 					and decisions are justified</a:t>
            </a:r>
            <a:endParaRPr lang="en-US" sz="3600"/>
          </a:p>
          <a:p>
            <a:pPr defTabSz="457200">
              <a:lnSpc>
                <a:spcPct val="70000"/>
              </a:lnSpc>
              <a:spcBef>
                <a:spcPct val="0"/>
              </a:spcBef>
              <a:spcAft>
                <a:spcPct val="40000"/>
              </a:spcAft>
              <a:buFont typeface="Wingdings" pitchFamily="2" charset="2"/>
              <a:buNone/>
            </a:pPr>
            <a:r>
              <a:rPr lang="en-US">
                <a:solidFill>
                  <a:schemeClr val="accent2"/>
                </a:solidFill>
              </a:rPr>
              <a:t>Utility:  				</a:t>
            </a:r>
            <a:r>
              <a:rPr lang="en-US"/>
              <a:t>The EIA process will provide 						balanced, accurate information 					for decision making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2E3E2013-E507-46A4-8E88-8F1356C3B45D}" type="slidenum">
              <a:rPr lang="en-US"/>
              <a:pPr/>
              <a:t>14</a:t>
            </a:fld>
            <a:endParaRPr lang="en-US"/>
          </a:p>
        </p:txBody>
      </p:sp>
      <p:sp>
        <p:nvSpPr>
          <p:cNvPr id="237570" name="Rectangle 2"/>
          <p:cNvSpPr>
            <a:spLocks noGrp="1" noChangeArrowheads="1"/>
          </p:cNvSpPr>
          <p:nvPr>
            <p:ph type="title"/>
          </p:nvPr>
        </p:nvSpPr>
        <p:spPr>
          <a:xfrm>
            <a:off x="438150" y="723900"/>
            <a:ext cx="9258300" cy="838200"/>
          </a:xfrm>
        </p:spPr>
        <p:txBody>
          <a:bodyPr/>
          <a:lstStyle/>
          <a:p>
            <a:pPr>
              <a:lnSpc>
                <a:spcPct val="90000"/>
              </a:lnSpc>
            </a:pPr>
            <a:r>
              <a:rPr lang="en-US"/>
              <a:t>EIA Guiding Principles</a:t>
            </a:r>
          </a:p>
        </p:txBody>
      </p:sp>
      <p:sp>
        <p:nvSpPr>
          <p:cNvPr id="237571" name="Rectangle 3"/>
          <p:cNvSpPr>
            <a:spLocks noGrp="1" noChangeArrowheads="1"/>
          </p:cNvSpPr>
          <p:nvPr>
            <p:ph type="body" idx="1"/>
          </p:nvPr>
        </p:nvSpPr>
        <p:spPr>
          <a:xfrm>
            <a:off x="931863" y="1981200"/>
            <a:ext cx="8275637" cy="3886200"/>
          </a:xfrm>
          <a:noFill/>
        </p:spPr>
        <p:txBody>
          <a:bodyPr/>
          <a:lstStyle/>
          <a:p>
            <a:pPr defTabSz="285750">
              <a:lnSpc>
                <a:spcPct val="70000"/>
              </a:lnSpc>
              <a:spcBef>
                <a:spcPct val="0"/>
              </a:spcBef>
              <a:spcAft>
                <a:spcPct val="40000"/>
              </a:spcAft>
              <a:buFont typeface="Wingdings" pitchFamily="2" charset="2"/>
              <a:buNone/>
            </a:pPr>
            <a:r>
              <a:rPr lang="en-US">
                <a:solidFill>
                  <a:schemeClr val="accent2"/>
                </a:solidFill>
              </a:rPr>
              <a:t>Participation:  		</a:t>
            </a:r>
            <a:r>
              <a:rPr lang="en-US"/>
              <a:t>Appropriate and timely 													access by all interested parties</a:t>
            </a:r>
          </a:p>
          <a:p>
            <a:pPr defTabSz="285750">
              <a:lnSpc>
                <a:spcPct val="70000"/>
              </a:lnSpc>
              <a:spcBef>
                <a:spcPct val="0"/>
              </a:spcBef>
              <a:spcAft>
                <a:spcPct val="40000"/>
              </a:spcAft>
              <a:buFont typeface="Wingdings" pitchFamily="2" charset="2"/>
              <a:buNone/>
            </a:pPr>
            <a:r>
              <a:rPr lang="en-US">
                <a:solidFill>
                  <a:schemeClr val="accent2"/>
                </a:solidFill>
              </a:rPr>
              <a:t>Transparency: 		</a:t>
            </a:r>
            <a:r>
              <a:rPr lang="en-US"/>
              <a:t>All decisions should be open 									and accessible</a:t>
            </a:r>
          </a:p>
          <a:p>
            <a:pPr defTabSz="285750">
              <a:lnSpc>
                <a:spcPct val="70000"/>
              </a:lnSpc>
              <a:spcBef>
                <a:spcPct val="0"/>
              </a:spcBef>
              <a:spcAft>
                <a:spcPct val="40000"/>
              </a:spcAft>
              <a:buFont typeface="Wingdings" pitchFamily="2" charset="2"/>
              <a:buNone/>
            </a:pPr>
            <a:r>
              <a:rPr lang="en-US">
                <a:solidFill>
                  <a:schemeClr val="accent2"/>
                </a:solidFill>
              </a:rPr>
              <a:t>Certainty:  				</a:t>
            </a:r>
            <a:r>
              <a:rPr lang="en-US"/>
              <a:t>Process and timing agreed in 									advance and followed by all</a:t>
            </a:r>
          </a:p>
          <a:p>
            <a:pPr defTabSz="285750">
              <a:lnSpc>
                <a:spcPct val="70000"/>
              </a:lnSpc>
              <a:spcBef>
                <a:spcPct val="0"/>
              </a:spcBef>
              <a:spcAft>
                <a:spcPct val="40000"/>
              </a:spcAft>
              <a:buFont typeface="Wingdings" pitchFamily="2" charset="2"/>
              <a:buNone/>
            </a:pPr>
            <a:r>
              <a:rPr lang="en-US">
                <a:solidFill>
                  <a:schemeClr val="accent2"/>
                </a:solidFill>
              </a:rPr>
              <a:t>Accountability:  	</a:t>
            </a:r>
            <a:r>
              <a:rPr lang="en-US"/>
              <a:t>Decision makers and project 									proponents are responsible for 								their actions</a:t>
            </a:r>
            <a:endParaRPr lang="en-US" sz="30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65602A11-1EFB-4291-980A-1F5AD6F84212}" type="slidenum">
              <a:rPr lang="en-US"/>
              <a:pPr/>
              <a:t>15</a:t>
            </a:fld>
            <a:endParaRPr lang="en-US"/>
          </a:p>
        </p:txBody>
      </p:sp>
      <p:sp>
        <p:nvSpPr>
          <p:cNvPr id="238594" name="Rectangle 2"/>
          <p:cNvSpPr>
            <a:spLocks noGrp="1" noChangeArrowheads="1"/>
          </p:cNvSpPr>
          <p:nvPr>
            <p:ph type="title"/>
          </p:nvPr>
        </p:nvSpPr>
        <p:spPr>
          <a:xfrm>
            <a:off x="744538" y="762000"/>
            <a:ext cx="8350250" cy="838200"/>
          </a:xfrm>
        </p:spPr>
        <p:txBody>
          <a:bodyPr/>
          <a:lstStyle/>
          <a:p>
            <a:pPr>
              <a:lnSpc>
                <a:spcPct val="90000"/>
              </a:lnSpc>
            </a:pPr>
            <a:r>
              <a:rPr lang="en-US"/>
              <a:t>EIA Guiding Principles </a:t>
            </a:r>
            <a:r>
              <a:rPr lang="en-US" sz="3600"/>
              <a:t>(Cont’d)</a:t>
            </a:r>
            <a:endParaRPr lang="en-US"/>
          </a:p>
        </p:txBody>
      </p:sp>
      <p:sp>
        <p:nvSpPr>
          <p:cNvPr id="238595" name="Rectangle 3"/>
          <p:cNvSpPr>
            <a:spLocks noGrp="1" noChangeArrowheads="1"/>
          </p:cNvSpPr>
          <p:nvPr>
            <p:ph type="body" idx="1"/>
          </p:nvPr>
        </p:nvSpPr>
        <p:spPr>
          <a:xfrm>
            <a:off x="798513" y="2000250"/>
            <a:ext cx="8577262" cy="4038600"/>
          </a:xfrm>
          <a:noFill/>
        </p:spPr>
        <p:txBody>
          <a:bodyPr/>
          <a:lstStyle/>
          <a:p>
            <a:pPr defTabSz="285750">
              <a:lnSpc>
                <a:spcPct val="70000"/>
              </a:lnSpc>
              <a:spcBef>
                <a:spcPct val="0"/>
              </a:spcBef>
              <a:spcAft>
                <a:spcPct val="40000"/>
              </a:spcAft>
              <a:buClr>
                <a:schemeClr val="accent1"/>
              </a:buClr>
              <a:buFont typeface="Wingdings" pitchFamily="2" charset="2"/>
              <a:buNone/>
              <a:tabLst>
                <a:tab pos="1143000" algn="l"/>
                <a:tab pos="2228850" algn="l"/>
                <a:tab pos="3543300" algn="l"/>
              </a:tabLst>
            </a:pPr>
            <a:r>
              <a:rPr lang="en-US">
                <a:solidFill>
                  <a:schemeClr val="accent2"/>
                </a:solidFill>
              </a:rPr>
              <a:t>Credibility:	</a:t>
            </a:r>
            <a:r>
              <a:rPr lang="en-US"/>
              <a:t>	Assessments are 										professional and objective</a:t>
            </a:r>
          </a:p>
          <a:p>
            <a:pPr defTabSz="285750">
              <a:lnSpc>
                <a:spcPct val="70000"/>
              </a:lnSpc>
              <a:spcBef>
                <a:spcPct val="0"/>
              </a:spcBef>
              <a:spcAft>
                <a:spcPct val="40000"/>
              </a:spcAft>
              <a:buFont typeface="Wingdings" pitchFamily="2" charset="2"/>
              <a:buNone/>
              <a:tabLst>
                <a:tab pos="1143000" algn="l"/>
                <a:tab pos="2228850" algn="l"/>
                <a:tab pos="3543300" algn="l"/>
              </a:tabLst>
            </a:pPr>
            <a:r>
              <a:rPr lang="en-US">
                <a:solidFill>
                  <a:schemeClr val="accent2"/>
                </a:solidFill>
              </a:rPr>
              <a:t>Cost-effectiveness:</a:t>
            </a:r>
            <a:r>
              <a:rPr lang="en-US"/>
              <a:t> 	Environmental protection 					is achieved at the least cost</a:t>
            </a:r>
          </a:p>
          <a:p>
            <a:pPr defTabSz="285750">
              <a:lnSpc>
                <a:spcPct val="70000"/>
              </a:lnSpc>
              <a:spcBef>
                <a:spcPct val="0"/>
              </a:spcBef>
              <a:spcAft>
                <a:spcPct val="40000"/>
              </a:spcAft>
              <a:buClr>
                <a:schemeClr val="accent1"/>
              </a:buClr>
              <a:buFont typeface="Wingdings" pitchFamily="2" charset="2"/>
              <a:buNone/>
              <a:tabLst>
                <a:tab pos="1143000" algn="l"/>
                <a:tab pos="2228850" algn="l"/>
                <a:tab pos="3543300" algn="l"/>
              </a:tabLst>
            </a:pPr>
            <a:r>
              <a:rPr lang="en-US">
                <a:solidFill>
                  <a:schemeClr val="accent2"/>
                </a:solidFill>
              </a:rPr>
              <a:t>Flexibility:</a:t>
            </a:r>
            <a:r>
              <a:rPr lang="en-US"/>
              <a:t>  		Process is adaptive and 						responsive</a:t>
            </a:r>
          </a:p>
          <a:p>
            <a:pPr defTabSz="285750">
              <a:lnSpc>
                <a:spcPct val="70000"/>
              </a:lnSpc>
              <a:spcBef>
                <a:spcPct val="0"/>
              </a:spcBef>
              <a:spcAft>
                <a:spcPct val="40000"/>
              </a:spcAft>
              <a:buClr>
                <a:schemeClr val="accent1"/>
              </a:buClr>
              <a:buFont typeface="Wingdings" pitchFamily="2" charset="2"/>
              <a:buNone/>
              <a:tabLst>
                <a:tab pos="1143000" algn="l"/>
                <a:tab pos="2228850" algn="l"/>
                <a:tab pos="3543300" algn="l"/>
              </a:tabLst>
            </a:pPr>
            <a:r>
              <a:rPr lang="en-US">
                <a:solidFill>
                  <a:schemeClr val="accent2"/>
                </a:solidFill>
              </a:rPr>
              <a:t>Practicality: 		</a:t>
            </a:r>
            <a:r>
              <a:rPr lang="en-US"/>
              <a:t>Information and outputs are 			usable in decision making 					and planning</a:t>
            </a:r>
            <a:r>
              <a:rPr lang="en-US" sz="3000"/>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B5B3BED8-5117-4331-9597-F9C2C9EB02C9}" type="slidenum">
              <a:rPr lang="en-US"/>
              <a:pPr/>
              <a:t>16</a:t>
            </a:fld>
            <a:endParaRPr lang="en-US"/>
          </a:p>
        </p:txBody>
      </p:sp>
      <p:sp>
        <p:nvSpPr>
          <p:cNvPr id="188418" name="Rectangle 2"/>
          <p:cNvSpPr>
            <a:spLocks noGrp="1" noChangeArrowheads="1"/>
          </p:cNvSpPr>
          <p:nvPr>
            <p:ph type="title"/>
          </p:nvPr>
        </p:nvSpPr>
        <p:spPr>
          <a:xfrm>
            <a:off x="708025" y="762000"/>
            <a:ext cx="8535988" cy="838200"/>
          </a:xfrm>
        </p:spPr>
        <p:txBody>
          <a:bodyPr/>
          <a:lstStyle/>
          <a:p>
            <a:pPr>
              <a:lnSpc>
                <a:spcPct val="90000"/>
              </a:lnSpc>
            </a:pPr>
            <a:r>
              <a:rPr lang="en-US"/>
              <a:t>EIA Operational Principles</a:t>
            </a:r>
          </a:p>
        </p:txBody>
      </p:sp>
      <p:sp>
        <p:nvSpPr>
          <p:cNvPr id="188419" name="Rectangle 3"/>
          <p:cNvSpPr>
            <a:spLocks noGrp="1" noChangeArrowheads="1"/>
          </p:cNvSpPr>
          <p:nvPr>
            <p:ph type="body" idx="1"/>
          </p:nvPr>
        </p:nvSpPr>
        <p:spPr>
          <a:xfrm>
            <a:off x="836613" y="1847850"/>
            <a:ext cx="8562975" cy="4514850"/>
          </a:xfrm>
          <a:noFill/>
        </p:spPr>
        <p:txBody>
          <a:bodyPr/>
          <a:lstStyle/>
          <a:p>
            <a:pPr defTabSz="285750">
              <a:lnSpc>
                <a:spcPct val="70000"/>
              </a:lnSpc>
              <a:spcBef>
                <a:spcPct val="0"/>
              </a:spcBef>
              <a:spcAft>
                <a:spcPct val="35000"/>
              </a:spcAft>
              <a:buClr>
                <a:schemeClr val="accent1"/>
              </a:buClr>
              <a:buFont typeface="Wingdings" pitchFamily="2" charset="2"/>
              <a:buNone/>
              <a:tabLst>
                <a:tab pos="1143000" algn="l"/>
                <a:tab pos="2228850" algn="l"/>
                <a:tab pos="3543300" algn="l"/>
              </a:tabLst>
            </a:pPr>
            <a:r>
              <a:rPr lang="en-US">
                <a:solidFill>
                  <a:schemeClr val="accent2"/>
                </a:solidFill>
              </a:rPr>
              <a:t>EIA should be applied to:</a:t>
            </a:r>
            <a:endParaRPr lang="en-US"/>
          </a:p>
          <a:p>
            <a:pPr defTabSz="285750">
              <a:lnSpc>
                <a:spcPct val="70000"/>
              </a:lnSpc>
              <a:spcBef>
                <a:spcPct val="0"/>
              </a:spcBef>
              <a:spcAft>
                <a:spcPct val="70000"/>
              </a:spcAft>
              <a:buClr>
                <a:srgbClr val="333333"/>
              </a:buClr>
              <a:tabLst>
                <a:tab pos="1143000" algn="l"/>
                <a:tab pos="2228850" algn="l"/>
                <a:tab pos="3543300" algn="l"/>
              </a:tabLst>
            </a:pPr>
            <a:r>
              <a:rPr lang="en-US"/>
              <a:t>all development projects and activities likely to cause significant adverse impacts or potential cumulative effects</a:t>
            </a:r>
          </a:p>
          <a:p>
            <a:pPr defTabSz="285750">
              <a:lnSpc>
                <a:spcPct val="70000"/>
              </a:lnSpc>
              <a:spcBef>
                <a:spcPct val="0"/>
              </a:spcBef>
              <a:spcAft>
                <a:spcPct val="35000"/>
              </a:spcAft>
              <a:buClr>
                <a:schemeClr val="accent1"/>
              </a:buClr>
              <a:buFont typeface="Wingdings" pitchFamily="2" charset="2"/>
              <a:buNone/>
              <a:tabLst>
                <a:tab pos="1143000" algn="l"/>
                <a:tab pos="2228850" algn="l"/>
                <a:tab pos="3543300" algn="l"/>
              </a:tabLst>
            </a:pPr>
            <a:r>
              <a:rPr lang="en-US">
                <a:solidFill>
                  <a:schemeClr val="accent2"/>
                </a:solidFill>
              </a:rPr>
              <a:t>EIA should be undertaken:</a:t>
            </a:r>
            <a:endParaRPr lang="en-US"/>
          </a:p>
          <a:p>
            <a:pPr defTabSz="285750">
              <a:lnSpc>
                <a:spcPct val="70000"/>
              </a:lnSpc>
              <a:spcBef>
                <a:spcPct val="0"/>
              </a:spcBef>
              <a:spcAft>
                <a:spcPct val="35000"/>
              </a:spcAft>
              <a:buClr>
                <a:srgbClr val="333333"/>
              </a:buClr>
              <a:tabLst>
                <a:tab pos="1143000" algn="l"/>
                <a:tab pos="2228850" algn="l"/>
                <a:tab pos="3543300" algn="l"/>
              </a:tabLst>
            </a:pPr>
            <a:r>
              <a:rPr lang="en-US"/>
              <a:t>throughout the project cycle, beginning as early as possible</a:t>
            </a:r>
          </a:p>
          <a:p>
            <a:pPr defTabSz="285750">
              <a:lnSpc>
                <a:spcPct val="70000"/>
              </a:lnSpc>
              <a:spcBef>
                <a:spcPct val="0"/>
              </a:spcBef>
              <a:spcAft>
                <a:spcPct val="35000"/>
              </a:spcAft>
              <a:buClr>
                <a:srgbClr val="333333"/>
              </a:buClr>
              <a:tabLst>
                <a:tab pos="1143000" algn="l"/>
                <a:tab pos="2228850" algn="l"/>
                <a:tab pos="3543300" algn="l"/>
              </a:tabLst>
            </a:pPr>
            <a:r>
              <a:rPr lang="en-US"/>
              <a:t>in accordance with established procedures</a:t>
            </a:r>
          </a:p>
          <a:p>
            <a:pPr defTabSz="285750">
              <a:lnSpc>
                <a:spcPct val="70000"/>
              </a:lnSpc>
              <a:spcBef>
                <a:spcPct val="0"/>
              </a:spcBef>
              <a:spcAft>
                <a:spcPct val="35000"/>
              </a:spcAft>
              <a:buClr>
                <a:srgbClr val="333333"/>
              </a:buClr>
              <a:tabLst>
                <a:tab pos="1143000" algn="l"/>
                <a:tab pos="2228850" algn="l"/>
                <a:tab pos="3543300" algn="l"/>
              </a:tabLst>
            </a:pPr>
            <a:r>
              <a:rPr lang="en-US"/>
              <a:t>to provide meaningful public consultation</a:t>
            </a:r>
            <a:endParaRPr lang="en-US" sz="30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FFEB6057-7251-472C-A843-F950676B5C7E}" type="slidenum">
              <a:rPr lang="en-US"/>
              <a:pPr/>
              <a:t>17</a:t>
            </a:fld>
            <a:endParaRPr lang="en-US"/>
          </a:p>
        </p:txBody>
      </p:sp>
      <p:sp>
        <p:nvSpPr>
          <p:cNvPr id="192514" name="Rectangle 1026"/>
          <p:cNvSpPr>
            <a:spLocks noGrp="1" noChangeArrowheads="1"/>
          </p:cNvSpPr>
          <p:nvPr>
            <p:ph type="title"/>
          </p:nvPr>
        </p:nvSpPr>
        <p:spPr>
          <a:xfrm>
            <a:off x="749300" y="819150"/>
            <a:ext cx="8494713" cy="838200"/>
          </a:xfrm>
        </p:spPr>
        <p:txBody>
          <a:bodyPr/>
          <a:lstStyle/>
          <a:p>
            <a:pPr>
              <a:lnSpc>
                <a:spcPct val="90000"/>
              </a:lnSpc>
            </a:pPr>
            <a:r>
              <a:rPr lang="en-US"/>
              <a:t>EIA Operational Principles </a:t>
            </a:r>
            <a:r>
              <a:rPr lang="en-US" sz="3600"/>
              <a:t>(Cont’d)</a:t>
            </a:r>
            <a:endParaRPr lang="en-US"/>
          </a:p>
        </p:txBody>
      </p:sp>
      <p:sp>
        <p:nvSpPr>
          <p:cNvPr id="192515" name="Rectangle 1027"/>
          <p:cNvSpPr>
            <a:spLocks noGrp="1" noChangeArrowheads="1"/>
          </p:cNvSpPr>
          <p:nvPr>
            <p:ph type="body" idx="1"/>
          </p:nvPr>
        </p:nvSpPr>
        <p:spPr>
          <a:xfrm>
            <a:off x="890588" y="1905000"/>
            <a:ext cx="8482012" cy="4267200"/>
          </a:xfrm>
          <a:noFill/>
        </p:spPr>
        <p:txBody>
          <a:bodyPr/>
          <a:lstStyle/>
          <a:p>
            <a:pPr defTabSz="285750">
              <a:lnSpc>
                <a:spcPct val="70000"/>
              </a:lnSpc>
              <a:spcBef>
                <a:spcPct val="0"/>
              </a:spcBef>
              <a:spcAft>
                <a:spcPct val="50000"/>
              </a:spcAft>
              <a:buClr>
                <a:schemeClr val="accent1"/>
              </a:buClr>
              <a:buFont typeface="Wingdings" pitchFamily="2" charset="2"/>
              <a:buNone/>
              <a:tabLst>
                <a:tab pos="1143000" algn="l"/>
                <a:tab pos="2228850" algn="l"/>
                <a:tab pos="3543300" algn="l"/>
              </a:tabLst>
            </a:pPr>
            <a:r>
              <a:rPr lang="en-US">
                <a:solidFill>
                  <a:schemeClr val="accent2"/>
                </a:solidFill>
              </a:rPr>
              <a:t>EIA should provide the basis for:</a:t>
            </a:r>
          </a:p>
          <a:p>
            <a:pPr defTabSz="285750">
              <a:lnSpc>
                <a:spcPct val="70000"/>
              </a:lnSpc>
              <a:spcBef>
                <a:spcPct val="0"/>
              </a:spcBef>
              <a:spcAft>
                <a:spcPct val="40000"/>
              </a:spcAft>
              <a:buClr>
                <a:srgbClr val="333333"/>
              </a:buClr>
              <a:tabLst>
                <a:tab pos="1143000" algn="l"/>
                <a:tab pos="2228850" algn="l"/>
                <a:tab pos="3543300" algn="l"/>
              </a:tabLst>
            </a:pPr>
            <a:r>
              <a:rPr lang="en-US"/>
              <a:t>environmentally-sound decision making in which terms and conditions are clearly specified and enforced</a:t>
            </a:r>
          </a:p>
          <a:p>
            <a:pPr defTabSz="285750">
              <a:lnSpc>
                <a:spcPct val="70000"/>
              </a:lnSpc>
              <a:spcBef>
                <a:spcPct val="0"/>
              </a:spcBef>
              <a:spcAft>
                <a:spcPct val="40000"/>
              </a:spcAft>
              <a:buClr>
                <a:srgbClr val="333333"/>
              </a:buClr>
              <a:tabLst>
                <a:tab pos="1143000" algn="l"/>
                <a:tab pos="2228850" algn="l"/>
                <a:tab pos="3543300" algn="l"/>
              </a:tabLst>
            </a:pPr>
            <a:r>
              <a:rPr lang="en-US"/>
              <a:t>the development of projects and activities that meet environmental standards and management objectives</a:t>
            </a:r>
          </a:p>
          <a:p>
            <a:pPr defTabSz="285750">
              <a:lnSpc>
                <a:spcPct val="70000"/>
              </a:lnSpc>
              <a:spcBef>
                <a:spcPct val="0"/>
              </a:spcBef>
              <a:spcAft>
                <a:spcPct val="40000"/>
              </a:spcAft>
              <a:buClr>
                <a:srgbClr val="333333"/>
              </a:buClr>
              <a:tabLst>
                <a:tab pos="1143000" algn="l"/>
                <a:tab pos="2228850" algn="l"/>
                <a:tab pos="3543300" algn="l"/>
              </a:tabLst>
            </a:pPr>
            <a:r>
              <a:rPr lang="en-US"/>
              <a:t>an appropriate follow-up process with requirements for monitoring, management, audits, and evaluation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9A4BE52B-C866-4BBE-BD53-DD0668EA216D}" type="slidenum">
              <a:rPr lang="en-US"/>
              <a:pPr/>
              <a:t>18</a:t>
            </a:fld>
            <a:endParaRPr lang="en-US"/>
          </a:p>
        </p:txBody>
      </p:sp>
      <p:sp>
        <p:nvSpPr>
          <p:cNvPr id="190466" name="Rectangle 2"/>
          <p:cNvSpPr>
            <a:spLocks noGrp="1" noChangeArrowheads="1"/>
          </p:cNvSpPr>
          <p:nvPr>
            <p:ph type="title"/>
          </p:nvPr>
        </p:nvSpPr>
        <p:spPr>
          <a:xfrm>
            <a:off x="687388" y="742950"/>
            <a:ext cx="8524875" cy="990600"/>
          </a:xfrm>
        </p:spPr>
        <p:txBody>
          <a:bodyPr/>
          <a:lstStyle/>
          <a:p>
            <a:pPr>
              <a:lnSpc>
                <a:spcPct val="90000"/>
              </a:lnSpc>
            </a:pPr>
            <a:r>
              <a:rPr lang="en-US"/>
              <a:t>EIA Operational Principles </a:t>
            </a:r>
            <a:r>
              <a:rPr lang="en-US" sz="3600"/>
              <a:t>(Cont’d)</a:t>
            </a:r>
            <a:endParaRPr lang="en-US"/>
          </a:p>
        </p:txBody>
      </p:sp>
      <p:sp>
        <p:nvSpPr>
          <p:cNvPr id="190467" name="Rectangle 3"/>
          <p:cNvSpPr>
            <a:spLocks noGrp="1" noChangeArrowheads="1"/>
          </p:cNvSpPr>
          <p:nvPr>
            <p:ph type="body" idx="1"/>
          </p:nvPr>
        </p:nvSpPr>
        <p:spPr>
          <a:xfrm>
            <a:off x="874713" y="1965325"/>
            <a:ext cx="8329612" cy="3736975"/>
          </a:xfrm>
          <a:noFill/>
        </p:spPr>
        <p:txBody>
          <a:bodyPr/>
          <a:lstStyle/>
          <a:p>
            <a:pPr defTabSz="285750">
              <a:lnSpc>
                <a:spcPct val="70000"/>
              </a:lnSpc>
              <a:spcBef>
                <a:spcPct val="0"/>
              </a:spcBef>
              <a:spcAft>
                <a:spcPct val="50000"/>
              </a:spcAft>
              <a:buClr>
                <a:schemeClr val="accent1"/>
              </a:buClr>
              <a:buFont typeface="Wingdings" pitchFamily="2" charset="2"/>
              <a:buNone/>
              <a:tabLst>
                <a:tab pos="1143000" algn="l"/>
                <a:tab pos="2228850" algn="l"/>
                <a:tab pos="3543300" algn="l"/>
              </a:tabLst>
            </a:pPr>
            <a:r>
              <a:rPr lang="en-US">
                <a:solidFill>
                  <a:schemeClr val="accent2"/>
                </a:solidFill>
              </a:rPr>
              <a:t>EIA should address:</a:t>
            </a:r>
          </a:p>
          <a:p>
            <a:pPr defTabSz="285750">
              <a:lnSpc>
                <a:spcPct val="70000"/>
              </a:lnSpc>
              <a:spcBef>
                <a:spcPct val="0"/>
              </a:spcBef>
              <a:spcAft>
                <a:spcPct val="40000"/>
              </a:spcAft>
              <a:buClr>
                <a:srgbClr val="333333"/>
              </a:buClr>
              <a:tabLst>
                <a:tab pos="1143000" algn="l"/>
                <a:tab pos="2228850" algn="l"/>
                <a:tab pos="3543300" algn="l"/>
              </a:tabLst>
            </a:pPr>
            <a:r>
              <a:rPr lang="en-US"/>
              <a:t>all related and relevant factors, including social and health risks and impacts</a:t>
            </a:r>
          </a:p>
          <a:p>
            <a:pPr defTabSz="285750">
              <a:lnSpc>
                <a:spcPct val="70000"/>
              </a:lnSpc>
              <a:spcBef>
                <a:spcPct val="0"/>
              </a:spcBef>
              <a:spcAft>
                <a:spcPct val="40000"/>
              </a:spcAft>
              <a:buClr>
                <a:srgbClr val="333333"/>
              </a:buClr>
              <a:tabLst>
                <a:tab pos="1143000" algn="l"/>
                <a:tab pos="2228850" algn="l"/>
                <a:tab pos="3543300" algn="l"/>
              </a:tabLst>
            </a:pPr>
            <a:r>
              <a:rPr lang="en-US"/>
              <a:t>cumulative and long-term, large-scale effects</a:t>
            </a:r>
          </a:p>
          <a:p>
            <a:pPr defTabSz="285750">
              <a:lnSpc>
                <a:spcPct val="70000"/>
              </a:lnSpc>
              <a:spcBef>
                <a:spcPct val="0"/>
              </a:spcBef>
              <a:spcAft>
                <a:spcPct val="40000"/>
              </a:spcAft>
              <a:buClr>
                <a:srgbClr val="333333"/>
              </a:buClr>
              <a:tabLst>
                <a:tab pos="1143000" algn="l"/>
                <a:tab pos="2228850" algn="l"/>
                <a:tab pos="3543300" algn="l"/>
              </a:tabLst>
            </a:pPr>
            <a:r>
              <a:rPr lang="en-US"/>
              <a:t>design, siting and technological alternatives</a:t>
            </a:r>
          </a:p>
          <a:p>
            <a:pPr defTabSz="285750">
              <a:lnSpc>
                <a:spcPct val="70000"/>
              </a:lnSpc>
              <a:spcBef>
                <a:spcPct val="0"/>
              </a:spcBef>
              <a:spcAft>
                <a:spcPct val="40000"/>
              </a:spcAft>
              <a:buClr>
                <a:srgbClr val="333333"/>
              </a:buClr>
              <a:tabLst>
                <a:tab pos="1143000" algn="l"/>
                <a:tab pos="2228850" algn="l"/>
                <a:tab pos="3543300" algn="l"/>
              </a:tabLst>
            </a:pPr>
            <a:r>
              <a:rPr lang="en-US"/>
              <a:t>sustainability considerations including resource productivity, assimilative capacity and biological diversity</a:t>
            </a:r>
            <a:endParaRPr lang="en-US" sz="30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E3FB5252-EB39-492E-97E8-B6E2D6663821}" type="slidenum">
              <a:rPr lang="en-US"/>
              <a:pPr/>
              <a:t>19</a:t>
            </a:fld>
            <a:endParaRPr lang="en-US"/>
          </a:p>
        </p:txBody>
      </p:sp>
      <p:sp>
        <p:nvSpPr>
          <p:cNvPr id="191490" name="Rectangle 2"/>
          <p:cNvSpPr>
            <a:spLocks noGrp="1" noChangeArrowheads="1"/>
          </p:cNvSpPr>
          <p:nvPr>
            <p:ph type="title"/>
          </p:nvPr>
        </p:nvSpPr>
        <p:spPr>
          <a:xfrm>
            <a:off x="646113" y="742950"/>
            <a:ext cx="8639175" cy="838200"/>
          </a:xfrm>
        </p:spPr>
        <p:txBody>
          <a:bodyPr/>
          <a:lstStyle/>
          <a:p>
            <a:pPr>
              <a:lnSpc>
                <a:spcPct val="90000"/>
              </a:lnSpc>
            </a:pPr>
            <a:r>
              <a:rPr lang="en-US"/>
              <a:t>EIA Operational Principles </a:t>
            </a:r>
            <a:r>
              <a:rPr lang="en-US" sz="3600"/>
              <a:t>(Cont’d)</a:t>
            </a:r>
            <a:endParaRPr lang="en-US"/>
          </a:p>
        </p:txBody>
      </p:sp>
      <p:sp>
        <p:nvSpPr>
          <p:cNvPr id="191491" name="Rectangle 3"/>
          <p:cNvSpPr>
            <a:spLocks noGrp="1" noChangeArrowheads="1"/>
          </p:cNvSpPr>
          <p:nvPr>
            <p:ph type="body" idx="1"/>
          </p:nvPr>
        </p:nvSpPr>
        <p:spPr>
          <a:xfrm>
            <a:off x="847725" y="1798638"/>
            <a:ext cx="8558213" cy="4400550"/>
          </a:xfrm>
          <a:noFill/>
        </p:spPr>
        <p:txBody>
          <a:bodyPr/>
          <a:lstStyle/>
          <a:p>
            <a:pPr defTabSz="285750">
              <a:lnSpc>
                <a:spcPct val="70000"/>
              </a:lnSpc>
              <a:spcBef>
                <a:spcPct val="0"/>
              </a:spcBef>
              <a:spcAft>
                <a:spcPct val="50000"/>
              </a:spcAft>
              <a:buClr>
                <a:schemeClr val="accent1"/>
              </a:buClr>
              <a:buFont typeface="Wingdings" pitchFamily="2" charset="2"/>
              <a:buNone/>
              <a:tabLst>
                <a:tab pos="1143000" algn="l"/>
                <a:tab pos="2228850" algn="l"/>
                <a:tab pos="3543300" algn="l"/>
              </a:tabLst>
            </a:pPr>
            <a:r>
              <a:rPr lang="en-US">
                <a:solidFill>
                  <a:schemeClr val="accent2"/>
                </a:solidFill>
              </a:rPr>
              <a:t>EIA should result in:</a:t>
            </a:r>
          </a:p>
          <a:p>
            <a:pPr defTabSz="285750">
              <a:lnSpc>
                <a:spcPct val="70000"/>
              </a:lnSpc>
              <a:spcBef>
                <a:spcPct val="0"/>
              </a:spcBef>
              <a:spcAft>
                <a:spcPct val="40000"/>
              </a:spcAft>
              <a:buClr>
                <a:srgbClr val="333333"/>
              </a:buClr>
              <a:tabLst>
                <a:tab pos="1143000" algn="l"/>
                <a:tab pos="2228850" algn="l"/>
                <a:tab pos="3543300" algn="l"/>
              </a:tabLst>
            </a:pPr>
            <a:r>
              <a:rPr lang="en-US"/>
              <a:t>accurate information on the nature, likely magnitude and significance of potential effects, risks and consequences of proposals and alternatives</a:t>
            </a:r>
          </a:p>
          <a:p>
            <a:pPr defTabSz="285750">
              <a:lnSpc>
                <a:spcPct val="70000"/>
              </a:lnSpc>
              <a:spcBef>
                <a:spcPct val="0"/>
              </a:spcBef>
              <a:spcAft>
                <a:spcPct val="40000"/>
              </a:spcAft>
              <a:buClr>
                <a:srgbClr val="333333"/>
              </a:buClr>
              <a:tabLst>
                <a:tab pos="1143000" algn="l"/>
                <a:tab pos="2228850" algn="l"/>
                <a:tab pos="3543300" algn="l"/>
              </a:tabLst>
            </a:pPr>
            <a:r>
              <a:rPr lang="en-US"/>
              <a:t>a relevant report for decision making; including qualifications on conclusions reached and prediction of confidence limits </a:t>
            </a:r>
          </a:p>
          <a:p>
            <a:pPr defTabSz="285750">
              <a:lnSpc>
                <a:spcPct val="70000"/>
              </a:lnSpc>
              <a:spcBef>
                <a:spcPct val="0"/>
              </a:spcBef>
              <a:spcAft>
                <a:spcPct val="40000"/>
              </a:spcAft>
              <a:buClr>
                <a:srgbClr val="333333"/>
              </a:buClr>
              <a:tabLst>
                <a:tab pos="1143000" algn="l"/>
                <a:tab pos="2228850" algn="l"/>
                <a:tab pos="3543300" algn="l"/>
              </a:tabLst>
            </a:pPr>
            <a:r>
              <a:rPr lang="en-US"/>
              <a:t>ongoing problem solving and conflict resolution throughout the process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3"/>
          <p:cNvSpPr>
            <a:spLocks noGrp="1"/>
          </p:cNvSpPr>
          <p:nvPr>
            <p:ph type="ftr" sz="quarter" idx="10"/>
          </p:nvPr>
        </p:nvSpPr>
        <p:spPr/>
        <p:txBody>
          <a:bodyPr/>
          <a:lstStyle/>
          <a:p>
            <a:r>
              <a:rPr lang="en-US"/>
              <a:t>EIA Procedures and Decision Making</a:t>
            </a:r>
          </a:p>
        </p:txBody>
      </p:sp>
      <p:sp>
        <p:nvSpPr>
          <p:cNvPr id="6" name="Slide Number Placeholder 4"/>
          <p:cNvSpPr>
            <a:spLocks noGrp="1"/>
          </p:cNvSpPr>
          <p:nvPr>
            <p:ph type="sldNum" sz="quarter" idx="11"/>
          </p:nvPr>
        </p:nvSpPr>
        <p:spPr/>
        <p:txBody>
          <a:bodyPr/>
          <a:lstStyle/>
          <a:p>
            <a:fld id="{E7115F20-499F-461F-9CAB-1C7BC40B09A1}" type="slidenum">
              <a:rPr lang="en-US"/>
              <a:pPr/>
              <a:t>20</a:t>
            </a:fld>
            <a:endParaRPr lang="en-US"/>
          </a:p>
        </p:txBody>
      </p:sp>
      <p:sp>
        <p:nvSpPr>
          <p:cNvPr id="126978" name="Rectangle 2"/>
          <p:cNvSpPr>
            <a:spLocks noGrp="1" noChangeArrowheads="1"/>
          </p:cNvSpPr>
          <p:nvPr>
            <p:ph type="title"/>
          </p:nvPr>
        </p:nvSpPr>
        <p:spPr>
          <a:xfrm>
            <a:off x="285750" y="876300"/>
            <a:ext cx="9315450" cy="947738"/>
          </a:xfrm>
          <a:noFill/>
          <a:ln/>
        </p:spPr>
        <p:txBody>
          <a:bodyPr/>
          <a:lstStyle/>
          <a:p>
            <a:pPr defTabSz="914400"/>
            <a:r>
              <a:rPr lang="en-US"/>
              <a:t>Integration of EIA into the</a:t>
            </a:r>
            <a:br>
              <a:rPr lang="en-US"/>
            </a:br>
            <a:r>
              <a:rPr lang="en-US"/>
              <a:t>Decision-Making Process</a:t>
            </a:r>
            <a:endParaRPr lang="en-US" sz="4000"/>
          </a:p>
        </p:txBody>
      </p:sp>
      <p:sp>
        <p:nvSpPr>
          <p:cNvPr id="126979" name="Rectangle 3"/>
          <p:cNvSpPr>
            <a:spLocks noGrp="1" noChangeArrowheads="1"/>
          </p:cNvSpPr>
          <p:nvPr>
            <p:ph type="body" idx="1"/>
          </p:nvPr>
        </p:nvSpPr>
        <p:spPr>
          <a:xfrm>
            <a:off x="1050925" y="2266950"/>
            <a:ext cx="8096250" cy="3810000"/>
          </a:xfrm>
          <a:noFill/>
          <a:ln/>
        </p:spPr>
        <p:txBody>
          <a:bodyPr/>
          <a:lstStyle/>
          <a:p>
            <a:pPr marL="2286000" indent="-2286000" defTabSz="914400">
              <a:lnSpc>
                <a:spcPct val="70000"/>
              </a:lnSpc>
              <a:spcBef>
                <a:spcPct val="0"/>
              </a:spcBef>
              <a:spcAft>
                <a:spcPct val="40000"/>
              </a:spcAft>
              <a:buFont typeface="Wingdings" pitchFamily="2" charset="2"/>
              <a:buNone/>
            </a:pPr>
            <a:r>
              <a:rPr lang="en-US">
                <a:solidFill>
                  <a:schemeClr val="accent2"/>
                </a:solidFill>
              </a:rPr>
              <a:t>Timing:</a:t>
            </a:r>
            <a:r>
              <a:rPr lang="en-US"/>
              <a:t> 	EIA conducted early in the project cycle</a:t>
            </a:r>
          </a:p>
          <a:p>
            <a:pPr marL="2286000" indent="-2286000" defTabSz="914400">
              <a:lnSpc>
                <a:spcPct val="70000"/>
              </a:lnSpc>
              <a:spcBef>
                <a:spcPct val="0"/>
              </a:spcBef>
              <a:spcAft>
                <a:spcPct val="40000"/>
              </a:spcAft>
              <a:buFont typeface="Wingdings" pitchFamily="2" charset="2"/>
              <a:buNone/>
            </a:pPr>
            <a:r>
              <a:rPr lang="en-US">
                <a:solidFill>
                  <a:schemeClr val="accent2"/>
                </a:solidFill>
              </a:rPr>
              <a:t>Disclosure:</a:t>
            </a:r>
            <a:r>
              <a:rPr lang="en-US"/>
              <a:t> 	EIA results disclosed to all interested parties</a:t>
            </a:r>
          </a:p>
          <a:p>
            <a:pPr marL="2286000" indent="-2286000" defTabSz="914400">
              <a:lnSpc>
                <a:spcPct val="70000"/>
              </a:lnSpc>
              <a:spcBef>
                <a:spcPct val="0"/>
              </a:spcBef>
              <a:spcAft>
                <a:spcPct val="40000"/>
              </a:spcAft>
              <a:buFont typeface="Wingdings" pitchFamily="2" charset="2"/>
              <a:buNone/>
            </a:pPr>
            <a:r>
              <a:rPr lang="en-US">
                <a:solidFill>
                  <a:schemeClr val="accent2"/>
                </a:solidFill>
              </a:rPr>
              <a:t>Weight:</a:t>
            </a:r>
            <a:r>
              <a:rPr lang="en-US"/>
              <a:t> 	EIA results are considered by decision makers</a:t>
            </a:r>
          </a:p>
          <a:p>
            <a:pPr marL="2286000" indent="-2286000" defTabSz="914400">
              <a:lnSpc>
                <a:spcPct val="70000"/>
              </a:lnSpc>
              <a:spcBef>
                <a:spcPct val="0"/>
              </a:spcBef>
              <a:spcAft>
                <a:spcPct val="40000"/>
              </a:spcAft>
              <a:buFont typeface="Wingdings" pitchFamily="2" charset="2"/>
              <a:buNone/>
            </a:pPr>
            <a:r>
              <a:rPr lang="en-US">
                <a:solidFill>
                  <a:schemeClr val="accent2"/>
                </a:solidFill>
              </a:rPr>
              <a:t>Revisions:</a:t>
            </a:r>
            <a:r>
              <a:rPr lang="en-US"/>
              <a:t> 	Plans revised to include feasible mitigation measures or a less damaging alternative</a:t>
            </a:r>
          </a:p>
        </p:txBody>
      </p:sp>
      <p:sp>
        <p:nvSpPr>
          <p:cNvPr id="126980" name="Rectangle 4"/>
          <p:cNvSpPr>
            <a:spLocks noChangeArrowheads="1"/>
          </p:cNvSpPr>
          <p:nvPr/>
        </p:nvSpPr>
        <p:spPr bwMode="auto">
          <a:xfrm>
            <a:off x="639763" y="514350"/>
            <a:ext cx="8626475" cy="5872163"/>
          </a:xfrm>
          <a:prstGeom prst="rect">
            <a:avLst/>
          </a:prstGeom>
          <a:noFill/>
          <a:ln w="12700">
            <a:noFill/>
            <a:miter lim="800000"/>
            <a:headEnd/>
            <a:tailEnd/>
          </a:ln>
          <a:effectLst/>
        </p:spPr>
        <p:txBody>
          <a:bodyPr wrap="none" anchor="ctr"/>
          <a:lstStyle/>
          <a:p>
            <a:endParaRPr lang="en-GB"/>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444AD5E3-EDDD-4071-8AA9-BDC5C66492AA}" type="slidenum">
              <a:rPr lang="en-US"/>
              <a:pPr/>
              <a:t>21</a:t>
            </a:fld>
            <a:endParaRPr lang="en-US"/>
          </a:p>
        </p:txBody>
      </p:sp>
      <p:sp>
        <p:nvSpPr>
          <p:cNvPr id="228354" name="Rectangle 2"/>
          <p:cNvSpPr>
            <a:spLocks noGrp="1" noChangeArrowheads="1"/>
          </p:cNvSpPr>
          <p:nvPr>
            <p:ph type="title"/>
          </p:nvPr>
        </p:nvSpPr>
        <p:spPr>
          <a:xfrm>
            <a:off x="773113" y="814388"/>
            <a:ext cx="8420100" cy="1143000"/>
          </a:xfrm>
        </p:spPr>
        <p:txBody>
          <a:bodyPr/>
          <a:lstStyle/>
          <a:p>
            <a:r>
              <a:rPr lang="en-US"/>
              <a:t>Integration of EIA into the Decision-Making Process </a:t>
            </a:r>
            <a:r>
              <a:rPr lang="en-US" sz="3600"/>
              <a:t>(Cont’d)</a:t>
            </a:r>
            <a:endParaRPr lang="en-US"/>
          </a:p>
        </p:txBody>
      </p:sp>
      <p:sp>
        <p:nvSpPr>
          <p:cNvPr id="228355" name="Rectangle 3"/>
          <p:cNvSpPr>
            <a:spLocks noGrp="1" noChangeArrowheads="1"/>
          </p:cNvSpPr>
          <p:nvPr>
            <p:ph type="body" idx="1"/>
          </p:nvPr>
        </p:nvSpPr>
        <p:spPr>
          <a:xfrm>
            <a:off x="1390650" y="2582863"/>
            <a:ext cx="7791450" cy="3094037"/>
          </a:xfrm>
        </p:spPr>
        <p:txBody>
          <a:bodyPr/>
          <a:lstStyle/>
          <a:p>
            <a:pPr marL="2381250" indent="-2381250">
              <a:lnSpc>
                <a:spcPct val="70000"/>
              </a:lnSpc>
              <a:spcBef>
                <a:spcPct val="0"/>
              </a:spcBef>
              <a:spcAft>
                <a:spcPct val="40000"/>
              </a:spcAft>
              <a:buFont typeface="Wingdings" pitchFamily="2" charset="2"/>
              <a:buNone/>
            </a:pPr>
            <a:r>
              <a:rPr lang="en-US">
                <a:solidFill>
                  <a:schemeClr val="accent2"/>
                </a:solidFill>
              </a:rPr>
              <a:t>Mitigation:	</a:t>
            </a:r>
            <a:r>
              <a:rPr lang="en-US"/>
              <a:t>Agreed-upon mitigation measures are implemented and monitored for effectiveness</a:t>
            </a:r>
          </a:p>
          <a:p>
            <a:pPr marL="2381250" indent="-2381250">
              <a:lnSpc>
                <a:spcPct val="70000"/>
              </a:lnSpc>
              <a:spcBef>
                <a:spcPct val="0"/>
              </a:spcBef>
              <a:spcAft>
                <a:spcPct val="40000"/>
              </a:spcAft>
              <a:buFont typeface="Wingdings" pitchFamily="2" charset="2"/>
              <a:buNone/>
            </a:pPr>
            <a:r>
              <a:rPr lang="en-US">
                <a:solidFill>
                  <a:schemeClr val="accent2"/>
                </a:solidFill>
              </a:rPr>
              <a:t>Monitoring:</a:t>
            </a:r>
            <a:r>
              <a:rPr lang="en-US"/>
              <a:t> 	Post-project, follow-up monitoring of impacts conducted and results acted upon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C6A21848-0343-4E78-8E5E-BA81C7B3AF01}" type="slidenum">
              <a:rPr lang="en-US"/>
              <a:pPr/>
              <a:t>22</a:t>
            </a:fld>
            <a:endParaRPr lang="en-US"/>
          </a:p>
        </p:txBody>
      </p:sp>
      <p:sp>
        <p:nvSpPr>
          <p:cNvPr id="124930" name="Rectangle 2"/>
          <p:cNvSpPr>
            <a:spLocks noGrp="1" noChangeArrowheads="1"/>
          </p:cNvSpPr>
          <p:nvPr>
            <p:ph type="title"/>
          </p:nvPr>
        </p:nvSpPr>
        <p:spPr>
          <a:xfrm>
            <a:off x="266700" y="914400"/>
            <a:ext cx="9391650" cy="814388"/>
          </a:xfrm>
          <a:noFill/>
          <a:ln/>
        </p:spPr>
        <p:txBody>
          <a:bodyPr/>
          <a:lstStyle/>
          <a:p>
            <a:pPr defTabSz="914400"/>
            <a:r>
              <a:rPr lang="en-US"/>
              <a:t>Characteristics of Effective EIAs </a:t>
            </a:r>
            <a:endParaRPr lang="en-US" sz="4000"/>
          </a:p>
        </p:txBody>
      </p:sp>
      <p:sp>
        <p:nvSpPr>
          <p:cNvPr id="124931" name="Rectangle 3"/>
          <p:cNvSpPr>
            <a:spLocks noGrp="1" noChangeArrowheads="1"/>
          </p:cNvSpPr>
          <p:nvPr>
            <p:ph type="body" idx="1"/>
          </p:nvPr>
        </p:nvSpPr>
        <p:spPr>
          <a:xfrm>
            <a:off x="938213" y="1981200"/>
            <a:ext cx="7958137" cy="4152900"/>
          </a:xfrm>
          <a:noFill/>
          <a:ln/>
        </p:spPr>
        <p:txBody>
          <a:bodyPr/>
          <a:lstStyle/>
          <a:p>
            <a:pPr defTabSz="914400">
              <a:lnSpc>
                <a:spcPct val="70000"/>
              </a:lnSpc>
              <a:spcBef>
                <a:spcPct val="0"/>
              </a:spcBef>
              <a:spcAft>
                <a:spcPct val="35000"/>
              </a:spcAft>
              <a:buFont typeface="Wingdings" pitchFamily="2" charset="2"/>
              <a:buNone/>
            </a:pPr>
            <a:r>
              <a:rPr lang="en-US">
                <a:solidFill>
                  <a:schemeClr val="accent2"/>
                </a:solidFill>
              </a:rPr>
              <a:t>	Completeness:</a:t>
            </a:r>
            <a:endParaRPr lang="en-US" b="1"/>
          </a:p>
          <a:p>
            <a:pPr lvl="1" defTabSz="914400">
              <a:lnSpc>
                <a:spcPct val="70000"/>
              </a:lnSpc>
              <a:spcBef>
                <a:spcPct val="0"/>
              </a:spcBef>
              <a:spcAft>
                <a:spcPct val="35000"/>
              </a:spcAft>
            </a:pPr>
            <a:r>
              <a:rPr lang="en-US"/>
              <a:t>all significant impacts considered</a:t>
            </a:r>
          </a:p>
          <a:p>
            <a:pPr lvl="1" defTabSz="914400">
              <a:lnSpc>
                <a:spcPct val="70000"/>
              </a:lnSpc>
              <a:spcBef>
                <a:spcPct val="0"/>
              </a:spcBef>
              <a:spcAft>
                <a:spcPct val="60000"/>
              </a:spcAft>
            </a:pPr>
            <a:r>
              <a:rPr lang="en-US"/>
              <a:t>all relevant alternatives examined</a:t>
            </a:r>
          </a:p>
          <a:p>
            <a:pPr defTabSz="914400">
              <a:lnSpc>
                <a:spcPct val="70000"/>
              </a:lnSpc>
              <a:spcBef>
                <a:spcPct val="0"/>
              </a:spcBef>
              <a:spcAft>
                <a:spcPct val="35000"/>
              </a:spcAft>
              <a:buFont typeface="Wingdings" pitchFamily="2" charset="2"/>
              <a:buNone/>
            </a:pPr>
            <a:r>
              <a:rPr lang="en-US">
                <a:solidFill>
                  <a:schemeClr val="accent2"/>
                </a:solidFill>
              </a:rPr>
              <a:t>	Accuracy:</a:t>
            </a:r>
            <a:endParaRPr lang="en-US" b="1">
              <a:solidFill>
                <a:schemeClr val="accent2"/>
              </a:solidFill>
            </a:endParaRPr>
          </a:p>
          <a:p>
            <a:pPr lvl="1" defTabSz="914400">
              <a:lnSpc>
                <a:spcPct val="70000"/>
              </a:lnSpc>
              <a:spcBef>
                <a:spcPct val="0"/>
              </a:spcBef>
              <a:spcAft>
                <a:spcPct val="35000"/>
              </a:spcAft>
              <a:buClr>
                <a:srgbClr val="4D4D4D"/>
              </a:buClr>
            </a:pPr>
            <a:r>
              <a:rPr lang="en-US"/>
              <a:t>appropriate forecasting procedures</a:t>
            </a:r>
          </a:p>
          <a:p>
            <a:pPr lvl="1" defTabSz="914400">
              <a:lnSpc>
                <a:spcPct val="70000"/>
              </a:lnSpc>
              <a:spcBef>
                <a:spcPct val="0"/>
              </a:spcBef>
              <a:spcAft>
                <a:spcPct val="60000"/>
              </a:spcAft>
              <a:buClr>
                <a:srgbClr val="4D4D4D"/>
              </a:buClr>
            </a:pPr>
            <a:r>
              <a:rPr lang="en-US"/>
              <a:t>appropriate evaluation procedures</a:t>
            </a:r>
          </a:p>
          <a:p>
            <a:pPr defTabSz="914400">
              <a:lnSpc>
                <a:spcPct val="70000"/>
              </a:lnSpc>
              <a:spcBef>
                <a:spcPct val="0"/>
              </a:spcBef>
              <a:spcAft>
                <a:spcPct val="35000"/>
              </a:spcAft>
              <a:buFont typeface="Wingdings" pitchFamily="2" charset="2"/>
              <a:buNone/>
            </a:pPr>
            <a:r>
              <a:rPr lang="en-US">
                <a:solidFill>
                  <a:schemeClr val="accent2"/>
                </a:solidFill>
              </a:rPr>
              <a:t>	Clarity:</a:t>
            </a:r>
            <a:endParaRPr lang="en-US" sz="3000" b="1">
              <a:solidFill>
                <a:schemeClr val="accent2"/>
              </a:solidFill>
            </a:endParaRPr>
          </a:p>
          <a:p>
            <a:pPr lvl="1" defTabSz="914400">
              <a:lnSpc>
                <a:spcPct val="70000"/>
              </a:lnSpc>
              <a:spcBef>
                <a:spcPct val="0"/>
              </a:spcBef>
              <a:spcAft>
                <a:spcPct val="35000"/>
              </a:spcAft>
              <a:buClr>
                <a:srgbClr val="4D4D4D"/>
              </a:buClr>
            </a:pPr>
            <a:r>
              <a:rPr lang="en-US"/>
              <a:t>all interested parties can comprehend issues</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06D99B69-C249-4B7C-BBEF-4003B9305713}" type="slidenum">
              <a:rPr lang="en-US"/>
              <a:pPr/>
              <a:t>23</a:t>
            </a:fld>
            <a:endParaRPr lang="en-US"/>
          </a:p>
        </p:txBody>
      </p:sp>
      <p:sp>
        <p:nvSpPr>
          <p:cNvPr id="257026" name="Rectangle 2"/>
          <p:cNvSpPr>
            <a:spLocks noGrp="1" noChangeArrowheads="1"/>
          </p:cNvSpPr>
          <p:nvPr>
            <p:ph type="title"/>
          </p:nvPr>
        </p:nvSpPr>
        <p:spPr>
          <a:xfrm>
            <a:off x="685800" y="811213"/>
            <a:ext cx="8420100" cy="1143000"/>
          </a:xfrm>
        </p:spPr>
        <p:txBody>
          <a:bodyPr/>
          <a:lstStyle/>
          <a:p>
            <a:r>
              <a:rPr lang="en-US"/>
              <a:t>The Environmental Impact Assessment Process</a:t>
            </a:r>
          </a:p>
        </p:txBody>
      </p:sp>
      <p:sp>
        <p:nvSpPr>
          <p:cNvPr id="257027" name="Rectangle 3"/>
          <p:cNvSpPr>
            <a:spLocks noGrp="1" noChangeArrowheads="1"/>
          </p:cNvSpPr>
          <p:nvPr>
            <p:ph type="body" idx="1"/>
          </p:nvPr>
        </p:nvSpPr>
        <p:spPr>
          <a:xfrm>
            <a:off x="1411288" y="2293938"/>
            <a:ext cx="7467600" cy="3752850"/>
          </a:xfrm>
        </p:spPr>
        <p:txBody>
          <a:bodyPr/>
          <a:lstStyle/>
          <a:p>
            <a:pPr>
              <a:lnSpc>
                <a:spcPct val="70000"/>
              </a:lnSpc>
              <a:spcBef>
                <a:spcPct val="0"/>
              </a:spcBef>
              <a:spcAft>
                <a:spcPct val="50000"/>
              </a:spcAft>
              <a:buFont typeface="Wingdings" pitchFamily="2" charset="2"/>
              <a:buNone/>
            </a:pPr>
            <a:r>
              <a:rPr lang="en-US">
                <a:solidFill>
                  <a:schemeClr val="accent2"/>
                </a:solidFill>
              </a:rPr>
              <a:t>Major steps in the EIA process are:</a:t>
            </a:r>
            <a:endParaRPr lang="en-US"/>
          </a:p>
          <a:p>
            <a:pPr>
              <a:lnSpc>
                <a:spcPct val="70000"/>
              </a:lnSpc>
              <a:spcBef>
                <a:spcPct val="0"/>
              </a:spcBef>
              <a:spcAft>
                <a:spcPct val="40000"/>
              </a:spcAft>
            </a:pPr>
            <a:r>
              <a:rPr lang="en-US"/>
              <a:t>Screening</a:t>
            </a:r>
          </a:p>
          <a:p>
            <a:pPr>
              <a:lnSpc>
                <a:spcPct val="70000"/>
              </a:lnSpc>
              <a:spcBef>
                <a:spcPct val="0"/>
              </a:spcBef>
              <a:spcAft>
                <a:spcPct val="40000"/>
              </a:spcAft>
            </a:pPr>
            <a:r>
              <a:rPr lang="en-US"/>
              <a:t>Initial Environmental Examination (IEE)</a:t>
            </a:r>
          </a:p>
          <a:p>
            <a:pPr>
              <a:lnSpc>
                <a:spcPct val="70000"/>
              </a:lnSpc>
              <a:spcBef>
                <a:spcPct val="0"/>
              </a:spcBef>
              <a:spcAft>
                <a:spcPct val="40000"/>
              </a:spcAft>
            </a:pPr>
            <a:r>
              <a:rPr lang="en-US"/>
              <a:t>Scoping</a:t>
            </a:r>
          </a:p>
          <a:p>
            <a:pPr>
              <a:lnSpc>
                <a:spcPct val="70000"/>
              </a:lnSpc>
              <a:spcBef>
                <a:spcPct val="0"/>
              </a:spcBef>
              <a:spcAft>
                <a:spcPct val="40000"/>
              </a:spcAft>
            </a:pPr>
            <a:r>
              <a:rPr lang="en-US"/>
              <a:t>Full-Scale Assessment</a:t>
            </a:r>
          </a:p>
          <a:p>
            <a:pPr>
              <a:lnSpc>
                <a:spcPct val="70000"/>
              </a:lnSpc>
              <a:spcBef>
                <a:spcPct val="0"/>
              </a:spcBef>
              <a:spcAft>
                <a:spcPct val="40000"/>
              </a:spcAft>
            </a:pPr>
            <a:r>
              <a:rPr lang="en-US"/>
              <a:t>EIA Review and Decision Making</a:t>
            </a:r>
          </a:p>
          <a:p>
            <a:pPr>
              <a:lnSpc>
                <a:spcPct val="70000"/>
              </a:lnSpc>
              <a:spcBef>
                <a:spcPct val="0"/>
              </a:spcBef>
              <a:spcAft>
                <a:spcPct val="40000"/>
              </a:spcAft>
            </a:pPr>
            <a:r>
              <a:rPr lang="en-US"/>
              <a:t>Monitoring and Follow-Up</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8050" name="AutoShape 2"/>
          <p:cNvSpPr>
            <a:spLocks noChangeArrowheads="1"/>
          </p:cNvSpPr>
          <p:nvPr/>
        </p:nvSpPr>
        <p:spPr bwMode="auto">
          <a:xfrm>
            <a:off x="512763" y="803275"/>
            <a:ext cx="1597025" cy="995363"/>
          </a:xfrm>
          <a:prstGeom prst="diamond">
            <a:avLst/>
          </a:prstGeom>
          <a:solidFill>
            <a:srgbClr val="CCFFFF"/>
          </a:solidFill>
          <a:ln w="12700">
            <a:solidFill>
              <a:schemeClr val="bg2"/>
            </a:solidFill>
            <a:miter lim="800000"/>
            <a:headEnd/>
            <a:tailEnd/>
          </a:ln>
          <a:effectLst/>
        </p:spPr>
        <p:txBody>
          <a:bodyPr wrap="none" lIns="0" tIns="0" rIns="0" bIns="0" anchor="ctr"/>
          <a:lstStyle/>
          <a:p>
            <a:pPr algn="ctr" defTabSz="411163"/>
            <a:endParaRPr lang="en-US" sz="1800"/>
          </a:p>
        </p:txBody>
      </p:sp>
      <p:sp>
        <p:nvSpPr>
          <p:cNvPr id="258051" name="Rectangle 3"/>
          <p:cNvSpPr>
            <a:spLocks noChangeArrowheads="1"/>
          </p:cNvSpPr>
          <p:nvPr/>
        </p:nvSpPr>
        <p:spPr bwMode="auto">
          <a:xfrm>
            <a:off x="719138" y="1111250"/>
            <a:ext cx="1230312" cy="350838"/>
          </a:xfrm>
          <a:prstGeom prst="rect">
            <a:avLst/>
          </a:prstGeom>
          <a:noFill/>
          <a:ln w="9525">
            <a:noFill/>
            <a:miter lim="800000"/>
            <a:headEnd/>
            <a:tailEnd/>
          </a:ln>
          <a:effectLst/>
        </p:spPr>
        <p:txBody>
          <a:bodyPr wrap="none">
            <a:spAutoFit/>
          </a:bodyPr>
          <a:lstStyle/>
          <a:p>
            <a:pPr algn="ctr"/>
            <a:r>
              <a:rPr lang="en-US" sz="1700" b="1">
                <a:solidFill>
                  <a:schemeClr val="bg2"/>
                </a:solidFill>
              </a:rPr>
              <a:t>Screening</a:t>
            </a:r>
          </a:p>
        </p:txBody>
      </p:sp>
      <p:sp>
        <p:nvSpPr>
          <p:cNvPr id="258052" name="Rectangle 4"/>
          <p:cNvSpPr>
            <a:spLocks noChangeArrowheads="1"/>
          </p:cNvSpPr>
          <p:nvPr/>
        </p:nvSpPr>
        <p:spPr bwMode="auto">
          <a:xfrm>
            <a:off x="3068638" y="919163"/>
            <a:ext cx="2578100" cy="690562"/>
          </a:xfrm>
          <a:prstGeom prst="rect">
            <a:avLst/>
          </a:prstGeom>
          <a:solidFill>
            <a:srgbClr val="CCFFFF"/>
          </a:solidFill>
          <a:ln w="12700">
            <a:solidFill>
              <a:schemeClr val="bg2"/>
            </a:solidFill>
            <a:miter lim="800000"/>
            <a:headEnd/>
            <a:tailEnd/>
          </a:ln>
          <a:effectLst/>
        </p:spPr>
        <p:txBody>
          <a:bodyPr wrap="none" anchor="ctr"/>
          <a:lstStyle/>
          <a:p>
            <a:pPr algn="ctr"/>
            <a:r>
              <a:rPr lang="en-US" sz="1700" b="1">
                <a:solidFill>
                  <a:schemeClr val="bg2"/>
                </a:solidFill>
              </a:rPr>
              <a:t>Initial Environmental</a:t>
            </a:r>
          </a:p>
          <a:p>
            <a:pPr algn="ctr"/>
            <a:r>
              <a:rPr lang="en-US" sz="1700" b="1">
                <a:solidFill>
                  <a:schemeClr val="bg2"/>
                </a:solidFill>
              </a:rPr>
              <a:t>Examination (IEE)</a:t>
            </a:r>
          </a:p>
        </p:txBody>
      </p:sp>
      <p:sp>
        <p:nvSpPr>
          <p:cNvPr id="258053" name="Text Box 5"/>
          <p:cNvSpPr txBox="1">
            <a:spLocks noChangeArrowheads="1"/>
          </p:cNvSpPr>
          <p:nvPr/>
        </p:nvSpPr>
        <p:spPr bwMode="auto">
          <a:xfrm>
            <a:off x="7920038" y="2079625"/>
            <a:ext cx="1174750" cy="641350"/>
          </a:xfrm>
          <a:prstGeom prst="rect">
            <a:avLst/>
          </a:prstGeom>
          <a:noFill/>
          <a:ln w="12700">
            <a:noFill/>
            <a:miter lim="800000"/>
            <a:headEnd/>
            <a:tailEnd/>
          </a:ln>
          <a:effectLst/>
        </p:spPr>
        <p:txBody>
          <a:bodyPr wrap="none" anchor="ctr">
            <a:spAutoFit/>
          </a:bodyPr>
          <a:lstStyle/>
          <a:p>
            <a:pPr algn="ctr" defTabSz="762000"/>
            <a:r>
              <a:rPr lang="en-US" sz="1800" b="1" i="1"/>
              <a:t>EIA Not</a:t>
            </a:r>
          </a:p>
          <a:p>
            <a:pPr algn="ctr" defTabSz="762000"/>
            <a:r>
              <a:rPr lang="en-US" sz="1800" b="1" i="1"/>
              <a:t>Required</a:t>
            </a:r>
          </a:p>
        </p:txBody>
      </p:sp>
      <p:sp>
        <p:nvSpPr>
          <p:cNvPr id="258054" name="Text Box 6"/>
          <p:cNvSpPr txBox="1">
            <a:spLocks noChangeArrowheads="1"/>
          </p:cNvSpPr>
          <p:nvPr/>
        </p:nvSpPr>
        <p:spPr bwMode="auto">
          <a:xfrm>
            <a:off x="6246813" y="1774825"/>
            <a:ext cx="1174750" cy="641350"/>
          </a:xfrm>
          <a:prstGeom prst="rect">
            <a:avLst/>
          </a:prstGeom>
          <a:noFill/>
          <a:ln w="44450">
            <a:noFill/>
            <a:miter lim="800000"/>
            <a:headEnd/>
            <a:tailEnd/>
          </a:ln>
          <a:effectLst/>
        </p:spPr>
        <p:txBody>
          <a:bodyPr wrap="none" anchor="ctr">
            <a:spAutoFit/>
          </a:bodyPr>
          <a:lstStyle/>
          <a:p>
            <a:pPr algn="ctr" defTabSz="762000"/>
            <a:r>
              <a:rPr lang="en-US" sz="1800" b="1" i="1"/>
              <a:t>EIA</a:t>
            </a:r>
          </a:p>
          <a:p>
            <a:pPr algn="ctr" defTabSz="762000"/>
            <a:r>
              <a:rPr lang="en-US" sz="1800" b="1" i="1"/>
              <a:t>Required</a:t>
            </a:r>
          </a:p>
        </p:txBody>
      </p:sp>
      <p:sp>
        <p:nvSpPr>
          <p:cNvPr id="258055" name="Rectangle 7"/>
          <p:cNvSpPr>
            <a:spLocks noChangeArrowheads="1"/>
          </p:cNvSpPr>
          <p:nvPr/>
        </p:nvSpPr>
        <p:spPr bwMode="auto">
          <a:xfrm>
            <a:off x="5257800" y="4130675"/>
            <a:ext cx="1474788" cy="749300"/>
          </a:xfrm>
          <a:prstGeom prst="rect">
            <a:avLst/>
          </a:prstGeom>
          <a:solidFill>
            <a:srgbClr val="CCFFFF"/>
          </a:solidFill>
          <a:ln w="12700">
            <a:solidFill>
              <a:schemeClr val="bg2"/>
            </a:solidFill>
            <a:miter lim="800000"/>
            <a:headEnd/>
            <a:tailEnd/>
          </a:ln>
          <a:effectLst/>
        </p:spPr>
        <p:txBody>
          <a:bodyPr wrap="none" anchor="ctr"/>
          <a:lstStyle/>
          <a:p>
            <a:pPr algn="ctr"/>
            <a:r>
              <a:rPr lang="en-US" sz="1700" b="1">
                <a:solidFill>
                  <a:schemeClr val="bg2"/>
                </a:solidFill>
              </a:rPr>
              <a:t>Monitoring</a:t>
            </a:r>
          </a:p>
        </p:txBody>
      </p:sp>
      <p:sp>
        <p:nvSpPr>
          <p:cNvPr id="258056" name="Rectangle 8"/>
          <p:cNvSpPr>
            <a:spLocks noChangeArrowheads="1"/>
          </p:cNvSpPr>
          <p:nvPr/>
        </p:nvSpPr>
        <p:spPr bwMode="auto">
          <a:xfrm>
            <a:off x="7810500" y="4235450"/>
            <a:ext cx="1722438" cy="577850"/>
          </a:xfrm>
          <a:prstGeom prst="rect">
            <a:avLst/>
          </a:prstGeom>
          <a:solidFill>
            <a:srgbClr val="CCFFFF"/>
          </a:solidFill>
          <a:ln w="12700">
            <a:solidFill>
              <a:schemeClr val="bg2"/>
            </a:solidFill>
            <a:miter lim="800000"/>
            <a:headEnd/>
            <a:tailEnd/>
          </a:ln>
          <a:effectLst/>
        </p:spPr>
        <p:txBody>
          <a:bodyPr wrap="none" anchor="ctr"/>
          <a:lstStyle/>
          <a:p>
            <a:pPr algn="ctr"/>
            <a:r>
              <a:rPr lang="en-US" sz="1700" b="1">
                <a:solidFill>
                  <a:schemeClr val="bg2"/>
                </a:solidFill>
              </a:rPr>
              <a:t>EIA Audit and</a:t>
            </a:r>
            <a:br>
              <a:rPr lang="en-US" sz="1700" b="1">
                <a:solidFill>
                  <a:schemeClr val="bg2"/>
                </a:solidFill>
              </a:rPr>
            </a:br>
            <a:r>
              <a:rPr lang="en-US" sz="1700" b="1">
                <a:solidFill>
                  <a:schemeClr val="bg2"/>
                </a:solidFill>
              </a:rPr>
              <a:t>Evaluation</a:t>
            </a:r>
          </a:p>
        </p:txBody>
      </p:sp>
      <p:sp>
        <p:nvSpPr>
          <p:cNvPr id="258057" name="Line 9"/>
          <p:cNvSpPr>
            <a:spLocks noChangeShapeType="1"/>
          </p:cNvSpPr>
          <p:nvPr/>
        </p:nvSpPr>
        <p:spPr bwMode="auto">
          <a:xfrm>
            <a:off x="2133600" y="1295400"/>
            <a:ext cx="939800" cy="0"/>
          </a:xfrm>
          <a:prstGeom prst="line">
            <a:avLst/>
          </a:prstGeom>
          <a:noFill/>
          <a:ln w="44450">
            <a:solidFill>
              <a:schemeClr val="tx2"/>
            </a:solidFill>
            <a:round/>
            <a:headEnd/>
            <a:tailEnd type="triangle" w="med" len="med"/>
          </a:ln>
          <a:effectLst/>
        </p:spPr>
        <p:txBody>
          <a:bodyPr wrap="none" anchor="ctr"/>
          <a:lstStyle/>
          <a:p>
            <a:endParaRPr lang="en-GB"/>
          </a:p>
        </p:txBody>
      </p:sp>
      <p:sp>
        <p:nvSpPr>
          <p:cNvPr id="258058" name="Line 10"/>
          <p:cNvSpPr>
            <a:spLocks noChangeShapeType="1"/>
          </p:cNvSpPr>
          <p:nvPr/>
        </p:nvSpPr>
        <p:spPr bwMode="auto">
          <a:xfrm>
            <a:off x="5837238" y="1190625"/>
            <a:ext cx="939800" cy="0"/>
          </a:xfrm>
          <a:prstGeom prst="line">
            <a:avLst/>
          </a:prstGeom>
          <a:noFill/>
          <a:ln w="44450">
            <a:solidFill>
              <a:schemeClr val="tx2"/>
            </a:solidFill>
            <a:round/>
            <a:headEnd/>
            <a:tailEnd type="triangle" w="med" len="med"/>
          </a:ln>
          <a:effectLst/>
        </p:spPr>
        <p:txBody>
          <a:bodyPr wrap="none" anchor="ctr"/>
          <a:lstStyle/>
          <a:p>
            <a:endParaRPr lang="en-GB"/>
          </a:p>
        </p:txBody>
      </p:sp>
      <p:sp>
        <p:nvSpPr>
          <p:cNvPr id="258059" name="Line 11"/>
          <p:cNvSpPr>
            <a:spLocks noChangeShapeType="1"/>
          </p:cNvSpPr>
          <p:nvPr/>
        </p:nvSpPr>
        <p:spPr bwMode="auto">
          <a:xfrm rot="24517954">
            <a:off x="8035925" y="1839913"/>
            <a:ext cx="514350" cy="0"/>
          </a:xfrm>
          <a:prstGeom prst="line">
            <a:avLst/>
          </a:prstGeom>
          <a:noFill/>
          <a:ln w="44450">
            <a:solidFill>
              <a:schemeClr val="tx2"/>
            </a:solidFill>
            <a:round/>
            <a:headEnd/>
            <a:tailEnd type="triangle" w="med" len="med"/>
          </a:ln>
          <a:effectLst/>
        </p:spPr>
        <p:txBody>
          <a:bodyPr wrap="none" anchor="ctr"/>
          <a:lstStyle/>
          <a:p>
            <a:endParaRPr lang="en-GB"/>
          </a:p>
        </p:txBody>
      </p:sp>
      <p:sp>
        <p:nvSpPr>
          <p:cNvPr id="258060" name="AutoShape 12"/>
          <p:cNvSpPr>
            <a:spLocks noChangeArrowheads="1"/>
          </p:cNvSpPr>
          <p:nvPr/>
        </p:nvSpPr>
        <p:spPr bwMode="auto">
          <a:xfrm>
            <a:off x="6726238" y="822325"/>
            <a:ext cx="1598612" cy="995363"/>
          </a:xfrm>
          <a:prstGeom prst="diamond">
            <a:avLst/>
          </a:prstGeom>
          <a:solidFill>
            <a:srgbClr val="CCFFFF"/>
          </a:solidFill>
          <a:ln w="12700">
            <a:solidFill>
              <a:schemeClr val="bg2"/>
            </a:solidFill>
            <a:miter lim="800000"/>
            <a:headEnd/>
            <a:tailEnd/>
          </a:ln>
          <a:effectLst/>
        </p:spPr>
        <p:txBody>
          <a:bodyPr wrap="none" lIns="0" tIns="0" rIns="0" bIns="0" anchor="ctr"/>
          <a:lstStyle/>
          <a:p>
            <a:pPr algn="ctr" defTabSz="411163"/>
            <a:endParaRPr lang="en-US" sz="1800"/>
          </a:p>
        </p:txBody>
      </p:sp>
      <p:sp>
        <p:nvSpPr>
          <p:cNvPr id="258061" name="Rectangle 13"/>
          <p:cNvSpPr>
            <a:spLocks noChangeArrowheads="1"/>
          </p:cNvSpPr>
          <p:nvPr/>
        </p:nvSpPr>
        <p:spPr bwMode="auto">
          <a:xfrm>
            <a:off x="7065963" y="977900"/>
            <a:ext cx="930275" cy="609600"/>
          </a:xfrm>
          <a:prstGeom prst="rect">
            <a:avLst/>
          </a:prstGeom>
          <a:noFill/>
          <a:ln w="9525">
            <a:noFill/>
            <a:miter lim="800000"/>
            <a:headEnd/>
            <a:tailEnd/>
          </a:ln>
          <a:effectLst/>
        </p:spPr>
        <p:txBody>
          <a:bodyPr wrap="none">
            <a:spAutoFit/>
          </a:bodyPr>
          <a:lstStyle/>
          <a:p>
            <a:pPr algn="ctr"/>
            <a:r>
              <a:rPr lang="en-US" sz="1700" b="1">
                <a:solidFill>
                  <a:schemeClr val="bg2"/>
                </a:solidFill>
              </a:rPr>
              <a:t>IEE</a:t>
            </a:r>
            <a:endParaRPr lang="en-US" sz="1700">
              <a:solidFill>
                <a:schemeClr val="bg2"/>
              </a:solidFill>
            </a:endParaRPr>
          </a:p>
          <a:p>
            <a:pPr algn="ctr"/>
            <a:r>
              <a:rPr lang="en-US" sz="1700" b="1">
                <a:solidFill>
                  <a:schemeClr val="bg2"/>
                </a:solidFill>
              </a:rPr>
              <a:t>Review</a:t>
            </a:r>
            <a:endParaRPr lang="en-US" sz="1700">
              <a:solidFill>
                <a:schemeClr val="bg2"/>
              </a:solidFill>
            </a:endParaRPr>
          </a:p>
        </p:txBody>
      </p:sp>
      <p:sp>
        <p:nvSpPr>
          <p:cNvPr id="258062" name="Line 14"/>
          <p:cNvSpPr>
            <a:spLocks noChangeShapeType="1"/>
          </p:cNvSpPr>
          <p:nvPr/>
        </p:nvSpPr>
        <p:spPr bwMode="auto">
          <a:xfrm flipV="1">
            <a:off x="2039938" y="4400550"/>
            <a:ext cx="609600" cy="19050"/>
          </a:xfrm>
          <a:prstGeom prst="line">
            <a:avLst/>
          </a:prstGeom>
          <a:noFill/>
          <a:ln w="44450">
            <a:solidFill>
              <a:schemeClr val="tx2"/>
            </a:solidFill>
            <a:round/>
            <a:headEnd/>
            <a:tailEnd type="triangle" w="med" len="med"/>
          </a:ln>
          <a:effectLst/>
        </p:spPr>
        <p:txBody>
          <a:bodyPr wrap="none" anchor="ctr"/>
          <a:lstStyle/>
          <a:p>
            <a:endParaRPr lang="en-GB"/>
          </a:p>
        </p:txBody>
      </p:sp>
      <p:sp>
        <p:nvSpPr>
          <p:cNvPr id="258063" name="Line 15"/>
          <p:cNvSpPr>
            <a:spLocks noChangeShapeType="1"/>
          </p:cNvSpPr>
          <p:nvPr/>
        </p:nvSpPr>
        <p:spPr bwMode="auto">
          <a:xfrm rot="8761181">
            <a:off x="3306763" y="3057525"/>
            <a:ext cx="868362" cy="0"/>
          </a:xfrm>
          <a:prstGeom prst="line">
            <a:avLst/>
          </a:prstGeom>
          <a:noFill/>
          <a:ln w="44450">
            <a:solidFill>
              <a:schemeClr val="tx2"/>
            </a:solidFill>
            <a:round/>
            <a:headEnd/>
            <a:tailEnd type="triangle" w="med" len="med"/>
          </a:ln>
          <a:effectLst/>
        </p:spPr>
        <p:txBody>
          <a:bodyPr wrap="none" anchor="ctr"/>
          <a:lstStyle/>
          <a:p>
            <a:endParaRPr lang="en-GB"/>
          </a:p>
        </p:txBody>
      </p:sp>
      <p:sp>
        <p:nvSpPr>
          <p:cNvPr id="258064" name="Rectangle 16"/>
          <p:cNvSpPr>
            <a:spLocks noChangeArrowheads="1"/>
          </p:cNvSpPr>
          <p:nvPr/>
        </p:nvSpPr>
        <p:spPr bwMode="auto">
          <a:xfrm>
            <a:off x="4144963" y="2022475"/>
            <a:ext cx="1803400" cy="801688"/>
          </a:xfrm>
          <a:prstGeom prst="rect">
            <a:avLst/>
          </a:prstGeom>
          <a:solidFill>
            <a:srgbClr val="CCFFFF"/>
          </a:solidFill>
          <a:ln w="12700">
            <a:solidFill>
              <a:schemeClr val="bg2"/>
            </a:solidFill>
            <a:miter lim="800000"/>
            <a:headEnd/>
            <a:tailEnd/>
          </a:ln>
          <a:effectLst/>
        </p:spPr>
        <p:txBody>
          <a:bodyPr wrap="none" anchor="ctr"/>
          <a:lstStyle/>
          <a:p>
            <a:pPr algn="ctr"/>
            <a:r>
              <a:rPr lang="en-US" sz="1700" b="1">
                <a:solidFill>
                  <a:schemeClr val="bg2"/>
                </a:solidFill>
              </a:rPr>
              <a:t>Scoping/</a:t>
            </a:r>
            <a:br>
              <a:rPr lang="en-US" sz="1700" b="1">
                <a:solidFill>
                  <a:schemeClr val="bg2"/>
                </a:solidFill>
              </a:rPr>
            </a:br>
            <a:r>
              <a:rPr lang="en-US" sz="1700" b="1">
                <a:solidFill>
                  <a:schemeClr val="bg2"/>
                </a:solidFill>
              </a:rPr>
              <a:t>Terms of</a:t>
            </a:r>
            <a:br>
              <a:rPr lang="en-US" sz="1700" b="1">
                <a:solidFill>
                  <a:schemeClr val="bg2"/>
                </a:solidFill>
              </a:rPr>
            </a:br>
            <a:r>
              <a:rPr lang="en-US" sz="1700" b="1">
                <a:solidFill>
                  <a:schemeClr val="bg2"/>
                </a:solidFill>
              </a:rPr>
              <a:t>Reference</a:t>
            </a:r>
          </a:p>
        </p:txBody>
      </p:sp>
      <p:sp>
        <p:nvSpPr>
          <p:cNvPr id="258065" name="Line 17"/>
          <p:cNvSpPr>
            <a:spLocks noChangeShapeType="1"/>
          </p:cNvSpPr>
          <p:nvPr/>
        </p:nvSpPr>
        <p:spPr bwMode="auto">
          <a:xfrm rot="8761181">
            <a:off x="1606550" y="4095750"/>
            <a:ext cx="939800" cy="1588"/>
          </a:xfrm>
          <a:prstGeom prst="line">
            <a:avLst/>
          </a:prstGeom>
          <a:noFill/>
          <a:ln w="44450">
            <a:solidFill>
              <a:schemeClr val="tx2"/>
            </a:solidFill>
            <a:round/>
            <a:headEnd/>
            <a:tailEnd type="triangle" w="med" len="med"/>
          </a:ln>
          <a:effectLst/>
        </p:spPr>
        <p:txBody>
          <a:bodyPr wrap="none" anchor="ctr"/>
          <a:lstStyle/>
          <a:p>
            <a:endParaRPr lang="en-GB"/>
          </a:p>
        </p:txBody>
      </p:sp>
      <p:sp>
        <p:nvSpPr>
          <p:cNvPr id="258066" name="Rectangle 18"/>
          <p:cNvSpPr>
            <a:spLocks noChangeArrowheads="1"/>
          </p:cNvSpPr>
          <p:nvPr/>
        </p:nvSpPr>
        <p:spPr bwMode="auto">
          <a:xfrm>
            <a:off x="1906588" y="3113088"/>
            <a:ext cx="1433512" cy="649287"/>
          </a:xfrm>
          <a:prstGeom prst="rect">
            <a:avLst/>
          </a:prstGeom>
          <a:solidFill>
            <a:srgbClr val="CCFFFF"/>
          </a:solidFill>
          <a:ln w="12700">
            <a:solidFill>
              <a:schemeClr val="bg2"/>
            </a:solidFill>
            <a:miter lim="800000"/>
            <a:headEnd/>
            <a:tailEnd/>
          </a:ln>
          <a:effectLst/>
        </p:spPr>
        <p:txBody>
          <a:bodyPr wrap="none" anchor="ctr"/>
          <a:lstStyle/>
          <a:p>
            <a:pPr algn="ctr"/>
            <a:r>
              <a:rPr lang="en-US" sz="1700" b="1">
                <a:solidFill>
                  <a:schemeClr val="bg2"/>
                </a:solidFill>
              </a:rPr>
              <a:t>Full-Scale</a:t>
            </a:r>
          </a:p>
          <a:p>
            <a:pPr algn="ctr"/>
            <a:r>
              <a:rPr lang="en-US" sz="1700" b="1">
                <a:solidFill>
                  <a:schemeClr val="bg2"/>
                </a:solidFill>
              </a:rPr>
              <a:t>EIA</a:t>
            </a:r>
          </a:p>
        </p:txBody>
      </p:sp>
      <p:sp>
        <p:nvSpPr>
          <p:cNvPr id="258067" name="Text Box 19"/>
          <p:cNvSpPr txBox="1">
            <a:spLocks noChangeArrowheads="1"/>
          </p:cNvSpPr>
          <p:nvPr/>
        </p:nvSpPr>
        <p:spPr bwMode="auto">
          <a:xfrm>
            <a:off x="2757488" y="5514975"/>
            <a:ext cx="1084262" cy="619125"/>
          </a:xfrm>
          <a:prstGeom prst="rect">
            <a:avLst/>
          </a:prstGeom>
          <a:solidFill>
            <a:srgbClr val="CCFFFF"/>
          </a:solidFill>
          <a:ln w="9525">
            <a:solidFill>
              <a:schemeClr val="bg2"/>
            </a:solidFill>
            <a:miter lim="800000"/>
            <a:headEnd/>
            <a:tailEnd/>
          </a:ln>
          <a:effectLst/>
        </p:spPr>
        <p:txBody>
          <a:bodyPr wrap="none">
            <a:spAutoFit/>
          </a:bodyPr>
          <a:lstStyle/>
          <a:p>
            <a:pPr algn="ctr" defTabSz="762000"/>
            <a:r>
              <a:rPr lang="en-US" sz="1700" b="1">
                <a:solidFill>
                  <a:schemeClr val="bg2"/>
                </a:solidFill>
              </a:rPr>
              <a:t>Evaluate</a:t>
            </a:r>
          </a:p>
          <a:p>
            <a:pPr algn="ctr" defTabSz="762000"/>
            <a:r>
              <a:rPr lang="en-US" sz="1700" b="1">
                <a:solidFill>
                  <a:schemeClr val="bg2"/>
                </a:solidFill>
              </a:rPr>
              <a:t>Options</a:t>
            </a:r>
          </a:p>
        </p:txBody>
      </p:sp>
      <p:sp>
        <p:nvSpPr>
          <p:cNvPr id="258068" name="Rectangle 20"/>
          <p:cNvSpPr>
            <a:spLocks noChangeArrowheads="1"/>
          </p:cNvSpPr>
          <p:nvPr/>
        </p:nvSpPr>
        <p:spPr bwMode="auto">
          <a:xfrm>
            <a:off x="3505200" y="4857750"/>
            <a:ext cx="1250950" cy="641350"/>
          </a:xfrm>
          <a:prstGeom prst="rect">
            <a:avLst/>
          </a:prstGeom>
          <a:noFill/>
          <a:ln w="9525">
            <a:noFill/>
            <a:miter lim="800000"/>
            <a:headEnd/>
            <a:tailEnd/>
          </a:ln>
          <a:effectLst/>
        </p:spPr>
        <p:txBody>
          <a:bodyPr wrap="none">
            <a:spAutoFit/>
          </a:bodyPr>
          <a:lstStyle/>
          <a:p>
            <a:pPr algn="ctr"/>
            <a:r>
              <a:rPr lang="en-US" sz="1800" b="1" i="1"/>
              <a:t>EIA Not</a:t>
            </a:r>
          </a:p>
          <a:p>
            <a:pPr algn="ctr"/>
            <a:r>
              <a:rPr lang="en-US" sz="1800" b="1" i="1"/>
              <a:t>Approved</a:t>
            </a:r>
            <a:endParaRPr lang="en-US" sz="1700" b="1" i="1"/>
          </a:p>
        </p:txBody>
      </p:sp>
      <p:sp>
        <p:nvSpPr>
          <p:cNvPr id="258069" name="AutoShape 21"/>
          <p:cNvSpPr>
            <a:spLocks noChangeArrowheads="1"/>
          </p:cNvSpPr>
          <p:nvPr/>
        </p:nvSpPr>
        <p:spPr bwMode="auto">
          <a:xfrm>
            <a:off x="276225" y="4022725"/>
            <a:ext cx="1597025" cy="995363"/>
          </a:xfrm>
          <a:prstGeom prst="diamond">
            <a:avLst/>
          </a:prstGeom>
          <a:solidFill>
            <a:srgbClr val="CCFFFF"/>
          </a:solidFill>
          <a:ln w="12700">
            <a:solidFill>
              <a:schemeClr val="bg2"/>
            </a:solidFill>
            <a:miter lim="800000"/>
            <a:headEnd/>
            <a:tailEnd/>
          </a:ln>
          <a:effectLst/>
        </p:spPr>
        <p:txBody>
          <a:bodyPr wrap="none" lIns="0" tIns="0" rIns="0" bIns="0" anchor="ctr"/>
          <a:lstStyle/>
          <a:p>
            <a:pPr algn="ctr" defTabSz="411163"/>
            <a:endParaRPr lang="en-US" sz="1800"/>
          </a:p>
        </p:txBody>
      </p:sp>
      <p:sp>
        <p:nvSpPr>
          <p:cNvPr id="258070" name="Rectangle 22"/>
          <p:cNvSpPr>
            <a:spLocks noChangeArrowheads="1"/>
          </p:cNvSpPr>
          <p:nvPr/>
        </p:nvSpPr>
        <p:spPr bwMode="auto">
          <a:xfrm>
            <a:off x="600075" y="4222750"/>
            <a:ext cx="930275" cy="609600"/>
          </a:xfrm>
          <a:prstGeom prst="rect">
            <a:avLst/>
          </a:prstGeom>
          <a:noFill/>
          <a:ln w="9525">
            <a:noFill/>
            <a:miter lim="800000"/>
            <a:headEnd/>
            <a:tailEnd/>
          </a:ln>
          <a:effectLst/>
        </p:spPr>
        <p:txBody>
          <a:bodyPr wrap="none">
            <a:spAutoFit/>
          </a:bodyPr>
          <a:lstStyle/>
          <a:p>
            <a:pPr algn="ctr"/>
            <a:r>
              <a:rPr lang="en-US" sz="1700" b="1">
                <a:solidFill>
                  <a:schemeClr val="bg2"/>
                </a:solidFill>
              </a:rPr>
              <a:t>EIA</a:t>
            </a:r>
          </a:p>
          <a:p>
            <a:pPr algn="ctr"/>
            <a:r>
              <a:rPr lang="en-US" sz="1700" b="1">
                <a:solidFill>
                  <a:schemeClr val="bg2"/>
                </a:solidFill>
              </a:rPr>
              <a:t>Review</a:t>
            </a:r>
          </a:p>
        </p:txBody>
      </p:sp>
      <p:sp>
        <p:nvSpPr>
          <p:cNvPr id="258071" name="Line 23"/>
          <p:cNvSpPr>
            <a:spLocks noChangeShapeType="1"/>
          </p:cNvSpPr>
          <p:nvPr/>
        </p:nvSpPr>
        <p:spPr bwMode="auto">
          <a:xfrm>
            <a:off x="4002088" y="4476750"/>
            <a:ext cx="1185862" cy="0"/>
          </a:xfrm>
          <a:prstGeom prst="line">
            <a:avLst/>
          </a:prstGeom>
          <a:noFill/>
          <a:ln w="44450">
            <a:solidFill>
              <a:schemeClr val="tx2"/>
            </a:solidFill>
            <a:round/>
            <a:headEnd/>
            <a:tailEnd type="triangle" w="med" len="med"/>
          </a:ln>
          <a:effectLst/>
        </p:spPr>
        <p:txBody>
          <a:bodyPr wrap="none" anchor="ctr"/>
          <a:lstStyle/>
          <a:p>
            <a:endParaRPr lang="en-GB"/>
          </a:p>
        </p:txBody>
      </p:sp>
      <p:sp>
        <p:nvSpPr>
          <p:cNvPr id="258072" name="Line 24"/>
          <p:cNvSpPr>
            <a:spLocks noChangeShapeType="1"/>
          </p:cNvSpPr>
          <p:nvPr/>
        </p:nvSpPr>
        <p:spPr bwMode="auto">
          <a:xfrm>
            <a:off x="6821488" y="4533900"/>
            <a:ext cx="939800" cy="0"/>
          </a:xfrm>
          <a:prstGeom prst="line">
            <a:avLst/>
          </a:prstGeom>
          <a:noFill/>
          <a:ln w="44450">
            <a:solidFill>
              <a:schemeClr val="tx2"/>
            </a:solidFill>
            <a:round/>
            <a:headEnd/>
            <a:tailEnd type="triangle" w="med" len="med"/>
          </a:ln>
          <a:effectLst/>
        </p:spPr>
        <p:txBody>
          <a:bodyPr wrap="none" anchor="ctr"/>
          <a:lstStyle/>
          <a:p>
            <a:endParaRPr lang="en-GB"/>
          </a:p>
        </p:txBody>
      </p:sp>
      <p:sp>
        <p:nvSpPr>
          <p:cNvPr id="258073" name="Rectangle 25"/>
          <p:cNvSpPr>
            <a:spLocks noChangeArrowheads="1"/>
          </p:cNvSpPr>
          <p:nvPr/>
        </p:nvSpPr>
        <p:spPr bwMode="auto">
          <a:xfrm>
            <a:off x="2746375" y="4165600"/>
            <a:ext cx="1114425" cy="638175"/>
          </a:xfrm>
          <a:prstGeom prst="rect">
            <a:avLst/>
          </a:prstGeom>
          <a:solidFill>
            <a:srgbClr val="CCFFFF"/>
          </a:solidFill>
          <a:ln w="28575">
            <a:solidFill>
              <a:schemeClr val="bg2"/>
            </a:solidFill>
            <a:miter lim="800000"/>
            <a:headEnd/>
            <a:tailEnd/>
          </a:ln>
          <a:effectLst/>
        </p:spPr>
        <p:txBody>
          <a:bodyPr wrap="none">
            <a:spAutoFit/>
          </a:bodyPr>
          <a:lstStyle/>
          <a:p>
            <a:pPr algn="ctr"/>
            <a:r>
              <a:rPr lang="en-US" sz="1700" b="1">
                <a:solidFill>
                  <a:schemeClr val="bg2"/>
                </a:solidFill>
              </a:rPr>
              <a:t>Decision</a:t>
            </a:r>
          </a:p>
          <a:p>
            <a:pPr algn="ctr"/>
            <a:r>
              <a:rPr lang="en-US" sz="1700" b="1">
                <a:solidFill>
                  <a:schemeClr val="bg2"/>
                </a:solidFill>
              </a:rPr>
              <a:t>Making</a:t>
            </a:r>
          </a:p>
        </p:txBody>
      </p:sp>
      <p:sp>
        <p:nvSpPr>
          <p:cNvPr id="258074" name="Rectangle 26"/>
          <p:cNvSpPr>
            <a:spLocks noChangeArrowheads="1"/>
          </p:cNvSpPr>
          <p:nvPr/>
        </p:nvSpPr>
        <p:spPr bwMode="auto">
          <a:xfrm>
            <a:off x="3924300" y="3590925"/>
            <a:ext cx="1250950" cy="641350"/>
          </a:xfrm>
          <a:prstGeom prst="rect">
            <a:avLst/>
          </a:prstGeom>
          <a:noFill/>
          <a:ln w="9525">
            <a:noFill/>
            <a:miter lim="800000"/>
            <a:headEnd/>
            <a:tailEnd/>
          </a:ln>
          <a:effectLst/>
        </p:spPr>
        <p:txBody>
          <a:bodyPr wrap="none">
            <a:spAutoFit/>
          </a:bodyPr>
          <a:lstStyle/>
          <a:p>
            <a:pPr algn="ctr"/>
            <a:r>
              <a:rPr lang="en-US" sz="1800" b="1" i="1"/>
              <a:t>EIA</a:t>
            </a:r>
          </a:p>
          <a:p>
            <a:pPr algn="ctr"/>
            <a:r>
              <a:rPr lang="en-US" sz="1800" b="1" i="1"/>
              <a:t>Approved</a:t>
            </a:r>
          </a:p>
        </p:txBody>
      </p:sp>
      <p:sp>
        <p:nvSpPr>
          <p:cNvPr id="258075" name="Line 27"/>
          <p:cNvSpPr>
            <a:spLocks noChangeShapeType="1"/>
          </p:cNvSpPr>
          <p:nvPr/>
        </p:nvSpPr>
        <p:spPr bwMode="auto">
          <a:xfrm>
            <a:off x="3309938" y="4876800"/>
            <a:ext cx="0" cy="552450"/>
          </a:xfrm>
          <a:prstGeom prst="line">
            <a:avLst/>
          </a:prstGeom>
          <a:noFill/>
          <a:ln w="44450">
            <a:solidFill>
              <a:schemeClr val="tx2"/>
            </a:solidFill>
            <a:round/>
            <a:headEnd/>
            <a:tailEnd type="triangle" w="med" len="med"/>
          </a:ln>
          <a:effectLst/>
        </p:spPr>
        <p:txBody>
          <a:bodyPr wrap="none" anchor="ctr"/>
          <a:lstStyle/>
          <a:p>
            <a:endParaRPr lang="en-GB"/>
          </a:p>
        </p:txBody>
      </p:sp>
      <p:sp>
        <p:nvSpPr>
          <p:cNvPr id="258079" name="Line 31"/>
          <p:cNvSpPr>
            <a:spLocks noChangeShapeType="1"/>
          </p:cNvSpPr>
          <p:nvPr/>
        </p:nvSpPr>
        <p:spPr bwMode="auto">
          <a:xfrm rot="8761181">
            <a:off x="5954713" y="1704975"/>
            <a:ext cx="868362" cy="0"/>
          </a:xfrm>
          <a:prstGeom prst="line">
            <a:avLst/>
          </a:prstGeom>
          <a:noFill/>
          <a:ln w="44450">
            <a:solidFill>
              <a:schemeClr val="tx2"/>
            </a:solidFill>
            <a:round/>
            <a:headEnd/>
            <a:tailEnd type="triangle" w="med" len="med"/>
          </a:ln>
          <a:effectLst/>
        </p:spPr>
        <p:txBody>
          <a:bodyPr wrap="none" anchor="ctr"/>
          <a:lstStyle/>
          <a:p>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4CCEA9C8-503B-4A38-8AC1-710619626B49}" type="slidenum">
              <a:rPr lang="en-US"/>
              <a:pPr/>
              <a:t>25</a:t>
            </a:fld>
            <a:endParaRPr lang="en-US"/>
          </a:p>
        </p:txBody>
      </p:sp>
      <p:sp>
        <p:nvSpPr>
          <p:cNvPr id="259074" name="Rectangle 2"/>
          <p:cNvSpPr>
            <a:spLocks noGrp="1" noChangeArrowheads="1"/>
          </p:cNvSpPr>
          <p:nvPr>
            <p:ph type="title"/>
          </p:nvPr>
        </p:nvSpPr>
        <p:spPr>
          <a:xfrm>
            <a:off x="628650" y="609600"/>
            <a:ext cx="8420100" cy="1143000"/>
          </a:xfrm>
        </p:spPr>
        <p:txBody>
          <a:bodyPr/>
          <a:lstStyle/>
          <a:p>
            <a:r>
              <a:rPr lang="en-US"/>
              <a:t>Screening</a:t>
            </a:r>
          </a:p>
        </p:txBody>
      </p:sp>
      <p:sp>
        <p:nvSpPr>
          <p:cNvPr id="259075" name="Rectangle 3"/>
          <p:cNvSpPr>
            <a:spLocks noGrp="1" noChangeArrowheads="1"/>
          </p:cNvSpPr>
          <p:nvPr>
            <p:ph type="body" idx="1"/>
          </p:nvPr>
        </p:nvSpPr>
        <p:spPr>
          <a:xfrm>
            <a:off x="971550" y="1962150"/>
            <a:ext cx="8001000" cy="4229100"/>
          </a:xfrm>
        </p:spPr>
        <p:txBody>
          <a:bodyPr/>
          <a:lstStyle/>
          <a:p>
            <a:pPr>
              <a:lnSpc>
                <a:spcPct val="70000"/>
              </a:lnSpc>
              <a:spcBef>
                <a:spcPct val="0"/>
              </a:spcBef>
              <a:spcAft>
                <a:spcPct val="40000"/>
              </a:spcAft>
            </a:pPr>
            <a:r>
              <a:rPr lang="en-US"/>
              <a:t>It would be time consuming and a waste of resources for all proposed projects and activities to undergo EIA</a:t>
            </a:r>
          </a:p>
          <a:p>
            <a:pPr>
              <a:lnSpc>
                <a:spcPct val="70000"/>
              </a:lnSpc>
              <a:spcBef>
                <a:spcPct val="0"/>
              </a:spcBef>
              <a:spcAft>
                <a:spcPct val="40000"/>
              </a:spcAft>
            </a:pPr>
            <a:r>
              <a:rPr lang="en-US"/>
              <a:t>Not all development projects require an EIA, as some projects may not pose an environmental threat</a:t>
            </a:r>
          </a:p>
          <a:p>
            <a:pPr>
              <a:lnSpc>
                <a:spcPct val="70000"/>
              </a:lnSpc>
              <a:spcBef>
                <a:spcPct val="0"/>
              </a:spcBef>
              <a:spcAft>
                <a:spcPct val="40000"/>
              </a:spcAft>
            </a:pPr>
            <a:r>
              <a:rPr lang="en-US"/>
              <a:t>Screening is the process used to determine whether a proposed project or activity requires an EIA and, if so, what level of environmental review is necessary</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E2794C56-9384-4A6D-9010-C5BE253D00A1}" type="slidenum">
              <a:rPr lang="en-US"/>
              <a:pPr/>
              <a:t>26</a:t>
            </a:fld>
            <a:endParaRPr lang="en-US"/>
          </a:p>
        </p:txBody>
      </p:sp>
      <p:sp>
        <p:nvSpPr>
          <p:cNvPr id="261122" name="Rectangle 2"/>
          <p:cNvSpPr>
            <a:spLocks noGrp="1" noChangeArrowheads="1"/>
          </p:cNvSpPr>
          <p:nvPr>
            <p:ph type="title"/>
          </p:nvPr>
        </p:nvSpPr>
        <p:spPr>
          <a:xfrm>
            <a:off x="665163" y="800100"/>
            <a:ext cx="8380412" cy="800100"/>
          </a:xfrm>
        </p:spPr>
        <p:txBody>
          <a:bodyPr/>
          <a:lstStyle/>
          <a:p>
            <a:r>
              <a:rPr lang="en-US"/>
              <a:t>Screening Objectives</a:t>
            </a:r>
          </a:p>
        </p:txBody>
      </p:sp>
      <p:sp>
        <p:nvSpPr>
          <p:cNvPr id="261123" name="Rectangle 3"/>
          <p:cNvSpPr>
            <a:spLocks noGrp="1" noChangeArrowheads="1"/>
          </p:cNvSpPr>
          <p:nvPr>
            <p:ph type="body" idx="1"/>
          </p:nvPr>
        </p:nvSpPr>
        <p:spPr>
          <a:xfrm>
            <a:off x="960438" y="1885950"/>
            <a:ext cx="8123237" cy="3752850"/>
          </a:xfrm>
        </p:spPr>
        <p:txBody>
          <a:bodyPr/>
          <a:lstStyle/>
          <a:p>
            <a:pPr marL="742950" indent="-742950">
              <a:lnSpc>
                <a:spcPct val="70000"/>
              </a:lnSpc>
              <a:spcBef>
                <a:spcPct val="0"/>
              </a:spcBef>
              <a:spcAft>
                <a:spcPct val="40000"/>
              </a:spcAft>
            </a:pPr>
            <a:r>
              <a:rPr lang="en-US"/>
              <a:t>Identify those projects or activities that may cause potential significant impacts</a:t>
            </a:r>
          </a:p>
          <a:p>
            <a:pPr marL="742950" indent="-742950">
              <a:lnSpc>
                <a:spcPct val="70000"/>
              </a:lnSpc>
              <a:spcBef>
                <a:spcPct val="0"/>
              </a:spcBef>
              <a:spcAft>
                <a:spcPct val="40000"/>
              </a:spcAft>
            </a:pPr>
            <a:r>
              <a:rPr lang="en-US"/>
              <a:t>Identify special conditions/analyses that may be required by international funding bodies</a:t>
            </a:r>
          </a:p>
          <a:p>
            <a:pPr marL="742950" indent="-742950">
              <a:lnSpc>
                <a:spcPct val="70000"/>
              </a:lnSpc>
              <a:spcBef>
                <a:spcPct val="0"/>
              </a:spcBef>
              <a:spcAft>
                <a:spcPct val="30000"/>
              </a:spcAft>
            </a:pPr>
            <a:r>
              <a:rPr lang="en-US"/>
              <a:t>Categorize the project as one where:</a:t>
            </a:r>
          </a:p>
          <a:p>
            <a:pPr marL="1371600" lvl="1" indent="-457200">
              <a:lnSpc>
                <a:spcPct val="70000"/>
              </a:lnSpc>
              <a:spcBef>
                <a:spcPct val="0"/>
              </a:spcBef>
              <a:spcAft>
                <a:spcPct val="30000"/>
              </a:spcAft>
              <a:buClr>
                <a:srgbClr val="4D4D4D"/>
              </a:buClr>
            </a:pPr>
            <a:r>
              <a:rPr lang="en-US"/>
              <a:t>Full-Scale EIA required</a:t>
            </a:r>
          </a:p>
          <a:p>
            <a:pPr marL="1371600" lvl="1" indent="-457200">
              <a:lnSpc>
                <a:spcPct val="70000"/>
              </a:lnSpc>
              <a:spcBef>
                <a:spcPct val="0"/>
              </a:spcBef>
              <a:spcAft>
                <a:spcPct val="30000"/>
              </a:spcAft>
              <a:buClr>
                <a:srgbClr val="4D4D4D"/>
              </a:buClr>
            </a:pPr>
            <a:r>
              <a:rPr lang="en-US"/>
              <a:t>Some further environmental analysis required</a:t>
            </a:r>
          </a:p>
          <a:p>
            <a:pPr marL="1371600" lvl="1" indent="-457200">
              <a:lnSpc>
                <a:spcPct val="70000"/>
              </a:lnSpc>
              <a:spcBef>
                <a:spcPct val="0"/>
              </a:spcBef>
              <a:spcAft>
                <a:spcPct val="30000"/>
              </a:spcAft>
              <a:buClr>
                <a:srgbClr val="4D4D4D"/>
              </a:buClr>
            </a:pPr>
            <a:r>
              <a:rPr lang="en-US"/>
              <a:t>No further environmental analysis required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B1FB5679-DBCB-4833-A963-DF1D83640805}" type="slidenum">
              <a:rPr lang="en-US"/>
              <a:pPr/>
              <a:t>27</a:t>
            </a:fld>
            <a:endParaRPr lang="en-US"/>
          </a:p>
        </p:txBody>
      </p:sp>
      <p:sp>
        <p:nvSpPr>
          <p:cNvPr id="263170" name="Rectangle 2"/>
          <p:cNvSpPr>
            <a:spLocks noGrp="1" noChangeArrowheads="1"/>
          </p:cNvSpPr>
          <p:nvPr>
            <p:ph type="title"/>
          </p:nvPr>
        </p:nvSpPr>
        <p:spPr>
          <a:xfrm>
            <a:off x="800100" y="742950"/>
            <a:ext cx="8420100" cy="1143000"/>
          </a:xfrm>
        </p:spPr>
        <p:txBody>
          <a:bodyPr/>
          <a:lstStyle/>
          <a:p>
            <a:r>
              <a:rPr lang="en-US"/>
              <a:t>Typical Proposals</a:t>
            </a:r>
            <a:br>
              <a:rPr lang="en-US"/>
            </a:br>
            <a:r>
              <a:rPr lang="en-US"/>
              <a:t>Requiring Full-Scale EIA</a:t>
            </a:r>
          </a:p>
        </p:txBody>
      </p:sp>
      <p:sp>
        <p:nvSpPr>
          <p:cNvPr id="263171" name="Rectangle 3"/>
          <p:cNvSpPr>
            <a:spLocks noGrp="1" noChangeArrowheads="1"/>
          </p:cNvSpPr>
          <p:nvPr>
            <p:ph type="body" idx="1"/>
          </p:nvPr>
        </p:nvSpPr>
        <p:spPr>
          <a:xfrm>
            <a:off x="949325" y="2397125"/>
            <a:ext cx="8142288" cy="3028950"/>
          </a:xfrm>
        </p:spPr>
        <p:txBody>
          <a:bodyPr/>
          <a:lstStyle/>
          <a:p>
            <a:pPr>
              <a:lnSpc>
                <a:spcPct val="70000"/>
              </a:lnSpc>
              <a:spcBef>
                <a:spcPct val="0"/>
              </a:spcBef>
              <a:spcAft>
                <a:spcPct val="40000"/>
              </a:spcAft>
            </a:pPr>
            <a:r>
              <a:rPr lang="en-US"/>
              <a:t>Infrastructure projects</a:t>
            </a:r>
          </a:p>
          <a:p>
            <a:pPr>
              <a:lnSpc>
                <a:spcPct val="70000"/>
              </a:lnSpc>
              <a:spcBef>
                <a:spcPct val="0"/>
              </a:spcBef>
              <a:spcAft>
                <a:spcPct val="40000"/>
              </a:spcAft>
            </a:pPr>
            <a:r>
              <a:rPr lang="en-US"/>
              <a:t>Large-scale industrial activities</a:t>
            </a:r>
          </a:p>
          <a:p>
            <a:pPr>
              <a:lnSpc>
                <a:spcPct val="70000"/>
              </a:lnSpc>
              <a:spcBef>
                <a:spcPct val="0"/>
              </a:spcBef>
              <a:spcAft>
                <a:spcPct val="40000"/>
              </a:spcAft>
            </a:pPr>
            <a:r>
              <a:rPr lang="en-US"/>
              <a:t>Resource extractive industries and activities</a:t>
            </a:r>
          </a:p>
          <a:p>
            <a:pPr>
              <a:lnSpc>
                <a:spcPct val="70000"/>
              </a:lnSpc>
              <a:spcBef>
                <a:spcPct val="0"/>
              </a:spcBef>
              <a:spcAft>
                <a:spcPct val="40000"/>
              </a:spcAft>
            </a:pPr>
            <a:r>
              <a:rPr lang="en-US"/>
              <a:t>Waste management and disposal</a:t>
            </a:r>
          </a:p>
          <a:p>
            <a:pPr>
              <a:lnSpc>
                <a:spcPct val="70000"/>
              </a:lnSpc>
              <a:spcBef>
                <a:spcPct val="0"/>
              </a:spcBef>
              <a:spcAft>
                <a:spcPct val="40000"/>
              </a:spcAft>
            </a:pPr>
            <a:r>
              <a:rPr lang="en-US"/>
              <a:t>Substantial changes in farming or fishing practices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Footer Placeholder 3"/>
          <p:cNvSpPr>
            <a:spLocks noGrp="1"/>
          </p:cNvSpPr>
          <p:nvPr>
            <p:ph type="ftr" sz="quarter" idx="10"/>
          </p:nvPr>
        </p:nvSpPr>
        <p:spPr/>
        <p:txBody>
          <a:bodyPr/>
          <a:lstStyle/>
          <a:p>
            <a:r>
              <a:rPr lang="en-US"/>
              <a:t>EIA Procedures and Decision Making</a:t>
            </a:r>
          </a:p>
        </p:txBody>
      </p:sp>
      <p:sp>
        <p:nvSpPr>
          <p:cNvPr id="19" name="Slide Number Placeholder 4"/>
          <p:cNvSpPr>
            <a:spLocks noGrp="1"/>
          </p:cNvSpPr>
          <p:nvPr>
            <p:ph type="sldNum" sz="quarter" idx="11"/>
          </p:nvPr>
        </p:nvSpPr>
        <p:spPr/>
        <p:txBody>
          <a:bodyPr/>
          <a:lstStyle/>
          <a:p>
            <a:fld id="{F1143711-531E-4ABF-8DE2-8F5BFCB9183A}" type="slidenum">
              <a:rPr lang="en-US"/>
              <a:pPr/>
              <a:t>28</a:t>
            </a:fld>
            <a:endParaRPr lang="en-US"/>
          </a:p>
        </p:txBody>
      </p:sp>
      <p:grpSp>
        <p:nvGrpSpPr>
          <p:cNvPr id="273410" name="Group 2"/>
          <p:cNvGrpSpPr>
            <a:grpSpLocks/>
          </p:cNvGrpSpPr>
          <p:nvPr/>
        </p:nvGrpSpPr>
        <p:grpSpPr bwMode="auto">
          <a:xfrm>
            <a:off x="458788" y="2171700"/>
            <a:ext cx="8945562" cy="4070350"/>
            <a:chOff x="166" y="1224"/>
            <a:chExt cx="5827" cy="2437"/>
          </a:xfrm>
        </p:grpSpPr>
        <p:sp>
          <p:nvSpPr>
            <p:cNvPr id="273411" name="Rectangle 3"/>
            <p:cNvSpPr>
              <a:spLocks noChangeArrowheads="1"/>
            </p:cNvSpPr>
            <p:nvPr/>
          </p:nvSpPr>
          <p:spPr bwMode="auto">
            <a:xfrm>
              <a:off x="166" y="1237"/>
              <a:ext cx="5824" cy="2304"/>
            </a:xfrm>
            <a:prstGeom prst="rect">
              <a:avLst/>
            </a:prstGeom>
            <a:solidFill>
              <a:srgbClr val="9DFFFF"/>
            </a:solidFill>
            <a:ln w="12700">
              <a:solidFill>
                <a:schemeClr val="bg1"/>
              </a:solidFill>
              <a:miter lim="800000"/>
              <a:headEnd/>
              <a:tailEnd/>
            </a:ln>
            <a:effectLst/>
          </p:spPr>
          <p:txBody>
            <a:bodyPr wrap="none" anchor="ctr"/>
            <a:lstStyle/>
            <a:p>
              <a:pPr algn="ctr" defTabSz="762000"/>
              <a:endParaRPr lang="en-US"/>
            </a:p>
          </p:txBody>
        </p:sp>
        <p:sp>
          <p:nvSpPr>
            <p:cNvPr id="273412" name="Rectangle 4"/>
            <p:cNvSpPr>
              <a:spLocks noChangeArrowheads="1"/>
            </p:cNvSpPr>
            <p:nvPr/>
          </p:nvSpPr>
          <p:spPr bwMode="auto">
            <a:xfrm>
              <a:off x="258" y="1252"/>
              <a:ext cx="2508" cy="328"/>
            </a:xfrm>
            <a:prstGeom prst="rect">
              <a:avLst/>
            </a:prstGeom>
            <a:noFill/>
            <a:ln w="12700">
              <a:noFill/>
              <a:miter lim="800000"/>
              <a:headEnd/>
              <a:tailEnd/>
            </a:ln>
            <a:effectLst/>
          </p:spPr>
          <p:txBody>
            <a:bodyPr lIns="90488" tIns="44450" rIns="90488" bIns="44450" anchor="ctr"/>
            <a:lstStyle/>
            <a:p>
              <a:pPr algn="ctr" defTabSz="908050">
                <a:lnSpc>
                  <a:spcPct val="90000"/>
                </a:lnSpc>
              </a:pPr>
              <a:r>
                <a:rPr lang="en-US" sz="2000" b="1">
                  <a:solidFill>
                    <a:schemeClr val="hlink"/>
                  </a:solidFill>
                </a:rPr>
                <a:t>Type of Project</a:t>
              </a:r>
            </a:p>
          </p:txBody>
        </p:sp>
        <p:sp>
          <p:nvSpPr>
            <p:cNvPr id="273413" name="Rectangle 5"/>
            <p:cNvSpPr>
              <a:spLocks noChangeArrowheads="1"/>
            </p:cNvSpPr>
            <p:nvPr/>
          </p:nvSpPr>
          <p:spPr bwMode="auto">
            <a:xfrm>
              <a:off x="275" y="1596"/>
              <a:ext cx="2379" cy="805"/>
            </a:xfrm>
            <a:prstGeom prst="rect">
              <a:avLst/>
            </a:prstGeom>
            <a:noFill/>
            <a:ln w="12700">
              <a:noFill/>
              <a:miter lim="800000"/>
              <a:headEnd/>
              <a:tailEnd/>
            </a:ln>
            <a:effectLst/>
          </p:spPr>
          <p:txBody>
            <a:bodyPr lIns="182562" tIns="182562" rIns="182562" bIns="182562"/>
            <a:lstStyle/>
            <a:p>
              <a:pPr defTabSz="908050"/>
              <a:r>
                <a:rPr lang="en-US" sz="1800" b="1">
                  <a:solidFill>
                    <a:schemeClr val="bg1"/>
                  </a:solidFill>
                </a:rPr>
                <a:t>1.  Infrastructure</a:t>
              </a:r>
              <a:r>
                <a:rPr lang="en-US" sz="1400" b="1">
                  <a:solidFill>
                    <a:schemeClr val="bg1"/>
                  </a:solidFill>
                </a:rPr>
                <a:t> </a:t>
              </a:r>
              <a:endParaRPr lang="en-US" sz="1400">
                <a:solidFill>
                  <a:schemeClr val="bg1"/>
                </a:solidFill>
              </a:endParaRPr>
            </a:p>
            <a:p>
              <a:pPr marL="914400" lvl="1" indent="-228600" defTabSz="908050">
                <a:buFontTx/>
                <a:buChar char="•"/>
              </a:pPr>
              <a:r>
                <a:rPr lang="en-US" sz="1800">
                  <a:solidFill>
                    <a:schemeClr val="bg1"/>
                  </a:solidFill>
                </a:rPr>
                <a:t>Commercial Airport</a:t>
              </a:r>
            </a:p>
            <a:p>
              <a:pPr marL="914400" lvl="1" indent="-228600" defTabSz="908050">
                <a:buFontTx/>
                <a:buChar char="•"/>
              </a:pPr>
              <a:r>
                <a:rPr lang="en-US" sz="1800">
                  <a:solidFill>
                    <a:schemeClr val="bg1"/>
                  </a:solidFill>
                </a:rPr>
                <a:t>Mass Transit System</a:t>
              </a:r>
            </a:p>
            <a:p>
              <a:pPr marL="914400" lvl="1" indent="-228600" defTabSz="908050">
                <a:buFontTx/>
                <a:buChar char="•"/>
              </a:pPr>
              <a:r>
                <a:rPr lang="en-US" sz="1800">
                  <a:solidFill>
                    <a:schemeClr val="bg1"/>
                  </a:solidFill>
                </a:rPr>
                <a:t>Hotel or Resort</a:t>
              </a:r>
            </a:p>
            <a:p>
              <a:pPr defTabSz="908050">
                <a:spcBef>
                  <a:spcPct val="50000"/>
                </a:spcBef>
              </a:pPr>
              <a:endParaRPr lang="en-US" sz="1800">
                <a:solidFill>
                  <a:schemeClr val="bg1"/>
                </a:solidFill>
              </a:endParaRPr>
            </a:p>
          </p:txBody>
        </p:sp>
        <p:sp>
          <p:nvSpPr>
            <p:cNvPr id="273414" name="Rectangle 6"/>
            <p:cNvSpPr>
              <a:spLocks noChangeArrowheads="1"/>
            </p:cNvSpPr>
            <p:nvPr/>
          </p:nvSpPr>
          <p:spPr bwMode="auto">
            <a:xfrm>
              <a:off x="2754" y="1276"/>
              <a:ext cx="1911" cy="321"/>
            </a:xfrm>
            <a:prstGeom prst="rect">
              <a:avLst/>
            </a:prstGeom>
            <a:noFill/>
            <a:ln w="12700">
              <a:noFill/>
              <a:miter lim="800000"/>
              <a:headEnd/>
              <a:tailEnd/>
            </a:ln>
            <a:effectLst/>
          </p:spPr>
          <p:txBody>
            <a:bodyPr lIns="90488" tIns="44450" rIns="90488" bIns="44450" anchor="ctr"/>
            <a:lstStyle/>
            <a:p>
              <a:pPr algn="ctr" defTabSz="908050">
                <a:lnSpc>
                  <a:spcPct val="80000"/>
                </a:lnSpc>
              </a:pPr>
              <a:r>
                <a:rPr lang="en-US" sz="2000" b="1">
                  <a:solidFill>
                    <a:schemeClr val="hlink"/>
                  </a:solidFill>
                </a:rPr>
                <a:t>Threshold Scale</a:t>
              </a:r>
            </a:p>
          </p:txBody>
        </p:sp>
        <p:sp>
          <p:nvSpPr>
            <p:cNvPr id="273415" name="Rectangle 7"/>
            <p:cNvSpPr>
              <a:spLocks noChangeArrowheads="1"/>
            </p:cNvSpPr>
            <p:nvPr/>
          </p:nvSpPr>
          <p:spPr bwMode="auto">
            <a:xfrm>
              <a:off x="2754" y="1506"/>
              <a:ext cx="1859" cy="903"/>
            </a:xfrm>
            <a:prstGeom prst="rect">
              <a:avLst/>
            </a:prstGeom>
            <a:noFill/>
            <a:ln w="12700">
              <a:noFill/>
              <a:miter lim="800000"/>
              <a:headEnd/>
              <a:tailEnd/>
            </a:ln>
            <a:effectLst/>
          </p:spPr>
          <p:txBody>
            <a:bodyPr lIns="182562" tIns="182562" rIns="182562" bIns="182562"/>
            <a:lstStyle/>
            <a:p>
              <a:pPr algn="ctr" defTabSz="908050"/>
              <a:endParaRPr lang="en-US" sz="1400">
                <a:solidFill>
                  <a:schemeClr val="bg1"/>
                </a:solidFill>
              </a:endParaRPr>
            </a:p>
            <a:p>
              <a:pPr algn="ctr" defTabSz="908050"/>
              <a:endParaRPr lang="en-US" sz="1800">
                <a:solidFill>
                  <a:schemeClr val="bg1"/>
                </a:solidFill>
              </a:endParaRPr>
            </a:p>
            <a:p>
              <a:pPr algn="ctr" defTabSz="908050"/>
              <a:r>
                <a:rPr lang="en-US" sz="1800">
                  <a:solidFill>
                    <a:schemeClr val="bg1"/>
                  </a:solidFill>
                </a:rPr>
                <a:t>All</a:t>
              </a:r>
            </a:p>
            <a:p>
              <a:pPr algn="ctr" defTabSz="908050"/>
              <a:r>
                <a:rPr lang="en-US" sz="1800">
                  <a:solidFill>
                    <a:schemeClr val="bg1"/>
                  </a:solidFill>
                </a:rPr>
                <a:t>All</a:t>
              </a:r>
            </a:p>
            <a:p>
              <a:pPr algn="ctr" defTabSz="908050"/>
              <a:r>
                <a:rPr lang="en-US" sz="1800">
                  <a:solidFill>
                    <a:schemeClr val="bg1"/>
                  </a:solidFill>
                </a:rPr>
                <a:t>&gt; 80 Rooms</a:t>
              </a:r>
            </a:p>
            <a:p>
              <a:pPr algn="ctr" defTabSz="908050"/>
              <a:endParaRPr lang="en-US" sz="1800">
                <a:solidFill>
                  <a:schemeClr val="bg1"/>
                </a:solidFill>
              </a:endParaRPr>
            </a:p>
            <a:p>
              <a:pPr algn="ctr" defTabSz="908050"/>
              <a:endParaRPr lang="en-US" sz="1800">
                <a:solidFill>
                  <a:schemeClr val="bg1"/>
                </a:solidFill>
              </a:endParaRPr>
            </a:p>
            <a:p>
              <a:pPr algn="ctr" defTabSz="908050"/>
              <a:endParaRPr lang="en-US" sz="1800">
                <a:solidFill>
                  <a:schemeClr val="bg1"/>
                </a:solidFill>
              </a:endParaRPr>
            </a:p>
          </p:txBody>
        </p:sp>
        <p:sp>
          <p:nvSpPr>
            <p:cNvPr id="273416" name="Rectangle 8"/>
            <p:cNvSpPr>
              <a:spLocks noChangeArrowheads="1"/>
            </p:cNvSpPr>
            <p:nvPr/>
          </p:nvSpPr>
          <p:spPr bwMode="auto">
            <a:xfrm>
              <a:off x="4674" y="1276"/>
              <a:ext cx="1268" cy="322"/>
            </a:xfrm>
            <a:prstGeom prst="rect">
              <a:avLst/>
            </a:prstGeom>
            <a:noFill/>
            <a:ln w="12700">
              <a:noFill/>
              <a:miter lim="800000"/>
              <a:headEnd/>
              <a:tailEnd/>
            </a:ln>
            <a:effectLst/>
          </p:spPr>
          <p:txBody>
            <a:bodyPr lIns="90488" tIns="44450" rIns="90488" bIns="44450" anchor="ctr"/>
            <a:lstStyle/>
            <a:p>
              <a:pPr algn="ctr" defTabSz="908050">
                <a:lnSpc>
                  <a:spcPct val="90000"/>
                </a:lnSpc>
              </a:pPr>
              <a:r>
                <a:rPr lang="en-US" sz="2000" b="1">
                  <a:solidFill>
                    <a:schemeClr val="hlink"/>
                  </a:solidFill>
                </a:rPr>
                <a:t>Location</a:t>
              </a:r>
            </a:p>
          </p:txBody>
        </p:sp>
        <p:sp>
          <p:nvSpPr>
            <p:cNvPr id="273417" name="Rectangle 9"/>
            <p:cNvSpPr>
              <a:spLocks noChangeArrowheads="1"/>
            </p:cNvSpPr>
            <p:nvPr/>
          </p:nvSpPr>
          <p:spPr bwMode="auto">
            <a:xfrm>
              <a:off x="4746" y="1765"/>
              <a:ext cx="1239" cy="826"/>
            </a:xfrm>
            <a:prstGeom prst="rect">
              <a:avLst/>
            </a:prstGeom>
            <a:noFill/>
            <a:ln w="12700">
              <a:noFill/>
              <a:miter lim="800000"/>
              <a:headEnd/>
              <a:tailEnd/>
            </a:ln>
            <a:effectLst/>
          </p:spPr>
          <p:txBody>
            <a:bodyPr lIns="182562" tIns="182562" rIns="182562" bIns="182562"/>
            <a:lstStyle/>
            <a:p>
              <a:pPr algn="ctr" defTabSz="908050"/>
              <a:r>
                <a:rPr lang="en-US" sz="1800">
                  <a:solidFill>
                    <a:schemeClr val="bg1"/>
                  </a:solidFill>
                </a:rPr>
                <a:t>-</a:t>
              </a:r>
            </a:p>
            <a:p>
              <a:pPr algn="ctr" defTabSz="908050"/>
              <a:r>
                <a:rPr lang="en-US" sz="1800">
                  <a:solidFill>
                    <a:schemeClr val="bg1"/>
                  </a:solidFill>
                </a:rPr>
                <a:t>-</a:t>
              </a:r>
            </a:p>
            <a:p>
              <a:pPr algn="ctr" defTabSz="908050">
                <a:lnSpc>
                  <a:spcPct val="80000"/>
                </a:lnSpc>
              </a:pPr>
              <a:r>
                <a:rPr lang="en-US" sz="1800">
                  <a:solidFill>
                    <a:schemeClr val="bg1"/>
                  </a:solidFill>
                </a:rPr>
                <a:t>4 Critical Areas</a:t>
              </a:r>
              <a:endParaRPr lang="en-US" sz="1400">
                <a:solidFill>
                  <a:schemeClr val="bg1"/>
                </a:solidFill>
              </a:endParaRPr>
            </a:p>
          </p:txBody>
        </p:sp>
        <p:sp>
          <p:nvSpPr>
            <p:cNvPr id="273418" name="Line 10"/>
            <p:cNvSpPr>
              <a:spLocks noChangeShapeType="1"/>
            </p:cNvSpPr>
            <p:nvPr/>
          </p:nvSpPr>
          <p:spPr bwMode="auto">
            <a:xfrm>
              <a:off x="169" y="1536"/>
              <a:ext cx="5824" cy="0"/>
            </a:xfrm>
            <a:prstGeom prst="line">
              <a:avLst/>
            </a:prstGeom>
            <a:noFill/>
            <a:ln w="12700">
              <a:solidFill>
                <a:schemeClr val="bg1"/>
              </a:solidFill>
              <a:round/>
              <a:headEnd/>
              <a:tailEnd/>
            </a:ln>
            <a:effectLst/>
          </p:spPr>
          <p:txBody>
            <a:bodyPr wrap="none" anchor="ctr"/>
            <a:lstStyle/>
            <a:p>
              <a:endParaRPr lang="en-GB"/>
            </a:p>
          </p:txBody>
        </p:sp>
        <p:sp>
          <p:nvSpPr>
            <p:cNvPr id="273419" name="Line 11"/>
            <p:cNvSpPr>
              <a:spLocks noChangeShapeType="1"/>
            </p:cNvSpPr>
            <p:nvPr/>
          </p:nvSpPr>
          <p:spPr bwMode="auto">
            <a:xfrm>
              <a:off x="4719" y="1224"/>
              <a:ext cx="0" cy="2292"/>
            </a:xfrm>
            <a:prstGeom prst="line">
              <a:avLst/>
            </a:prstGeom>
            <a:noFill/>
            <a:ln w="12700">
              <a:solidFill>
                <a:schemeClr val="bg1"/>
              </a:solidFill>
              <a:round/>
              <a:headEnd/>
              <a:tailEnd/>
            </a:ln>
            <a:effectLst/>
          </p:spPr>
          <p:txBody>
            <a:bodyPr wrap="none" anchor="ctr"/>
            <a:lstStyle/>
            <a:p>
              <a:endParaRPr lang="en-GB"/>
            </a:p>
          </p:txBody>
        </p:sp>
        <p:sp>
          <p:nvSpPr>
            <p:cNvPr id="273420" name="Line 12"/>
            <p:cNvSpPr>
              <a:spLocks noChangeShapeType="1"/>
            </p:cNvSpPr>
            <p:nvPr/>
          </p:nvSpPr>
          <p:spPr bwMode="auto">
            <a:xfrm>
              <a:off x="169" y="2568"/>
              <a:ext cx="5824" cy="0"/>
            </a:xfrm>
            <a:prstGeom prst="line">
              <a:avLst/>
            </a:prstGeom>
            <a:noFill/>
            <a:ln w="12700">
              <a:solidFill>
                <a:schemeClr val="bg1"/>
              </a:solidFill>
              <a:round/>
              <a:headEnd/>
              <a:tailEnd/>
            </a:ln>
            <a:effectLst/>
          </p:spPr>
          <p:txBody>
            <a:bodyPr wrap="none" anchor="ctr"/>
            <a:lstStyle/>
            <a:p>
              <a:endParaRPr lang="en-GB"/>
            </a:p>
          </p:txBody>
        </p:sp>
        <p:sp>
          <p:nvSpPr>
            <p:cNvPr id="273421" name="Text Box 13"/>
            <p:cNvSpPr txBox="1">
              <a:spLocks noChangeArrowheads="1"/>
            </p:cNvSpPr>
            <p:nvPr/>
          </p:nvSpPr>
          <p:spPr bwMode="auto">
            <a:xfrm>
              <a:off x="416" y="2702"/>
              <a:ext cx="2080" cy="713"/>
            </a:xfrm>
            <a:prstGeom prst="rect">
              <a:avLst/>
            </a:prstGeom>
            <a:noFill/>
            <a:ln w="12700">
              <a:noFill/>
              <a:miter lim="800000"/>
              <a:headEnd/>
              <a:tailEnd/>
            </a:ln>
            <a:effectLst/>
          </p:spPr>
          <p:txBody>
            <a:bodyPr anchor="ctr">
              <a:spAutoFit/>
            </a:bodyPr>
            <a:lstStyle/>
            <a:p>
              <a:pPr defTabSz="742950">
                <a:spcBef>
                  <a:spcPct val="50000"/>
                </a:spcBef>
                <a:tabLst>
                  <a:tab pos="285750" algn="l"/>
                </a:tabLst>
              </a:pPr>
              <a:r>
                <a:rPr lang="en-US" sz="1800" b="1">
                  <a:solidFill>
                    <a:schemeClr val="bg1"/>
                  </a:solidFill>
                </a:rPr>
                <a:t>2. 	Agriculture and Natural 		Resources</a:t>
              </a:r>
              <a:endParaRPr lang="en-US" sz="1800">
                <a:solidFill>
                  <a:schemeClr val="bg1"/>
                </a:solidFill>
              </a:endParaRPr>
            </a:p>
            <a:p>
              <a:pPr marL="800100" lvl="1" indent="-228600" defTabSz="742950">
                <a:buFontTx/>
                <a:buChar char="•"/>
                <a:tabLst>
                  <a:tab pos="285750" algn="l"/>
                </a:tabLst>
              </a:pPr>
              <a:r>
                <a:rPr lang="en-US" sz="1800">
                  <a:solidFill>
                    <a:schemeClr val="bg1"/>
                  </a:solidFill>
                </a:rPr>
                <a:t>Dam or Reservoir</a:t>
              </a:r>
            </a:p>
            <a:p>
              <a:pPr marL="800100" lvl="1" indent="-228600" defTabSz="742950">
                <a:buFontTx/>
                <a:buChar char="•"/>
                <a:tabLst>
                  <a:tab pos="285750" algn="l"/>
                </a:tabLst>
              </a:pPr>
              <a:r>
                <a:rPr lang="en-US" sz="1800">
                  <a:solidFill>
                    <a:schemeClr val="bg1"/>
                  </a:solidFill>
                </a:rPr>
                <a:t>Irrigation</a:t>
              </a:r>
              <a:endParaRPr lang="en-US">
                <a:solidFill>
                  <a:schemeClr val="bg1"/>
                </a:solidFill>
              </a:endParaRPr>
            </a:p>
          </p:txBody>
        </p:sp>
        <p:sp>
          <p:nvSpPr>
            <p:cNvPr id="273422" name="Text Box 14"/>
            <p:cNvSpPr txBox="1">
              <a:spLocks noChangeArrowheads="1"/>
            </p:cNvSpPr>
            <p:nvPr/>
          </p:nvSpPr>
          <p:spPr bwMode="auto">
            <a:xfrm>
              <a:off x="3002" y="2511"/>
              <a:ext cx="1394" cy="1150"/>
            </a:xfrm>
            <a:prstGeom prst="rect">
              <a:avLst/>
            </a:prstGeom>
            <a:noFill/>
            <a:ln w="12700">
              <a:noFill/>
              <a:miter lim="800000"/>
              <a:headEnd/>
              <a:tailEnd/>
            </a:ln>
            <a:effectLst/>
          </p:spPr>
          <p:txBody>
            <a:bodyPr wrap="none" anchor="ctr">
              <a:spAutoFit/>
            </a:bodyPr>
            <a:lstStyle/>
            <a:p>
              <a:pPr algn="ctr" defTabSz="762000">
                <a:spcBef>
                  <a:spcPct val="50000"/>
                </a:spcBef>
              </a:pPr>
              <a:endParaRPr lang="en-US">
                <a:solidFill>
                  <a:schemeClr val="bg1"/>
                </a:solidFill>
              </a:endParaRPr>
            </a:p>
            <a:p>
              <a:pPr algn="ctr" defTabSz="762000">
                <a:spcBef>
                  <a:spcPct val="25000"/>
                </a:spcBef>
              </a:pPr>
              <a:endParaRPr lang="en-US">
                <a:solidFill>
                  <a:schemeClr val="bg1"/>
                </a:solidFill>
              </a:endParaRPr>
            </a:p>
            <a:p>
              <a:pPr algn="ctr" defTabSz="762000"/>
              <a:r>
                <a:rPr lang="en-US">
                  <a:solidFill>
                    <a:schemeClr val="bg1"/>
                  </a:solidFill>
                </a:rPr>
                <a:t>&gt;</a:t>
              </a:r>
              <a:r>
                <a:rPr lang="en-US" sz="1800">
                  <a:solidFill>
                    <a:schemeClr val="bg1"/>
                  </a:solidFill>
                </a:rPr>
                <a:t>100 million cu. m.</a:t>
              </a:r>
            </a:p>
            <a:p>
              <a:pPr algn="ctr" defTabSz="762000"/>
              <a:r>
                <a:rPr lang="en-US" sz="1800">
                  <a:solidFill>
                    <a:schemeClr val="bg1"/>
                  </a:solidFill>
                </a:rPr>
                <a:t>&gt; 15 sq. km.</a:t>
              </a:r>
            </a:p>
            <a:p>
              <a:pPr algn="ctr" defTabSz="762000"/>
              <a:endParaRPr lang="en-US">
                <a:solidFill>
                  <a:schemeClr val="bg1"/>
                </a:solidFill>
              </a:endParaRPr>
            </a:p>
          </p:txBody>
        </p:sp>
        <p:sp>
          <p:nvSpPr>
            <p:cNvPr id="273423" name="Line 15"/>
            <p:cNvSpPr>
              <a:spLocks noChangeShapeType="1"/>
            </p:cNvSpPr>
            <p:nvPr/>
          </p:nvSpPr>
          <p:spPr bwMode="auto">
            <a:xfrm>
              <a:off x="2691" y="1224"/>
              <a:ext cx="0" cy="2292"/>
            </a:xfrm>
            <a:prstGeom prst="line">
              <a:avLst/>
            </a:prstGeom>
            <a:noFill/>
            <a:ln w="12700">
              <a:solidFill>
                <a:schemeClr val="bg1"/>
              </a:solidFill>
              <a:round/>
              <a:headEnd/>
              <a:tailEnd/>
            </a:ln>
            <a:effectLst/>
          </p:spPr>
          <p:txBody>
            <a:bodyPr wrap="none" anchor="ctr"/>
            <a:lstStyle/>
            <a:p>
              <a:endParaRPr lang="en-GB"/>
            </a:p>
          </p:txBody>
        </p:sp>
      </p:grpSp>
      <p:sp>
        <p:nvSpPr>
          <p:cNvPr id="273424" name="Line 16"/>
          <p:cNvSpPr>
            <a:spLocks noChangeShapeType="1"/>
          </p:cNvSpPr>
          <p:nvPr/>
        </p:nvSpPr>
        <p:spPr bwMode="auto">
          <a:xfrm>
            <a:off x="433388" y="6502400"/>
            <a:ext cx="3937000" cy="0"/>
          </a:xfrm>
          <a:prstGeom prst="line">
            <a:avLst/>
          </a:prstGeom>
          <a:noFill/>
          <a:ln w="12700">
            <a:noFill/>
            <a:round/>
            <a:headEnd/>
            <a:tailEnd/>
          </a:ln>
          <a:effectLst/>
        </p:spPr>
        <p:txBody>
          <a:bodyPr wrap="none" anchor="ctr"/>
          <a:lstStyle/>
          <a:p>
            <a:endParaRPr lang="en-GB"/>
          </a:p>
        </p:txBody>
      </p:sp>
      <p:sp>
        <p:nvSpPr>
          <p:cNvPr id="273425" name="Rectangle 17"/>
          <p:cNvSpPr>
            <a:spLocks noGrp="1" noChangeArrowheads="1"/>
          </p:cNvSpPr>
          <p:nvPr>
            <p:ph type="title"/>
          </p:nvPr>
        </p:nvSpPr>
        <p:spPr>
          <a:xfrm>
            <a:off x="722313" y="666750"/>
            <a:ext cx="8813800" cy="1314450"/>
          </a:xfrm>
        </p:spPr>
        <p:txBody>
          <a:bodyPr/>
          <a:lstStyle/>
          <a:p>
            <a:r>
              <a:rPr lang="en-US"/>
              <a:t>Example Project Screening Criteria from Thailand</a:t>
            </a:r>
          </a:p>
        </p:txBody>
      </p:sp>
    </p:spTree>
  </p:cSld>
  <p:clrMapOvr>
    <a:masterClrMapping/>
  </p:clrMapOvr>
  <p:transition>
    <p:blinds/>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3"/>
          <p:cNvSpPr>
            <a:spLocks noGrp="1"/>
          </p:cNvSpPr>
          <p:nvPr>
            <p:ph type="ftr" sz="quarter" idx="10"/>
          </p:nvPr>
        </p:nvSpPr>
        <p:spPr/>
        <p:txBody>
          <a:bodyPr/>
          <a:lstStyle/>
          <a:p>
            <a:r>
              <a:rPr lang="en-US"/>
              <a:t>EIA Procedures and Decision Making</a:t>
            </a:r>
          </a:p>
        </p:txBody>
      </p:sp>
      <p:sp>
        <p:nvSpPr>
          <p:cNvPr id="16" name="Slide Number Placeholder 4"/>
          <p:cNvSpPr>
            <a:spLocks noGrp="1"/>
          </p:cNvSpPr>
          <p:nvPr>
            <p:ph type="sldNum" sz="quarter" idx="11"/>
          </p:nvPr>
        </p:nvSpPr>
        <p:spPr/>
        <p:txBody>
          <a:bodyPr/>
          <a:lstStyle/>
          <a:p>
            <a:fld id="{913EB3DA-9A98-4A86-8CC1-58131192D630}" type="slidenum">
              <a:rPr lang="en-US"/>
              <a:pPr/>
              <a:t>29</a:t>
            </a:fld>
            <a:endParaRPr lang="en-US"/>
          </a:p>
        </p:txBody>
      </p:sp>
      <p:sp>
        <p:nvSpPr>
          <p:cNvPr id="275458" name="Line 2"/>
          <p:cNvSpPr>
            <a:spLocks noChangeShapeType="1"/>
          </p:cNvSpPr>
          <p:nvPr/>
        </p:nvSpPr>
        <p:spPr bwMode="auto">
          <a:xfrm>
            <a:off x="433388" y="6502400"/>
            <a:ext cx="3937000" cy="0"/>
          </a:xfrm>
          <a:prstGeom prst="line">
            <a:avLst/>
          </a:prstGeom>
          <a:noFill/>
          <a:ln w="12700">
            <a:noFill/>
            <a:round/>
            <a:headEnd/>
            <a:tailEnd/>
          </a:ln>
          <a:effectLst/>
        </p:spPr>
        <p:txBody>
          <a:bodyPr wrap="none" anchor="ctr"/>
          <a:lstStyle/>
          <a:p>
            <a:endParaRPr lang="en-GB"/>
          </a:p>
        </p:txBody>
      </p:sp>
      <p:sp>
        <p:nvSpPr>
          <p:cNvPr id="275459" name="Rectangle 3"/>
          <p:cNvSpPr>
            <a:spLocks noGrp="1" noChangeArrowheads="1"/>
          </p:cNvSpPr>
          <p:nvPr>
            <p:ph type="title"/>
          </p:nvPr>
        </p:nvSpPr>
        <p:spPr>
          <a:xfrm>
            <a:off x="665163" y="571500"/>
            <a:ext cx="8832850" cy="1219200"/>
          </a:xfrm>
        </p:spPr>
        <p:txBody>
          <a:bodyPr/>
          <a:lstStyle/>
          <a:p>
            <a:r>
              <a:rPr lang="en-US"/>
              <a:t>Example Project Screening Criteria from Thailand </a:t>
            </a:r>
            <a:r>
              <a:rPr lang="en-US" sz="3600"/>
              <a:t>(Cont’d)</a:t>
            </a:r>
            <a:endParaRPr lang="en-US"/>
          </a:p>
        </p:txBody>
      </p:sp>
      <p:grpSp>
        <p:nvGrpSpPr>
          <p:cNvPr id="275460" name="Group 4"/>
          <p:cNvGrpSpPr>
            <a:grpSpLocks/>
          </p:cNvGrpSpPr>
          <p:nvPr/>
        </p:nvGrpSpPr>
        <p:grpSpPr bwMode="auto">
          <a:xfrm>
            <a:off x="458788" y="2095500"/>
            <a:ext cx="9001125" cy="4089400"/>
            <a:chOff x="169" y="1092"/>
            <a:chExt cx="5850" cy="2758"/>
          </a:xfrm>
        </p:grpSpPr>
        <p:sp>
          <p:nvSpPr>
            <p:cNvPr id="275461" name="Rectangle 5"/>
            <p:cNvSpPr>
              <a:spLocks noChangeArrowheads="1"/>
            </p:cNvSpPr>
            <p:nvPr/>
          </p:nvSpPr>
          <p:spPr bwMode="auto">
            <a:xfrm>
              <a:off x="169" y="1092"/>
              <a:ext cx="5850" cy="2753"/>
            </a:xfrm>
            <a:prstGeom prst="rect">
              <a:avLst/>
            </a:prstGeom>
            <a:solidFill>
              <a:srgbClr val="9DFFFF"/>
            </a:solidFill>
            <a:ln w="12700">
              <a:solidFill>
                <a:schemeClr val="bg1"/>
              </a:solidFill>
              <a:miter lim="800000"/>
              <a:headEnd/>
              <a:tailEnd/>
            </a:ln>
            <a:effectLst/>
          </p:spPr>
          <p:txBody>
            <a:bodyPr wrap="none" anchor="ctr"/>
            <a:lstStyle/>
            <a:p>
              <a:endParaRPr lang="en-GB"/>
            </a:p>
          </p:txBody>
        </p:sp>
        <p:sp>
          <p:nvSpPr>
            <p:cNvPr id="275462" name="Line 6"/>
            <p:cNvSpPr>
              <a:spLocks noChangeShapeType="1"/>
            </p:cNvSpPr>
            <p:nvPr/>
          </p:nvSpPr>
          <p:spPr bwMode="auto">
            <a:xfrm>
              <a:off x="169" y="1476"/>
              <a:ext cx="5850" cy="1"/>
            </a:xfrm>
            <a:prstGeom prst="line">
              <a:avLst/>
            </a:prstGeom>
            <a:noFill/>
            <a:ln w="12700">
              <a:solidFill>
                <a:schemeClr val="bg1"/>
              </a:solidFill>
              <a:round/>
              <a:headEnd/>
              <a:tailEnd/>
            </a:ln>
            <a:effectLst/>
          </p:spPr>
          <p:txBody>
            <a:bodyPr wrap="none" anchor="ctr"/>
            <a:lstStyle/>
            <a:p>
              <a:endParaRPr lang="en-GB"/>
            </a:p>
          </p:txBody>
        </p:sp>
        <p:sp>
          <p:nvSpPr>
            <p:cNvPr id="275463" name="Line 7"/>
            <p:cNvSpPr>
              <a:spLocks noChangeShapeType="1"/>
            </p:cNvSpPr>
            <p:nvPr/>
          </p:nvSpPr>
          <p:spPr bwMode="auto">
            <a:xfrm flipH="1">
              <a:off x="2690" y="1104"/>
              <a:ext cx="1" cy="2746"/>
            </a:xfrm>
            <a:prstGeom prst="line">
              <a:avLst/>
            </a:prstGeom>
            <a:noFill/>
            <a:ln w="12700">
              <a:solidFill>
                <a:schemeClr val="bg1"/>
              </a:solidFill>
              <a:round/>
              <a:headEnd/>
              <a:tailEnd/>
            </a:ln>
            <a:effectLst/>
          </p:spPr>
          <p:txBody>
            <a:bodyPr wrap="none" anchor="ctr"/>
            <a:lstStyle/>
            <a:p>
              <a:endParaRPr lang="en-GB"/>
            </a:p>
          </p:txBody>
        </p:sp>
        <p:grpSp>
          <p:nvGrpSpPr>
            <p:cNvPr id="275464" name="Group 8"/>
            <p:cNvGrpSpPr>
              <a:grpSpLocks/>
            </p:cNvGrpSpPr>
            <p:nvPr/>
          </p:nvGrpSpPr>
          <p:grpSpPr bwMode="auto">
            <a:xfrm>
              <a:off x="227" y="1122"/>
              <a:ext cx="5787" cy="2707"/>
              <a:chOff x="258" y="1161"/>
              <a:chExt cx="5787" cy="2707"/>
            </a:xfrm>
          </p:grpSpPr>
          <p:sp>
            <p:nvSpPr>
              <p:cNvPr id="275465" name="Rectangle 9"/>
              <p:cNvSpPr>
                <a:spLocks noChangeArrowheads="1"/>
              </p:cNvSpPr>
              <p:nvPr/>
            </p:nvSpPr>
            <p:spPr bwMode="auto">
              <a:xfrm>
                <a:off x="258" y="1161"/>
                <a:ext cx="2508" cy="328"/>
              </a:xfrm>
              <a:prstGeom prst="rect">
                <a:avLst/>
              </a:prstGeom>
              <a:noFill/>
              <a:ln w="12700">
                <a:noFill/>
                <a:miter lim="800000"/>
                <a:headEnd/>
                <a:tailEnd/>
              </a:ln>
              <a:effectLst/>
            </p:spPr>
            <p:txBody>
              <a:bodyPr lIns="90488" tIns="44450" rIns="90488" bIns="44450" anchor="ctr"/>
              <a:lstStyle/>
              <a:p>
                <a:pPr algn="ctr" defTabSz="908050">
                  <a:lnSpc>
                    <a:spcPct val="90000"/>
                  </a:lnSpc>
                </a:pPr>
                <a:r>
                  <a:rPr lang="en-US" sz="2000" b="1">
                    <a:solidFill>
                      <a:schemeClr val="hlink"/>
                    </a:solidFill>
                  </a:rPr>
                  <a:t>Type of Project</a:t>
                </a:r>
              </a:p>
            </p:txBody>
          </p:sp>
          <p:sp>
            <p:nvSpPr>
              <p:cNvPr id="275466" name="Rectangle 10"/>
              <p:cNvSpPr>
                <a:spLocks noChangeArrowheads="1"/>
              </p:cNvSpPr>
              <p:nvPr/>
            </p:nvSpPr>
            <p:spPr bwMode="auto">
              <a:xfrm>
                <a:off x="2754" y="1168"/>
                <a:ext cx="1911" cy="321"/>
              </a:xfrm>
              <a:prstGeom prst="rect">
                <a:avLst/>
              </a:prstGeom>
              <a:noFill/>
              <a:ln w="12700">
                <a:noFill/>
                <a:miter lim="800000"/>
                <a:headEnd/>
                <a:tailEnd/>
              </a:ln>
              <a:effectLst/>
            </p:spPr>
            <p:txBody>
              <a:bodyPr lIns="90488" tIns="44450" rIns="90488" bIns="44450" anchor="ctr"/>
              <a:lstStyle/>
              <a:p>
                <a:pPr algn="ctr" defTabSz="908050">
                  <a:lnSpc>
                    <a:spcPct val="90000"/>
                  </a:lnSpc>
                </a:pPr>
                <a:r>
                  <a:rPr lang="en-US" sz="2000" b="1">
                    <a:solidFill>
                      <a:schemeClr val="hlink"/>
                    </a:solidFill>
                  </a:rPr>
                  <a:t>      Threshold Scale</a:t>
                </a:r>
              </a:p>
            </p:txBody>
          </p:sp>
          <p:sp>
            <p:nvSpPr>
              <p:cNvPr id="275467" name="Rectangle 11"/>
              <p:cNvSpPr>
                <a:spLocks noChangeArrowheads="1"/>
              </p:cNvSpPr>
              <p:nvPr/>
            </p:nvSpPr>
            <p:spPr bwMode="auto">
              <a:xfrm>
                <a:off x="4778" y="1167"/>
                <a:ext cx="1267" cy="322"/>
              </a:xfrm>
              <a:prstGeom prst="rect">
                <a:avLst/>
              </a:prstGeom>
              <a:noFill/>
              <a:ln w="12700">
                <a:noFill/>
                <a:miter lim="800000"/>
                <a:headEnd/>
                <a:tailEnd/>
              </a:ln>
              <a:effectLst/>
            </p:spPr>
            <p:txBody>
              <a:bodyPr lIns="90488" tIns="44450" rIns="90488" bIns="44450" anchor="ctr"/>
              <a:lstStyle/>
              <a:p>
                <a:pPr algn="ctr" defTabSz="908050">
                  <a:lnSpc>
                    <a:spcPct val="90000"/>
                  </a:lnSpc>
                </a:pPr>
                <a:r>
                  <a:rPr lang="en-US" sz="2000" b="1">
                    <a:solidFill>
                      <a:schemeClr val="hlink"/>
                    </a:solidFill>
                  </a:rPr>
                  <a:t>   Location</a:t>
                </a:r>
              </a:p>
            </p:txBody>
          </p:sp>
          <p:sp>
            <p:nvSpPr>
              <p:cNvPr id="275468" name="Rectangle 12"/>
              <p:cNvSpPr>
                <a:spLocks noChangeArrowheads="1"/>
              </p:cNvSpPr>
              <p:nvPr/>
            </p:nvSpPr>
            <p:spPr bwMode="auto">
              <a:xfrm>
                <a:off x="349" y="1398"/>
                <a:ext cx="2242" cy="2470"/>
              </a:xfrm>
              <a:prstGeom prst="rect">
                <a:avLst/>
              </a:prstGeom>
              <a:noFill/>
              <a:ln w="12700">
                <a:noFill/>
                <a:miter lim="800000"/>
                <a:headEnd/>
                <a:tailEnd/>
              </a:ln>
              <a:effectLst/>
            </p:spPr>
            <p:txBody>
              <a:bodyPr anchor="ctr">
                <a:spAutoFit/>
              </a:bodyPr>
              <a:lstStyle/>
              <a:p>
                <a:pPr defTabSz="762000">
                  <a:spcBef>
                    <a:spcPct val="65000"/>
                  </a:spcBef>
                </a:pPr>
                <a:endParaRPr lang="en-US" sz="1800" b="1">
                  <a:solidFill>
                    <a:schemeClr val="bg1"/>
                  </a:solidFill>
                </a:endParaRPr>
              </a:p>
              <a:p>
                <a:pPr defTabSz="762000"/>
                <a:r>
                  <a:rPr lang="en-US" sz="1800" b="1">
                    <a:solidFill>
                      <a:schemeClr val="bg1"/>
                    </a:solidFill>
                  </a:rPr>
                  <a:t>3.  Industrial and Power</a:t>
                </a:r>
                <a:endParaRPr lang="en-US" sz="1800">
                  <a:solidFill>
                    <a:schemeClr val="bg1"/>
                  </a:solidFill>
                </a:endParaRPr>
              </a:p>
              <a:p>
                <a:pPr marL="571500" lvl="1" defTabSz="762000">
                  <a:buFontTx/>
                  <a:buChar char="•"/>
                </a:pPr>
                <a:r>
                  <a:rPr lang="en-US" sz="1800">
                    <a:solidFill>
                      <a:schemeClr val="bg1"/>
                    </a:solidFill>
                  </a:rPr>
                  <a:t> Petrochemical Industry</a:t>
                </a:r>
              </a:p>
              <a:p>
                <a:pPr marL="571500" lvl="1" defTabSz="762000">
                  <a:buFontTx/>
                  <a:buChar char="•"/>
                </a:pPr>
                <a:r>
                  <a:rPr lang="en-US" sz="1800">
                    <a:solidFill>
                      <a:schemeClr val="bg1"/>
                    </a:solidFill>
                  </a:rPr>
                  <a:t> Oil Refinery</a:t>
                </a:r>
              </a:p>
              <a:p>
                <a:pPr marL="571500" lvl="1" defTabSz="762000">
                  <a:buFontTx/>
                  <a:buChar char="•"/>
                </a:pPr>
                <a:r>
                  <a:rPr lang="en-US" sz="1800">
                    <a:solidFill>
                      <a:schemeClr val="bg1"/>
                    </a:solidFill>
                  </a:rPr>
                  <a:t> Chlor-Alkaline Industry</a:t>
                </a:r>
              </a:p>
              <a:p>
                <a:pPr marL="571500" lvl="1" defTabSz="762000">
                  <a:buFontTx/>
                  <a:buChar char="•"/>
                </a:pPr>
                <a:r>
                  <a:rPr lang="en-US" sz="1800">
                    <a:solidFill>
                      <a:schemeClr val="bg1"/>
                    </a:solidFill>
                  </a:rPr>
                  <a:t> Natural Gas Separation</a:t>
                </a:r>
              </a:p>
              <a:p>
                <a:pPr marL="571500" lvl="1" defTabSz="762000">
                  <a:buFontTx/>
                  <a:buChar char="•"/>
                </a:pPr>
                <a:r>
                  <a:rPr lang="en-US" sz="1800">
                    <a:solidFill>
                      <a:schemeClr val="bg1"/>
                    </a:solidFill>
                  </a:rPr>
                  <a:t> Iron/Steel</a:t>
                </a:r>
              </a:p>
              <a:p>
                <a:pPr marL="571500" lvl="1" defTabSz="762000">
                  <a:buFontTx/>
                  <a:buChar char="•"/>
                </a:pPr>
                <a:r>
                  <a:rPr lang="en-US" sz="1800">
                    <a:solidFill>
                      <a:schemeClr val="bg1"/>
                    </a:solidFill>
                  </a:rPr>
                  <a:t> Cement Industry</a:t>
                </a:r>
              </a:p>
              <a:p>
                <a:pPr marL="571500" lvl="1" defTabSz="762000">
                  <a:buFontTx/>
                  <a:buChar char="•"/>
                </a:pPr>
                <a:r>
                  <a:rPr lang="en-US" sz="1800">
                    <a:solidFill>
                      <a:schemeClr val="bg1"/>
                    </a:solidFill>
                  </a:rPr>
                  <a:t> Smelting</a:t>
                </a:r>
              </a:p>
              <a:p>
                <a:pPr marL="571500" lvl="1" defTabSz="762000">
                  <a:buFontTx/>
                  <a:buChar char="•"/>
                </a:pPr>
                <a:r>
                  <a:rPr lang="en-US" sz="1800">
                    <a:solidFill>
                      <a:schemeClr val="bg1"/>
                    </a:solidFill>
                  </a:rPr>
                  <a:t> Pulp Industry</a:t>
                </a:r>
              </a:p>
              <a:p>
                <a:pPr marL="571500" lvl="1" defTabSz="762000">
                  <a:buFontTx/>
                  <a:buChar char="•"/>
                </a:pPr>
                <a:r>
                  <a:rPr lang="en-US" sz="1800">
                    <a:solidFill>
                      <a:schemeClr val="bg1"/>
                    </a:solidFill>
                  </a:rPr>
                  <a:t> Industrial Estates</a:t>
                </a:r>
              </a:p>
              <a:p>
                <a:pPr marL="571500" lvl="1" defTabSz="762000">
                  <a:buFontTx/>
                  <a:buChar char="•"/>
                </a:pPr>
                <a:r>
                  <a:rPr lang="en-US" sz="1800">
                    <a:solidFill>
                      <a:schemeClr val="bg1"/>
                    </a:solidFill>
                  </a:rPr>
                  <a:t> Thermal Power Plants</a:t>
                </a:r>
              </a:p>
              <a:p>
                <a:pPr marL="571500" lvl="1" defTabSz="762000">
                  <a:buFontTx/>
                  <a:buChar char="•"/>
                </a:pPr>
                <a:r>
                  <a:rPr lang="en-US" sz="1800">
                    <a:solidFill>
                      <a:schemeClr val="bg1"/>
                    </a:solidFill>
                  </a:rPr>
                  <a:t> Mining</a:t>
                </a:r>
              </a:p>
            </p:txBody>
          </p:sp>
          <p:sp>
            <p:nvSpPr>
              <p:cNvPr id="275469" name="Rectangle 13"/>
              <p:cNvSpPr>
                <a:spLocks noChangeArrowheads="1"/>
              </p:cNvSpPr>
              <p:nvPr/>
            </p:nvSpPr>
            <p:spPr bwMode="auto">
              <a:xfrm>
                <a:off x="2695" y="1572"/>
                <a:ext cx="2241" cy="2285"/>
              </a:xfrm>
              <a:prstGeom prst="rect">
                <a:avLst/>
              </a:prstGeom>
              <a:noFill/>
              <a:ln w="12700">
                <a:noFill/>
                <a:miter lim="800000"/>
                <a:headEnd/>
                <a:tailEnd/>
              </a:ln>
              <a:effectLst/>
            </p:spPr>
            <p:txBody>
              <a:bodyPr anchor="ctr">
                <a:spAutoFit/>
              </a:bodyPr>
              <a:lstStyle/>
              <a:p>
                <a:pPr algn="ctr" defTabSz="762000"/>
                <a:endParaRPr lang="en-US" sz="1800">
                  <a:solidFill>
                    <a:schemeClr val="bg1"/>
                  </a:solidFill>
                </a:endParaRPr>
              </a:p>
              <a:p>
                <a:pPr algn="ctr" defTabSz="762000"/>
                <a:r>
                  <a:rPr lang="en-US" sz="1800">
                    <a:solidFill>
                      <a:schemeClr val="bg1"/>
                    </a:solidFill>
                  </a:rPr>
                  <a:t>&gt; 100 tons/day (raw material)</a:t>
                </a:r>
              </a:p>
              <a:p>
                <a:pPr algn="ctr" defTabSz="762000"/>
                <a:r>
                  <a:rPr lang="en-US" sz="1800">
                    <a:solidFill>
                      <a:schemeClr val="bg1"/>
                    </a:solidFill>
                  </a:rPr>
                  <a:t>All</a:t>
                </a:r>
              </a:p>
              <a:p>
                <a:pPr algn="ctr" defTabSz="762000"/>
                <a:r>
                  <a:rPr lang="en-US" sz="1800">
                    <a:solidFill>
                      <a:schemeClr val="bg1"/>
                    </a:solidFill>
                  </a:rPr>
                  <a:t>All</a:t>
                </a:r>
              </a:p>
              <a:p>
                <a:pPr algn="ctr" defTabSz="762000"/>
                <a:r>
                  <a:rPr lang="en-US" sz="1800">
                    <a:solidFill>
                      <a:schemeClr val="bg1"/>
                    </a:solidFill>
                  </a:rPr>
                  <a:t>100 tons/day (output)</a:t>
                </a:r>
              </a:p>
              <a:p>
                <a:pPr algn="ctr" defTabSz="762000"/>
                <a:r>
                  <a:rPr lang="en-US" sz="1800">
                    <a:solidFill>
                      <a:schemeClr val="bg1"/>
                    </a:solidFill>
                  </a:rPr>
                  <a:t>100 tons/day, batch</a:t>
                </a:r>
              </a:p>
              <a:p>
                <a:pPr algn="ctr" defTabSz="762000"/>
                <a:r>
                  <a:rPr lang="en-US" sz="1800">
                    <a:solidFill>
                      <a:schemeClr val="bg1"/>
                    </a:solidFill>
                  </a:rPr>
                  <a:t>All</a:t>
                </a:r>
              </a:p>
              <a:p>
                <a:pPr algn="ctr" defTabSz="762000"/>
                <a:r>
                  <a:rPr lang="en-US" sz="1800">
                    <a:solidFill>
                      <a:schemeClr val="bg1"/>
                    </a:solidFill>
                  </a:rPr>
                  <a:t>&gt; 50 tons/day</a:t>
                </a:r>
              </a:p>
              <a:p>
                <a:pPr algn="ctr" defTabSz="762000"/>
                <a:r>
                  <a:rPr lang="en-US" sz="1800">
                    <a:solidFill>
                      <a:schemeClr val="bg1"/>
                    </a:solidFill>
                  </a:rPr>
                  <a:t>&gt; 50 tons/day</a:t>
                </a:r>
              </a:p>
              <a:p>
                <a:pPr algn="ctr" defTabSz="762000"/>
                <a:r>
                  <a:rPr lang="en-US" sz="1800">
                    <a:solidFill>
                      <a:schemeClr val="bg1"/>
                    </a:solidFill>
                  </a:rPr>
                  <a:t>All</a:t>
                </a:r>
              </a:p>
              <a:p>
                <a:pPr algn="ctr" defTabSz="762000"/>
                <a:r>
                  <a:rPr lang="en-US" sz="1800">
                    <a:solidFill>
                      <a:schemeClr val="bg1"/>
                    </a:solidFill>
                  </a:rPr>
                  <a:t>&gt; 10 megawatts</a:t>
                </a:r>
              </a:p>
              <a:p>
                <a:pPr algn="ctr" defTabSz="762000"/>
                <a:r>
                  <a:rPr lang="en-US" sz="1800">
                    <a:solidFill>
                      <a:schemeClr val="bg1"/>
                    </a:solidFill>
                  </a:rPr>
                  <a:t>All</a:t>
                </a:r>
              </a:p>
            </p:txBody>
          </p:sp>
        </p:grpSp>
        <p:sp>
          <p:nvSpPr>
            <p:cNvPr id="275470" name="Line 14"/>
            <p:cNvSpPr>
              <a:spLocks noChangeShapeType="1"/>
            </p:cNvSpPr>
            <p:nvPr/>
          </p:nvSpPr>
          <p:spPr bwMode="auto">
            <a:xfrm>
              <a:off x="4914" y="1128"/>
              <a:ext cx="1" cy="2707"/>
            </a:xfrm>
            <a:prstGeom prst="line">
              <a:avLst/>
            </a:prstGeom>
            <a:noFill/>
            <a:ln w="12700">
              <a:solidFill>
                <a:schemeClr val="bg1"/>
              </a:solidFill>
              <a:round/>
              <a:headEnd/>
              <a:tailEnd/>
            </a:ln>
            <a:effectLst/>
          </p:spPr>
          <p:txBody>
            <a:bodyPr wrap="none" anchor="ctr"/>
            <a:lstStyle/>
            <a:p>
              <a:endParaRPr lang="en-GB"/>
            </a:p>
          </p:txBody>
        </p:sp>
      </p:grpSp>
    </p:spTree>
  </p:cSld>
  <p:clrMapOvr>
    <a:masterClrMapping/>
  </p:clrMapOvr>
  <p:transition>
    <p:blinds/>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2"/>
          <p:cNvSpPr>
            <a:spLocks noGrp="1" noChangeArrowheads="1"/>
          </p:cNvSpPr>
          <p:nvPr>
            <p:ph type="title"/>
          </p:nvPr>
        </p:nvSpPr>
        <p:spPr>
          <a:xfrm>
            <a:off x="728663" y="461963"/>
            <a:ext cx="8420100" cy="1143000"/>
          </a:xfrm>
        </p:spPr>
        <p:txBody>
          <a:bodyPr/>
          <a:lstStyle/>
          <a:p>
            <a:r>
              <a:rPr lang="en-US"/>
              <a:t>Asian Development Bank (ADB) Screening Categories</a:t>
            </a:r>
          </a:p>
        </p:txBody>
      </p:sp>
      <p:grpSp>
        <p:nvGrpSpPr>
          <p:cNvPr id="277507" name="Group 3"/>
          <p:cNvGrpSpPr>
            <a:grpSpLocks/>
          </p:cNvGrpSpPr>
          <p:nvPr/>
        </p:nvGrpSpPr>
        <p:grpSpPr bwMode="auto">
          <a:xfrm>
            <a:off x="385763" y="1770063"/>
            <a:ext cx="9210675" cy="4781550"/>
            <a:chOff x="195" y="1091"/>
            <a:chExt cx="5850" cy="3024"/>
          </a:xfrm>
        </p:grpSpPr>
        <p:sp>
          <p:nvSpPr>
            <p:cNvPr id="277508" name="Rectangle 4"/>
            <p:cNvSpPr>
              <a:spLocks noChangeArrowheads="1"/>
            </p:cNvSpPr>
            <p:nvPr/>
          </p:nvSpPr>
          <p:spPr bwMode="auto">
            <a:xfrm>
              <a:off x="2655" y="1091"/>
              <a:ext cx="1127" cy="229"/>
            </a:xfrm>
            <a:prstGeom prst="rect">
              <a:avLst/>
            </a:prstGeom>
            <a:solidFill>
              <a:srgbClr val="9DFFFF"/>
            </a:solidFill>
            <a:ln w="12700">
              <a:solidFill>
                <a:srgbClr val="99CCFF"/>
              </a:solidFill>
              <a:miter lim="800000"/>
              <a:headEnd/>
              <a:tailEnd/>
            </a:ln>
            <a:effectLst/>
          </p:spPr>
          <p:txBody>
            <a:bodyPr wrap="none" lIns="77788" tIns="38100" rIns="77788" bIns="38100" anchor="ctr"/>
            <a:lstStyle/>
            <a:p>
              <a:pPr algn="ctr" defTabSz="774700"/>
              <a:r>
                <a:rPr lang="en-US" sz="2000" b="1">
                  <a:solidFill>
                    <a:schemeClr val="bg1"/>
                  </a:solidFill>
                </a:rPr>
                <a:t>All Projects</a:t>
              </a:r>
            </a:p>
          </p:txBody>
        </p:sp>
        <p:sp>
          <p:nvSpPr>
            <p:cNvPr id="277509" name="Rectangle 5"/>
            <p:cNvSpPr>
              <a:spLocks noChangeArrowheads="1"/>
            </p:cNvSpPr>
            <p:nvPr/>
          </p:nvSpPr>
          <p:spPr bwMode="auto">
            <a:xfrm>
              <a:off x="318" y="1812"/>
              <a:ext cx="1568" cy="975"/>
            </a:xfrm>
            <a:prstGeom prst="rect">
              <a:avLst/>
            </a:prstGeom>
            <a:solidFill>
              <a:srgbClr val="9DFFFF"/>
            </a:solidFill>
            <a:ln w="12700">
              <a:solidFill>
                <a:schemeClr val="bg1"/>
              </a:solidFill>
              <a:miter lim="800000"/>
              <a:headEnd/>
              <a:tailEnd/>
            </a:ln>
            <a:effectLst/>
          </p:spPr>
          <p:txBody>
            <a:bodyPr lIns="77788" tIns="38100" rIns="77788" bIns="38100" anchor="ctr"/>
            <a:lstStyle/>
            <a:p>
              <a:pPr algn="ctr" defTabSz="774700"/>
              <a:r>
                <a:rPr lang="en-US" sz="2200" b="1">
                  <a:solidFill>
                    <a:schemeClr val="hlink"/>
                  </a:solidFill>
                </a:rPr>
                <a:t>Category A</a:t>
              </a:r>
              <a:endParaRPr lang="en-US" sz="1800" b="1">
                <a:solidFill>
                  <a:schemeClr val="bg2"/>
                </a:solidFill>
              </a:endParaRPr>
            </a:p>
            <a:p>
              <a:pPr algn="ctr" defTabSz="774700"/>
              <a:endParaRPr lang="en-US" sz="1800" b="1">
                <a:solidFill>
                  <a:schemeClr val="bg2"/>
                </a:solidFill>
              </a:endParaRPr>
            </a:p>
            <a:p>
              <a:pPr algn="ctr" defTabSz="774700"/>
              <a:r>
                <a:rPr lang="en-US" sz="1800" b="1">
                  <a:solidFill>
                    <a:schemeClr val="bg1"/>
                  </a:solidFill>
                </a:rPr>
                <a:t>Projects that typically require an EIA study</a:t>
              </a:r>
              <a:endParaRPr lang="en-US" sz="1800" b="1">
                <a:solidFill>
                  <a:schemeClr val="bg2"/>
                </a:solidFill>
              </a:endParaRPr>
            </a:p>
          </p:txBody>
        </p:sp>
        <p:sp>
          <p:nvSpPr>
            <p:cNvPr id="277510" name="Rectangle 6"/>
            <p:cNvSpPr>
              <a:spLocks noChangeArrowheads="1"/>
            </p:cNvSpPr>
            <p:nvPr/>
          </p:nvSpPr>
          <p:spPr bwMode="auto">
            <a:xfrm>
              <a:off x="4372" y="1787"/>
              <a:ext cx="1543" cy="985"/>
            </a:xfrm>
            <a:prstGeom prst="rect">
              <a:avLst/>
            </a:prstGeom>
            <a:solidFill>
              <a:srgbClr val="9DFFFF"/>
            </a:solidFill>
            <a:ln w="12700">
              <a:solidFill>
                <a:schemeClr val="bg1"/>
              </a:solidFill>
              <a:miter lim="800000"/>
              <a:headEnd/>
              <a:tailEnd/>
            </a:ln>
            <a:effectLst/>
          </p:spPr>
          <p:txBody>
            <a:bodyPr lIns="77788" tIns="38100" rIns="77788" bIns="38100" anchor="ctr"/>
            <a:lstStyle/>
            <a:p>
              <a:pPr algn="ctr" defTabSz="774700"/>
              <a:r>
                <a:rPr lang="en-US" sz="2200" b="1">
                  <a:solidFill>
                    <a:schemeClr val="hlink"/>
                  </a:solidFill>
                </a:rPr>
                <a:t>Category C</a:t>
              </a:r>
              <a:endParaRPr lang="en-US" sz="1800" b="1">
                <a:solidFill>
                  <a:schemeClr val="hlink"/>
                </a:solidFill>
              </a:endParaRPr>
            </a:p>
            <a:p>
              <a:pPr algn="ctr" defTabSz="774700"/>
              <a:endParaRPr lang="en-US" sz="1800" b="1">
                <a:solidFill>
                  <a:schemeClr val="bg2"/>
                </a:solidFill>
              </a:endParaRPr>
            </a:p>
            <a:p>
              <a:pPr algn="ctr" defTabSz="774700"/>
              <a:r>
                <a:rPr lang="en-US" sz="1800" b="1">
                  <a:solidFill>
                    <a:schemeClr val="bg1"/>
                  </a:solidFill>
                </a:rPr>
                <a:t>Projects that typically do not require an IEE</a:t>
              </a:r>
              <a:endParaRPr lang="en-US" sz="1800" b="1">
                <a:solidFill>
                  <a:schemeClr val="bg2"/>
                </a:solidFill>
              </a:endParaRPr>
            </a:p>
          </p:txBody>
        </p:sp>
        <p:sp>
          <p:nvSpPr>
            <p:cNvPr id="277511" name="Rectangle 7"/>
            <p:cNvSpPr>
              <a:spLocks noChangeArrowheads="1"/>
            </p:cNvSpPr>
            <p:nvPr/>
          </p:nvSpPr>
          <p:spPr bwMode="auto">
            <a:xfrm>
              <a:off x="2444" y="1808"/>
              <a:ext cx="1358" cy="999"/>
            </a:xfrm>
            <a:prstGeom prst="rect">
              <a:avLst/>
            </a:prstGeom>
            <a:solidFill>
              <a:srgbClr val="9DFFFF"/>
            </a:solidFill>
            <a:ln w="12700">
              <a:solidFill>
                <a:schemeClr val="bg1"/>
              </a:solidFill>
              <a:miter lim="800000"/>
              <a:headEnd/>
              <a:tailEnd/>
            </a:ln>
            <a:effectLst/>
          </p:spPr>
          <p:txBody>
            <a:bodyPr lIns="77788" tIns="38100" rIns="77788" bIns="38100" anchor="ctr"/>
            <a:lstStyle/>
            <a:p>
              <a:pPr algn="ctr" defTabSz="774700"/>
              <a:r>
                <a:rPr lang="en-US" sz="2200" b="1">
                  <a:solidFill>
                    <a:schemeClr val="hlink"/>
                  </a:solidFill>
                </a:rPr>
                <a:t>Category B</a:t>
              </a:r>
              <a:endParaRPr lang="en-US" sz="1800" b="1">
                <a:solidFill>
                  <a:schemeClr val="hlink"/>
                </a:solidFill>
              </a:endParaRPr>
            </a:p>
            <a:p>
              <a:pPr algn="ctr" defTabSz="774700"/>
              <a:endParaRPr lang="en-US" sz="1800" b="1">
                <a:solidFill>
                  <a:schemeClr val="bg2"/>
                </a:solidFill>
              </a:endParaRPr>
            </a:p>
            <a:p>
              <a:pPr algn="ctr" defTabSz="774700"/>
              <a:r>
                <a:rPr lang="en-US" sz="1800" b="1">
                  <a:solidFill>
                    <a:schemeClr val="bg1"/>
                  </a:solidFill>
                </a:rPr>
                <a:t>Projects that typically require only an IEE</a:t>
              </a:r>
              <a:endParaRPr lang="en-US" sz="1800" b="1">
                <a:solidFill>
                  <a:schemeClr val="bg2"/>
                </a:solidFill>
              </a:endParaRPr>
            </a:p>
          </p:txBody>
        </p:sp>
        <p:grpSp>
          <p:nvGrpSpPr>
            <p:cNvPr id="277512" name="Group 8"/>
            <p:cNvGrpSpPr>
              <a:grpSpLocks/>
            </p:cNvGrpSpPr>
            <p:nvPr/>
          </p:nvGrpSpPr>
          <p:grpSpPr bwMode="auto">
            <a:xfrm>
              <a:off x="195" y="2913"/>
              <a:ext cx="5850" cy="1202"/>
              <a:chOff x="195" y="2913"/>
              <a:chExt cx="5850" cy="1202"/>
            </a:xfrm>
          </p:grpSpPr>
          <p:sp>
            <p:nvSpPr>
              <p:cNvPr id="277513" name="Rectangle 9"/>
              <p:cNvSpPr>
                <a:spLocks noChangeArrowheads="1"/>
              </p:cNvSpPr>
              <p:nvPr/>
            </p:nvSpPr>
            <p:spPr bwMode="auto">
              <a:xfrm>
                <a:off x="4277" y="2913"/>
                <a:ext cx="1768" cy="1202"/>
              </a:xfrm>
              <a:prstGeom prst="rect">
                <a:avLst/>
              </a:prstGeom>
              <a:solidFill>
                <a:srgbClr val="9DFFFF"/>
              </a:solidFill>
              <a:ln w="12700">
                <a:solidFill>
                  <a:schemeClr val="bg2"/>
                </a:solidFill>
                <a:miter lim="800000"/>
                <a:headEnd/>
                <a:tailEnd/>
              </a:ln>
              <a:effectLst/>
            </p:spPr>
            <p:txBody>
              <a:bodyPr lIns="77788" tIns="38100" rIns="77788" bIns="38100" anchor="ctr"/>
              <a:lstStyle/>
              <a:p>
                <a:pPr marL="114300" indent="-114300" algn="ctr" defTabSz="774700"/>
                <a:r>
                  <a:rPr lang="en-US" sz="1800" i="1">
                    <a:solidFill>
                      <a:schemeClr val="bg1"/>
                    </a:solidFill>
                  </a:rPr>
                  <a:t>Examples:</a:t>
                </a:r>
              </a:p>
              <a:p>
                <a:pPr marL="114300" indent="-114300" defTabSz="774700">
                  <a:buFontTx/>
                  <a:buChar char="•"/>
                </a:pPr>
                <a:r>
                  <a:rPr lang="en-US" sz="1800">
                    <a:solidFill>
                      <a:schemeClr val="bg2"/>
                    </a:solidFill>
                  </a:rPr>
                  <a:t>Forestry Research &amp; Extension</a:t>
                </a:r>
              </a:p>
              <a:p>
                <a:pPr marL="114300" indent="-114300" defTabSz="774700">
                  <a:buFontTx/>
                  <a:buChar char="•"/>
                </a:pPr>
                <a:r>
                  <a:rPr lang="en-US" sz="1800">
                    <a:solidFill>
                      <a:schemeClr val="bg2"/>
                    </a:solidFill>
                  </a:rPr>
                  <a:t>Rural Health Services</a:t>
                </a:r>
              </a:p>
              <a:p>
                <a:pPr marL="114300" indent="-114300" defTabSz="774700">
                  <a:buFontTx/>
                  <a:buChar char="•"/>
                </a:pPr>
                <a:r>
                  <a:rPr lang="en-US" sz="1800">
                    <a:solidFill>
                      <a:schemeClr val="bg2"/>
                    </a:solidFill>
                  </a:rPr>
                  <a:t>Marine Sciences Education</a:t>
                </a:r>
              </a:p>
            </p:txBody>
          </p:sp>
          <p:sp>
            <p:nvSpPr>
              <p:cNvPr id="277514" name="Rectangle 10"/>
              <p:cNvSpPr>
                <a:spLocks noChangeArrowheads="1"/>
              </p:cNvSpPr>
              <p:nvPr/>
            </p:nvSpPr>
            <p:spPr bwMode="auto">
              <a:xfrm>
                <a:off x="195" y="2913"/>
                <a:ext cx="1781" cy="1078"/>
              </a:xfrm>
              <a:prstGeom prst="rect">
                <a:avLst/>
              </a:prstGeom>
              <a:solidFill>
                <a:srgbClr val="9DFFFF"/>
              </a:solidFill>
              <a:ln w="12700">
                <a:solidFill>
                  <a:schemeClr val="bg2"/>
                </a:solidFill>
                <a:miter lim="800000"/>
                <a:headEnd/>
                <a:tailEnd/>
              </a:ln>
              <a:effectLst/>
            </p:spPr>
            <p:txBody>
              <a:bodyPr lIns="77788" tIns="38100" rIns="77788" bIns="38100" anchor="ctr"/>
              <a:lstStyle/>
              <a:p>
                <a:pPr marL="114300" indent="-114300" algn="ctr" defTabSz="774700"/>
                <a:r>
                  <a:rPr lang="en-US" sz="1800" i="1">
                    <a:solidFill>
                      <a:schemeClr val="bg1"/>
                    </a:solidFill>
                  </a:rPr>
                  <a:t>Examples:</a:t>
                </a:r>
                <a:endParaRPr lang="en-US" sz="1800">
                  <a:solidFill>
                    <a:schemeClr val="bg1"/>
                  </a:solidFill>
                </a:endParaRPr>
              </a:p>
              <a:p>
                <a:pPr marL="114300" indent="-114300" defTabSz="774700">
                  <a:buFontTx/>
                  <a:buChar char="•"/>
                </a:pPr>
                <a:r>
                  <a:rPr lang="en-US" sz="1800">
                    <a:solidFill>
                      <a:schemeClr val="bg2"/>
                    </a:solidFill>
                  </a:rPr>
                  <a:t>Forest Industries</a:t>
                </a:r>
              </a:p>
              <a:p>
                <a:pPr marL="114300" indent="-114300" defTabSz="774700">
                  <a:buFontTx/>
                  <a:buChar char="•"/>
                </a:pPr>
                <a:r>
                  <a:rPr lang="en-US" sz="1800">
                    <a:solidFill>
                      <a:schemeClr val="bg2"/>
                    </a:solidFill>
                  </a:rPr>
                  <a:t>Water Impoundment</a:t>
                </a:r>
              </a:p>
              <a:p>
                <a:pPr marL="114300" indent="-114300" defTabSz="774700">
                  <a:buFontTx/>
                  <a:buChar char="•"/>
                </a:pPr>
                <a:r>
                  <a:rPr lang="en-US" sz="1800">
                    <a:solidFill>
                      <a:schemeClr val="bg2"/>
                    </a:solidFill>
                  </a:rPr>
                  <a:t>Industries</a:t>
                </a:r>
              </a:p>
            </p:txBody>
          </p:sp>
          <p:sp>
            <p:nvSpPr>
              <p:cNvPr id="277515" name="Rectangle 11"/>
              <p:cNvSpPr>
                <a:spLocks noChangeArrowheads="1"/>
              </p:cNvSpPr>
              <p:nvPr/>
            </p:nvSpPr>
            <p:spPr bwMode="auto">
              <a:xfrm>
                <a:off x="2392" y="2913"/>
                <a:ext cx="1612" cy="1165"/>
              </a:xfrm>
              <a:prstGeom prst="rect">
                <a:avLst/>
              </a:prstGeom>
              <a:solidFill>
                <a:srgbClr val="9DFFFF"/>
              </a:solidFill>
              <a:ln w="12700">
                <a:solidFill>
                  <a:schemeClr val="bg2"/>
                </a:solidFill>
                <a:miter lim="800000"/>
                <a:headEnd/>
                <a:tailEnd/>
              </a:ln>
              <a:effectLst/>
            </p:spPr>
            <p:txBody>
              <a:bodyPr lIns="77788" tIns="38100" rIns="77788" bIns="38100" anchor="ctr"/>
              <a:lstStyle/>
              <a:p>
                <a:pPr marL="114300" indent="-114300" algn="ctr" defTabSz="774700"/>
                <a:r>
                  <a:rPr lang="en-US" sz="1800" i="1">
                    <a:solidFill>
                      <a:schemeClr val="bg1"/>
                    </a:solidFill>
                  </a:rPr>
                  <a:t>Examples:</a:t>
                </a:r>
              </a:p>
              <a:p>
                <a:pPr marL="114300" indent="-114300" defTabSz="774700">
                  <a:buFontTx/>
                  <a:buChar char="•"/>
                </a:pPr>
                <a:r>
                  <a:rPr lang="en-US" sz="1800">
                    <a:solidFill>
                      <a:schemeClr val="bg2"/>
                    </a:solidFill>
                  </a:rPr>
                  <a:t>Renewable Energy</a:t>
                </a:r>
              </a:p>
              <a:p>
                <a:pPr marL="114300" indent="-114300" defTabSz="774700">
                  <a:buFontTx/>
                  <a:buChar char="•"/>
                </a:pPr>
                <a:r>
                  <a:rPr lang="en-US" sz="1800">
                    <a:solidFill>
                      <a:schemeClr val="bg2"/>
                    </a:solidFill>
                  </a:rPr>
                  <a:t>Aquaculture</a:t>
                </a:r>
              </a:p>
              <a:p>
                <a:pPr marL="114300" indent="-114300" defTabSz="774700">
                  <a:buFontTx/>
                  <a:buChar char="•"/>
                </a:pPr>
                <a:r>
                  <a:rPr lang="en-US" sz="1800">
                    <a:solidFill>
                      <a:schemeClr val="bg2"/>
                    </a:solidFill>
                  </a:rPr>
                  <a:t>Tourism Development</a:t>
                </a:r>
              </a:p>
              <a:p>
                <a:pPr marL="114300" indent="-114300" defTabSz="774700">
                  <a:buFontTx/>
                  <a:buChar char="•"/>
                </a:pPr>
                <a:r>
                  <a:rPr lang="en-US" sz="1800">
                    <a:solidFill>
                      <a:schemeClr val="bg2"/>
                    </a:solidFill>
                  </a:rPr>
                  <a:t>Infrastructure Rehabilitation</a:t>
                </a:r>
              </a:p>
            </p:txBody>
          </p:sp>
        </p:grpSp>
        <p:grpSp>
          <p:nvGrpSpPr>
            <p:cNvPr id="277516" name="Group 12"/>
            <p:cNvGrpSpPr>
              <a:grpSpLocks/>
            </p:cNvGrpSpPr>
            <p:nvPr/>
          </p:nvGrpSpPr>
          <p:grpSpPr bwMode="auto">
            <a:xfrm>
              <a:off x="1066" y="1322"/>
              <a:ext cx="4160" cy="460"/>
              <a:chOff x="1066" y="1322"/>
              <a:chExt cx="4160" cy="460"/>
            </a:xfrm>
          </p:grpSpPr>
          <p:sp>
            <p:nvSpPr>
              <p:cNvPr id="277517" name="Line 13"/>
              <p:cNvSpPr>
                <a:spLocks noChangeShapeType="1"/>
              </p:cNvSpPr>
              <p:nvPr/>
            </p:nvSpPr>
            <p:spPr bwMode="auto">
              <a:xfrm>
                <a:off x="1070" y="1534"/>
                <a:ext cx="4152" cy="0"/>
              </a:xfrm>
              <a:prstGeom prst="line">
                <a:avLst/>
              </a:prstGeom>
              <a:noFill/>
              <a:ln w="38100">
                <a:solidFill>
                  <a:schemeClr val="bg1"/>
                </a:solidFill>
                <a:round/>
                <a:headEnd/>
                <a:tailEnd/>
              </a:ln>
              <a:effectLst/>
            </p:spPr>
            <p:txBody>
              <a:bodyPr wrap="none" anchor="ctr"/>
              <a:lstStyle/>
              <a:p>
                <a:endParaRPr lang="en-GB"/>
              </a:p>
            </p:txBody>
          </p:sp>
          <p:sp>
            <p:nvSpPr>
              <p:cNvPr id="277518" name="Line 14"/>
              <p:cNvSpPr>
                <a:spLocks noChangeShapeType="1"/>
              </p:cNvSpPr>
              <p:nvPr/>
            </p:nvSpPr>
            <p:spPr bwMode="auto">
              <a:xfrm>
                <a:off x="5226" y="1538"/>
                <a:ext cx="0" cy="244"/>
              </a:xfrm>
              <a:prstGeom prst="line">
                <a:avLst/>
              </a:prstGeom>
              <a:noFill/>
              <a:ln w="38100">
                <a:solidFill>
                  <a:schemeClr val="bg1"/>
                </a:solidFill>
                <a:round/>
                <a:headEnd/>
                <a:tailEnd type="triangle" w="med" len="med"/>
              </a:ln>
              <a:effectLst/>
            </p:spPr>
            <p:txBody>
              <a:bodyPr wrap="none" anchor="ctr"/>
              <a:lstStyle/>
              <a:p>
                <a:endParaRPr lang="en-GB"/>
              </a:p>
            </p:txBody>
          </p:sp>
          <p:sp>
            <p:nvSpPr>
              <p:cNvPr id="277519" name="Line 15"/>
              <p:cNvSpPr>
                <a:spLocks noChangeShapeType="1"/>
              </p:cNvSpPr>
              <p:nvPr/>
            </p:nvSpPr>
            <p:spPr bwMode="auto">
              <a:xfrm>
                <a:off x="3211" y="1322"/>
                <a:ext cx="0" cy="448"/>
              </a:xfrm>
              <a:prstGeom prst="line">
                <a:avLst/>
              </a:prstGeom>
              <a:noFill/>
              <a:ln w="38100">
                <a:solidFill>
                  <a:schemeClr val="bg1"/>
                </a:solidFill>
                <a:round/>
                <a:headEnd/>
                <a:tailEnd type="triangle" w="med" len="med"/>
              </a:ln>
              <a:effectLst/>
            </p:spPr>
            <p:txBody>
              <a:bodyPr wrap="none" anchor="ctr"/>
              <a:lstStyle/>
              <a:p>
                <a:endParaRPr lang="en-GB"/>
              </a:p>
            </p:txBody>
          </p:sp>
          <p:sp>
            <p:nvSpPr>
              <p:cNvPr id="277520" name="Line 16"/>
              <p:cNvSpPr>
                <a:spLocks noChangeShapeType="1"/>
              </p:cNvSpPr>
              <p:nvPr/>
            </p:nvSpPr>
            <p:spPr bwMode="auto">
              <a:xfrm>
                <a:off x="1066" y="1538"/>
                <a:ext cx="0" cy="244"/>
              </a:xfrm>
              <a:prstGeom prst="line">
                <a:avLst/>
              </a:prstGeom>
              <a:noFill/>
              <a:ln w="38100">
                <a:solidFill>
                  <a:schemeClr val="bg1"/>
                </a:solidFill>
                <a:round/>
                <a:headEnd/>
                <a:tailEnd type="triangle" w="med" len="med"/>
              </a:ln>
              <a:effectLst/>
            </p:spPr>
            <p:txBody>
              <a:bodyPr wrap="none" anchor="ctr"/>
              <a:lstStyle/>
              <a:p>
                <a:endParaRPr lang="en-GB"/>
              </a:p>
            </p:txBody>
          </p:sp>
        </p:grpSp>
      </p:grpSp>
    </p:spTree>
  </p:cSld>
  <p:clrMapOvr>
    <a:masterClrMapping/>
  </p:clrMapOvr>
  <p:transition>
    <p:blinds/>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Footer Placeholder 3"/>
          <p:cNvSpPr>
            <a:spLocks noGrp="1"/>
          </p:cNvSpPr>
          <p:nvPr>
            <p:ph type="ftr" sz="quarter" idx="10"/>
          </p:nvPr>
        </p:nvSpPr>
        <p:spPr/>
        <p:txBody>
          <a:bodyPr/>
          <a:lstStyle/>
          <a:p>
            <a:r>
              <a:rPr lang="en-US"/>
              <a:t>EIA Procedures and Decision Making</a:t>
            </a:r>
          </a:p>
        </p:txBody>
      </p:sp>
      <p:sp>
        <p:nvSpPr>
          <p:cNvPr id="15" name="Slide Number Placeholder 4"/>
          <p:cNvSpPr>
            <a:spLocks noGrp="1"/>
          </p:cNvSpPr>
          <p:nvPr>
            <p:ph type="sldNum" sz="quarter" idx="11"/>
          </p:nvPr>
        </p:nvSpPr>
        <p:spPr/>
        <p:txBody>
          <a:bodyPr/>
          <a:lstStyle/>
          <a:p>
            <a:fld id="{78F83E09-40A1-45C0-A729-24632C0BEE9E}" type="slidenum">
              <a:rPr lang="en-US"/>
              <a:pPr/>
              <a:t>31</a:t>
            </a:fld>
            <a:endParaRPr lang="en-US"/>
          </a:p>
        </p:txBody>
      </p:sp>
      <p:sp>
        <p:nvSpPr>
          <p:cNvPr id="279554" name="Rectangle 2"/>
          <p:cNvSpPr>
            <a:spLocks noGrp="1" noChangeArrowheads="1"/>
          </p:cNvSpPr>
          <p:nvPr>
            <p:ph type="title"/>
          </p:nvPr>
        </p:nvSpPr>
        <p:spPr>
          <a:xfrm>
            <a:off x="647700" y="485775"/>
            <a:ext cx="8743950" cy="1143000"/>
          </a:xfrm>
        </p:spPr>
        <p:txBody>
          <a:bodyPr/>
          <a:lstStyle/>
          <a:p>
            <a:r>
              <a:rPr lang="en-US"/>
              <a:t>World Bank Screening Categories</a:t>
            </a:r>
          </a:p>
        </p:txBody>
      </p:sp>
      <p:grpSp>
        <p:nvGrpSpPr>
          <p:cNvPr id="279555" name="Group 3"/>
          <p:cNvGrpSpPr>
            <a:grpSpLocks/>
          </p:cNvGrpSpPr>
          <p:nvPr/>
        </p:nvGrpSpPr>
        <p:grpSpPr bwMode="auto">
          <a:xfrm>
            <a:off x="1006475" y="1598613"/>
            <a:ext cx="7915275" cy="4425950"/>
            <a:chOff x="622" y="911"/>
            <a:chExt cx="4986" cy="2788"/>
          </a:xfrm>
        </p:grpSpPr>
        <p:sp>
          <p:nvSpPr>
            <p:cNvPr id="279556" name="Rectangle 4"/>
            <p:cNvSpPr>
              <a:spLocks noChangeArrowheads="1"/>
            </p:cNvSpPr>
            <p:nvPr/>
          </p:nvSpPr>
          <p:spPr bwMode="auto">
            <a:xfrm>
              <a:off x="1347" y="1296"/>
              <a:ext cx="4197" cy="256"/>
            </a:xfrm>
            <a:prstGeom prst="rect">
              <a:avLst/>
            </a:prstGeom>
            <a:solidFill>
              <a:srgbClr val="9DFFFF"/>
            </a:solidFill>
            <a:ln w="12700">
              <a:solidFill>
                <a:srgbClr val="99CCFF"/>
              </a:solidFill>
              <a:miter lim="800000"/>
              <a:headEnd/>
              <a:tailEnd/>
            </a:ln>
            <a:effectLst/>
          </p:spPr>
          <p:txBody>
            <a:bodyPr lIns="90488" tIns="44450" rIns="90488" bIns="44450" anchor="ctr">
              <a:spAutoFit/>
            </a:bodyPr>
            <a:lstStyle/>
            <a:p>
              <a:pPr defTabSz="196850"/>
              <a:r>
                <a:rPr lang="en-US" sz="2000" b="1">
                  <a:solidFill>
                    <a:schemeClr val="hlink"/>
                  </a:solidFill>
                </a:rPr>
                <a:t>Category A:</a:t>
              </a:r>
              <a:r>
                <a:rPr lang="en-US" sz="2000" b="1">
                  <a:solidFill>
                    <a:schemeClr val="bg2"/>
                  </a:solidFill>
                </a:rPr>
                <a:t>		</a:t>
              </a:r>
              <a:r>
                <a:rPr lang="en-US" sz="2000" b="1">
                  <a:solidFill>
                    <a:schemeClr val="bg1"/>
                  </a:solidFill>
                </a:rPr>
                <a:t>An EIA is typically required</a:t>
              </a:r>
              <a:endParaRPr lang="en-US" sz="2000" b="1">
                <a:solidFill>
                  <a:schemeClr val="bg2"/>
                </a:solidFill>
              </a:endParaRPr>
            </a:p>
          </p:txBody>
        </p:sp>
        <p:sp>
          <p:nvSpPr>
            <p:cNvPr id="279557" name="Rectangle 5"/>
            <p:cNvSpPr>
              <a:spLocks noChangeArrowheads="1"/>
            </p:cNvSpPr>
            <p:nvPr/>
          </p:nvSpPr>
          <p:spPr bwMode="auto">
            <a:xfrm>
              <a:off x="1385" y="1889"/>
              <a:ext cx="4193" cy="256"/>
            </a:xfrm>
            <a:prstGeom prst="rect">
              <a:avLst/>
            </a:prstGeom>
            <a:solidFill>
              <a:srgbClr val="9DFFFF"/>
            </a:solidFill>
            <a:ln w="12700">
              <a:solidFill>
                <a:srgbClr val="99CCFF"/>
              </a:solidFill>
              <a:miter lim="800000"/>
              <a:headEnd/>
              <a:tailEnd/>
            </a:ln>
            <a:effectLst/>
          </p:spPr>
          <p:txBody>
            <a:bodyPr lIns="90488" tIns="44450" rIns="90488" bIns="44450" anchor="ctr">
              <a:spAutoFit/>
            </a:bodyPr>
            <a:lstStyle/>
            <a:p>
              <a:pPr defTabSz="1206500">
                <a:tabLst>
                  <a:tab pos="2114550" algn="l"/>
                </a:tabLst>
              </a:pPr>
              <a:r>
                <a:rPr lang="en-US" sz="2000" b="1">
                  <a:solidFill>
                    <a:schemeClr val="hlink"/>
                  </a:solidFill>
                </a:rPr>
                <a:t>Category B: </a:t>
              </a:r>
              <a:r>
                <a:rPr lang="en-US" sz="2000" b="1">
                  <a:solidFill>
                    <a:schemeClr val="bg2"/>
                  </a:solidFill>
                </a:rPr>
                <a:t>   </a:t>
              </a:r>
              <a:r>
                <a:rPr lang="en-US" sz="2000" b="1">
                  <a:solidFill>
                    <a:schemeClr val="bg1"/>
                  </a:solidFill>
                </a:rPr>
                <a:t>An IEE  is usually sufficient</a:t>
              </a:r>
            </a:p>
          </p:txBody>
        </p:sp>
        <p:sp>
          <p:nvSpPr>
            <p:cNvPr id="279558" name="Rectangle 6"/>
            <p:cNvSpPr>
              <a:spLocks noChangeArrowheads="1"/>
            </p:cNvSpPr>
            <p:nvPr/>
          </p:nvSpPr>
          <p:spPr bwMode="auto">
            <a:xfrm>
              <a:off x="1349" y="2423"/>
              <a:ext cx="4248" cy="448"/>
            </a:xfrm>
            <a:prstGeom prst="rect">
              <a:avLst/>
            </a:prstGeom>
            <a:solidFill>
              <a:srgbClr val="9DFFFF"/>
            </a:solidFill>
            <a:ln w="12700">
              <a:solidFill>
                <a:srgbClr val="99CCFF"/>
              </a:solidFill>
              <a:miter lim="800000"/>
              <a:headEnd/>
              <a:tailEnd/>
            </a:ln>
            <a:effectLst/>
          </p:spPr>
          <p:txBody>
            <a:bodyPr lIns="90488" tIns="44450" rIns="90488" bIns="44450" anchor="ctr">
              <a:spAutoFit/>
            </a:bodyPr>
            <a:lstStyle/>
            <a:p>
              <a:pPr defTabSz="190500">
                <a:tabLst>
                  <a:tab pos="1706563" algn="l"/>
                </a:tabLst>
              </a:pPr>
              <a:r>
                <a:rPr lang="en-US" sz="2000" b="1">
                  <a:solidFill>
                    <a:schemeClr val="hlink"/>
                  </a:solidFill>
                </a:rPr>
                <a:t>Category C: </a:t>
              </a:r>
              <a:r>
                <a:rPr lang="en-US" sz="2000" b="1">
                  <a:solidFill>
                    <a:schemeClr val="bg2"/>
                  </a:solidFill>
                </a:rPr>
                <a:t>	</a:t>
              </a:r>
              <a:r>
                <a:rPr lang="en-US" sz="2000" b="1">
                  <a:solidFill>
                    <a:schemeClr val="bg1"/>
                  </a:solidFill>
                </a:rPr>
                <a:t>Typically no environmental review 					is required</a:t>
              </a:r>
              <a:endParaRPr lang="en-US" sz="2000" b="1">
                <a:solidFill>
                  <a:schemeClr val="bg2"/>
                </a:solidFill>
              </a:endParaRPr>
            </a:p>
          </p:txBody>
        </p:sp>
        <p:sp>
          <p:nvSpPr>
            <p:cNvPr id="279559" name="Rectangle 7"/>
            <p:cNvSpPr>
              <a:spLocks noChangeArrowheads="1"/>
            </p:cNvSpPr>
            <p:nvPr/>
          </p:nvSpPr>
          <p:spPr bwMode="auto">
            <a:xfrm>
              <a:off x="1366" y="3059"/>
              <a:ext cx="4242" cy="640"/>
            </a:xfrm>
            <a:prstGeom prst="rect">
              <a:avLst/>
            </a:prstGeom>
            <a:solidFill>
              <a:srgbClr val="9DFFFF"/>
            </a:solidFill>
            <a:ln w="12700">
              <a:solidFill>
                <a:srgbClr val="99CCFF"/>
              </a:solidFill>
              <a:miter lim="800000"/>
              <a:headEnd/>
              <a:tailEnd/>
            </a:ln>
            <a:effectLst/>
          </p:spPr>
          <p:txBody>
            <a:bodyPr lIns="90488" tIns="44450" rIns="90488" bIns="44450" anchor="ctr">
              <a:spAutoFit/>
            </a:bodyPr>
            <a:lstStyle/>
            <a:p>
              <a:pPr defTabSz="793750">
                <a:tabLst>
                  <a:tab pos="1706563" algn="l"/>
                </a:tabLst>
              </a:pPr>
              <a:r>
                <a:rPr lang="en-US" sz="2000" b="1">
                  <a:solidFill>
                    <a:schemeClr val="hlink"/>
                  </a:solidFill>
                </a:rPr>
                <a:t>Category D: </a:t>
              </a:r>
              <a:r>
                <a:rPr lang="en-US" sz="2000" b="1">
                  <a:solidFill>
                    <a:schemeClr val="bg2"/>
                  </a:solidFill>
                </a:rPr>
                <a:t>	</a:t>
              </a:r>
              <a:r>
                <a:rPr lang="en-US" sz="2000" b="1">
                  <a:solidFill>
                    <a:schemeClr val="bg1"/>
                  </a:solidFill>
                </a:rPr>
                <a:t>Environmental Projects         			Environmental review required, but may 	be incorporated in feasibility study</a:t>
              </a:r>
            </a:p>
          </p:txBody>
        </p:sp>
        <p:grpSp>
          <p:nvGrpSpPr>
            <p:cNvPr id="279560" name="Group 8"/>
            <p:cNvGrpSpPr>
              <a:grpSpLocks/>
            </p:cNvGrpSpPr>
            <p:nvPr/>
          </p:nvGrpSpPr>
          <p:grpSpPr bwMode="auto">
            <a:xfrm>
              <a:off x="622" y="991"/>
              <a:ext cx="760" cy="2349"/>
              <a:chOff x="518" y="811"/>
              <a:chExt cx="760" cy="2349"/>
            </a:xfrm>
          </p:grpSpPr>
          <p:sp>
            <p:nvSpPr>
              <p:cNvPr id="279561" name="Line 9"/>
              <p:cNvSpPr>
                <a:spLocks noChangeShapeType="1"/>
              </p:cNvSpPr>
              <p:nvPr/>
            </p:nvSpPr>
            <p:spPr bwMode="auto">
              <a:xfrm>
                <a:off x="518" y="1242"/>
                <a:ext cx="723" cy="0"/>
              </a:xfrm>
              <a:prstGeom prst="line">
                <a:avLst/>
              </a:prstGeom>
              <a:noFill/>
              <a:ln w="38100">
                <a:solidFill>
                  <a:schemeClr val="bg1"/>
                </a:solidFill>
                <a:round/>
                <a:headEnd/>
                <a:tailEnd type="triangle" w="med" len="med"/>
              </a:ln>
              <a:effectLst/>
            </p:spPr>
            <p:txBody>
              <a:bodyPr wrap="none" anchor="ctr"/>
              <a:lstStyle/>
              <a:p>
                <a:endParaRPr lang="en-GB"/>
              </a:p>
            </p:txBody>
          </p:sp>
          <p:sp>
            <p:nvSpPr>
              <p:cNvPr id="279562" name="Freeform 10"/>
              <p:cNvSpPr>
                <a:spLocks/>
              </p:cNvSpPr>
              <p:nvPr/>
            </p:nvSpPr>
            <p:spPr bwMode="auto">
              <a:xfrm>
                <a:off x="526" y="811"/>
                <a:ext cx="751" cy="2349"/>
              </a:xfrm>
              <a:custGeom>
                <a:avLst/>
                <a:gdLst/>
                <a:ahLst/>
                <a:cxnLst>
                  <a:cxn ang="0">
                    <a:pos x="624" y="0"/>
                  </a:cxn>
                  <a:cxn ang="0">
                    <a:pos x="0" y="0"/>
                  </a:cxn>
                  <a:cxn ang="0">
                    <a:pos x="0" y="2724"/>
                  </a:cxn>
                  <a:cxn ang="0">
                    <a:pos x="684" y="2724"/>
                  </a:cxn>
                </a:cxnLst>
                <a:rect l="0" t="0" r="r" b="b"/>
                <a:pathLst>
                  <a:path w="684" h="2724">
                    <a:moveTo>
                      <a:pt x="624" y="0"/>
                    </a:moveTo>
                    <a:lnTo>
                      <a:pt x="0" y="0"/>
                    </a:lnTo>
                    <a:lnTo>
                      <a:pt x="0" y="2724"/>
                    </a:lnTo>
                    <a:lnTo>
                      <a:pt x="684" y="2724"/>
                    </a:lnTo>
                  </a:path>
                </a:pathLst>
              </a:custGeom>
              <a:noFill/>
              <a:ln w="38100" cap="flat" cmpd="sng">
                <a:solidFill>
                  <a:schemeClr val="bg1"/>
                </a:solidFill>
                <a:prstDash val="solid"/>
                <a:round/>
                <a:headEnd type="none" w="med" len="med"/>
                <a:tailEnd type="triangle" w="med" len="med"/>
              </a:ln>
              <a:effectLst/>
            </p:spPr>
            <p:txBody>
              <a:bodyPr wrap="none" anchor="ctr"/>
              <a:lstStyle/>
              <a:p>
                <a:endParaRPr lang="en-GB"/>
              </a:p>
            </p:txBody>
          </p:sp>
          <p:sp>
            <p:nvSpPr>
              <p:cNvPr id="279563" name="Line 11"/>
              <p:cNvSpPr>
                <a:spLocks noChangeShapeType="1"/>
              </p:cNvSpPr>
              <p:nvPr/>
            </p:nvSpPr>
            <p:spPr bwMode="auto">
              <a:xfrm>
                <a:off x="555" y="1845"/>
                <a:ext cx="723" cy="0"/>
              </a:xfrm>
              <a:prstGeom prst="line">
                <a:avLst/>
              </a:prstGeom>
              <a:noFill/>
              <a:ln w="38100">
                <a:solidFill>
                  <a:schemeClr val="bg1"/>
                </a:solidFill>
                <a:round/>
                <a:headEnd/>
                <a:tailEnd type="triangle" w="med" len="med"/>
              </a:ln>
              <a:effectLst/>
            </p:spPr>
            <p:txBody>
              <a:bodyPr wrap="none" anchor="ctr"/>
              <a:lstStyle/>
              <a:p>
                <a:endParaRPr lang="en-GB"/>
              </a:p>
            </p:txBody>
          </p:sp>
          <p:sp>
            <p:nvSpPr>
              <p:cNvPr id="279564" name="Line 12"/>
              <p:cNvSpPr>
                <a:spLocks noChangeShapeType="1"/>
              </p:cNvSpPr>
              <p:nvPr/>
            </p:nvSpPr>
            <p:spPr bwMode="auto">
              <a:xfrm>
                <a:off x="536" y="2426"/>
                <a:ext cx="723" cy="0"/>
              </a:xfrm>
              <a:prstGeom prst="line">
                <a:avLst/>
              </a:prstGeom>
              <a:noFill/>
              <a:ln w="38100">
                <a:solidFill>
                  <a:schemeClr val="bg1"/>
                </a:solidFill>
                <a:round/>
                <a:headEnd/>
                <a:tailEnd type="triangle" w="med" len="med"/>
              </a:ln>
              <a:effectLst/>
            </p:spPr>
            <p:txBody>
              <a:bodyPr wrap="none" anchor="ctr"/>
              <a:lstStyle/>
              <a:p>
                <a:endParaRPr lang="en-GB"/>
              </a:p>
            </p:txBody>
          </p:sp>
        </p:grpSp>
        <p:sp>
          <p:nvSpPr>
            <p:cNvPr id="279565" name="Rectangle 13"/>
            <p:cNvSpPr>
              <a:spLocks noChangeArrowheads="1"/>
            </p:cNvSpPr>
            <p:nvPr/>
          </p:nvSpPr>
          <p:spPr bwMode="auto">
            <a:xfrm>
              <a:off x="1359" y="911"/>
              <a:ext cx="1327" cy="246"/>
            </a:xfrm>
            <a:prstGeom prst="rect">
              <a:avLst/>
            </a:prstGeom>
            <a:solidFill>
              <a:srgbClr val="9DFFFF"/>
            </a:solidFill>
            <a:ln w="12700">
              <a:solidFill>
                <a:srgbClr val="99CCFF"/>
              </a:solidFill>
              <a:miter lim="800000"/>
              <a:headEnd/>
              <a:tailEnd/>
            </a:ln>
            <a:effectLst/>
          </p:spPr>
          <p:txBody>
            <a:bodyPr wrap="none" lIns="90488" tIns="44450" rIns="90488" bIns="44450" anchor="ctr"/>
            <a:lstStyle/>
            <a:p>
              <a:pPr algn="ctr" defTabSz="908050"/>
              <a:r>
                <a:rPr lang="en-US" sz="2000" b="1">
                  <a:solidFill>
                    <a:schemeClr val="bg1"/>
                  </a:solidFill>
                </a:rPr>
                <a:t>ALL PROJECTS</a:t>
              </a:r>
            </a:p>
          </p:txBody>
        </p:sp>
      </p:grpSp>
    </p:spTree>
  </p:cSld>
  <p:clrMapOvr>
    <a:masterClrMapping/>
  </p:clrMapOvr>
  <p:transition>
    <p:split orient="vert"/>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B1CBCF18-EFD6-4CD7-BAA1-17465101D16A}" type="slidenum">
              <a:rPr lang="en-US"/>
              <a:pPr/>
              <a:t>32</a:t>
            </a:fld>
            <a:endParaRPr lang="en-US"/>
          </a:p>
        </p:txBody>
      </p:sp>
      <p:sp>
        <p:nvSpPr>
          <p:cNvPr id="285698" name="Rectangle 2"/>
          <p:cNvSpPr>
            <a:spLocks noGrp="1" noChangeArrowheads="1"/>
          </p:cNvSpPr>
          <p:nvPr>
            <p:ph type="body" idx="1"/>
          </p:nvPr>
        </p:nvSpPr>
        <p:spPr>
          <a:xfrm>
            <a:off x="1206500" y="2571750"/>
            <a:ext cx="6881813" cy="2268538"/>
          </a:xfrm>
        </p:spPr>
        <p:txBody>
          <a:bodyPr/>
          <a:lstStyle/>
          <a:p>
            <a:pPr algn="ctr">
              <a:lnSpc>
                <a:spcPct val="70000"/>
              </a:lnSpc>
              <a:buFont typeface="Wingdings" pitchFamily="2" charset="2"/>
              <a:buNone/>
            </a:pPr>
            <a:r>
              <a:rPr lang="en-US" sz="3600"/>
              <a:t>	</a:t>
            </a:r>
            <a:r>
              <a:rPr lang="en-US" sz="3600">
                <a:solidFill>
                  <a:schemeClr val="accent2"/>
                </a:solidFill>
              </a:rPr>
              <a:t>Initial environmental examination (IEE) is intended as a low-cost environmental evaluation that makes use of information already available</a:t>
            </a:r>
            <a:endParaRPr lang="en-US"/>
          </a:p>
        </p:txBody>
      </p:sp>
      <p:sp>
        <p:nvSpPr>
          <p:cNvPr id="285699" name="Rectangle 3"/>
          <p:cNvSpPr>
            <a:spLocks noGrp="1" noChangeArrowheads="1"/>
          </p:cNvSpPr>
          <p:nvPr>
            <p:ph type="title"/>
          </p:nvPr>
        </p:nvSpPr>
        <p:spPr>
          <a:xfrm>
            <a:off x="704850" y="876300"/>
            <a:ext cx="8420100" cy="1143000"/>
          </a:xfrm>
          <a:noFill/>
          <a:ln/>
          <a:effectLst>
            <a:outerShdw dist="25400" dir="5400000" algn="ctr" rotWithShape="0">
              <a:srgbClr val="333333">
                <a:alpha val="50000"/>
              </a:srgbClr>
            </a:outerShdw>
          </a:effectLst>
        </p:spPr>
        <p:txBody>
          <a:bodyPr/>
          <a:lstStyle/>
          <a:p>
            <a:r>
              <a:rPr lang="en-US"/>
              <a:t>Initial Environmental Examination</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C882FF82-5682-4F26-97D7-56C052ED3CAB}" type="slidenum">
              <a:rPr lang="en-US"/>
              <a:pPr/>
              <a:t>33</a:t>
            </a:fld>
            <a:endParaRPr lang="en-US"/>
          </a:p>
        </p:txBody>
      </p:sp>
      <p:sp>
        <p:nvSpPr>
          <p:cNvPr id="288770" name="Rectangle 2"/>
          <p:cNvSpPr>
            <a:spLocks noGrp="1" noChangeArrowheads="1"/>
          </p:cNvSpPr>
          <p:nvPr>
            <p:ph type="title"/>
          </p:nvPr>
        </p:nvSpPr>
        <p:spPr>
          <a:xfrm>
            <a:off x="479425" y="704850"/>
            <a:ext cx="8934450" cy="1143000"/>
          </a:xfrm>
        </p:spPr>
        <p:txBody>
          <a:bodyPr/>
          <a:lstStyle/>
          <a:p>
            <a:r>
              <a:rPr lang="en-US"/>
              <a:t>Objectives of IEE</a:t>
            </a:r>
          </a:p>
        </p:txBody>
      </p:sp>
      <p:sp>
        <p:nvSpPr>
          <p:cNvPr id="288771" name="Rectangle 3"/>
          <p:cNvSpPr>
            <a:spLocks noGrp="1" noChangeArrowheads="1"/>
          </p:cNvSpPr>
          <p:nvPr>
            <p:ph type="body" idx="1"/>
          </p:nvPr>
        </p:nvSpPr>
        <p:spPr>
          <a:xfrm>
            <a:off x="1036638" y="2038350"/>
            <a:ext cx="8002587" cy="3763963"/>
          </a:xfrm>
        </p:spPr>
        <p:txBody>
          <a:bodyPr/>
          <a:lstStyle/>
          <a:p>
            <a:pPr marL="742950" indent="-742950">
              <a:lnSpc>
                <a:spcPct val="70000"/>
              </a:lnSpc>
              <a:spcBef>
                <a:spcPct val="0"/>
              </a:spcBef>
              <a:spcAft>
                <a:spcPct val="40000"/>
              </a:spcAft>
            </a:pPr>
            <a:r>
              <a:rPr lang="en-US"/>
              <a:t>Identify all potential environmental concerns relating to a proposed project or activity</a:t>
            </a:r>
          </a:p>
          <a:p>
            <a:pPr marL="742950" indent="-742950">
              <a:lnSpc>
                <a:spcPct val="70000"/>
              </a:lnSpc>
              <a:spcBef>
                <a:spcPct val="0"/>
              </a:spcBef>
              <a:spcAft>
                <a:spcPct val="40000"/>
              </a:spcAft>
            </a:pPr>
            <a:r>
              <a:rPr lang="en-US"/>
              <a:t>Identify all </a:t>
            </a:r>
            <a:r>
              <a:rPr lang="en-US">
                <a:solidFill>
                  <a:schemeClr val="accent2"/>
                </a:solidFill>
              </a:rPr>
              <a:t>significant environmental issues</a:t>
            </a:r>
            <a:r>
              <a:rPr lang="en-US"/>
              <a:t> </a:t>
            </a:r>
            <a:r>
              <a:rPr lang="en-US">
                <a:solidFill>
                  <a:schemeClr val="accent2"/>
                </a:solidFill>
              </a:rPr>
              <a:t>(SEIs)</a:t>
            </a:r>
          </a:p>
          <a:p>
            <a:pPr marL="742950" indent="-742950">
              <a:lnSpc>
                <a:spcPct val="70000"/>
              </a:lnSpc>
              <a:spcBef>
                <a:spcPct val="0"/>
              </a:spcBef>
              <a:spcAft>
                <a:spcPct val="40000"/>
              </a:spcAft>
            </a:pPr>
            <a:r>
              <a:rPr lang="en-US"/>
              <a:t>Resolve simple SEIs</a:t>
            </a:r>
          </a:p>
          <a:p>
            <a:pPr marL="742950" indent="-742950">
              <a:lnSpc>
                <a:spcPct val="70000"/>
              </a:lnSpc>
              <a:spcBef>
                <a:spcPct val="0"/>
              </a:spcBef>
              <a:spcAft>
                <a:spcPct val="40000"/>
              </a:spcAft>
            </a:pPr>
            <a:r>
              <a:rPr lang="en-US"/>
              <a:t>Develop the focus for follow-up studies based on </a:t>
            </a:r>
            <a:r>
              <a:rPr lang="en-US">
                <a:solidFill>
                  <a:schemeClr val="accent2"/>
                </a:solidFill>
              </a:rPr>
              <a:t>unresolved</a:t>
            </a:r>
            <a:r>
              <a:rPr lang="en-US"/>
              <a:t> SEIs</a:t>
            </a:r>
            <a:endParaRPr lang="en-US" sz="28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F2CAF714-4095-4E91-B861-FC752257BAFB}" type="slidenum">
              <a:rPr lang="en-US"/>
              <a:pPr/>
              <a:t>34</a:t>
            </a:fld>
            <a:endParaRPr lang="en-US"/>
          </a:p>
        </p:txBody>
      </p:sp>
      <p:sp>
        <p:nvSpPr>
          <p:cNvPr id="290818" name="Rectangle 2"/>
          <p:cNvSpPr>
            <a:spLocks noGrp="1" noChangeArrowheads="1"/>
          </p:cNvSpPr>
          <p:nvPr>
            <p:ph type="title"/>
          </p:nvPr>
        </p:nvSpPr>
        <p:spPr>
          <a:xfrm>
            <a:off x="781050" y="781050"/>
            <a:ext cx="8420100" cy="1143000"/>
          </a:xfrm>
        </p:spPr>
        <p:txBody>
          <a:bodyPr/>
          <a:lstStyle/>
          <a:p>
            <a:r>
              <a:rPr lang="en-US"/>
              <a:t>Possible IEE Outcomes</a:t>
            </a:r>
          </a:p>
        </p:txBody>
      </p:sp>
      <p:sp>
        <p:nvSpPr>
          <p:cNvPr id="290819" name="Rectangle 3"/>
          <p:cNvSpPr>
            <a:spLocks noGrp="1" noChangeArrowheads="1"/>
          </p:cNvSpPr>
          <p:nvPr>
            <p:ph type="body" idx="1"/>
          </p:nvPr>
        </p:nvSpPr>
        <p:spPr>
          <a:xfrm>
            <a:off x="984250" y="2171700"/>
            <a:ext cx="8251825" cy="3524250"/>
          </a:xfrm>
        </p:spPr>
        <p:txBody>
          <a:bodyPr/>
          <a:lstStyle/>
          <a:p>
            <a:pPr marL="628650" indent="-628650">
              <a:lnSpc>
                <a:spcPct val="0"/>
              </a:lnSpc>
              <a:buFont typeface="Wingdings" pitchFamily="2" charset="2"/>
              <a:buNone/>
            </a:pPr>
            <a:endParaRPr lang="en-US"/>
          </a:p>
          <a:p>
            <a:pPr marL="628650" indent="-628650">
              <a:lnSpc>
                <a:spcPct val="70000"/>
              </a:lnSpc>
              <a:spcBef>
                <a:spcPct val="0"/>
              </a:spcBef>
              <a:spcAft>
                <a:spcPct val="40000"/>
              </a:spcAft>
              <a:buFont typeface="Wingdings" pitchFamily="2" charset="2"/>
              <a:buNone/>
            </a:pPr>
            <a:r>
              <a:rPr lang="en-US"/>
              <a:t>1.	No requirement for further environmental study; proposal not anticipated to have significant impact</a:t>
            </a:r>
          </a:p>
          <a:p>
            <a:pPr marL="628650" indent="-628650">
              <a:lnSpc>
                <a:spcPct val="70000"/>
              </a:lnSpc>
              <a:spcBef>
                <a:spcPct val="0"/>
              </a:spcBef>
              <a:spcAft>
                <a:spcPct val="40000"/>
              </a:spcAft>
              <a:buFont typeface="Wingdings" pitchFamily="2" charset="2"/>
              <a:buNone/>
            </a:pPr>
            <a:r>
              <a:rPr lang="en-US"/>
              <a:t>2. 	Limited environmental study needed; environmental impacts are known and can be easily mitigated</a:t>
            </a:r>
          </a:p>
          <a:p>
            <a:pPr marL="628650" indent="-628650">
              <a:lnSpc>
                <a:spcPct val="70000"/>
              </a:lnSpc>
              <a:spcBef>
                <a:spcPct val="0"/>
              </a:spcBef>
              <a:spcAft>
                <a:spcPct val="40000"/>
              </a:spcAft>
              <a:buFont typeface="Wingdings" pitchFamily="2" charset="2"/>
              <a:buNone/>
            </a:pPr>
            <a:r>
              <a:rPr lang="en-US"/>
              <a:t>3. 	Full-scale EIA required; impacts unknown or likely to be significant</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Rectangle 2"/>
          <p:cNvSpPr>
            <a:spLocks noGrp="1" noChangeArrowheads="1"/>
          </p:cNvSpPr>
          <p:nvPr>
            <p:ph type="title"/>
          </p:nvPr>
        </p:nvSpPr>
        <p:spPr>
          <a:xfrm>
            <a:off x="782638" y="628650"/>
            <a:ext cx="8420100" cy="781050"/>
          </a:xfrm>
          <a:noFill/>
          <a:ln/>
        </p:spPr>
        <p:txBody>
          <a:bodyPr/>
          <a:lstStyle/>
          <a:p>
            <a:pPr defTabSz="908050"/>
            <a:r>
              <a:rPr lang="en-US"/>
              <a:t>IEE Flow Chart</a:t>
            </a:r>
            <a:endParaRPr lang="en-US" sz="3700">
              <a:solidFill>
                <a:schemeClr val="tx1"/>
              </a:solidFill>
            </a:endParaRPr>
          </a:p>
        </p:txBody>
      </p:sp>
      <p:grpSp>
        <p:nvGrpSpPr>
          <p:cNvPr id="293891" name="Group 3"/>
          <p:cNvGrpSpPr>
            <a:grpSpLocks/>
          </p:cNvGrpSpPr>
          <p:nvPr/>
        </p:nvGrpSpPr>
        <p:grpSpPr bwMode="auto">
          <a:xfrm>
            <a:off x="846138" y="1616075"/>
            <a:ext cx="8240712" cy="4830763"/>
            <a:chOff x="449" y="994"/>
            <a:chExt cx="5635" cy="3175"/>
          </a:xfrm>
        </p:grpSpPr>
        <p:sp>
          <p:nvSpPr>
            <p:cNvPr id="293892" name="Rectangle 4"/>
            <p:cNvSpPr>
              <a:spLocks noChangeArrowheads="1"/>
            </p:cNvSpPr>
            <p:nvPr/>
          </p:nvSpPr>
          <p:spPr bwMode="auto">
            <a:xfrm>
              <a:off x="523" y="994"/>
              <a:ext cx="2292" cy="448"/>
            </a:xfrm>
            <a:prstGeom prst="rect">
              <a:avLst/>
            </a:prstGeom>
            <a:solidFill>
              <a:srgbClr val="CCECFF"/>
            </a:solidFill>
            <a:ln w="12700">
              <a:solidFill>
                <a:srgbClr val="99CCFF"/>
              </a:solidFill>
              <a:miter lim="800000"/>
              <a:headEnd/>
              <a:tailEnd/>
            </a:ln>
            <a:effectLst/>
          </p:spPr>
          <p:txBody>
            <a:bodyPr lIns="46038" tIns="46038" rIns="46038" bIns="46038" anchor="ctr"/>
            <a:lstStyle/>
            <a:p>
              <a:pPr algn="ctr" defTabSz="908050"/>
              <a:r>
                <a:rPr lang="en-US" sz="1800">
                  <a:solidFill>
                    <a:schemeClr val="bg1"/>
                  </a:solidFill>
                </a:rPr>
                <a:t>1. Identify Potential Significant Environmental Issues</a:t>
              </a:r>
            </a:p>
          </p:txBody>
        </p:sp>
        <p:sp>
          <p:nvSpPr>
            <p:cNvPr id="293893" name="Rectangle 5"/>
            <p:cNvSpPr>
              <a:spLocks noChangeArrowheads="1"/>
            </p:cNvSpPr>
            <p:nvPr/>
          </p:nvSpPr>
          <p:spPr bwMode="auto">
            <a:xfrm>
              <a:off x="3461" y="1066"/>
              <a:ext cx="2281" cy="279"/>
            </a:xfrm>
            <a:prstGeom prst="rect">
              <a:avLst/>
            </a:prstGeom>
            <a:solidFill>
              <a:srgbClr val="CCECFF"/>
            </a:solidFill>
            <a:ln w="12700">
              <a:solidFill>
                <a:srgbClr val="99CCFF"/>
              </a:solidFill>
              <a:miter lim="800000"/>
              <a:headEnd/>
              <a:tailEnd/>
            </a:ln>
            <a:effectLst/>
          </p:spPr>
          <p:txBody>
            <a:bodyPr lIns="46038" tIns="46038" rIns="46038" bIns="46038" anchor="ctr"/>
            <a:lstStyle/>
            <a:p>
              <a:pPr algn="ctr" defTabSz="908050"/>
              <a:r>
                <a:rPr lang="en-US" sz="1800">
                  <a:solidFill>
                    <a:schemeClr val="bg1"/>
                  </a:solidFill>
                </a:rPr>
                <a:t>2. Obtain Information </a:t>
              </a:r>
            </a:p>
          </p:txBody>
        </p:sp>
        <p:sp>
          <p:nvSpPr>
            <p:cNvPr id="293894" name="Rectangle 6"/>
            <p:cNvSpPr>
              <a:spLocks noChangeArrowheads="1"/>
            </p:cNvSpPr>
            <p:nvPr/>
          </p:nvSpPr>
          <p:spPr bwMode="auto">
            <a:xfrm>
              <a:off x="3487" y="1678"/>
              <a:ext cx="2332" cy="785"/>
            </a:xfrm>
            <a:prstGeom prst="rect">
              <a:avLst/>
            </a:prstGeom>
            <a:solidFill>
              <a:srgbClr val="CCECFF"/>
            </a:solidFill>
            <a:ln w="12700">
              <a:solidFill>
                <a:srgbClr val="99CCFF"/>
              </a:solidFill>
              <a:miter lim="800000"/>
              <a:headEnd/>
              <a:tailEnd/>
            </a:ln>
            <a:effectLst/>
          </p:spPr>
          <p:txBody>
            <a:bodyPr lIns="46038" tIns="46038" rIns="46038" bIns="46038" anchor="ctr"/>
            <a:lstStyle/>
            <a:p>
              <a:pPr algn="ctr" defTabSz="908050"/>
              <a:r>
                <a:rPr lang="en-US" sz="1800">
                  <a:solidFill>
                    <a:schemeClr val="bg1"/>
                  </a:solidFill>
                </a:rPr>
                <a:t>3. Effects Classification/ Identification of Significant Environmental Issues (SEIs)</a:t>
              </a:r>
            </a:p>
          </p:txBody>
        </p:sp>
        <p:sp>
          <p:nvSpPr>
            <p:cNvPr id="293895" name="Rectangle 7"/>
            <p:cNvSpPr>
              <a:spLocks noChangeArrowheads="1"/>
            </p:cNvSpPr>
            <p:nvPr/>
          </p:nvSpPr>
          <p:spPr bwMode="auto">
            <a:xfrm>
              <a:off x="509" y="1678"/>
              <a:ext cx="2321" cy="880"/>
            </a:xfrm>
            <a:prstGeom prst="rect">
              <a:avLst/>
            </a:prstGeom>
            <a:solidFill>
              <a:srgbClr val="CCECFF"/>
            </a:solidFill>
            <a:ln w="12700">
              <a:solidFill>
                <a:srgbClr val="99CCFF"/>
              </a:solidFill>
              <a:miter lim="800000"/>
              <a:headEnd/>
              <a:tailEnd/>
            </a:ln>
            <a:effectLst/>
          </p:spPr>
          <p:txBody>
            <a:bodyPr lIns="46038" tIns="46038" rIns="46038" bIns="46038" anchor="ctr"/>
            <a:lstStyle/>
            <a:p>
              <a:pPr algn="ctr" defTabSz="908050"/>
              <a:r>
                <a:rPr lang="en-US" sz="1800">
                  <a:solidFill>
                    <a:schemeClr val="bg1"/>
                  </a:solidFill>
                </a:rPr>
                <a:t>4. Resolve SEIs Where Possible </a:t>
              </a:r>
              <a:r>
                <a:rPr lang="en-US" sz="1600">
                  <a:solidFill>
                    <a:schemeClr val="bg1"/>
                  </a:solidFill>
                </a:rPr>
                <a:t>(Review Alternatives/Develop Environmental Management Plans and Protection Measures)</a:t>
              </a:r>
            </a:p>
          </p:txBody>
        </p:sp>
        <p:sp>
          <p:nvSpPr>
            <p:cNvPr id="293896" name="Line 8"/>
            <p:cNvSpPr>
              <a:spLocks noChangeShapeType="1"/>
            </p:cNvSpPr>
            <p:nvPr/>
          </p:nvSpPr>
          <p:spPr bwMode="auto">
            <a:xfrm>
              <a:off x="2873" y="1212"/>
              <a:ext cx="572" cy="0"/>
            </a:xfrm>
            <a:prstGeom prst="line">
              <a:avLst/>
            </a:prstGeom>
            <a:noFill/>
            <a:ln w="44450">
              <a:solidFill>
                <a:schemeClr val="bg1"/>
              </a:solidFill>
              <a:round/>
              <a:headEnd/>
              <a:tailEnd type="triangle" w="med" len="med"/>
            </a:ln>
            <a:effectLst/>
          </p:spPr>
          <p:txBody>
            <a:bodyPr wrap="none" anchor="ctr"/>
            <a:lstStyle/>
            <a:p>
              <a:endParaRPr lang="en-GB"/>
            </a:p>
          </p:txBody>
        </p:sp>
        <p:sp>
          <p:nvSpPr>
            <p:cNvPr id="293897" name="Line 9"/>
            <p:cNvSpPr>
              <a:spLocks noChangeShapeType="1"/>
            </p:cNvSpPr>
            <p:nvPr/>
          </p:nvSpPr>
          <p:spPr bwMode="auto">
            <a:xfrm rot="-5400000" flipH="1" flipV="1">
              <a:off x="4585" y="1548"/>
              <a:ext cx="216" cy="0"/>
            </a:xfrm>
            <a:prstGeom prst="line">
              <a:avLst/>
            </a:prstGeom>
            <a:noFill/>
            <a:ln w="44450">
              <a:solidFill>
                <a:schemeClr val="bg1"/>
              </a:solidFill>
              <a:round/>
              <a:headEnd/>
              <a:tailEnd type="triangle" w="med" len="med"/>
            </a:ln>
            <a:effectLst/>
          </p:spPr>
          <p:txBody>
            <a:bodyPr wrap="none" anchor="ctr"/>
            <a:lstStyle/>
            <a:p>
              <a:endParaRPr lang="en-GB"/>
            </a:p>
          </p:txBody>
        </p:sp>
        <p:sp>
          <p:nvSpPr>
            <p:cNvPr id="293898" name="Line 10"/>
            <p:cNvSpPr>
              <a:spLocks noChangeShapeType="1"/>
            </p:cNvSpPr>
            <p:nvPr/>
          </p:nvSpPr>
          <p:spPr bwMode="auto">
            <a:xfrm flipH="1" flipV="1">
              <a:off x="2873" y="2052"/>
              <a:ext cx="572" cy="0"/>
            </a:xfrm>
            <a:prstGeom prst="line">
              <a:avLst/>
            </a:prstGeom>
            <a:noFill/>
            <a:ln w="44450">
              <a:solidFill>
                <a:schemeClr val="bg1"/>
              </a:solidFill>
              <a:round/>
              <a:headEnd/>
              <a:tailEnd type="triangle" w="med" len="med"/>
            </a:ln>
            <a:effectLst/>
          </p:spPr>
          <p:txBody>
            <a:bodyPr wrap="none" anchor="ctr"/>
            <a:lstStyle/>
            <a:p>
              <a:endParaRPr lang="en-GB"/>
            </a:p>
          </p:txBody>
        </p:sp>
        <p:grpSp>
          <p:nvGrpSpPr>
            <p:cNvPr id="293899" name="Group 11"/>
            <p:cNvGrpSpPr>
              <a:grpSpLocks/>
            </p:cNvGrpSpPr>
            <p:nvPr/>
          </p:nvGrpSpPr>
          <p:grpSpPr bwMode="auto">
            <a:xfrm>
              <a:off x="1287" y="2632"/>
              <a:ext cx="1989" cy="308"/>
              <a:chOff x="1068" y="2680"/>
              <a:chExt cx="1836" cy="308"/>
            </a:xfrm>
          </p:grpSpPr>
          <p:sp>
            <p:nvSpPr>
              <p:cNvPr id="293900" name="Line 12"/>
              <p:cNvSpPr>
                <a:spLocks noChangeShapeType="1"/>
              </p:cNvSpPr>
              <p:nvPr/>
            </p:nvSpPr>
            <p:spPr bwMode="auto">
              <a:xfrm>
                <a:off x="1068" y="2680"/>
                <a:ext cx="0" cy="168"/>
              </a:xfrm>
              <a:prstGeom prst="line">
                <a:avLst/>
              </a:prstGeom>
              <a:noFill/>
              <a:ln w="44450">
                <a:solidFill>
                  <a:schemeClr val="bg1"/>
                </a:solidFill>
                <a:round/>
                <a:headEnd/>
                <a:tailEnd/>
              </a:ln>
              <a:effectLst/>
            </p:spPr>
            <p:txBody>
              <a:bodyPr wrap="none" anchor="ctr"/>
              <a:lstStyle/>
              <a:p>
                <a:endParaRPr lang="en-GB"/>
              </a:p>
            </p:txBody>
          </p:sp>
          <p:sp>
            <p:nvSpPr>
              <p:cNvPr id="293901" name="Line 13"/>
              <p:cNvSpPr>
                <a:spLocks noChangeShapeType="1"/>
              </p:cNvSpPr>
              <p:nvPr/>
            </p:nvSpPr>
            <p:spPr bwMode="auto">
              <a:xfrm>
                <a:off x="1068" y="2832"/>
                <a:ext cx="1836" cy="0"/>
              </a:xfrm>
              <a:prstGeom prst="line">
                <a:avLst/>
              </a:prstGeom>
              <a:noFill/>
              <a:ln w="44450">
                <a:solidFill>
                  <a:schemeClr val="bg1"/>
                </a:solidFill>
                <a:round/>
                <a:headEnd/>
                <a:tailEnd/>
              </a:ln>
              <a:effectLst/>
            </p:spPr>
            <p:txBody>
              <a:bodyPr wrap="none" anchor="ctr"/>
              <a:lstStyle/>
              <a:p>
                <a:endParaRPr lang="en-GB"/>
              </a:p>
            </p:txBody>
          </p:sp>
          <p:sp>
            <p:nvSpPr>
              <p:cNvPr id="293902" name="Line 14"/>
              <p:cNvSpPr>
                <a:spLocks noChangeShapeType="1"/>
              </p:cNvSpPr>
              <p:nvPr/>
            </p:nvSpPr>
            <p:spPr bwMode="auto">
              <a:xfrm>
                <a:off x="2892" y="2820"/>
                <a:ext cx="0" cy="168"/>
              </a:xfrm>
              <a:prstGeom prst="line">
                <a:avLst/>
              </a:prstGeom>
              <a:noFill/>
              <a:ln w="44450">
                <a:solidFill>
                  <a:schemeClr val="bg1"/>
                </a:solidFill>
                <a:round/>
                <a:headEnd/>
                <a:tailEnd type="triangle" w="med" len="med"/>
              </a:ln>
              <a:effectLst/>
            </p:spPr>
            <p:txBody>
              <a:bodyPr wrap="none" anchor="ctr"/>
              <a:lstStyle/>
              <a:p>
                <a:endParaRPr lang="en-GB"/>
              </a:p>
            </p:txBody>
          </p:sp>
        </p:grpSp>
        <p:grpSp>
          <p:nvGrpSpPr>
            <p:cNvPr id="293903" name="Group 15"/>
            <p:cNvGrpSpPr>
              <a:grpSpLocks/>
            </p:cNvGrpSpPr>
            <p:nvPr/>
          </p:nvGrpSpPr>
          <p:grpSpPr bwMode="auto">
            <a:xfrm>
              <a:off x="449" y="2935"/>
              <a:ext cx="5635" cy="1234"/>
              <a:chOff x="449" y="2935"/>
              <a:chExt cx="5635" cy="1234"/>
            </a:xfrm>
          </p:grpSpPr>
          <p:sp>
            <p:nvSpPr>
              <p:cNvPr id="293904" name="Rectangle 16"/>
              <p:cNvSpPr>
                <a:spLocks noChangeArrowheads="1"/>
              </p:cNvSpPr>
              <p:nvPr/>
            </p:nvSpPr>
            <p:spPr bwMode="auto">
              <a:xfrm>
                <a:off x="4534" y="3029"/>
                <a:ext cx="1550" cy="1065"/>
              </a:xfrm>
              <a:prstGeom prst="rect">
                <a:avLst/>
              </a:prstGeom>
              <a:solidFill>
                <a:srgbClr val="CCECFF"/>
              </a:solidFill>
              <a:ln w="12700">
                <a:solidFill>
                  <a:srgbClr val="99CCFF"/>
                </a:solidFill>
                <a:miter lim="800000"/>
                <a:headEnd/>
                <a:tailEnd/>
              </a:ln>
              <a:effectLst/>
            </p:spPr>
            <p:txBody>
              <a:bodyPr lIns="46038" tIns="46038" rIns="46038" bIns="46038" anchor="ctr"/>
              <a:lstStyle/>
              <a:p>
                <a:pPr algn="ctr" defTabSz="285750"/>
                <a:r>
                  <a:rPr lang="en-US" sz="1800">
                    <a:solidFill>
                      <a:schemeClr val="bg1"/>
                    </a:solidFill>
                  </a:rPr>
                  <a:t>The IEE makes recommendations for further study:</a:t>
                </a:r>
              </a:p>
              <a:p>
                <a:pPr algn="ctr" defTabSz="285750"/>
                <a:r>
                  <a:rPr lang="en-US" sz="1800">
                    <a:solidFill>
                      <a:schemeClr val="bg1"/>
                    </a:solidFill>
                  </a:rPr>
                  <a:t>        </a:t>
                </a:r>
                <a:r>
                  <a:rPr lang="en-US" sz="1800">
                    <a:solidFill>
                      <a:schemeClr val="hlink"/>
                    </a:solidFill>
                  </a:rPr>
                  <a:t>Full-Scale EIA</a:t>
                </a:r>
                <a:r>
                  <a:rPr lang="en-US" sz="2000" b="1">
                    <a:solidFill>
                      <a:schemeClr val="hlink"/>
                    </a:solidFill>
                  </a:rPr>
                  <a:t>	</a:t>
                </a:r>
                <a:r>
                  <a:rPr lang="en-US" sz="1800">
                    <a:solidFill>
                      <a:schemeClr val="bg1"/>
                    </a:solidFill>
                  </a:rPr>
                  <a:t>	</a:t>
                </a:r>
              </a:p>
            </p:txBody>
          </p:sp>
          <p:sp>
            <p:nvSpPr>
              <p:cNvPr id="293905" name="Rectangle 17"/>
              <p:cNvSpPr>
                <a:spLocks noChangeArrowheads="1"/>
              </p:cNvSpPr>
              <p:nvPr/>
            </p:nvSpPr>
            <p:spPr bwMode="auto">
              <a:xfrm>
                <a:off x="449" y="3009"/>
                <a:ext cx="1473" cy="1157"/>
              </a:xfrm>
              <a:prstGeom prst="rect">
                <a:avLst/>
              </a:prstGeom>
              <a:solidFill>
                <a:srgbClr val="CCECFF"/>
              </a:solidFill>
              <a:ln w="12700">
                <a:solidFill>
                  <a:srgbClr val="99CCFF"/>
                </a:solidFill>
                <a:miter lim="800000"/>
                <a:headEnd/>
                <a:tailEnd/>
              </a:ln>
              <a:effectLst/>
            </p:spPr>
            <p:txBody>
              <a:bodyPr lIns="46038" tIns="46038" rIns="46038" bIns="46038" anchor="ctr"/>
              <a:lstStyle/>
              <a:p>
                <a:pPr algn="ctr" defTabSz="908050"/>
                <a:r>
                  <a:rPr lang="en-US" sz="1800">
                    <a:solidFill>
                      <a:schemeClr val="bg1"/>
                    </a:solidFill>
                  </a:rPr>
                  <a:t>IEE is the final EIA Report, including:</a:t>
                </a:r>
              </a:p>
              <a:p>
                <a:pPr algn="ctr" defTabSz="908050"/>
                <a:r>
                  <a:rPr lang="en-US" sz="1800">
                    <a:solidFill>
                      <a:schemeClr val="bg1"/>
                    </a:solidFill>
                  </a:rPr>
                  <a:t>1. SEIs</a:t>
                </a:r>
              </a:p>
              <a:p>
                <a:pPr algn="ctr" defTabSz="908050"/>
                <a:r>
                  <a:rPr lang="en-US" sz="1800">
                    <a:solidFill>
                      <a:schemeClr val="bg1"/>
                    </a:solidFill>
                  </a:rPr>
                  <a:t>2. EPM</a:t>
                </a:r>
              </a:p>
              <a:p>
                <a:pPr algn="ctr" defTabSz="908050"/>
                <a:r>
                  <a:rPr lang="en-US" sz="1800">
                    <a:solidFill>
                      <a:schemeClr val="bg1"/>
                    </a:solidFill>
                  </a:rPr>
                  <a:t>3. EMP</a:t>
                </a:r>
              </a:p>
            </p:txBody>
          </p:sp>
          <p:sp>
            <p:nvSpPr>
              <p:cNvPr id="293906" name="AutoShape 18"/>
              <p:cNvSpPr>
                <a:spLocks noChangeArrowheads="1"/>
              </p:cNvSpPr>
              <p:nvPr/>
            </p:nvSpPr>
            <p:spPr bwMode="auto">
              <a:xfrm>
                <a:off x="2542" y="2935"/>
                <a:ext cx="1412" cy="1234"/>
              </a:xfrm>
              <a:prstGeom prst="diamond">
                <a:avLst/>
              </a:prstGeom>
              <a:solidFill>
                <a:srgbClr val="CCECFF"/>
              </a:solidFill>
              <a:ln w="12700">
                <a:solidFill>
                  <a:srgbClr val="99CCFF"/>
                </a:solidFill>
                <a:miter lim="800000"/>
                <a:headEnd/>
                <a:tailEnd/>
              </a:ln>
              <a:effectLst/>
            </p:spPr>
            <p:txBody>
              <a:bodyPr wrap="none" lIns="90488" tIns="44450" rIns="90488" bIns="44450" anchor="ctr"/>
              <a:lstStyle/>
              <a:p>
                <a:pPr algn="ctr" defTabSz="908050"/>
                <a:r>
                  <a:rPr lang="en-US" sz="1800">
                    <a:solidFill>
                      <a:schemeClr val="bg1"/>
                    </a:solidFill>
                  </a:rPr>
                  <a:t>5. Are all SEIs</a:t>
                </a:r>
              </a:p>
              <a:p>
                <a:pPr algn="ctr" defTabSz="908050"/>
                <a:r>
                  <a:rPr lang="en-US" sz="1800">
                    <a:solidFill>
                      <a:schemeClr val="bg1"/>
                    </a:solidFill>
                  </a:rPr>
                  <a:t>resolved?</a:t>
                </a:r>
              </a:p>
            </p:txBody>
          </p:sp>
          <p:sp>
            <p:nvSpPr>
              <p:cNvPr id="293907" name="Rectangle 19"/>
              <p:cNvSpPr>
                <a:spLocks noChangeArrowheads="1"/>
              </p:cNvSpPr>
              <p:nvPr/>
            </p:nvSpPr>
            <p:spPr bwMode="auto">
              <a:xfrm>
                <a:off x="2090" y="3164"/>
                <a:ext cx="541" cy="299"/>
              </a:xfrm>
              <a:prstGeom prst="rect">
                <a:avLst/>
              </a:prstGeom>
              <a:noFill/>
              <a:ln w="12700">
                <a:noFill/>
                <a:miter lim="800000"/>
                <a:headEnd/>
                <a:tailEnd/>
              </a:ln>
              <a:effectLst/>
            </p:spPr>
            <p:txBody>
              <a:bodyPr wrap="none" lIns="90488" tIns="44450" rIns="90488" bIns="44450">
                <a:spAutoFit/>
              </a:bodyPr>
              <a:lstStyle/>
              <a:p>
                <a:pPr defTabSz="908050"/>
                <a:r>
                  <a:rPr lang="en-US" b="1">
                    <a:solidFill>
                      <a:schemeClr val="accent2"/>
                    </a:solidFill>
                  </a:rPr>
                  <a:t>YES</a:t>
                </a:r>
                <a:endParaRPr lang="en-US" sz="1800" b="1">
                  <a:solidFill>
                    <a:schemeClr val="accent2"/>
                  </a:solidFill>
                </a:endParaRPr>
              </a:p>
            </p:txBody>
          </p:sp>
          <p:sp>
            <p:nvSpPr>
              <p:cNvPr id="293908" name="Rectangle 20"/>
              <p:cNvSpPr>
                <a:spLocks noChangeArrowheads="1"/>
              </p:cNvSpPr>
              <p:nvPr/>
            </p:nvSpPr>
            <p:spPr bwMode="auto">
              <a:xfrm>
                <a:off x="4010" y="3155"/>
                <a:ext cx="436" cy="298"/>
              </a:xfrm>
              <a:prstGeom prst="rect">
                <a:avLst/>
              </a:prstGeom>
              <a:noFill/>
              <a:ln w="12700">
                <a:noFill/>
                <a:miter lim="800000"/>
                <a:headEnd/>
                <a:tailEnd/>
              </a:ln>
              <a:effectLst/>
            </p:spPr>
            <p:txBody>
              <a:bodyPr wrap="none" lIns="90488" tIns="44450" rIns="90488" bIns="44450">
                <a:spAutoFit/>
              </a:bodyPr>
              <a:lstStyle/>
              <a:p>
                <a:pPr defTabSz="908050"/>
                <a:r>
                  <a:rPr lang="en-US" b="1">
                    <a:solidFill>
                      <a:schemeClr val="hlink"/>
                    </a:solidFill>
                  </a:rPr>
                  <a:t>NO</a:t>
                </a:r>
                <a:endParaRPr lang="en-US" sz="1800" b="1">
                  <a:solidFill>
                    <a:schemeClr val="hlink"/>
                  </a:solidFill>
                </a:endParaRPr>
              </a:p>
            </p:txBody>
          </p:sp>
          <p:sp>
            <p:nvSpPr>
              <p:cNvPr id="293909" name="Line 21"/>
              <p:cNvSpPr>
                <a:spLocks noChangeShapeType="1"/>
              </p:cNvSpPr>
              <p:nvPr/>
            </p:nvSpPr>
            <p:spPr bwMode="auto">
              <a:xfrm>
                <a:off x="4006" y="3606"/>
                <a:ext cx="572" cy="0"/>
              </a:xfrm>
              <a:prstGeom prst="line">
                <a:avLst/>
              </a:prstGeom>
              <a:noFill/>
              <a:ln w="44450">
                <a:solidFill>
                  <a:schemeClr val="bg1"/>
                </a:solidFill>
                <a:round/>
                <a:headEnd/>
                <a:tailEnd type="triangle" w="med" len="med"/>
              </a:ln>
              <a:effectLst/>
            </p:spPr>
            <p:txBody>
              <a:bodyPr wrap="none" anchor="ctr"/>
              <a:lstStyle/>
              <a:p>
                <a:endParaRPr lang="en-GB"/>
              </a:p>
            </p:txBody>
          </p:sp>
          <p:sp>
            <p:nvSpPr>
              <p:cNvPr id="293910" name="Line 22"/>
              <p:cNvSpPr>
                <a:spLocks noChangeShapeType="1"/>
              </p:cNvSpPr>
              <p:nvPr/>
            </p:nvSpPr>
            <p:spPr bwMode="auto">
              <a:xfrm flipH="1">
                <a:off x="1967" y="3549"/>
                <a:ext cx="572" cy="0"/>
              </a:xfrm>
              <a:prstGeom prst="line">
                <a:avLst/>
              </a:prstGeom>
              <a:noFill/>
              <a:ln w="44450">
                <a:solidFill>
                  <a:schemeClr val="bg1"/>
                </a:solidFill>
                <a:round/>
                <a:headEnd/>
                <a:tailEnd type="triangle" w="med" len="med"/>
              </a:ln>
              <a:effectLst/>
            </p:spPr>
            <p:txBody>
              <a:bodyPr wrap="none" anchor="ctr"/>
              <a:lstStyle/>
              <a:p>
                <a:endParaRPr lang="en-GB"/>
              </a:p>
            </p:txBody>
          </p:sp>
          <p:sp>
            <p:nvSpPr>
              <p:cNvPr id="293911" name="Line 23"/>
              <p:cNvSpPr>
                <a:spLocks noChangeShapeType="1"/>
              </p:cNvSpPr>
              <p:nvPr/>
            </p:nvSpPr>
            <p:spPr bwMode="auto">
              <a:xfrm>
                <a:off x="4615" y="3754"/>
                <a:ext cx="325" cy="0"/>
              </a:xfrm>
              <a:prstGeom prst="line">
                <a:avLst/>
              </a:prstGeom>
              <a:noFill/>
              <a:ln w="63500">
                <a:solidFill>
                  <a:schemeClr val="hlink"/>
                </a:solidFill>
                <a:round/>
                <a:headEnd/>
                <a:tailEnd type="triangle" w="med" len="med"/>
              </a:ln>
              <a:effectLst/>
            </p:spPr>
            <p:txBody>
              <a:bodyPr wrap="none" anchor="ctr"/>
              <a:lstStyle/>
              <a:p>
                <a:endParaRPr lang="en-GB"/>
              </a:p>
            </p:txBody>
          </p:sp>
        </p:grpSp>
      </p:grpSp>
    </p:spTree>
  </p:cSld>
  <p:clrMapOvr>
    <a:masterClrMapping/>
  </p:clrMapOvr>
  <p:transition>
    <p:blinds/>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5AA69E3D-9279-4B21-864A-DEE0FD4E7960}" type="slidenum">
              <a:rPr lang="en-US"/>
              <a:pPr/>
              <a:t>36</a:t>
            </a:fld>
            <a:endParaRPr lang="en-US"/>
          </a:p>
        </p:txBody>
      </p:sp>
      <p:sp>
        <p:nvSpPr>
          <p:cNvPr id="317442" name="Rectangle 2"/>
          <p:cNvSpPr>
            <a:spLocks noGrp="1" noChangeArrowheads="1"/>
          </p:cNvSpPr>
          <p:nvPr>
            <p:ph type="title"/>
          </p:nvPr>
        </p:nvSpPr>
        <p:spPr>
          <a:xfrm>
            <a:off x="819150" y="800100"/>
            <a:ext cx="8420100" cy="1143000"/>
          </a:xfrm>
        </p:spPr>
        <p:txBody>
          <a:bodyPr/>
          <a:lstStyle/>
          <a:p>
            <a:pPr>
              <a:lnSpc>
                <a:spcPct val="80000"/>
              </a:lnSpc>
            </a:pPr>
            <a:r>
              <a:rPr lang="en-US"/>
              <a:t>Strategies for Resolving SEIs Within the IEE</a:t>
            </a:r>
          </a:p>
        </p:txBody>
      </p:sp>
      <p:sp>
        <p:nvSpPr>
          <p:cNvPr id="317443" name="Rectangle 3"/>
          <p:cNvSpPr>
            <a:spLocks noGrp="1" noChangeArrowheads="1"/>
          </p:cNvSpPr>
          <p:nvPr>
            <p:ph type="body" idx="1"/>
          </p:nvPr>
        </p:nvSpPr>
        <p:spPr>
          <a:xfrm>
            <a:off x="377825" y="2305050"/>
            <a:ext cx="8709025" cy="3590925"/>
          </a:xfrm>
        </p:spPr>
        <p:txBody>
          <a:bodyPr/>
          <a:lstStyle/>
          <a:p>
            <a:pPr marL="1052513" indent="-476250">
              <a:lnSpc>
                <a:spcPct val="70000"/>
              </a:lnSpc>
              <a:spcBef>
                <a:spcPct val="0"/>
              </a:spcBef>
              <a:spcAft>
                <a:spcPct val="40000"/>
              </a:spcAft>
            </a:pPr>
            <a:r>
              <a:rPr lang="en-US"/>
              <a:t>Re-evaluate regional plans (e.g., to address cumulative impacts with other planned projects)</a:t>
            </a:r>
          </a:p>
          <a:p>
            <a:pPr marL="1052513" indent="-476250">
              <a:lnSpc>
                <a:spcPct val="70000"/>
              </a:lnSpc>
              <a:spcBef>
                <a:spcPct val="0"/>
              </a:spcBef>
              <a:spcAft>
                <a:spcPct val="40000"/>
              </a:spcAft>
            </a:pPr>
            <a:r>
              <a:rPr lang="en-US"/>
              <a:t>Review project options (i.e., alternatives and modifications)</a:t>
            </a:r>
          </a:p>
          <a:p>
            <a:pPr marL="1052513" indent="-476250">
              <a:lnSpc>
                <a:spcPct val="70000"/>
              </a:lnSpc>
              <a:spcBef>
                <a:spcPct val="0"/>
              </a:spcBef>
              <a:spcAft>
                <a:spcPct val="40000"/>
              </a:spcAft>
            </a:pPr>
            <a:r>
              <a:rPr lang="en-US"/>
              <a:t>Evaluate site mitigation strategies; including compensation strategies</a:t>
            </a:r>
          </a:p>
          <a:p>
            <a:pPr marL="1052513" indent="-476250">
              <a:lnSpc>
                <a:spcPct val="70000"/>
              </a:lnSpc>
              <a:spcBef>
                <a:spcPct val="0"/>
              </a:spcBef>
              <a:spcAft>
                <a:spcPct val="40000"/>
              </a:spcAft>
            </a:pPr>
            <a:r>
              <a:rPr lang="en-US">
                <a:solidFill>
                  <a:schemeClr val="accent2"/>
                </a:solidFill>
              </a:rPr>
              <a:t>Likely will use a combination of strategies</a:t>
            </a:r>
            <a:endParaRPr lang="en-US" sz="3900">
              <a:solidFill>
                <a:schemeClr val="accent2"/>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D2CD2434-55DD-402C-A266-CEADE9559165}" type="slidenum">
              <a:rPr lang="en-US"/>
              <a:pPr/>
              <a:t>37</a:t>
            </a:fld>
            <a:endParaRPr lang="en-US"/>
          </a:p>
        </p:txBody>
      </p:sp>
      <p:sp>
        <p:nvSpPr>
          <p:cNvPr id="318466" name="Rectangle 2"/>
          <p:cNvSpPr>
            <a:spLocks noGrp="1" noChangeArrowheads="1"/>
          </p:cNvSpPr>
          <p:nvPr>
            <p:ph type="title"/>
          </p:nvPr>
        </p:nvSpPr>
        <p:spPr>
          <a:xfrm>
            <a:off x="781050" y="781050"/>
            <a:ext cx="8420100" cy="1143000"/>
          </a:xfrm>
        </p:spPr>
        <p:txBody>
          <a:bodyPr/>
          <a:lstStyle/>
          <a:p>
            <a:r>
              <a:rPr lang="en-US"/>
              <a:t>Examples of Project Alternatives</a:t>
            </a:r>
          </a:p>
        </p:txBody>
      </p:sp>
      <p:sp>
        <p:nvSpPr>
          <p:cNvPr id="318467" name="Rectangle 3"/>
          <p:cNvSpPr>
            <a:spLocks noGrp="1" noChangeArrowheads="1"/>
          </p:cNvSpPr>
          <p:nvPr>
            <p:ph type="body" idx="1"/>
          </p:nvPr>
        </p:nvSpPr>
        <p:spPr>
          <a:xfrm>
            <a:off x="665163" y="2228850"/>
            <a:ext cx="8420100" cy="3600450"/>
          </a:xfrm>
        </p:spPr>
        <p:txBody>
          <a:bodyPr/>
          <a:lstStyle/>
          <a:p>
            <a:pPr marL="1143000" indent="-566738">
              <a:lnSpc>
                <a:spcPct val="70000"/>
              </a:lnSpc>
              <a:spcBef>
                <a:spcPct val="0"/>
              </a:spcBef>
              <a:spcAft>
                <a:spcPct val="40000"/>
              </a:spcAft>
            </a:pPr>
            <a:r>
              <a:rPr lang="en-US"/>
              <a:t>No-build alternative</a:t>
            </a:r>
          </a:p>
          <a:p>
            <a:pPr marL="1143000" indent="-566738">
              <a:lnSpc>
                <a:spcPct val="70000"/>
              </a:lnSpc>
              <a:spcBef>
                <a:spcPct val="0"/>
              </a:spcBef>
              <a:spcAft>
                <a:spcPct val="40000"/>
              </a:spcAft>
            </a:pPr>
            <a:r>
              <a:rPr lang="en-US"/>
              <a:t>Demand alternatives (e.g., using existing energy capacity more efficiency rather than building more capacity)</a:t>
            </a:r>
          </a:p>
          <a:p>
            <a:pPr marL="1143000" indent="-566738">
              <a:lnSpc>
                <a:spcPct val="70000"/>
              </a:lnSpc>
              <a:spcBef>
                <a:spcPct val="0"/>
              </a:spcBef>
              <a:spcAft>
                <a:spcPct val="40000"/>
              </a:spcAft>
            </a:pPr>
            <a:r>
              <a:rPr lang="en-US"/>
              <a:t>Activity alternatives (e.g., providing public transport rather than increasing road capacity)</a:t>
            </a:r>
          </a:p>
          <a:p>
            <a:pPr marL="1143000" indent="-566738">
              <a:lnSpc>
                <a:spcPct val="70000"/>
              </a:lnSpc>
              <a:spcBef>
                <a:spcPct val="0"/>
              </a:spcBef>
              <a:spcAft>
                <a:spcPct val="40000"/>
              </a:spcAft>
            </a:pPr>
            <a:r>
              <a:rPr lang="en-US"/>
              <a:t>Location alternatives</a:t>
            </a:r>
            <a:endParaRPr lang="en-US" sz="240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3"/>
          <p:cNvSpPr>
            <a:spLocks noGrp="1"/>
          </p:cNvSpPr>
          <p:nvPr>
            <p:ph type="ftr" sz="quarter" idx="10"/>
          </p:nvPr>
        </p:nvSpPr>
        <p:spPr/>
        <p:txBody>
          <a:bodyPr/>
          <a:lstStyle/>
          <a:p>
            <a:r>
              <a:rPr lang="en-US"/>
              <a:t>EIA Procedures and Decision Making</a:t>
            </a:r>
          </a:p>
        </p:txBody>
      </p:sp>
      <p:sp>
        <p:nvSpPr>
          <p:cNvPr id="6" name="Slide Number Placeholder 4"/>
          <p:cNvSpPr>
            <a:spLocks noGrp="1"/>
          </p:cNvSpPr>
          <p:nvPr>
            <p:ph type="sldNum" sz="quarter" idx="11"/>
          </p:nvPr>
        </p:nvSpPr>
        <p:spPr/>
        <p:txBody>
          <a:bodyPr/>
          <a:lstStyle/>
          <a:p>
            <a:fld id="{A7904C6D-966B-4274-91D6-A3EA30EFA5FD}" type="slidenum">
              <a:rPr lang="en-US"/>
              <a:pPr/>
              <a:t>38</a:t>
            </a:fld>
            <a:endParaRPr lang="en-US"/>
          </a:p>
        </p:txBody>
      </p:sp>
      <p:sp>
        <p:nvSpPr>
          <p:cNvPr id="330754" name="Rectangle 2"/>
          <p:cNvSpPr>
            <a:spLocks noGrp="1" noChangeArrowheads="1"/>
          </p:cNvSpPr>
          <p:nvPr>
            <p:ph type="title"/>
          </p:nvPr>
        </p:nvSpPr>
        <p:spPr>
          <a:xfrm>
            <a:off x="647700" y="628650"/>
            <a:ext cx="8420100" cy="1143000"/>
          </a:xfrm>
        </p:spPr>
        <p:txBody>
          <a:bodyPr/>
          <a:lstStyle/>
          <a:p>
            <a:r>
              <a:rPr lang="en-US"/>
              <a:t>Scoping</a:t>
            </a:r>
          </a:p>
        </p:txBody>
      </p:sp>
      <p:sp>
        <p:nvSpPr>
          <p:cNvPr id="330755" name="Rectangle 3"/>
          <p:cNvSpPr>
            <a:spLocks noGrp="1" noChangeArrowheads="1"/>
          </p:cNvSpPr>
          <p:nvPr>
            <p:ph type="body" idx="1"/>
          </p:nvPr>
        </p:nvSpPr>
        <p:spPr>
          <a:xfrm>
            <a:off x="571500" y="2019300"/>
            <a:ext cx="8858250" cy="4114800"/>
          </a:xfrm>
        </p:spPr>
        <p:txBody>
          <a:bodyPr/>
          <a:lstStyle/>
          <a:p>
            <a:pPr>
              <a:lnSpc>
                <a:spcPct val="70000"/>
              </a:lnSpc>
              <a:spcBef>
                <a:spcPct val="0"/>
              </a:spcBef>
              <a:spcAft>
                <a:spcPct val="40000"/>
              </a:spcAft>
            </a:pPr>
            <a:r>
              <a:rPr lang="en-US"/>
              <a:t>A process of interaction between government agencies and project proponents</a:t>
            </a:r>
          </a:p>
          <a:p>
            <a:pPr>
              <a:lnSpc>
                <a:spcPct val="70000"/>
              </a:lnSpc>
              <a:spcBef>
                <a:spcPct val="0"/>
              </a:spcBef>
              <a:spcAft>
                <a:spcPct val="30000"/>
              </a:spcAft>
            </a:pPr>
            <a:r>
              <a:rPr lang="en-US"/>
              <a:t>Identifies:</a:t>
            </a:r>
          </a:p>
          <a:p>
            <a:pPr lvl="1">
              <a:lnSpc>
                <a:spcPct val="70000"/>
              </a:lnSpc>
              <a:spcBef>
                <a:spcPct val="0"/>
              </a:spcBef>
              <a:spcAft>
                <a:spcPct val="30000"/>
              </a:spcAft>
            </a:pPr>
            <a:r>
              <a:rPr lang="en-US"/>
              <a:t>spatial and temporal boundaries for the EIA</a:t>
            </a:r>
          </a:p>
          <a:p>
            <a:pPr lvl="1">
              <a:lnSpc>
                <a:spcPct val="70000"/>
              </a:lnSpc>
              <a:spcBef>
                <a:spcPct val="0"/>
              </a:spcBef>
              <a:spcAft>
                <a:spcPct val="30000"/>
              </a:spcAft>
            </a:pPr>
            <a:r>
              <a:rPr lang="en-US"/>
              <a:t>important issues and concern</a:t>
            </a:r>
          </a:p>
          <a:p>
            <a:pPr lvl="1">
              <a:lnSpc>
                <a:spcPct val="70000"/>
              </a:lnSpc>
              <a:spcBef>
                <a:spcPct val="0"/>
              </a:spcBef>
              <a:spcAft>
                <a:spcPct val="30000"/>
              </a:spcAft>
            </a:pPr>
            <a:r>
              <a:rPr lang="en-US"/>
              <a:t>information necessary for decision making</a:t>
            </a:r>
          </a:p>
          <a:p>
            <a:pPr lvl="1">
              <a:lnSpc>
                <a:spcPct val="70000"/>
              </a:lnSpc>
              <a:spcBef>
                <a:spcPct val="0"/>
              </a:spcBef>
              <a:spcAft>
                <a:spcPct val="40000"/>
              </a:spcAft>
            </a:pPr>
            <a:r>
              <a:rPr lang="en-US"/>
              <a:t>significant effects and factors to be considered</a:t>
            </a:r>
          </a:p>
        </p:txBody>
      </p:sp>
      <p:sp>
        <p:nvSpPr>
          <p:cNvPr id="330756" name="Rectangle 4"/>
          <p:cNvSpPr>
            <a:spLocks noChangeArrowheads="1"/>
          </p:cNvSpPr>
          <p:nvPr/>
        </p:nvSpPr>
        <p:spPr bwMode="auto">
          <a:xfrm>
            <a:off x="609600" y="5291138"/>
            <a:ext cx="8737600" cy="579437"/>
          </a:xfrm>
          <a:prstGeom prst="rect">
            <a:avLst/>
          </a:prstGeom>
          <a:noFill/>
          <a:ln w="12700">
            <a:noFill/>
            <a:miter lim="800000"/>
            <a:headEnd/>
            <a:tailEnd/>
          </a:ln>
          <a:effectLst/>
        </p:spPr>
        <p:txBody>
          <a:bodyPr wrap="none" anchor="ctr">
            <a:spAutoFit/>
          </a:bodyPr>
          <a:lstStyle/>
          <a:p>
            <a:pPr marL="571500" indent="-571500" defTabSz="762000">
              <a:lnSpc>
                <a:spcPct val="70000"/>
              </a:lnSpc>
              <a:spcAft>
                <a:spcPct val="30000"/>
              </a:spcAft>
              <a:buClr>
                <a:schemeClr val="bg2"/>
              </a:buClr>
              <a:buSzPct val="70000"/>
              <a:buFont typeface="Wingdings" pitchFamily="2" charset="2"/>
              <a:buChar char="è"/>
            </a:pPr>
            <a:r>
              <a:rPr lang="en-US" sz="3200">
                <a:latin typeface="Amerigo BT" pitchFamily="34" charset="0"/>
              </a:rPr>
              <a:t>Establishes</a:t>
            </a:r>
            <a:r>
              <a:rPr lang="en-US" sz="3200">
                <a:latin typeface="Times New Roman" pitchFamily="18" charset="0"/>
              </a:rPr>
              <a:t> </a:t>
            </a:r>
            <a:r>
              <a:rPr lang="en-US" sz="3200">
                <a:latin typeface="Amerigo BT" pitchFamily="34" charset="0"/>
              </a:rPr>
              <a:t>Terms of Reference for full-scale EIA</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980E6DD9-EBE8-4051-A0A2-775DFDC76CED}" type="slidenum">
              <a:rPr lang="en-US"/>
              <a:pPr/>
              <a:t>39</a:t>
            </a:fld>
            <a:endParaRPr lang="en-US"/>
          </a:p>
        </p:txBody>
      </p:sp>
      <p:sp>
        <p:nvSpPr>
          <p:cNvPr id="332802" name="Rectangle 2"/>
          <p:cNvSpPr>
            <a:spLocks noGrp="1" noChangeArrowheads="1"/>
          </p:cNvSpPr>
          <p:nvPr>
            <p:ph type="title"/>
          </p:nvPr>
        </p:nvSpPr>
        <p:spPr>
          <a:xfrm>
            <a:off x="742950" y="647700"/>
            <a:ext cx="8420100" cy="1143000"/>
          </a:xfrm>
        </p:spPr>
        <p:txBody>
          <a:bodyPr/>
          <a:lstStyle/>
          <a:p>
            <a:r>
              <a:rPr lang="en-US"/>
              <a:t>Importance of Scoping</a:t>
            </a:r>
          </a:p>
        </p:txBody>
      </p:sp>
      <p:sp>
        <p:nvSpPr>
          <p:cNvPr id="332803" name="Rectangle 3"/>
          <p:cNvSpPr>
            <a:spLocks noGrp="1" noChangeArrowheads="1"/>
          </p:cNvSpPr>
          <p:nvPr>
            <p:ph type="body" idx="1"/>
          </p:nvPr>
        </p:nvSpPr>
        <p:spPr>
          <a:xfrm>
            <a:off x="930275" y="1943100"/>
            <a:ext cx="8245475" cy="3867150"/>
          </a:xfrm>
        </p:spPr>
        <p:txBody>
          <a:bodyPr/>
          <a:lstStyle/>
          <a:p>
            <a:pPr>
              <a:lnSpc>
                <a:spcPct val="70000"/>
              </a:lnSpc>
              <a:spcBef>
                <a:spcPct val="0"/>
              </a:spcBef>
              <a:spcAft>
                <a:spcPct val="40000"/>
              </a:spcAft>
            </a:pPr>
            <a:r>
              <a:rPr lang="en-US"/>
              <a:t>Serves to facilitate efficient EIA by identifying appropriate areas for consideration (e.g, key issues, concerns, alternatives)</a:t>
            </a:r>
          </a:p>
          <a:p>
            <a:pPr>
              <a:lnSpc>
                <a:spcPct val="70000"/>
              </a:lnSpc>
              <a:spcBef>
                <a:spcPct val="0"/>
              </a:spcBef>
              <a:spcAft>
                <a:spcPct val="40000"/>
              </a:spcAft>
            </a:pPr>
            <a:r>
              <a:rPr lang="en-US"/>
              <a:t>Reduces likelihood of deficiencies in EIA (e.g., ensures that important issues are not overlooked)</a:t>
            </a:r>
            <a:r>
              <a:rPr lang="en-US" sz="2800"/>
              <a:t> </a:t>
            </a:r>
          </a:p>
          <a:p>
            <a:pPr>
              <a:lnSpc>
                <a:spcPct val="70000"/>
              </a:lnSpc>
              <a:spcBef>
                <a:spcPct val="0"/>
              </a:spcBef>
              <a:spcAft>
                <a:spcPct val="40000"/>
              </a:spcAft>
            </a:pPr>
            <a:r>
              <a:rPr lang="en-US"/>
              <a:t>Prevents unnecessary expenditures and time delays from oversights or unnecessary areas of study</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3"/>
          <p:cNvSpPr>
            <a:spLocks noGrp="1"/>
          </p:cNvSpPr>
          <p:nvPr>
            <p:ph type="ftr" sz="quarter" idx="10"/>
          </p:nvPr>
        </p:nvSpPr>
        <p:spPr/>
        <p:txBody>
          <a:bodyPr/>
          <a:lstStyle/>
          <a:p>
            <a:r>
              <a:rPr lang="en-US"/>
              <a:t>EIA Procedures and Decision Making</a:t>
            </a:r>
          </a:p>
        </p:txBody>
      </p:sp>
      <p:sp>
        <p:nvSpPr>
          <p:cNvPr id="6" name="Slide Number Placeholder 4"/>
          <p:cNvSpPr>
            <a:spLocks noGrp="1"/>
          </p:cNvSpPr>
          <p:nvPr>
            <p:ph type="sldNum" sz="quarter" idx="11"/>
          </p:nvPr>
        </p:nvSpPr>
        <p:spPr/>
        <p:txBody>
          <a:bodyPr/>
          <a:lstStyle/>
          <a:p>
            <a:fld id="{0344082A-7524-44E8-91AB-2EA6A34A83B3}" type="slidenum">
              <a:rPr lang="en-US"/>
              <a:pPr/>
              <a:t>40</a:t>
            </a:fld>
            <a:endParaRPr lang="en-US"/>
          </a:p>
        </p:txBody>
      </p:sp>
      <p:sp>
        <p:nvSpPr>
          <p:cNvPr id="405506" name="Rectangle 2"/>
          <p:cNvSpPr>
            <a:spLocks noGrp="1" noChangeArrowheads="1"/>
          </p:cNvSpPr>
          <p:nvPr>
            <p:ph type="title"/>
          </p:nvPr>
        </p:nvSpPr>
        <p:spPr>
          <a:xfrm>
            <a:off x="801688" y="784225"/>
            <a:ext cx="8420100" cy="1143000"/>
          </a:xfrm>
        </p:spPr>
        <p:txBody>
          <a:bodyPr/>
          <a:lstStyle/>
          <a:p>
            <a:r>
              <a:rPr lang="en-US"/>
              <a:t>Full-Scale EIA</a:t>
            </a:r>
          </a:p>
        </p:txBody>
      </p:sp>
      <p:sp>
        <p:nvSpPr>
          <p:cNvPr id="405507" name="Rectangle 3"/>
          <p:cNvSpPr>
            <a:spLocks noGrp="1" noChangeArrowheads="1"/>
          </p:cNvSpPr>
          <p:nvPr>
            <p:ph type="body" idx="1"/>
          </p:nvPr>
        </p:nvSpPr>
        <p:spPr>
          <a:xfrm>
            <a:off x="1500188" y="2190750"/>
            <a:ext cx="7526337" cy="3714750"/>
          </a:xfrm>
        </p:spPr>
        <p:txBody>
          <a:bodyPr/>
          <a:lstStyle/>
          <a:p>
            <a:pPr>
              <a:lnSpc>
                <a:spcPct val="70000"/>
              </a:lnSpc>
              <a:spcBef>
                <a:spcPct val="0"/>
              </a:spcBef>
              <a:spcAft>
                <a:spcPct val="40000"/>
              </a:spcAft>
            </a:pPr>
            <a:r>
              <a:rPr lang="en-US"/>
              <a:t>Input = Outstanding SEIs from IEE</a:t>
            </a:r>
          </a:p>
          <a:p>
            <a:pPr>
              <a:lnSpc>
                <a:spcPct val="70000"/>
              </a:lnSpc>
              <a:spcBef>
                <a:spcPct val="0"/>
              </a:spcBef>
              <a:spcAft>
                <a:spcPct val="40000"/>
              </a:spcAft>
            </a:pPr>
            <a:r>
              <a:rPr lang="en-US"/>
              <a:t>Assessment phase:</a:t>
            </a:r>
          </a:p>
          <a:p>
            <a:pPr lvl="1">
              <a:lnSpc>
                <a:spcPct val="70000"/>
              </a:lnSpc>
              <a:spcBef>
                <a:spcPct val="0"/>
              </a:spcBef>
              <a:spcAft>
                <a:spcPct val="40000"/>
              </a:spcAft>
            </a:pPr>
            <a:r>
              <a:rPr lang="en-US"/>
              <a:t>Qualitative/quantitative analysis of SEI</a:t>
            </a:r>
          </a:p>
          <a:p>
            <a:pPr lvl="1">
              <a:lnSpc>
                <a:spcPct val="70000"/>
              </a:lnSpc>
              <a:spcBef>
                <a:spcPct val="0"/>
              </a:spcBef>
              <a:spcAft>
                <a:spcPct val="50000"/>
              </a:spcAft>
            </a:pPr>
            <a:r>
              <a:rPr lang="en-US"/>
              <a:t>SEI impact significance</a:t>
            </a:r>
          </a:p>
          <a:p>
            <a:pPr>
              <a:lnSpc>
                <a:spcPct val="70000"/>
              </a:lnSpc>
              <a:spcBef>
                <a:spcPct val="0"/>
              </a:spcBef>
              <a:spcAft>
                <a:spcPct val="40000"/>
              </a:spcAft>
            </a:pPr>
            <a:r>
              <a:rPr lang="en-US"/>
              <a:t>Mitigation development phase:</a:t>
            </a:r>
          </a:p>
          <a:p>
            <a:pPr lvl="1">
              <a:lnSpc>
                <a:spcPct val="70000"/>
              </a:lnSpc>
              <a:spcBef>
                <a:spcPct val="0"/>
              </a:spcBef>
              <a:spcAft>
                <a:spcPct val="40000"/>
              </a:spcAft>
            </a:pPr>
            <a:r>
              <a:rPr lang="en-US"/>
              <a:t>Select appropriate mitigation measures</a:t>
            </a:r>
          </a:p>
          <a:p>
            <a:pPr lvl="1">
              <a:lnSpc>
                <a:spcPct val="70000"/>
              </a:lnSpc>
              <a:spcBef>
                <a:spcPct val="0"/>
              </a:spcBef>
              <a:spcAft>
                <a:spcPct val="40000"/>
              </a:spcAft>
            </a:pPr>
            <a:r>
              <a:rPr lang="en-US"/>
              <a:t>Residual impact significance</a:t>
            </a:r>
          </a:p>
        </p:txBody>
      </p:sp>
      <p:sp>
        <p:nvSpPr>
          <p:cNvPr id="405508" name="AutoShape 4"/>
          <p:cNvSpPr>
            <a:spLocks noChangeArrowheads="1"/>
          </p:cNvSpPr>
          <p:nvPr/>
        </p:nvSpPr>
        <p:spPr bwMode="auto">
          <a:xfrm flipV="1">
            <a:off x="1485900" y="4737100"/>
            <a:ext cx="652463" cy="776288"/>
          </a:xfrm>
          <a:prstGeom prst="curvedRightArrow">
            <a:avLst>
              <a:gd name="adj1" fmla="val 20436"/>
              <a:gd name="adj2" fmla="val 50610"/>
              <a:gd name="adj3" fmla="val 33333"/>
            </a:avLst>
          </a:prstGeom>
          <a:solidFill>
            <a:schemeClr val="bg1"/>
          </a:solidFill>
          <a:ln w="12700">
            <a:solidFill>
              <a:srgbClr val="00FFFF"/>
            </a:solidFill>
            <a:miter lim="800000"/>
            <a:headEnd/>
            <a:tailEnd/>
          </a:ln>
          <a:effectLst/>
        </p:spPr>
        <p:txBody>
          <a:bodyPr anchor="ctr">
            <a:spAutoFit/>
          </a:bodyPr>
          <a:lstStyle/>
          <a:p>
            <a:endParaRPr lang="en-GB"/>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3"/>
          <p:cNvSpPr>
            <a:spLocks noGrp="1"/>
          </p:cNvSpPr>
          <p:nvPr>
            <p:ph type="ftr" sz="quarter" idx="10"/>
          </p:nvPr>
        </p:nvSpPr>
        <p:spPr/>
        <p:txBody>
          <a:bodyPr/>
          <a:lstStyle/>
          <a:p>
            <a:r>
              <a:rPr lang="en-US"/>
              <a:t>EIA Procedures and Decision Making</a:t>
            </a:r>
          </a:p>
        </p:txBody>
      </p:sp>
      <p:sp>
        <p:nvSpPr>
          <p:cNvPr id="8" name="Slide Number Placeholder 4"/>
          <p:cNvSpPr>
            <a:spLocks noGrp="1"/>
          </p:cNvSpPr>
          <p:nvPr>
            <p:ph type="sldNum" sz="quarter" idx="11"/>
          </p:nvPr>
        </p:nvSpPr>
        <p:spPr/>
        <p:txBody>
          <a:bodyPr/>
          <a:lstStyle/>
          <a:p>
            <a:fld id="{CF32EA74-B133-469C-A16E-53DA65947D59}" type="slidenum">
              <a:rPr lang="en-US"/>
              <a:pPr/>
              <a:t>41</a:t>
            </a:fld>
            <a:endParaRPr lang="en-US"/>
          </a:p>
        </p:txBody>
      </p:sp>
      <p:sp>
        <p:nvSpPr>
          <p:cNvPr id="347138" name="Rectangle 2"/>
          <p:cNvSpPr>
            <a:spLocks noGrp="1" noChangeArrowheads="1"/>
          </p:cNvSpPr>
          <p:nvPr>
            <p:ph type="title"/>
          </p:nvPr>
        </p:nvSpPr>
        <p:spPr>
          <a:xfrm>
            <a:off x="495300" y="704850"/>
            <a:ext cx="8896350" cy="1143000"/>
          </a:xfrm>
        </p:spPr>
        <p:txBody>
          <a:bodyPr/>
          <a:lstStyle/>
          <a:p>
            <a:r>
              <a:rPr lang="en-US"/>
              <a:t>EIA Impact Identification Methods</a:t>
            </a:r>
          </a:p>
        </p:txBody>
      </p:sp>
      <p:sp>
        <p:nvSpPr>
          <p:cNvPr id="347139" name="Rectangle 3"/>
          <p:cNvSpPr>
            <a:spLocks noGrp="1" noChangeArrowheads="1"/>
          </p:cNvSpPr>
          <p:nvPr>
            <p:ph type="body" idx="1"/>
          </p:nvPr>
        </p:nvSpPr>
        <p:spPr>
          <a:xfrm rot="16200000">
            <a:off x="3200400" y="-746125"/>
            <a:ext cx="3638550" cy="8255000"/>
          </a:xfrm>
        </p:spPr>
        <p:txBody>
          <a:bodyPr/>
          <a:lstStyle/>
          <a:p>
            <a:r>
              <a:rPr lang="en-US"/>
              <a:t>Checklists</a:t>
            </a:r>
          </a:p>
          <a:p>
            <a:r>
              <a:rPr lang="en-US"/>
              <a:t>Matrices</a:t>
            </a:r>
          </a:p>
          <a:p>
            <a:endParaRPr lang="en-US"/>
          </a:p>
          <a:p>
            <a:endParaRPr lang="en-US"/>
          </a:p>
          <a:p>
            <a:r>
              <a:rPr lang="en-US"/>
              <a:t>Networks</a:t>
            </a:r>
          </a:p>
          <a:p>
            <a:endParaRPr lang="en-US"/>
          </a:p>
          <a:p>
            <a:r>
              <a:rPr lang="en-US"/>
              <a:t>Overlays/GIS</a:t>
            </a:r>
          </a:p>
          <a:p>
            <a:endParaRPr lang="en-US"/>
          </a:p>
          <a:p>
            <a:endParaRPr lang="en-US"/>
          </a:p>
          <a:p>
            <a:endParaRPr lang="en-US"/>
          </a:p>
          <a:p>
            <a:r>
              <a:rPr lang="en-US"/>
              <a:t>Expert Systems</a:t>
            </a:r>
          </a:p>
          <a:p>
            <a:endParaRPr lang="en-US"/>
          </a:p>
          <a:p>
            <a:endParaRPr lang="en-US"/>
          </a:p>
          <a:p>
            <a:r>
              <a:rPr lang="en-US"/>
              <a:t>Risk Assessment</a:t>
            </a:r>
          </a:p>
        </p:txBody>
      </p:sp>
      <p:sp>
        <p:nvSpPr>
          <p:cNvPr id="347140" name="AutoShape 4"/>
          <p:cNvSpPr>
            <a:spLocks noChangeArrowheads="1"/>
          </p:cNvSpPr>
          <p:nvPr/>
        </p:nvSpPr>
        <p:spPr bwMode="auto">
          <a:xfrm>
            <a:off x="1011238" y="5162550"/>
            <a:ext cx="8218487" cy="314325"/>
          </a:xfrm>
          <a:prstGeom prst="rightArrow">
            <a:avLst>
              <a:gd name="adj1" fmla="val 60787"/>
              <a:gd name="adj2" fmla="val 384571"/>
            </a:avLst>
          </a:prstGeom>
          <a:solidFill>
            <a:srgbClr val="00FFFF"/>
          </a:solidFill>
          <a:ln w="12700">
            <a:solidFill>
              <a:srgbClr val="00FFFF"/>
            </a:solidFill>
            <a:miter lim="800000"/>
            <a:headEnd/>
            <a:tailEnd/>
          </a:ln>
          <a:effectLst/>
        </p:spPr>
        <p:txBody>
          <a:bodyPr anchor="ctr">
            <a:spAutoFit/>
          </a:bodyPr>
          <a:lstStyle/>
          <a:p>
            <a:endParaRPr lang="en-GB"/>
          </a:p>
        </p:txBody>
      </p:sp>
      <p:sp>
        <p:nvSpPr>
          <p:cNvPr id="347141" name="Text Box 5"/>
          <p:cNvSpPr txBox="1">
            <a:spLocks noChangeArrowheads="1"/>
          </p:cNvSpPr>
          <p:nvPr/>
        </p:nvSpPr>
        <p:spPr bwMode="auto">
          <a:xfrm>
            <a:off x="733425" y="5416550"/>
            <a:ext cx="1997075" cy="579438"/>
          </a:xfrm>
          <a:prstGeom prst="rect">
            <a:avLst/>
          </a:prstGeom>
          <a:noFill/>
          <a:ln w="12700">
            <a:noFill/>
            <a:miter lim="800000"/>
            <a:headEnd/>
            <a:tailEnd/>
          </a:ln>
          <a:effectLst/>
        </p:spPr>
        <p:txBody>
          <a:bodyPr wrap="none" anchor="ctr">
            <a:spAutoFit/>
          </a:bodyPr>
          <a:lstStyle/>
          <a:p>
            <a:pPr algn="ctr" defTabSz="762000"/>
            <a:r>
              <a:rPr lang="en-US" sz="3200">
                <a:solidFill>
                  <a:schemeClr val="bg2"/>
                </a:solidFill>
                <a:latin typeface="Amerigo BT" pitchFamily="34" charset="0"/>
              </a:rPr>
              <a:t>Qualitative</a:t>
            </a:r>
            <a:endParaRPr lang="en-US" sz="3000">
              <a:solidFill>
                <a:srgbClr val="0033CC"/>
              </a:solidFill>
            </a:endParaRPr>
          </a:p>
        </p:txBody>
      </p:sp>
      <p:sp>
        <p:nvSpPr>
          <p:cNvPr id="347142" name="Text Box 6"/>
          <p:cNvSpPr txBox="1">
            <a:spLocks noChangeArrowheads="1"/>
          </p:cNvSpPr>
          <p:nvPr/>
        </p:nvSpPr>
        <p:spPr bwMode="auto">
          <a:xfrm>
            <a:off x="7110413" y="5454650"/>
            <a:ext cx="2244725" cy="579438"/>
          </a:xfrm>
          <a:prstGeom prst="rect">
            <a:avLst/>
          </a:prstGeom>
          <a:noFill/>
          <a:ln w="12700">
            <a:noFill/>
            <a:miter lim="800000"/>
            <a:headEnd/>
            <a:tailEnd/>
          </a:ln>
          <a:effectLst/>
        </p:spPr>
        <p:txBody>
          <a:bodyPr wrap="none" anchor="ctr">
            <a:spAutoFit/>
          </a:bodyPr>
          <a:lstStyle/>
          <a:p>
            <a:pPr algn="ctr" defTabSz="762000"/>
            <a:r>
              <a:rPr lang="en-US" sz="3200">
                <a:solidFill>
                  <a:schemeClr val="bg2"/>
                </a:solidFill>
                <a:latin typeface="Amerigo BT" pitchFamily="34" charset="0"/>
              </a:rPr>
              <a:t>Quantitative</a:t>
            </a:r>
            <a:endParaRPr lang="en-US" sz="3000">
              <a:solidFill>
                <a:schemeClr val="accent2"/>
              </a:solidFill>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248116CA-BE98-476E-B6BD-051EA22DEFCB}" type="slidenum">
              <a:rPr lang="en-US"/>
              <a:pPr/>
              <a:t>42</a:t>
            </a:fld>
            <a:endParaRPr lang="en-US"/>
          </a:p>
        </p:txBody>
      </p:sp>
      <p:sp>
        <p:nvSpPr>
          <p:cNvPr id="348162" name="Rectangle 2"/>
          <p:cNvSpPr>
            <a:spLocks noGrp="1" noChangeArrowheads="1"/>
          </p:cNvSpPr>
          <p:nvPr>
            <p:ph type="title"/>
          </p:nvPr>
        </p:nvSpPr>
        <p:spPr>
          <a:xfrm>
            <a:off x="628650" y="800100"/>
            <a:ext cx="8685213" cy="1143000"/>
          </a:xfrm>
        </p:spPr>
        <p:txBody>
          <a:bodyPr/>
          <a:lstStyle/>
          <a:p>
            <a:r>
              <a:rPr lang="en-US"/>
              <a:t>Selection of Appropriate Methods</a:t>
            </a:r>
          </a:p>
        </p:txBody>
      </p:sp>
      <p:sp>
        <p:nvSpPr>
          <p:cNvPr id="348163" name="Rectangle 3"/>
          <p:cNvSpPr>
            <a:spLocks noGrp="1" noChangeArrowheads="1"/>
          </p:cNvSpPr>
          <p:nvPr>
            <p:ph type="body" idx="1"/>
          </p:nvPr>
        </p:nvSpPr>
        <p:spPr>
          <a:xfrm>
            <a:off x="1289050" y="2095500"/>
            <a:ext cx="8081963" cy="3790950"/>
          </a:xfrm>
        </p:spPr>
        <p:txBody>
          <a:bodyPr/>
          <a:lstStyle/>
          <a:p>
            <a:pPr>
              <a:lnSpc>
                <a:spcPct val="70000"/>
              </a:lnSpc>
              <a:spcBef>
                <a:spcPct val="0"/>
              </a:spcBef>
              <a:spcAft>
                <a:spcPct val="40000"/>
              </a:spcAft>
            </a:pPr>
            <a:r>
              <a:rPr lang="en-US"/>
              <a:t>Type and size of proposal</a:t>
            </a:r>
          </a:p>
          <a:p>
            <a:pPr>
              <a:lnSpc>
                <a:spcPct val="70000"/>
              </a:lnSpc>
              <a:spcBef>
                <a:spcPct val="0"/>
              </a:spcBef>
              <a:spcAft>
                <a:spcPct val="40000"/>
              </a:spcAft>
            </a:pPr>
            <a:r>
              <a:rPr lang="en-US"/>
              <a:t>Type of alternatives being assessed</a:t>
            </a:r>
          </a:p>
          <a:p>
            <a:pPr>
              <a:lnSpc>
                <a:spcPct val="70000"/>
              </a:lnSpc>
              <a:spcBef>
                <a:spcPct val="0"/>
              </a:spcBef>
              <a:spcAft>
                <a:spcPct val="40000"/>
              </a:spcAft>
            </a:pPr>
            <a:r>
              <a:rPr lang="en-US"/>
              <a:t>Nature of likely impacts</a:t>
            </a:r>
          </a:p>
          <a:p>
            <a:pPr>
              <a:lnSpc>
                <a:spcPct val="70000"/>
              </a:lnSpc>
              <a:spcBef>
                <a:spcPct val="0"/>
              </a:spcBef>
              <a:spcAft>
                <a:spcPct val="40000"/>
              </a:spcAft>
            </a:pPr>
            <a:r>
              <a:rPr lang="en-US"/>
              <a:t>Experience using EIA methods </a:t>
            </a:r>
          </a:p>
          <a:p>
            <a:pPr>
              <a:lnSpc>
                <a:spcPct val="70000"/>
              </a:lnSpc>
              <a:spcBef>
                <a:spcPct val="0"/>
              </a:spcBef>
              <a:spcAft>
                <a:spcPct val="40000"/>
              </a:spcAft>
            </a:pPr>
            <a:r>
              <a:rPr lang="en-US"/>
              <a:t>Resources available</a:t>
            </a:r>
          </a:p>
          <a:p>
            <a:pPr>
              <a:lnSpc>
                <a:spcPct val="70000"/>
              </a:lnSpc>
              <a:spcBef>
                <a:spcPct val="0"/>
              </a:spcBef>
              <a:spcAft>
                <a:spcPct val="40000"/>
              </a:spcAft>
            </a:pPr>
            <a:r>
              <a:rPr lang="en-US"/>
              <a:t>Nature of public involvement</a:t>
            </a:r>
          </a:p>
          <a:p>
            <a:pPr>
              <a:lnSpc>
                <a:spcPct val="70000"/>
              </a:lnSpc>
              <a:spcBef>
                <a:spcPct val="0"/>
              </a:spcBef>
              <a:spcAft>
                <a:spcPct val="40000"/>
              </a:spcAft>
            </a:pPr>
            <a:r>
              <a:rPr lang="en-US"/>
              <a:t>Procedural/administrative requirements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ooter Placeholder 2"/>
          <p:cNvSpPr>
            <a:spLocks noGrp="1"/>
          </p:cNvSpPr>
          <p:nvPr>
            <p:ph type="ftr" sz="quarter" idx="10"/>
          </p:nvPr>
        </p:nvSpPr>
        <p:spPr/>
        <p:txBody>
          <a:bodyPr/>
          <a:lstStyle/>
          <a:p>
            <a:r>
              <a:rPr lang="en-US"/>
              <a:t>EIA Procedures and Decision Making</a:t>
            </a:r>
          </a:p>
        </p:txBody>
      </p:sp>
      <p:sp>
        <p:nvSpPr>
          <p:cNvPr id="9" name="Slide Number Placeholder 3"/>
          <p:cNvSpPr>
            <a:spLocks noGrp="1"/>
          </p:cNvSpPr>
          <p:nvPr>
            <p:ph type="sldNum" sz="quarter" idx="11"/>
          </p:nvPr>
        </p:nvSpPr>
        <p:spPr/>
        <p:txBody>
          <a:bodyPr/>
          <a:lstStyle/>
          <a:p>
            <a:fld id="{C392D453-1D86-4744-A6A8-ACD2C1EB0135}" type="slidenum">
              <a:rPr lang="en-US"/>
              <a:pPr/>
              <a:t>43</a:t>
            </a:fld>
            <a:endParaRPr lang="en-US"/>
          </a:p>
        </p:txBody>
      </p:sp>
      <p:sp>
        <p:nvSpPr>
          <p:cNvPr id="354306" name="Rectangle 2"/>
          <p:cNvSpPr>
            <a:spLocks noGrp="1" noChangeArrowheads="1"/>
          </p:cNvSpPr>
          <p:nvPr>
            <p:ph type="title"/>
          </p:nvPr>
        </p:nvSpPr>
        <p:spPr>
          <a:xfrm>
            <a:off x="704850" y="952500"/>
            <a:ext cx="8420100" cy="1143000"/>
          </a:xfrm>
        </p:spPr>
        <p:txBody>
          <a:bodyPr/>
          <a:lstStyle/>
          <a:p>
            <a:r>
              <a:rPr lang="en-US"/>
              <a:t>Impact Significance Determination</a:t>
            </a:r>
          </a:p>
        </p:txBody>
      </p:sp>
      <p:sp>
        <p:nvSpPr>
          <p:cNvPr id="354307" name="Text Box 3"/>
          <p:cNvSpPr txBox="1">
            <a:spLocks noChangeArrowheads="1"/>
          </p:cNvSpPr>
          <p:nvPr/>
        </p:nvSpPr>
        <p:spPr bwMode="auto">
          <a:xfrm>
            <a:off x="725488" y="2890838"/>
            <a:ext cx="2562225" cy="1474787"/>
          </a:xfrm>
          <a:prstGeom prst="rect">
            <a:avLst/>
          </a:prstGeom>
          <a:solidFill>
            <a:srgbClr val="CCECFF"/>
          </a:solidFill>
          <a:ln w="12700">
            <a:solidFill>
              <a:schemeClr val="bg2"/>
            </a:solidFill>
            <a:miter lim="800000"/>
            <a:headEnd/>
            <a:tailEnd/>
          </a:ln>
          <a:effectLst/>
        </p:spPr>
        <p:txBody>
          <a:bodyPr wrap="none" anchor="ctr">
            <a:spAutoFit/>
          </a:bodyPr>
          <a:lstStyle/>
          <a:p>
            <a:pPr algn="ctr" defTabSz="762000">
              <a:spcBef>
                <a:spcPct val="50000"/>
              </a:spcBef>
            </a:pPr>
            <a:r>
              <a:rPr lang="en-US" b="1">
                <a:solidFill>
                  <a:srgbClr val="0033CC"/>
                </a:solidFill>
              </a:rPr>
              <a:t>Impact</a:t>
            </a:r>
          </a:p>
          <a:p>
            <a:pPr algn="ctr" defTabSz="762000">
              <a:spcBef>
                <a:spcPct val="50000"/>
              </a:spcBef>
            </a:pPr>
            <a:r>
              <a:rPr lang="en-US" b="1">
                <a:solidFill>
                  <a:srgbClr val="0033CC"/>
                </a:solidFill>
              </a:rPr>
              <a:t>Characteristics</a:t>
            </a:r>
          </a:p>
          <a:p>
            <a:pPr algn="ctr" defTabSz="762000">
              <a:spcBef>
                <a:spcPct val="50000"/>
              </a:spcBef>
            </a:pPr>
            <a:r>
              <a:rPr lang="en-US" sz="2000" b="1">
                <a:solidFill>
                  <a:srgbClr val="0033CC"/>
                </a:solidFill>
              </a:rPr>
              <a:t>(e.g., spatial extent)</a:t>
            </a:r>
            <a:endParaRPr lang="en-US" sz="4000" b="1">
              <a:solidFill>
                <a:srgbClr val="0033CC"/>
              </a:solidFill>
            </a:endParaRPr>
          </a:p>
        </p:txBody>
      </p:sp>
      <p:sp>
        <p:nvSpPr>
          <p:cNvPr id="354308" name="Text Box 4"/>
          <p:cNvSpPr txBox="1">
            <a:spLocks noChangeArrowheads="1"/>
          </p:cNvSpPr>
          <p:nvPr/>
        </p:nvSpPr>
        <p:spPr bwMode="auto">
          <a:xfrm>
            <a:off x="4146550" y="2890838"/>
            <a:ext cx="1839913" cy="1474787"/>
          </a:xfrm>
          <a:prstGeom prst="rect">
            <a:avLst/>
          </a:prstGeom>
          <a:solidFill>
            <a:srgbClr val="CCECFF"/>
          </a:solidFill>
          <a:ln w="12700">
            <a:solidFill>
              <a:schemeClr val="bg2"/>
            </a:solidFill>
            <a:miter lim="800000"/>
            <a:headEnd/>
            <a:tailEnd/>
          </a:ln>
          <a:effectLst/>
        </p:spPr>
        <p:txBody>
          <a:bodyPr wrap="none" anchor="ctr">
            <a:spAutoFit/>
          </a:bodyPr>
          <a:lstStyle/>
          <a:p>
            <a:pPr algn="ctr" defTabSz="762000">
              <a:spcBef>
                <a:spcPct val="50000"/>
              </a:spcBef>
            </a:pPr>
            <a:r>
              <a:rPr lang="en-US" b="1">
                <a:solidFill>
                  <a:srgbClr val="0033CC"/>
                </a:solidFill>
              </a:rPr>
              <a:t>Impact</a:t>
            </a:r>
          </a:p>
          <a:p>
            <a:pPr algn="ctr" defTabSz="762000">
              <a:spcBef>
                <a:spcPct val="50000"/>
              </a:spcBef>
            </a:pPr>
            <a:r>
              <a:rPr lang="en-US" b="1">
                <a:solidFill>
                  <a:srgbClr val="0033CC"/>
                </a:solidFill>
              </a:rPr>
              <a:t>Importance</a:t>
            </a:r>
          </a:p>
          <a:p>
            <a:pPr algn="ctr" defTabSz="762000">
              <a:spcBef>
                <a:spcPct val="50000"/>
              </a:spcBef>
            </a:pPr>
            <a:r>
              <a:rPr lang="en-US" sz="2000" b="1">
                <a:solidFill>
                  <a:srgbClr val="0033CC"/>
                </a:solidFill>
              </a:rPr>
              <a:t>(e.g., value)</a:t>
            </a:r>
            <a:endParaRPr lang="en-US" sz="4000" b="1">
              <a:solidFill>
                <a:srgbClr val="0033CC"/>
              </a:solidFill>
            </a:endParaRPr>
          </a:p>
        </p:txBody>
      </p:sp>
      <p:sp>
        <p:nvSpPr>
          <p:cNvPr id="354309" name="Text Box 5"/>
          <p:cNvSpPr txBox="1">
            <a:spLocks noChangeArrowheads="1"/>
          </p:cNvSpPr>
          <p:nvPr/>
        </p:nvSpPr>
        <p:spPr bwMode="auto">
          <a:xfrm>
            <a:off x="3449638" y="3276600"/>
            <a:ext cx="438150" cy="701675"/>
          </a:xfrm>
          <a:prstGeom prst="rect">
            <a:avLst/>
          </a:prstGeom>
          <a:noFill/>
          <a:ln w="12700">
            <a:noFill/>
            <a:miter lim="800000"/>
            <a:headEnd/>
            <a:tailEnd/>
          </a:ln>
          <a:effectLst/>
        </p:spPr>
        <p:txBody>
          <a:bodyPr wrap="none" anchor="ctr">
            <a:spAutoFit/>
          </a:bodyPr>
          <a:lstStyle/>
          <a:p>
            <a:pPr algn="ctr" defTabSz="762000"/>
            <a:r>
              <a:rPr lang="en-US" sz="4000">
                <a:solidFill>
                  <a:srgbClr val="00FFFF"/>
                </a:solidFill>
              </a:rPr>
              <a:t>x</a:t>
            </a:r>
            <a:endParaRPr lang="en-US" sz="4000" b="1">
              <a:solidFill>
                <a:srgbClr val="00FFFF"/>
              </a:solidFill>
            </a:endParaRPr>
          </a:p>
        </p:txBody>
      </p:sp>
      <p:sp>
        <p:nvSpPr>
          <p:cNvPr id="354310" name="Text Box 6"/>
          <p:cNvSpPr txBox="1">
            <a:spLocks noChangeArrowheads="1"/>
          </p:cNvSpPr>
          <p:nvPr/>
        </p:nvSpPr>
        <p:spPr bwMode="auto">
          <a:xfrm>
            <a:off x="6245225" y="3276600"/>
            <a:ext cx="481013" cy="701675"/>
          </a:xfrm>
          <a:prstGeom prst="rect">
            <a:avLst/>
          </a:prstGeom>
          <a:noFill/>
          <a:ln w="12700">
            <a:noFill/>
            <a:miter lim="800000"/>
            <a:headEnd/>
            <a:tailEnd/>
          </a:ln>
          <a:effectLst/>
        </p:spPr>
        <p:txBody>
          <a:bodyPr wrap="none" anchor="ctr">
            <a:spAutoFit/>
          </a:bodyPr>
          <a:lstStyle/>
          <a:p>
            <a:pPr algn="ctr" defTabSz="762000"/>
            <a:r>
              <a:rPr lang="en-US" sz="4000">
                <a:solidFill>
                  <a:srgbClr val="00FFFF"/>
                </a:solidFill>
              </a:rPr>
              <a:t>=</a:t>
            </a:r>
            <a:endParaRPr lang="en-US" sz="4000" b="1">
              <a:solidFill>
                <a:srgbClr val="00FFFF"/>
              </a:solidFill>
            </a:endParaRPr>
          </a:p>
        </p:txBody>
      </p:sp>
      <p:sp>
        <p:nvSpPr>
          <p:cNvPr id="354311" name="Text Box 7"/>
          <p:cNvSpPr txBox="1">
            <a:spLocks noChangeArrowheads="1"/>
          </p:cNvSpPr>
          <p:nvPr/>
        </p:nvSpPr>
        <p:spPr bwMode="auto">
          <a:xfrm>
            <a:off x="6977063" y="3052763"/>
            <a:ext cx="2238375" cy="1017587"/>
          </a:xfrm>
          <a:prstGeom prst="rect">
            <a:avLst/>
          </a:prstGeom>
          <a:solidFill>
            <a:srgbClr val="CCECFF"/>
          </a:solidFill>
          <a:ln w="12700">
            <a:solidFill>
              <a:schemeClr val="bg2"/>
            </a:solidFill>
            <a:miter lim="800000"/>
            <a:headEnd/>
            <a:tailEnd/>
          </a:ln>
          <a:effectLst/>
        </p:spPr>
        <p:txBody>
          <a:bodyPr anchor="ctr">
            <a:spAutoFit/>
          </a:bodyPr>
          <a:lstStyle/>
          <a:p>
            <a:pPr algn="ctr" defTabSz="762000">
              <a:spcBef>
                <a:spcPct val="50000"/>
              </a:spcBef>
            </a:pPr>
            <a:r>
              <a:rPr lang="en-US" b="1">
                <a:solidFill>
                  <a:srgbClr val="0033CC"/>
                </a:solidFill>
              </a:rPr>
              <a:t>Impact</a:t>
            </a:r>
          </a:p>
          <a:p>
            <a:pPr algn="ctr" defTabSz="762000">
              <a:spcBef>
                <a:spcPct val="50000"/>
              </a:spcBef>
            </a:pPr>
            <a:r>
              <a:rPr lang="en-US" b="1">
                <a:solidFill>
                  <a:srgbClr val="0033CC"/>
                </a:solidFill>
              </a:rPr>
              <a:t>Significance</a:t>
            </a:r>
            <a:endParaRPr lang="en-US" sz="4000" b="1">
              <a:solidFill>
                <a:srgbClr val="0033CC"/>
              </a:solidFill>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6D6308A8-C5EE-4DCC-B32E-2EFEFD601A6D}" type="slidenum">
              <a:rPr lang="en-US"/>
              <a:pPr/>
              <a:t>44</a:t>
            </a:fld>
            <a:endParaRPr lang="en-US"/>
          </a:p>
        </p:txBody>
      </p:sp>
      <p:sp>
        <p:nvSpPr>
          <p:cNvPr id="355330" name="Rectangle 2"/>
          <p:cNvSpPr>
            <a:spLocks noGrp="1" noChangeArrowheads="1"/>
          </p:cNvSpPr>
          <p:nvPr>
            <p:ph type="title"/>
          </p:nvPr>
        </p:nvSpPr>
        <p:spPr>
          <a:xfrm>
            <a:off x="742950" y="942975"/>
            <a:ext cx="8420100" cy="1143000"/>
          </a:xfrm>
        </p:spPr>
        <p:txBody>
          <a:bodyPr/>
          <a:lstStyle/>
          <a:p>
            <a:r>
              <a:rPr lang="en-US"/>
              <a:t>Characteristics Affecting</a:t>
            </a:r>
            <a:br>
              <a:rPr lang="en-US"/>
            </a:br>
            <a:r>
              <a:rPr lang="en-US"/>
              <a:t>Impact Significance</a:t>
            </a:r>
          </a:p>
        </p:txBody>
      </p:sp>
      <p:sp>
        <p:nvSpPr>
          <p:cNvPr id="355331" name="Rectangle 3"/>
          <p:cNvSpPr>
            <a:spLocks noGrp="1" noChangeArrowheads="1"/>
          </p:cNvSpPr>
          <p:nvPr>
            <p:ph type="body" idx="1"/>
          </p:nvPr>
        </p:nvSpPr>
        <p:spPr>
          <a:xfrm>
            <a:off x="914400" y="2419350"/>
            <a:ext cx="8878888" cy="3322638"/>
          </a:xfrm>
        </p:spPr>
        <p:txBody>
          <a:bodyPr/>
          <a:lstStyle/>
          <a:p>
            <a:pPr>
              <a:lnSpc>
                <a:spcPct val="70000"/>
              </a:lnSpc>
              <a:spcBef>
                <a:spcPct val="0"/>
              </a:spcBef>
              <a:spcAft>
                <a:spcPct val="40000"/>
              </a:spcAft>
            </a:pPr>
            <a:r>
              <a:rPr lang="en-US"/>
              <a:t>Nature of impact (e.g., positive, negative, synergistic)</a:t>
            </a:r>
          </a:p>
          <a:p>
            <a:pPr>
              <a:lnSpc>
                <a:spcPct val="70000"/>
              </a:lnSpc>
              <a:spcBef>
                <a:spcPct val="0"/>
              </a:spcBef>
              <a:spcAft>
                <a:spcPct val="40000"/>
              </a:spcAft>
            </a:pPr>
            <a:r>
              <a:rPr lang="en-US"/>
              <a:t>Extent and magnitude</a:t>
            </a:r>
          </a:p>
          <a:p>
            <a:pPr>
              <a:lnSpc>
                <a:spcPct val="70000"/>
              </a:lnSpc>
              <a:spcBef>
                <a:spcPct val="0"/>
              </a:spcBef>
              <a:spcAft>
                <a:spcPct val="40000"/>
              </a:spcAft>
            </a:pPr>
            <a:r>
              <a:rPr lang="en-US"/>
              <a:t>Timing (i.e., construction, operation, closure)</a:t>
            </a:r>
          </a:p>
          <a:p>
            <a:pPr>
              <a:lnSpc>
                <a:spcPct val="70000"/>
              </a:lnSpc>
              <a:spcBef>
                <a:spcPct val="0"/>
              </a:spcBef>
              <a:spcAft>
                <a:spcPct val="40000"/>
              </a:spcAft>
            </a:pPr>
            <a:r>
              <a:rPr lang="en-US"/>
              <a:t>Duration (i.e., short, chronic, intermittent)</a:t>
            </a:r>
          </a:p>
          <a:p>
            <a:pPr>
              <a:lnSpc>
                <a:spcPct val="70000"/>
              </a:lnSpc>
              <a:spcBef>
                <a:spcPct val="0"/>
              </a:spcBef>
              <a:spcAft>
                <a:spcPct val="40000"/>
              </a:spcAft>
            </a:pPr>
            <a:r>
              <a:rPr lang="en-US"/>
              <a:t>Reversibility/irreversibility</a:t>
            </a:r>
          </a:p>
          <a:p>
            <a:pPr>
              <a:lnSpc>
                <a:spcPct val="70000"/>
              </a:lnSpc>
              <a:spcBef>
                <a:spcPct val="0"/>
              </a:spcBef>
              <a:spcAft>
                <a:spcPct val="40000"/>
              </a:spcAft>
            </a:pPr>
            <a:r>
              <a:rPr lang="en-US"/>
              <a:t>Likelihood (i.e., probability, uncertainty)</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45A4BCFA-F1D0-48B6-ACBE-C90186DAC530}" type="slidenum">
              <a:rPr lang="en-US"/>
              <a:pPr/>
              <a:t>45</a:t>
            </a:fld>
            <a:endParaRPr lang="en-US"/>
          </a:p>
        </p:txBody>
      </p:sp>
      <p:sp>
        <p:nvSpPr>
          <p:cNvPr id="356354" name="Rectangle 2"/>
          <p:cNvSpPr>
            <a:spLocks noGrp="1" noChangeArrowheads="1"/>
          </p:cNvSpPr>
          <p:nvPr>
            <p:ph type="title"/>
          </p:nvPr>
        </p:nvSpPr>
        <p:spPr>
          <a:xfrm>
            <a:off x="762000" y="735013"/>
            <a:ext cx="8420100" cy="1143000"/>
          </a:xfrm>
        </p:spPr>
        <p:txBody>
          <a:bodyPr/>
          <a:lstStyle/>
          <a:p>
            <a:r>
              <a:rPr lang="en-US"/>
              <a:t>Some Criteria for Significance </a:t>
            </a:r>
          </a:p>
        </p:txBody>
      </p:sp>
      <p:sp>
        <p:nvSpPr>
          <p:cNvPr id="356355" name="Rectangle 3"/>
          <p:cNvSpPr>
            <a:spLocks noGrp="1" noChangeArrowheads="1"/>
          </p:cNvSpPr>
          <p:nvPr>
            <p:ph type="body" idx="1"/>
          </p:nvPr>
        </p:nvSpPr>
        <p:spPr>
          <a:xfrm>
            <a:off x="908050" y="2141538"/>
            <a:ext cx="8096250" cy="3771900"/>
          </a:xfrm>
        </p:spPr>
        <p:txBody>
          <a:bodyPr/>
          <a:lstStyle/>
          <a:p>
            <a:pPr>
              <a:lnSpc>
                <a:spcPct val="70000"/>
              </a:lnSpc>
              <a:spcBef>
                <a:spcPct val="0"/>
              </a:spcBef>
              <a:spcAft>
                <a:spcPct val="40000"/>
              </a:spcAft>
            </a:pPr>
            <a:r>
              <a:rPr lang="en-US">
                <a:solidFill>
                  <a:schemeClr val="accent2"/>
                </a:solidFill>
              </a:rPr>
              <a:t>Importance:</a:t>
            </a:r>
            <a:r>
              <a:rPr lang="en-US"/>
              <a:t> the value that is attached to the affected environmental component</a:t>
            </a:r>
          </a:p>
          <a:p>
            <a:pPr>
              <a:lnSpc>
                <a:spcPct val="70000"/>
              </a:lnSpc>
              <a:spcBef>
                <a:spcPct val="0"/>
              </a:spcBef>
              <a:spcAft>
                <a:spcPct val="40000"/>
              </a:spcAft>
            </a:pPr>
            <a:r>
              <a:rPr lang="en-US">
                <a:solidFill>
                  <a:schemeClr val="accent2"/>
                </a:solidFill>
              </a:rPr>
              <a:t>Extent of disturbance:</a:t>
            </a:r>
            <a:r>
              <a:rPr lang="en-US"/>
              <a:t> the area expected to be impacted</a:t>
            </a:r>
          </a:p>
          <a:p>
            <a:pPr>
              <a:lnSpc>
                <a:spcPct val="70000"/>
              </a:lnSpc>
              <a:spcBef>
                <a:spcPct val="0"/>
              </a:spcBef>
              <a:spcAft>
                <a:spcPct val="40000"/>
              </a:spcAft>
            </a:pPr>
            <a:r>
              <a:rPr lang="en-US">
                <a:solidFill>
                  <a:schemeClr val="accent2"/>
                </a:solidFill>
              </a:rPr>
              <a:t>Duration and frequency of disturbance</a:t>
            </a:r>
            <a:endParaRPr lang="en-US"/>
          </a:p>
          <a:p>
            <a:pPr>
              <a:lnSpc>
                <a:spcPct val="70000"/>
              </a:lnSpc>
              <a:spcBef>
                <a:spcPct val="0"/>
              </a:spcBef>
              <a:spcAft>
                <a:spcPct val="40000"/>
              </a:spcAft>
            </a:pPr>
            <a:r>
              <a:rPr lang="en-US">
                <a:solidFill>
                  <a:schemeClr val="accent2"/>
                </a:solidFill>
              </a:rPr>
              <a:t>Reversibility</a:t>
            </a:r>
            <a:endParaRPr lang="en-US"/>
          </a:p>
          <a:p>
            <a:pPr>
              <a:lnSpc>
                <a:spcPct val="70000"/>
              </a:lnSpc>
              <a:spcBef>
                <a:spcPct val="0"/>
              </a:spcBef>
              <a:spcAft>
                <a:spcPct val="40000"/>
              </a:spcAft>
            </a:pPr>
            <a:r>
              <a:rPr lang="en-US">
                <a:solidFill>
                  <a:schemeClr val="accent2"/>
                </a:solidFill>
              </a:rPr>
              <a:t>Risk:</a:t>
            </a:r>
            <a:r>
              <a:rPr lang="en-US"/>
              <a:t> probability of an unplanned incident caused by the project</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3ECF3FAC-8454-4447-AAC8-6FE96081A3D0}" type="slidenum">
              <a:rPr lang="en-US"/>
              <a:pPr/>
              <a:t>46</a:t>
            </a:fld>
            <a:endParaRPr lang="en-US"/>
          </a:p>
        </p:txBody>
      </p:sp>
      <p:sp>
        <p:nvSpPr>
          <p:cNvPr id="357378" name="Rectangle 2"/>
          <p:cNvSpPr>
            <a:spLocks noGrp="1" noChangeArrowheads="1"/>
          </p:cNvSpPr>
          <p:nvPr>
            <p:ph type="title"/>
          </p:nvPr>
        </p:nvSpPr>
        <p:spPr>
          <a:xfrm>
            <a:off x="800100" y="735013"/>
            <a:ext cx="8420100" cy="1143000"/>
          </a:xfrm>
        </p:spPr>
        <p:txBody>
          <a:bodyPr/>
          <a:lstStyle/>
          <a:p>
            <a:r>
              <a:rPr lang="en-US"/>
              <a:t>Assessing Significance</a:t>
            </a:r>
          </a:p>
        </p:txBody>
      </p:sp>
      <p:sp>
        <p:nvSpPr>
          <p:cNvPr id="357379" name="Rectangle 3"/>
          <p:cNvSpPr>
            <a:spLocks noGrp="1" noChangeArrowheads="1"/>
          </p:cNvSpPr>
          <p:nvPr>
            <p:ph type="body" idx="1"/>
          </p:nvPr>
        </p:nvSpPr>
        <p:spPr>
          <a:xfrm>
            <a:off x="741363" y="2179638"/>
            <a:ext cx="8420100" cy="3524250"/>
          </a:xfrm>
        </p:spPr>
        <p:txBody>
          <a:bodyPr/>
          <a:lstStyle/>
          <a:p>
            <a:pPr>
              <a:lnSpc>
                <a:spcPct val="70000"/>
              </a:lnSpc>
              <a:spcBef>
                <a:spcPct val="0"/>
              </a:spcBef>
              <a:spcAft>
                <a:spcPct val="40000"/>
              </a:spcAft>
            </a:pPr>
            <a:r>
              <a:rPr lang="en-US"/>
              <a:t>Considerable expert judgement and technical knowledge are often required to fully understand the nature and extent of environmental impacts</a:t>
            </a:r>
          </a:p>
          <a:p>
            <a:pPr>
              <a:lnSpc>
                <a:spcPct val="70000"/>
              </a:lnSpc>
              <a:spcBef>
                <a:spcPct val="0"/>
              </a:spcBef>
              <a:spcAft>
                <a:spcPct val="40000"/>
              </a:spcAft>
            </a:pPr>
            <a:r>
              <a:rPr lang="en-US"/>
              <a:t>Categories of significance include:</a:t>
            </a:r>
          </a:p>
          <a:p>
            <a:pPr lvl="1">
              <a:lnSpc>
                <a:spcPct val="70000"/>
              </a:lnSpc>
              <a:spcBef>
                <a:spcPct val="0"/>
              </a:spcBef>
              <a:spcAft>
                <a:spcPct val="40000"/>
              </a:spcAft>
            </a:pPr>
            <a:r>
              <a:rPr lang="en-US"/>
              <a:t>no impact			</a:t>
            </a:r>
            <a:r>
              <a:rPr lang="en-US">
                <a:solidFill>
                  <a:schemeClr val="bg2"/>
                </a:solidFill>
              </a:rPr>
              <a:t>» </a:t>
            </a:r>
            <a:r>
              <a:rPr lang="en-US"/>
              <a:t>unknown impact</a:t>
            </a:r>
            <a:endParaRPr lang="en-US">
              <a:solidFill>
                <a:schemeClr val="bg2"/>
              </a:solidFill>
            </a:endParaRPr>
          </a:p>
          <a:p>
            <a:pPr lvl="1">
              <a:lnSpc>
                <a:spcPct val="70000"/>
              </a:lnSpc>
              <a:spcBef>
                <a:spcPct val="0"/>
              </a:spcBef>
              <a:spcAft>
                <a:spcPct val="40000"/>
              </a:spcAft>
            </a:pPr>
            <a:r>
              <a:rPr lang="en-US"/>
              <a:t>significant impact		</a:t>
            </a:r>
            <a:r>
              <a:rPr lang="en-US">
                <a:solidFill>
                  <a:schemeClr val="bg2"/>
                </a:solidFill>
              </a:rPr>
              <a:t>»</a:t>
            </a:r>
            <a:r>
              <a:rPr lang="en-US"/>
              <a:t> mitigated impact	</a:t>
            </a:r>
          </a:p>
          <a:p>
            <a:pPr lvl="1">
              <a:lnSpc>
                <a:spcPct val="70000"/>
              </a:lnSpc>
              <a:spcBef>
                <a:spcPct val="0"/>
              </a:spcBef>
              <a:spcAft>
                <a:spcPct val="40000"/>
              </a:spcAft>
            </a:pPr>
            <a:r>
              <a:rPr lang="en-US"/>
              <a:t>insignificant impact</a:t>
            </a:r>
            <a:endParaRPr lang="en-US" sz="240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ooter Placeholder 2"/>
          <p:cNvSpPr>
            <a:spLocks noGrp="1"/>
          </p:cNvSpPr>
          <p:nvPr>
            <p:ph type="ftr" sz="quarter" idx="10"/>
          </p:nvPr>
        </p:nvSpPr>
        <p:spPr/>
        <p:txBody>
          <a:bodyPr/>
          <a:lstStyle/>
          <a:p>
            <a:r>
              <a:rPr lang="en-US"/>
              <a:t>EIA Procedures and Decision Making</a:t>
            </a:r>
          </a:p>
        </p:txBody>
      </p:sp>
      <p:sp>
        <p:nvSpPr>
          <p:cNvPr id="10" name="Slide Number Placeholder 3"/>
          <p:cNvSpPr>
            <a:spLocks noGrp="1"/>
          </p:cNvSpPr>
          <p:nvPr>
            <p:ph type="sldNum" sz="quarter" idx="11"/>
          </p:nvPr>
        </p:nvSpPr>
        <p:spPr/>
        <p:txBody>
          <a:bodyPr/>
          <a:lstStyle/>
          <a:p>
            <a:fld id="{486790DE-F481-4FD6-8ACE-A91B094679B3}" type="slidenum">
              <a:rPr lang="en-US"/>
              <a:pPr/>
              <a:t>47</a:t>
            </a:fld>
            <a:endParaRPr lang="en-US"/>
          </a:p>
        </p:txBody>
      </p:sp>
      <p:sp>
        <p:nvSpPr>
          <p:cNvPr id="362498" name="Rectangle 2"/>
          <p:cNvSpPr>
            <a:spLocks noGrp="1" noChangeArrowheads="1"/>
          </p:cNvSpPr>
          <p:nvPr>
            <p:ph type="title"/>
          </p:nvPr>
        </p:nvSpPr>
        <p:spPr>
          <a:xfrm>
            <a:off x="781050" y="696913"/>
            <a:ext cx="8420100" cy="1143000"/>
          </a:xfrm>
        </p:spPr>
        <p:txBody>
          <a:bodyPr/>
          <a:lstStyle/>
          <a:p>
            <a:r>
              <a:rPr lang="en-US"/>
              <a:t>Impact Mitigation</a:t>
            </a:r>
          </a:p>
        </p:txBody>
      </p:sp>
      <p:sp>
        <p:nvSpPr>
          <p:cNvPr id="362499" name="Rectangle 3"/>
          <p:cNvSpPr>
            <a:spLocks noChangeArrowheads="1"/>
          </p:cNvSpPr>
          <p:nvPr/>
        </p:nvSpPr>
        <p:spPr bwMode="auto">
          <a:xfrm>
            <a:off x="2112963" y="2416175"/>
            <a:ext cx="2797175" cy="1209675"/>
          </a:xfrm>
          <a:prstGeom prst="rect">
            <a:avLst/>
          </a:prstGeom>
          <a:solidFill>
            <a:srgbClr val="CCFFFF"/>
          </a:solidFill>
          <a:ln w="25400">
            <a:solidFill>
              <a:schemeClr val="bg2"/>
            </a:solidFill>
            <a:miter lim="800000"/>
            <a:headEnd/>
            <a:tailEnd/>
          </a:ln>
          <a:effectLst/>
        </p:spPr>
        <p:txBody>
          <a:bodyPr lIns="90488" tIns="44450" rIns="90488" bIns="44450" anchor="ctr">
            <a:spAutoFit/>
          </a:bodyPr>
          <a:lstStyle/>
          <a:p>
            <a:pPr algn="ctr" defTabSz="908050"/>
            <a:r>
              <a:rPr lang="en-US" b="1">
                <a:solidFill>
                  <a:schemeClr val="bg2"/>
                </a:solidFill>
              </a:rPr>
              <a:t>Evaluate Environmental Impacts</a:t>
            </a:r>
          </a:p>
        </p:txBody>
      </p:sp>
      <p:sp>
        <p:nvSpPr>
          <p:cNvPr id="362500" name="Rectangle 4"/>
          <p:cNvSpPr>
            <a:spLocks noChangeArrowheads="1"/>
          </p:cNvSpPr>
          <p:nvPr/>
        </p:nvSpPr>
        <p:spPr bwMode="auto">
          <a:xfrm>
            <a:off x="3390900" y="4575175"/>
            <a:ext cx="3619500" cy="844550"/>
          </a:xfrm>
          <a:prstGeom prst="rect">
            <a:avLst/>
          </a:prstGeom>
          <a:solidFill>
            <a:srgbClr val="CCFFFF"/>
          </a:solidFill>
          <a:ln w="25400">
            <a:solidFill>
              <a:schemeClr val="bg2"/>
            </a:solidFill>
            <a:miter lim="800000"/>
            <a:headEnd/>
            <a:tailEnd/>
          </a:ln>
          <a:effectLst/>
        </p:spPr>
        <p:txBody>
          <a:bodyPr lIns="90488" tIns="44450" rIns="90488" bIns="44450" anchor="ctr">
            <a:spAutoFit/>
          </a:bodyPr>
          <a:lstStyle/>
          <a:p>
            <a:pPr algn="ctr" defTabSz="908050"/>
            <a:r>
              <a:rPr lang="en-US" b="1">
                <a:solidFill>
                  <a:schemeClr val="bg2"/>
                </a:solidFill>
              </a:rPr>
              <a:t>Design Environmental Protection Measures</a:t>
            </a:r>
          </a:p>
        </p:txBody>
      </p:sp>
      <p:sp>
        <p:nvSpPr>
          <p:cNvPr id="362501" name="Rectangle 5"/>
          <p:cNvSpPr>
            <a:spLocks noChangeArrowheads="1"/>
          </p:cNvSpPr>
          <p:nvPr/>
        </p:nvSpPr>
        <p:spPr bwMode="auto">
          <a:xfrm>
            <a:off x="5205413" y="2416175"/>
            <a:ext cx="2795587" cy="1209675"/>
          </a:xfrm>
          <a:prstGeom prst="rect">
            <a:avLst/>
          </a:prstGeom>
          <a:solidFill>
            <a:srgbClr val="CCFFFF"/>
          </a:solidFill>
          <a:ln w="25400">
            <a:solidFill>
              <a:schemeClr val="bg2"/>
            </a:solidFill>
            <a:miter lim="800000"/>
            <a:headEnd/>
            <a:tailEnd/>
          </a:ln>
          <a:effectLst/>
        </p:spPr>
        <p:txBody>
          <a:bodyPr lIns="90488" tIns="44450" rIns="90488" bIns="44450" anchor="ctr">
            <a:spAutoFit/>
          </a:bodyPr>
          <a:lstStyle/>
          <a:p>
            <a:pPr algn="ctr" defTabSz="908050"/>
            <a:r>
              <a:rPr lang="en-US" b="1">
                <a:solidFill>
                  <a:schemeClr val="bg2"/>
                </a:solidFill>
              </a:rPr>
              <a:t>Review Applicable Standards</a:t>
            </a:r>
          </a:p>
        </p:txBody>
      </p:sp>
      <p:sp>
        <p:nvSpPr>
          <p:cNvPr id="362502" name="Freeform 6"/>
          <p:cNvSpPr>
            <a:spLocks/>
          </p:cNvSpPr>
          <p:nvPr/>
        </p:nvSpPr>
        <p:spPr bwMode="auto">
          <a:xfrm>
            <a:off x="1135063" y="3067050"/>
            <a:ext cx="2290762" cy="1943100"/>
          </a:xfrm>
          <a:custGeom>
            <a:avLst/>
            <a:gdLst/>
            <a:ahLst/>
            <a:cxnLst>
              <a:cxn ang="0">
                <a:pos x="1332" y="1068"/>
              </a:cxn>
              <a:cxn ang="0">
                <a:pos x="0" y="1068"/>
              </a:cxn>
              <a:cxn ang="0">
                <a:pos x="0" y="0"/>
              </a:cxn>
              <a:cxn ang="0">
                <a:pos x="588" y="0"/>
              </a:cxn>
            </a:cxnLst>
            <a:rect l="0" t="0" r="r" b="b"/>
            <a:pathLst>
              <a:path w="1332" h="1068">
                <a:moveTo>
                  <a:pt x="1332" y="1068"/>
                </a:moveTo>
                <a:lnTo>
                  <a:pt x="0" y="1068"/>
                </a:lnTo>
                <a:lnTo>
                  <a:pt x="0" y="0"/>
                </a:lnTo>
                <a:lnTo>
                  <a:pt x="588" y="0"/>
                </a:lnTo>
              </a:path>
            </a:pathLst>
          </a:custGeom>
          <a:noFill/>
          <a:ln w="57150" cap="flat" cmpd="sng">
            <a:solidFill>
              <a:schemeClr val="tx2"/>
            </a:solidFill>
            <a:prstDash val="solid"/>
            <a:round/>
            <a:headEnd type="none" w="med" len="med"/>
            <a:tailEnd type="triangle" w="med" len="med"/>
          </a:ln>
          <a:effectLst/>
        </p:spPr>
        <p:txBody>
          <a:bodyPr wrap="none" anchor="ctr"/>
          <a:lstStyle/>
          <a:p>
            <a:endParaRPr lang="en-GB"/>
          </a:p>
        </p:txBody>
      </p:sp>
      <p:sp>
        <p:nvSpPr>
          <p:cNvPr id="362503" name="Freeform 7"/>
          <p:cNvSpPr>
            <a:spLocks/>
          </p:cNvSpPr>
          <p:nvPr/>
        </p:nvSpPr>
        <p:spPr bwMode="auto">
          <a:xfrm>
            <a:off x="7016750" y="3028950"/>
            <a:ext cx="1754188" cy="1981200"/>
          </a:xfrm>
          <a:custGeom>
            <a:avLst/>
            <a:gdLst/>
            <a:ahLst/>
            <a:cxnLst>
              <a:cxn ang="0">
                <a:pos x="576" y="0"/>
              </a:cxn>
              <a:cxn ang="0">
                <a:pos x="1020" y="0"/>
              </a:cxn>
              <a:cxn ang="0">
                <a:pos x="1020" y="1080"/>
              </a:cxn>
              <a:cxn ang="0">
                <a:pos x="0" y="1080"/>
              </a:cxn>
            </a:cxnLst>
            <a:rect l="0" t="0" r="r" b="b"/>
            <a:pathLst>
              <a:path w="1020" h="1080">
                <a:moveTo>
                  <a:pt x="576" y="0"/>
                </a:moveTo>
                <a:lnTo>
                  <a:pt x="1020" y="0"/>
                </a:lnTo>
                <a:lnTo>
                  <a:pt x="1020" y="1080"/>
                </a:lnTo>
                <a:lnTo>
                  <a:pt x="0" y="1080"/>
                </a:lnTo>
              </a:path>
            </a:pathLst>
          </a:custGeom>
          <a:noFill/>
          <a:ln w="57150" cap="flat" cmpd="sng">
            <a:solidFill>
              <a:schemeClr val="tx2"/>
            </a:solidFill>
            <a:prstDash val="solid"/>
            <a:round/>
            <a:headEnd type="none" w="med" len="med"/>
            <a:tailEnd type="triangle" w="med" len="med"/>
          </a:ln>
          <a:effectLst/>
        </p:spPr>
        <p:txBody>
          <a:bodyPr wrap="none" anchor="ctr"/>
          <a:lstStyle/>
          <a:p>
            <a:endParaRPr lang="en-GB"/>
          </a:p>
        </p:txBody>
      </p:sp>
      <p:sp>
        <p:nvSpPr>
          <p:cNvPr id="362504" name="Line 8"/>
          <p:cNvSpPr>
            <a:spLocks noChangeShapeType="1"/>
          </p:cNvSpPr>
          <p:nvPr/>
        </p:nvSpPr>
        <p:spPr bwMode="auto">
          <a:xfrm>
            <a:off x="4911725" y="3048000"/>
            <a:ext cx="288925" cy="0"/>
          </a:xfrm>
          <a:prstGeom prst="line">
            <a:avLst/>
          </a:prstGeom>
          <a:noFill/>
          <a:ln w="57150">
            <a:solidFill>
              <a:schemeClr val="tx2"/>
            </a:solidFill>
            <a:round/>
            <a:headEnd/>
            <a:tailEnd/>
          </a:ln>
          <a:effectLst/>
        </p:spPr>
        <p:txBody>
          <a:bodyPr wrap="none" anchor="ctr"/>
          <a:lstStyle/>
          <a:p>
            <a:endParaRPr lang="en-GB"/>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ooter Placeholder 2"/>
          <p:cNvSpPr>
            <a:spLocks noGrp="1"/>
          </p:cNvSpPr>
          <p:nvPr>
            <p:ph type="ftr" sz="quarter" idx="10"/>
          </p:nvPr>
        </p:nvSpPr>
        <p:spPr/>
        <p:txBody>
          <a:bodyPr/>
          <a:lstStyle/>
          <a:p>
            <a:r>
              <a:rPr lang="en-US"/>
              <a:t>EIA Procedures and Decision Making</a:t>
            </a:r>
          </a:p>
        </p:txBody>
      </p:sp>
      <p:sp>
        <p:nvSpPr>
          <p:cNvPr id="17" name="Slide Number Placeholder 3"/>
          <p:cNvSpPr>
            <a:spLocks noGrp="1"/>
          </p:cNvSpPr>
          <p:nvPr>
            <p:ph type="sldNum" sz="quarter" idx="11"/>
          </p:nvPr>
        </p:nvSpPr>
        <p:spPr/>
        <p:txBody>
          <a:bodyPr/>
          <a:lstStyle/>
          <a:p>
            <a:fld id="{7C54A08E-1D0F-4517-8B7F-681303858B0B}" type="slidenum">
              <a:rPr lang="en-US"/>
              <a:pPr/>
              <a:t>48</a:t>
            </a:fld>
            <a:endParaRPr lang="en-US"/>
          </a:p>
        </p:txBody>
      </p:sp>
      <p:sp>
        <p:nvSpPr>
          <p:cNvPr id="363522" name="Rectangle 2"/>
          <p:cNvSpPr>
            <a:spLocks noGrp="1" noChangeArrowheads="1"/>
          </p:cNvSpPr>
          <p:nvPr>
            <p:ph type="title"/>
          </p:nvPr>
        </p:nvSpPr>
        <p:spPr>
          <a:xfrm>
            <a:off x="685800" y="438150"/>
            <a:ext cx="8420100" cy="1143000"/>
          </a:xfrm>
        </p:spPr>
        <p:txBody>
          <a:bodyPr/>
          <a:lstStyle/>
          <a:p>
            <a:r>
              <a:rPr lang="en-US"/>
              <a:t>Mitigation Development</a:t>
            </a:r>
          </a:p>
        </p:txBody>
      </p:sp>
      <p:sp>
        <p:nvSpPr>
          <p:cNvPr id="363523" name="Rectangle 3"/>
          <p:cNvSpPr>
            <a:spLocks noChangeArrowheads="1"/>
          </p:cNvSpPr>
          <p:nvPr/>
        </p:nvSpPr>
        <p:spPr bwMode="auto">
          <a:xfrm>
            <a:off x="3105150" y="1516063"/>
            <a:ext cx="3621088" cy="1209675"/>
          </a:xfrm>
          <a:prstGeom prst="rect">
            <a:avLst/>
          </a:prstGeom>
          <a:solidFill>
            <a:srgbClr val="CCFFFF"/>
          </a:solidFill>
          <a:ln w="25400">
            <a:solidFill>
              <a:schemeClr val="bg2"/>
            </a:solidFill>
            <a:miter lim="800000"/>
            <a:headEnd/>
            <a:tailEnd/>
          </a:ln>
          <a:effectLst/>
        </p:spPr>
        <p:txBody>
          <a:bodyPr lIns="90488" tIns="44450" rIns="90488" bIns="44450" anchor="ctr">
            <a:spAutoFit/>
          </a:bodyPr>
          <a:lstStyle/>
          <a:p>
            <a:pPr algn="ctr" defTabSz="908050"/>
            <a:r>
              <a:rPr lang="en-US" b="1">
                <a:solidFill>
                  <a:schemeClr val="bg2"/>
                </a:solidFill>
              </a:rPr>
              <a:t>Develop Alternative Environmental Protection Measures</a:t>
            </a:r>
          </a:p>
        </p:txBody>
      </p:sp>
      <p:grpSp>
        <p:nvGrpSpPr>
          <p:cNvPr id="363524" name="Group 4"/>
          <p:cNvGrpSpPr>
            <a:grpSpLocks/>
          </p:cNvGrpSpPr>
          <p:nvPr/>
        </p:nvGrpSpPr>
        <p:grpSpPr bwMode="auto">
          <a:xfrm>
            <a:off x="1390650" y="3192463"/>
            <a:ext cx="7048500" cy="1209675"/>
            <a:chOff x="653" y="2146"/>
            <a:chExt cx="4098" cy="762"/>
          </a:xfrm>
        </p:grpSpPr>
        <p:sp>
          <p:nvSpPr>
            <p:cNvPr id="363525" name="Rectangle 5"/>
            <p:cNvSpPr>
              <a:spLocks noChangeArrowheads="1"/>
            </p:cNvSpPr>
            <p:nvPr/>
          </p:nvSpPr>
          <p:spPr bwMode="auto">
            <a:xfrm>
              <a:off x="653" y="2146"/>
              <a:ext cx="1626" cy="762"/>
            </a:xfrm>
            <a:prstGeom prst="rect">
              <a:avLst/>
            </a:prstGeom>
            <a:solidFill>
              <a:srgbClr val="CCFFFF"/>
            </a:solidFill>
            <a:ln w="25400">
              <a:solidFill>
                <a:schemeClr val="bg2"/>
              </a:solidFill>
              <a:miter lim="800000"/>
              <a:headEnd/>
              <a:tailEnd/>
            </a:ln>
            <a:effectLst/>
          </p:spPr>
          <p:txBody>
            <a:bodyPr lIns="90488" tIns="44450" rIns="90488" bIns="44450" anchor="ctr">
              <a:spAutoFit/>
            </a:bodyPr>
            <a:lstStyle/>
            <a:p>
              <a:pPr algn="ctr" defTabSz="908050"/>
              <a:r>
                <a:rPr lang="en-US" b="1">
                  <a:solidFill>
                    <a:schemeClr val="bg2"/>
                  </a:solidFill>
                </a:rPr>
                <a:t>Evaluate Implementation</a:t>
              </a:r>
            </a:p>
            <a:p>
              <a:pPr algn="ctr" defTabSz="908050"/>
              <a:r>
                <a:rPr lang="en-US" b="1">
                  <a:solidFill>
                    <a:schemeClr val="bg2"/>
                  </a:solidFill>
                </a:rPr>
                <a:t>Costs</a:t>
              </a:r>
            </a:p>
          </p:txBody>
        </p:sp>
        <p:sp>
          <p:nvSpPr>
            <p:cNvPr id="363526" name="Rectangle 6"/>
            <p:cNvSpPr>
              <a:spLocks noChangeArrowheads="1"/>
            </p:cNvSpPr>
            <p:nvPr/>
          </p:nvSpPr>
          <p:spPr bwMode="auto">
            <a:xfrm>
              <a:off x="3125" y="2146"/>
              <a:ext cx="1626" cy="762"/>
            </a:xfrm>
            <a:prstGeom prst="rect">
              <a:avLst/>
            </a:prstGeom>
            <a:solidFill>
              <a:srgbClr val="CCFFFF"/>
            </a:solidFill>
            <a:ln w="25400">
              <a:solidFill>
                <a:schemeClr val="bg2"/>
              </a:solidFill>
              <a:miter lim="800000"/>
              <a:headEnd/>
              <a:tailEnd/>
            </a:ln>
            <a:effectLst/>
          </p:spPr>
          <p:txBody>
            <a:bodyPr lIns="90488" tIns="44450" rIns="90488" bIns="44450" anchor="ctr">
              <a:spAutoFit/>
            </a:bodyPr>
            <a:lstStyle/>
            <a:p>
              <a:pPr algn="ctr" defTabSz="908050"/>
              <a:r>
                <a:rPr lang="en-US" b="1">
                  <a:solidFill>
                    <a:schemeClr val="bg2"/>
                  </a:solidFill>
                </a:rPr>
                <a:t>Assess Environmental</a:t>
              </a:r>
            </a:p>
            <a:p>
              <a:pPr algn="ctr" defTabSz="908050"/>
              <a:r>
                <a:rPr lang="en-US" b="1">
                  <a:solidFill>
                    <a:schemeClr val="bg2"/>
                  </a:solidFill>
                </a:rPr>
                <a:t>Effectiveness</a:t>
              </a:r>
            </a:p>
          </p:txBody>
        </p:sp>
      </p:grpSp>
      <p:sp>
        <p:nvSpPr>
          <p:cNvPr id="363527" name="Rectangle 7"/>
          <p:cNvSpPr>
            <a:spLocks noChangeArrowheads="1"/>
          </p:cNvSpPr>
          <p:nvPr/>
        </p:nvSpPr>
        <p:spPr bwMode="auto">
          <a:xfrm>
            <a:off x="3105150" y="4868863"/>
            <a:ext cx="3621088" cy="1209675"/>
          </a:xfrm>
          <a:prstGeom prst="rect">
            <a:avLst/>
          </a:prstGeom>
          <a:solidFill>
            <a:srgbClr val="CCFFFF"/>
          </a:solidFill>
          <a:ln w="25400">
            <a:solidFill>
              <a:schemeClr val="bg2"/>
            </a:solidFill>
            <a:miter lim="800000"/>
            <a:headEnd/>
            <a:tailEnd/>
          </a:ln>
          <a:effectLst/>
        </p:spPr>
        <p:txBody>
          <a:bodyPr lIns="90488" tIns="44450" rIns="90488" bIns="44450" anchor="ctr">
            <a:spAutoFit/>
          </a:bodyPr>
          <a:lstStyle/>
          <a:p>
            <a:pPr algn="ctr" defTabSz="908050"/>
            <a:r>
              <a:rPr lang="en-US" b="1">
                <a:solidFill>
                  <a:schemeClr val="bg2"/>
                </a:solidFill>
              </a:rPr>
              <a:t>Select Final Environmental Protection Measures</a:t>
            </a:r>
          </a:p>
        </p:txBody>
      </p:sp>
      <p:sp>
        <p:nvSpPr>
          <p:cNvPr id="363528" name="Line 8"/>
          <p:cNvSpPr>
            <a:spLocks noChangeShapeType="1"/>
          </p:cNvSpPr>
          <p:nvPr/>
        </p:nvSpPr>
        <p:spPr bwMode="auto">
          <a:xfrm>
            <a:off x="2724150" y="2952750"/>
            <a:ext cx="4354513" cy="0"/>
          </a:xfrm>
          <a:prstGeom prst="line">
            <a:avLst/>
          </a:prstGeom>
          <a:noFill/>
          <a:ln w="44450">
            <a:solidFill>
              <a:schemeClr val="tx2"/>
            </a:solidFill>
            <a:round/>
            <a:headEnd/>
            <a:tailEnd/>
          </a:ln>
          <a:effectLst/>
        </p:spPr>
        <p:txBody>
          <a:bodyPr wrap="none" anchor="ctr">
            <a:spAutoFit/>
          </a:bodyPr>
          <a:lstStyle/>
          <a:p>
            <a:endParaRPr lang="en-GB"/>
          </a:p>
        </p:txBody>
      </p:sp>
      <p:sp>
        <p:nvSpPr>
          <p:cNvPr id="363529" name="Line 9"/>
          <p:cNvSpPr>
            <a:spLocks noChangeShapeType="1"/>
          </p:cNvSpPr>
          <p:nvPr/>
        </p:nvSpPr>
        <p:spPr bwMode="auto">
          <a:xfrm>
            <a:off x="4911725" y="2724150"/>
            <a:ext cx="0" cy="222250"/>
          </a:xfrm>
          <a:prstGeom prst="line">
            <a:avLst/>
          </a:prstGeom>
          <a:noFill/>
          <a:ln w="44450">
            <a:solidFill>
              <a:schemeClr val="tx2"/>
            </a:solidFill>
            <a:round/>
            <a:headEnd/>
            <a:tailEnd/>
          </a:ln>
          <a:effectLst/>
        </p:spPr>
        <p:txBody>
          <a:bodyPr anchor="ctr">
            <a:spAutoFit/>
          </a:bodyPr>
          <a:lstStyle/>
          <a:p>
            <a:endParaRPr lang="en-GB"/>
          </a:p>
        </p:txBody>
      </p:sp>
      <p:sp>
        <p:nvSpPr>
          <p:cNvPr id="363530" name="Line 10"/>
          <p:cNvSpPr>
            <a:spLocks noChangeShapeType="1"/>
          </p:cNvSpPr>
          <p:nvPr/>
        </p:nvSpPr>
        <p:spPr bwMode="auto">
          <a:xfrm flipH="1">
            <a:off x="2724150" y="2952750"/>
            <a:ext cx="0" cy="260350"/>
          </a:xfrm>
          <a:prstGeom prst="line">
            <a:avLst/>
          </a:prstGeom>
          <a:noFill/>
          <a:ln w="44450">
            <a:solidFill>
              <a:schemeClr val="tx2"/>
            </a:solidFill>
            <a:round/>
            <a:headEnd/>
            <a:tailEnd type="triangle" w="med" len="med"/>
          </a:ln>
          <a:effectLst/>
        </p:spPr>
        <p:txBody>
          <a:bodyPr anchor="ctr">
            <a:spAutoFit/>
          </a:bodyPr>
          <a:lstStyle/>
          <a:p>
            <a:endParaRPr lang="en-GB"/>
          </a:p>
        </p:txBody>
      </p:sp>
      <p:sp>
        <p:nvSpPr>
          <p:cNvPr id="363531" name="Line 11"/>
          <p:cNvSpPr>
            <a:spLocks noChangeShapeType="1"/>
          </p:cNvSpPr>
          <p:nvPr/>
        </p:nvSpPr>
        <p:spPr bwMode="auto">
          <a:xfrm flipH="1">
            <a:off x="7070725" y="2946400"/>
            <a:ext cx="0" cy="260350"/>
          </a:xfrm>
          <a:prstGeom prst="line">
            <a:avLst/>
          </a:prstGeom>
          <a:noFill/>
          <a:ln w="44450">
            <a:solidFill>
              <a:schemeClr val="tx2"/>
            </a:solidFill>
            <a:round/>
            <a:headEnd/>
            <a:tailEnd type="triangle" w="med" len="med"/>
          </a:ln>
          <a:effectLst/>
        </p:spPr>
        <p:txBody>
          <a:bodyPr anchor="ctr">
            <a:spAutoFit/>
          </a:bodyPr>
          <a:lstStyle/>
          <a:p>
            <a:endParaRPr lang="en-GB"/>
          </a:p>
        </p:txBody>
      </p:sp>
      <p:sp>
        <p:nvSpPr>
          <p:cNvPr id="363532" name="Line 12"/>
          <p:cNvSpPr>
            <a:spLocks noChangeShapeType="1"/>
          </p:cNvSpPr>
          <p:nvPr/>
        </p:nvSpPr>
        <p:spPr bwMode="auto">
          <a:xfrm>
            <a:off x="4918075" y="4635500"/>
            <a:ext cx="0" cy="215900"/>
          </a:xfrm>
          <a:prstGeom prst="line">
            <a:avLst/>
          </a:prstGeom>
          <a:noFill/>
          <a:ln w="44450">
            <a:solidFill>
              <a:schemeClr val="tx2"/>
            </a:solidFill>
            <a:round/>
            <a:headEnd/>
            <a:tailEnd type="triangle" w="med" len="med"/>
          </a:ln>
          <a:effectLst/>
        </p:spPr>
        <p:txBody>
          <a:bodyPr anchor="ctr">
            <a:spAutoFit/>
          </a:bodyPr>
          <a:lstStyle/>
          <a:p>
            <a:endParaRPr lang="en-GB"/>
          </a:p>
        </p:txBody>
      </p:sp>
      <p:sp>
        <p:nvSpPr>
          <p:cNvPr id="363533" name="Line 13"/>
          <p:cNvSpPr>
            <a:spLocks noChangeShapeType="1"/>
          </p:cNvSpPr>
          <p:nvPr/>
        </p:nvSpPr>
        <p:spPr bwMode="auto">
          <a:xfrm>
            <a:off x="2711450" y="4635500"/>
            <a:ext cx="4352925" cy="0"/>
          </a:xfrm>
          <a:prstGeom prst="line">
            <a:avLst/>
          </a:prstGeom>
          <a:noFill/>
          <a:ln w="44450">
            <a:solidFill>
              <a:schemeClr val="tx2"/>
            </a:solidFill>
            <a:round/>
            <a:headEnd/>
            <a:tailEnd/>
          </a:ln>
          <a:effectLst/>
        </p:spPr>
        <p:txBody>
          <a:bodyPr wrap="none" anchor="ctr">
            <a:spAutoFit/>
          </a:bodyPr>
          <a:lstStyle/>
          <a:p>
            <a:endParaRPr lang="en-GB"/>
          </a:p>
        </p:txBody>
      </p:sp>
      <p:sp>
        <p:nvSpPr>
          <p:cNvPr id="363534" name="Line 14"/>
          <p:cNvSpPr>
            <a:spLocks noChangeShapeType="1"/>
          </p:cNvSpPr>
          <p:nvPr/>
        </p:nvSpPr>
        <p:spPr bwMode="auto">
          <a:xfrm flipH="1">
            <a:off x="7058025" y="4400550"/>
            <a:ext cx="0" cy="228600"/>
          </a:xfrm>
          <a:prstGeom prst="line">
            <a:avLst/>
          </a:prstGeom>
          <a:noFill/>
          <a:ln w="44450">
            <a:solidFill>
              <a:schemeClr val="tx2"/>
            </a:solidFill>
            <a:round/>
            <a:headEnd/>
            <a:tailEnd/>
          </a:ln>
          <a:effectLst/>
        </p:spPr>
        <p:txBody>
          <a:bodyPr anchor="ctr">
            <a:spAutoFit/>
          </a:bodyPr>
          <a:lstStyle/>
          <a:p>
            <a:endParaRPr lang="en-GB"/>
          </a:p>
        </p:txBody>
      </p:sp>
      <p:sp>
        <p:nvSpPr>
          <p:cNvPr id="363535" name="Line 15"/>
          <p:cNvSpPr>
            <a:spLocks noChangeShapeType="1"/>
          </p:cNvSpPr>
          <p:nvPr/>
        </p:nvSpPr>
        <p:spPr bwMode="auto">
          <a:xfrm flipH="1">
            <a:off x="2724150" y="4400550"/>
            <a:ext cx="0" cy="228600"/>
          </a:xfrm>
          <a:prstGeom prst="line">
            <a:avLst/>
          </a:prstGeom>
          <a:noFill/>
          <a:ln w="44450">
            <a:solidFill>
              <a:schemeClr val="tx2"/>
            </a:solidFill>
            <a:round/>
            <a:headEnd/>
            <a:tailEnd/>
          </a:ln>
          <a:effectLst/>
        </p:spPr>
        <p:txBody>
          <a:bodyPr anchor="ctr">
            <a:spAutoFit/>
          </a:bodyPr>
          <a:lstStyle/>
          <a:p>
            <a:endParaRPr lang="en-GB"/>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5E9D4CC3-B7AB-45A2-B07D-A37C83A6D256}" type="slidenum">
              <a:rPr lang="en-US"/>
              <a:pPr/>
              <a:t>49</a:t>
            </a:fld>
            <a:endParaRPr lang="en-US"/>
          </a:p>
        </p:txBody>
      </p:sp>
      <p:sp>
        <p:nvSpPr>
          <p:cNvPr id="365570" name="Rectangle 2"/>
          <p:cNvSpPr>
            <a:spLocks noGrp="1" noChangeArrowheads="1"/>
          </p:cNvSpPr>
          <p:nvPr>
            <p:ph type="title"/>
          </p:nvPr>
        </p:nvSpPr>
        <p:spPr>
          <a:xfrm>
            <a:off x="742950" y="781050"/>
            <a:ext cx="8420100" cy="1143000"/>
          </a:xfrm>
        </p:spPr>
        <p:txBody>
          <a:bodyPr/>
          <a:lstStyle/>
          <a:p>
            <a:r>
              <a:rPr lang="en-US"/>
              <a:t>Mitigation Options</a:t>
            </a:r>
          </a:p>
        </p:txBody>
      </p:sp>
      <p:sp>
        <p:nvSpPr>
          <p:cNvPr id="365571" name="Rectangle 3"/>
          <p:cNvSpPr>
            <a:spLocks noGrp="1" noChangeArrowheads="1"/>
          </p:cNvSpPr>
          <p:nvPr>
            <p:ph type="body" idx="1"/>
          </p:nvPr>
        </p:nvSpPr>
        <p:spPr>
          <a:xfrm>
            <a:off x="1123950" y="2209800"/>
            <a:ext cx="8420100" cy="2914650"/>
          </a:xfrm>
        </p:spPr>
        <p:txBody>
          <a:bodyPr/>
          <a:lstStyle/>
          <a:p>
            <a:pPr>
              <a:lnSpc>
                <a:spcPct val="70000"/>
              </a:lnSpc>
              <a:spcBef>
                <a:spcPct val="0"/>
              </a:spcBef>
              <a:spcAft>
                <a:spcPct val="40000"/>
              </a:spcAft>
            </a:pPr>
            <a:r>
              <a:rPr lang="en-US"/>
              <a:t>Alternative ways of meeting society’s need for the project</a:t>
            </a:r>
          </a:p>
          <a:p>
            <a:pPr>
              <a:lnSpc>
                <a:spcPct val="70000"/>
              </a:lnSpc>
              <a:spcBef>
                <a:spcPct val="0"/>
              </a:spcBef>
              <a:spcAft>
                <a:spcPct val="40000"/>
              </a:spcAft>
            </a:pPr>
            <a:r>
              <a:rPr lang="en-US"/>
              <a:t>Changes in project planning and design</a:t>
            </a:r>
          </a:p>
          <a:p>
            <a:pPr>
              <a:lnSpc>
                <a:spcPct val="70000"/>
              </a:lnSpc>
              <a:spcBef>
                <a:spcPct val="0"/>
              </a:spcBef>
              <a:spcAft>
                <a:spcPct val="40000"/>
              </a:spcAft>
            </a:pPr>
            <a:r>
              <a:rPr lang="en-US"/>
              <a:t>Improving monitoring and management</a:t>
            </a:r>
          </a:p>
          <a:p>
            <a:pPr>
              <a:lnSpc>
                <a:spcPct val="70000"/>
              </a:lnSpc>
              <a:spcBef>
                <a:spcPct val="0"/>
              </a:spcBef>
              <a:spcAft>
                <a:spcPct val="40000"/>
              </a:spcAft>
            </a:pPr>
            <a:r>
              <a:rPr lang="en-US"/>
              <a:t>Monetary compensation</a:t>
            </a:r>
          </a:p>
          <a:p>
            <a:pPr>
              <a:lnSpc>
                <a:spcPct val="70000"/>
              </a:lnSpc>
              <a:spcBef>
                <a:spcPct val="0"/>
              </a:spcBef>
              <a:spcAft>
                <a:spcPct val="40000"/>
              </a:spcAft>
            </a:pPr>
            <a:r>
              <a:rPr lang="en-US"/>
              <a:t>Replacing, relocating, rehabilitating</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2B0EED27-64E9-4CCD-86B9-0828F69572CF}" type="slidenum">
              <a:rPr lang="en-US"/>
              <a:pPr/>
              <a:t>50</a:t>
            </a:fld>
            <a:endParaRPr lang="en-US"/>
          </a:p>
        </p:txBody>
      </p:sp>
      <p:sp>
        <p:nvSpPr>
          <p:cNvPr id="367618" name="Rectangle 2"/>
          <p:cNvSpPr>
            <a:spLocks noGrp="1" noChangeArrowheads="1"/>
          </p:cNvSpPr>
          <p:nvPr>
            <p:ph type="title"/>
          </p:nvPr>
        </p:nvSpPr>
        <p:spPr>
          <a:xfrm>
            <a:off x="800100" y="781050"/>
            <a:ext cx="8420100" cy="1143000"/>
          </a:xfrm>
        </p:spPr>
        <p:txBody>
          <a:bodyPr/>
          <a:lstStyle/>
          <a:p>
            <a:r>
              <a:rPr lang="en-US"/>
              <a:t>EIA Reporting</a:t>
            </a:r>
            <a:endParaRPr lang="en-US" b="1"/>
          </a:p>
        </p:txBody>
      </p:sp>
      <p:sp>
        <p:nvSpPr>
          <p:cNvPr id="367619" name="Rectangle 3"/>
          <p:cNvSpPr>
            <a:spLocks noGrp="1" noChangeArrowheads="1"/>
          </p:cNvSpPr>
          <p:nvPr>
            <p:ph type="body" idx="1"/>
          </p:nvPr>
        </p:nvSpPr>
        <p:spPr>
          <a:xfrm>
            <a:off x="819150" y="2019300"/>
            <a:ext cx="8420100" cy="4114800"/>
          </a:xfrm>
        </p:spPr>
        <p:txBody>
          <a:bodyPr/>
          <a:lstStyle/>
          <a:p>
            <a:pPr>
              <a:spcBef>
                <a:spcPct val="0"/>
              </a:spcBef>
              <a:spcAft>
                <a:spcPct val="50000"/>
              </a:spcAft>
              <a:buFont typeface="Wingdings" pitchFamily="2" charset="2"/>
              <a:buNone/>
            </a:pPr>
            <a:r>
              <a:rPr lang="en-US">
                <a:solidFill>
                  <a:schemeClr val="accent2"/>
                </a:solidFill>
              </a:rPr>
              <a:t>Variations in titles but all the same content:</a:t>
            </a:r>
            <a:endParaRPr lang="en-US"/>
          </a:p>
          <a:p>
            <a:pPr>
              <a:lnSpc>
                <a:spcPct val="70000"/>
              </a:lnSpc>
              <a:spcBef>
                <a:spcPct val="0"/>
              </a:spcBef>
              <a:spcAft>
                <a:spcPct val="40000"/>
              </a:spcAft>
            </a:pPr>
            <a:r>
              <a:rPr lang="en-US"/>
              <a:t>Environmental Impact Assessment report  (EIA report)</a:t>
            </a:r>
          </a:p>
          <a:p>
            <a:pPr>
              <a:lnSpc>
                <a:spcPct val="70000"/>
              </a:lnSpc>
              <a:spcBef>
                <a:spcPct val="0"/>
              </a:spcBef>
              <a:spcAft>
                <a:spcPct val="40000"/>
              </a:spcAft>
            </a:pPr>
            <a:r>
              <a:rPr lang="en-US"/>
              <a:t>Environmental Impact Statement (EIS)</a:t>
            </a:r>
          </a:p>
          <a:p>
            <a:pPr>
              <a:lnSpc>
                <a:spcPct val="70000"/>
              </a:lnSpc>
              <a:spcBef>
                <a:spcPct val="0"/>
              </a:spcBef>
              <a:spcAft>
                <a:spcPct val="40000"/>
              </a:spcAft>
            </a:pPr>
            <a:r>
              <a:rPr lang="en-US"/>
              <a:t>Environmental Assessment report (EA report)</a:t>
            </a:r>
          </a:p>
          <a:p>
            <a:pPr>
              <a:lnSpc>
                <a:spcPct val="70000"/>
              </a:lnSpc>
              <a:spcBef>
                <a:spcPct val="0"/>
              </a:spcBef>
              <a:spcAft>
                <a:spcPct val="40000"/>
              </a:spcAft>
            </a:pPr>
            <a:r>
              <a:rPr lang="en-US"/>
              <a:t>Environmental Effects Statement (EES)</a:t>
            </a:r>
          </a:p>
          <a:p>
            <a:pPr>
              <a:lnSpc>
                <a:spcPct val="70000"/>
              </a:lnSpc>
              <a:spcBef>
                <a:spcPct val="0"/>
              </a:spcBef>
              <a:spcAft>
                <a:spcPct val="40000"/>
              </a:spcAft>
            </a:pPr>
            <a:r>
              <a:rPr lang="en-US"/>
              <a:t>Local usage; often shortened to just EIA</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158C074D-488B-4685-BBD4-6E40248CFB31}" type="slidenum">
              <a:rPr lang="en-US"/>
              <a:pPr/>
              <a:t>51</a:t>
            </a:fld>
            <a:endParaRPr lang="en-US"/>
          </a:p>
        </p:txBody>
      </p:sp>
      <p:sp>
        <p:nvSpPr>
          <p:cNvPr id="368642" name="Rectangle 2"/>
          <p:cNvSpPr>
            <a:spLocks noGrp="1" noChangeArrowheads="1"/>
          </p:cNvSpPr>
          <p:nvPr>
            <p:ph type="title"/>
          </p:nvPr>
        </p:nvSpPr>
        <p:spPr>
          <a:xfrm>
            <a:off x="857250" y="704850"/>
            <a:ext cx="8420100" cy="1143000"/>
          </a:xfrm>
        </p:spPr>
        <p:txBody>
          <a:bodyPr/>
          <a:lstStyle/>
          <a:p>
            <a:r>
              <a:rPr lang="en-US"/>
              <a:t>Effective Reporting</a:t>
            </a:r>
          </a:p>
        </p:txBody>
      </p:sp>
      <p:sp>
        <p:nvSpPr>
          <p:cNvPr id="368643" name="Rectangle 3"/>
          <p:cNvSpPr>
            <a:spLocks noGrp="1" noChangeArrowheads="1"/>
          </p:cNvSpPr>
          <p:nvPr>
            <p:ph type="body" idx="1"/>
          </p:nvPr>
        </p:nvSpPr>
        <p:spPr>
          <a:xfrm>
            <a:off x="946150" y="2166938"/>
            <a:ext cx="8212138" cy="2960687"/>
          </a:xfrm>
          <a:noFill/>
          <a:ln/>
        </p:spPr>
        <p:txBody>
          <a:bodyPr/>
          <a:lstStyle/>
          <a:p>
            <a:pPr marL="576263" indent="-576263">
              <a:spcBef>
                <a:spcPts val="500"/>
              </a:spcBef>
              <a:spcAft>
                <a:spcPts val="500"/>
              </a:spcAft>
            </a:pPr>
            <a:r>
              <a:rPr lang="en-US"/>
              <a:t>Assists the project proponent to </a:t>
            </a:r>
            <a:r>
              <a:rPr lang="en-US">
                <a:solidFill>
                  <a:schemeClr val="accent2"/>
                </a:solidFill>
              </a:rPr>
              <a:t>plan</a:t>
            </a:r>
            <a:r>
              <a:rPr lang="en-US"/>
              <a:t> (e.g., changes to the project design or scheduling recommended as mitigation measures) </a:t>
            </a:r>
          </a:p>
          <a:p>
            <a:pPr marL="576263" indent="-576263">
              <a:spcBef>
                <a:spcPts val="500"/>
              </a:spcBef>
              <a:spcAft>
                <a:spcPts val="500"/>
              </a:spcAft>
            </a:pPr>
            <a:r>
              <a:rPr lang="en-US"/>
              <a:t>Assists decision makers in </a:t>
            </a:r>
            <a:r>
              <a:rPr lang="en-US">
                <a:solidFill>
                  <a:schemeClr val="accent2"/>
                </a:solidFill>
              </a:rPr>
              <a:t>deciding</a:t>
            </a:r>
            <a:r>
              <a:rPr lang="en-US"/>
              <a:t> whether to approve or reject proposal, and if approved with what conditions</a:t>
            </a:r>
          </a:p>
          <a:p>
            <a:pPr marL="576263" indent="-576263">
              <a:spcBef>
                <a:spcPts val="500"/>
              </a:spcBef>
              <a:spcAft>
                <a:spcPts val="500"/>
              </a:spcAft>
            </a:pPr>
            <a:r>
              <a:rPr lang="en-US"/>
              <a:t>Helps the public to </a:t>
            </a:r>
            <a:r>
              <a:rPr lang="en-US">
                <a:solidFill>
                  <a:schemeClr val="accent2"/>
                </a:solidFill>
              </a:rPr>
              <a:t>understand</a:t>
            </a:r>
            <a:r>
              <a:rPr lang="en-US"/>
              <a:t> core issues of concern  </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F5B3D0F7-D9AE-42DF-AC03-DB2CBC3CE864}" type="slidenum">
              <a:rPr lang="en-US"/>
              <a:pPr/>
              <a:t>52</a:t>
            </a:fld>
            <a:endParaRPr lang="en-US"/>
          </a:p>
        </p:txBody>
      </p:sp>
      <p:sp>
        <p:nvSpPr>
          <p:cNvPr id="370690" name="Rectangle 2"/>
          <p:cNvSpPr>
            <a:spLocks noGrp="1" noChangeArrowheads="1"/>
          </p:cNvSpPr>
          <p:nvPr>
            <p:ph type="title"/>
          </p:nvPr>
        </p:nvSpPr>
        <p:spPr>
          <a:xfrm>
            <a:off x="781050" y="647700"/>
            <a:ext cx="8420100" cy="1143000"/>
          </a:xfrm>
        </p:spPr>
        <p:txBody>
          <a:bodyPr/>
          <a:lstStyle/>
          <a:p>
            <a:r>
              <a:rPr lang="en-US"/>
              <a:t>Executive Summary</a:t>
            </a:r>
          </a:p>
        </p:txBody>
      </p:sp>
      <p:sp>
        <p:nvSpPr>
          <p:cNvPr id="370691" name="Rectangle 3"/>
          <p:cNvSpPr>
            <a:spLocks noGrp="1" noChangeArrowheads="1"/>
          </p:cNvSpPr>
          <p:nvPr>
            <p:ph type="body" idx="1"/>
          </p:nvPr>
        </p:nvSpPr>
        <p:spPr>
          <a:xfrm>
            <a:off x="881063" y="1981200"/>
            <a:ext cx="8191500" cy="4152900"/>
          </a:xfrm>
        </p:spPr>
        <p:txBody>
          <a:bodyPr/>
          <a:lstStyle/>
          <a:p>
            <a:pPr>
              <a:lnSpc>
                <a:spcPct val="70000"/>
              </a:lnSpc>
              <a:spcBef>
                <a:spcPct val="0"/>
              </a:spcBef>
              <a:spcAft>
                <a:spcPct val="40000"/>
              </a:spcAft>
            </a:pPr>
            <a:r>
              <a:rPr lang="en-US">
                <a:solidFill>
                  <a:schemeClr val="accent2"/>
                </a:solidFill>
              </a:rPr>
              <a:t>Definition:  </a:t>
            </a:r>
            <a:r>
              <a:rPr lang="en-US"/>
              <a:t>A well written stand-alone document which contains the information necessary for the reader to understand the critical environmental issues and how the issues are to be addressed and resolved</a:t>
            </a:r>
          </a:p>
          <a:p>
            <a:pPr>
              <a:lnSpc>
                <a:spcPct val="70000"/>
              </a:lnSpc>
              <a:spcBef>
                <a:spcPct val="0"/>
              </a:spcBef>
              <a:spcAft>
                <a:spcPct val="40000"/>
              </a:spcAft>
            </a:pPr>
            <a:r>
              <a:rPr lang="en-US">
                <a:solidFill>
                  <a:schemeClr val="accent2"/>
                </a:solidFill>
              </a:rPr>
              <a:t>Audience:  </a:t>
            </a:r>
            <a:r>
              <a:rPr lang="en-US"/>
              <a:t>targeted at decision makers and international funding bodies</a:t>
            </a:r>
          </a:p>
          <a:p>
            <a:pPr>
              <a:lnSpc>
                <a:spcPct val="70000"/>
              </a:lnSpc>
              <a:spcBef>
                <a:spcPct val="0"/>
              </a:spcBef>
              <a:spcAft>
                <a:spcPct val="40000"/>
              </a:spcAft>
            </a:pPr>
            <a:r>
              <a:rPr lang="en-US">
                <a:solidFill>
                  <a:schemeClr val="accent2"/>
                </a:solidFill>
              </a:rPr>
              <a:t>Special Requirements:  </a:t>
            </a:r>
            <a:r>
              <a:rPr lang="en-US"/>
              <a:t>international funding bodies often require executive summaries to be submitted in English</a:t>
            </a:r>
          </a:p>
        </p:txBody>
      </p:sp>
    </p:spTree>
  </p:cSld>
  <p:clrMapOvr>
    <a:masterClrMapping/>
  </p:clrMapOvr>
  <p:transition>
    <p:split dir="in"/>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2CCEE1B2-66FF-4279-ABF0-4D3CB1084817}" type="slidenum">
              <a:rPr lang="en-US"/>
              <a:pPr/>
              <a:t>53</a:t>
            </a:fld>
            <a:endParaRPr lang="en-US"/>
          </a:p>
        </p:txBody>
      </p:sp>
      <p:sp>
        <p:nvSpPr>
          <p:cNvPr id="372738" name="Rectangle 2"/>
          <p:cNvSpPr>
            <a:spLocks noGrp="1" noChangeArrowheads="1"/>
          </p:cNvSpPr>
          <p:nvPr>
            <p:ph type="title"/>
          </p:nvPr>
        </p:nvSpPr>
        <p:spPr>
          <a:xfrm>
            <a:off x="819150" y="666750"/>
            <a:ext cx="8420100" cy="1143000"/>
          </a:xfrm>
        </p:spPr>
        <p:txBody>
          <a:bodyPr/>
          <a:lstStyle/>
          <a:p>
            <a:r>
              <a:rPr lang="en-US"/>
              <a:t>Executive Summary </a:t>
            </a:r>
            <a:r>
              <a:rPr lang="en-US" sz="3600"/>
              <a:t>(Cont’d)</a:t>
            </a:r>
          </a:p>
        </p:txBody>
      </p:sp>
      <p:sp>
        <p:nvSpPr>
          <p:cNvPr id="372739" name="Rectangle 3"/>
          <p:cNvSpPr>
            <a:spLocks noGrp="1" noChangeArrowheads="1"/>
          </p:cNvSpPr>
          <p:nvPr>
            <p:ph type="body" idx="1"/>
          </p:nvPr>
        </p:nvSpPr>
        <p:spPr>
          <a:xfrm>
            <a:off x="804863" y="2025650"/>
            <a:ext cx="8518525" cy="3941763"/>
          </a:xfrm>
        </p:spPr>
        <p:txBody>
          <a:bodyPr/>
          <a:lstStyle/>
          <a:p>
            <a:pPr marL="576263" indent="-576263">
              <a:lnSpc>
                <a:spcPct val="70000"/>
              </a:lnSpc>
              <a:spcBef>
                <a:spcPct val="0"/>
              </a:spcBef>
              <a:spcAft>
                <a:spcPct val="50000"/>
              </a:spcAft>
              <a:buFont typeface="Wingdings" pitchFamily="2" charset="2"/>
              <a:buNone/>
            </a:pPr>
            <a:r>
              <a:rPr lang="en-US">
                <a:solidFill>
                  <a:schemeClr val="accent2"/>
                </a:solidFill>
              </a:rPr>
              <a:t>What the executive summary MUST contain:</a:t>
            </a:r>
          </a:p>
          <a:p>
            <a:pPr marL="576263" indent="-576263">
              <a:lnSpc>
                <a:spcPct val="70000"/>
              </a:lnSpc>
              <a:spcBef>
                <a:spcPct val="0"/>
              </a:spcBef>
              <a:spcAft>
                <a:spcPct val="40000"/>
              </a:spcAft>
            </a:pPr>
            <a:r>
              <a:rPr lang="en-US"/>
              <a:t>a summary of impacts for each SEI</a:t>
            </a:r>
          </a:p>
          <a:p>
            <a:pPr marL="576263" indent="-576263">
              <a:lnSpc>
                <a:spcPct val="70000"/>
              </a:lnSpc>
              <a:spcBef>
                <a:spcPct val="0"/>
              </a:spcBef>
              <a:spcAft>
                <a:spcPct val="40000"/>
              </a:spcAft>
            </a:pPr>
            <a:r>
              <a:rPr lang="en-US"/>
              <a:t>background information including base maps</a:t>
            </a:r>
          </a:p>
          <a:p>
            <a:pPr marL="576263" indent="-576263">
              <a:lnSpc>
                <a:spcPct val="70000"/>
              </a:lnSpc>
              <a:spcBef>
                <a:spcPct val="0"/>
              </a:spcBef>
              <a:spcAft>
                <a:spcPct val="40000"/>
              </a:spcAft>
            </a:pPr>
            <a:r>
              <a:rPr lang="en-US"/>
              <a:t>offsetting, enhancement, and mitigation measures for minimizing negative impacts</a:t>
            </a:r>
          </a:p>
          <a:p>
            <a:pPr marL="576263" indent="-576263">
              <a:lnSpc>
                <a:spcPct val="70000"/>
              </a:lnSpc>
              <a:spcBef>
                <a:spcPct val="0"/>
              </a:spcBef>
              <a:spcAft>
                <a:spcPct val="40000"/>
              </a:spcAft>
            </a:pPr>
            <a:r>
              <a:rPr lang="en-US"/>
              <a:t>recommendations and conclusions</a:t>
            </a:r>
          </a:p>
          <a:p>
            <a:pPr marL="576263" indent="-576263">
              <a:lnSpc>
                <a:spcPct val="70000"/>
              </a:lnSpc>
              <a:spcBef>
                <a:spcPct val="0"/>
              </a:spcBef>
              <a:spcAft>
                <a:spcPct val="40000"/>
              </a:spcAft>
            </a:pPr>
            <a:r>
              <a:rPr lang="en-US"/>
              <a:t>summary of the environmental management plan</a:t>
            </a:r>
          </a:p>
        </p:txBody>
      </p:sp>
    </p:spTree>
  </p:cSld>
  <p:clrMapOvr>
    <a:masterClrMapping/>
  </p:clrMapOvr>
  <p:transition>
    <p:split dir="in"/>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31A0A82C-E530-44C5-99D4-1601FA1778CF}" type="slidenum">
              <a:rPr lang="en-US"/>
              <a:pPr/>
              <a:t>54</a:t>
            </a:fld>
            <a:endParaRPr lang="en-US"/>
          </a:p>
        </p:txBody>
      </p:sp>
      <p:sp>
        <p:nvSpPr>
          <p:cNvPr id="378882" name="Rectangle 2"/>
          <p:cNvSpPr>
            <a:spLocks noGrp="1" noChangeArrowheads="1"/>
          </p:cNvSpPr>
          <p:nvPr>
            <p:ph type="title"/>
          </p:nvPr>
        </p:nvSpPr>
        <p:spPr>
          <a:xfrm>
            <a:off x="114300" y="715963"/>
            <a:ext cx="9658350" cy="1143000"/>
          </a:xfrm>
        </p:spPr>
        <p:txBody>
          <a:bodyPr/>
          <a:lstStyle/>
          <a:p>
            <a:r>
              <a:rPr lang="en-US"/>
              <a:t>Common Reporting Shortcomings</a:t>
            </a:r>
          </a:p>
        </p:txBody>
      </p:sp>
      <p:sp>
        <p:nvSpPr>
          <p:cNvPr id="378883" name="Rectangle 3"/>
          <p:cNvSpPr>
            <a:spLocks noGrp="1" noChangeArrowheads="1"/>
          </p:cNvSpPr>
          <p:nvPr>
            <p:ph type="body" idx="1"/>
          </p:nvPr>
        </p:nvSpPr>
        <p:spPr>
          <a:xfrm>
            <a:off x="947738" y="1897063"/>
            <a:ext cx="8420100" cy="2943225"/>
          </a:xfrm>
        </p:spPr>
        <p:txBody>
          <a:bodyPr/>
          <a:lstStyle/>
          <a:p>
            <a:pPr>
              <a:lnSpc>
                <a:spcPct val="70000"/>
              </a:lnSpc>
              <a:spcBef>
                <a:spcPct val="0"/>
              </a:spcBef>
              <a:spcAft>
                <a:spcPct val="35000"/>
              </a:spcAft>
            </a:pPr>
            <a:r>
              <a:rPr lang="en-US"/>
              <a:t>Object of activity described too narrowly </a:t>
            </a:r>
          </a:p>
          <a:p>
            <a:pPr>
              <a:lnSpc>
                <a:spcPct val="70000"/>
              </a:lnSpc>
              <a:spcBef>
                <a:spcPct val="0"/>
              </a:spcBef>
              <a:spcAft>
                <a:spcPct val="35000"/>
              </a:spcAft>
            </a:pPr>
            <a:r>
              <a:rPr lang="en-US"/>
              <a:t>Incomplete description of activity </a:t>
            </a:r>
          </a:p>
          <a:p>
            <a:pPr>
              <a:lnSpc>
                <a:spcPct val="70000"/>
              </a:lnSpc>
              <a:spcBef>
                <a:spcPct val="0"/>
              </a:spcBef>
              <a:spcAft>
                <a:spcPct val="35000"/>
              </a:spcAft>
            </a:pPr>
            <a:r>
              <a:rPr lang="en-US"/>
              <a:t>Alternatives do not account for the environment </a:t>
            </a:r>
          </a:p>
          <a:p>
            <a:pPr>
              <a:lnSpc>
                <a:spcPct val="70000"/>
              </a:lnSpc>
              <a:spcBef>
                <a:spcPct val="0"/>
              </a:spcBef>
              <a:spcAft>
                <a:spcPct val="35000"/>
              </a:spcAft>
            </a:pPr>
            <a:r>
              <a:rPr lang="en-US"/>
              <a:t>Key problems not described </a:t>
            </a:r>
          </a:p>
          <a:p>
            <a:pPr>
              <a:lnSpc>
                <a:spcPct val="70000"/>
              </a:lnSpc>
              <a:spcBef>
                <a:spcPct val="0"/>
              </a:spcBef>
              <a:spcAft>
                <a:spcPct val="35000"/>
              </a:spcAft>
            </a:pPr>
            <a:r>
              <a:rPr lang="en-US"/>
              <a:t>Sensitive environment aspects overlooked </a:t>
            </a:r>
          </a:p>
          <a:p>
            <a:pPr>
              <a:lnSpc>
                <a:spcPct val="70000"/>
              </a:lnSpc>
              <a:spcBef>
                <a:spcPct val="0"/>
              </a:spcBef>
              <a:spcAft>
                <a:spcPct val="35000"/>
              </a:spcAft>
            </a:pPr>
            <a:r>
              <a:rPr lang="en-US"/>
              <a:t>Standards and legislation are not described or alternatives do not comply with them</a:t>
            </a:r>
            <a:r>
              <a:rPr lang="en-US" sz="3100"/>
              <a:t> </a:t>
            </a:r>
          </a:p>
          <a:p>
            <a:pPr>
              <a:lnSpc>
                <a:spcPct val="70000"/>
              </a:lnSpc>
              <a:spcBef>
                <a:spcPct val="0"/>
              </a:spcBef>
              <a:spcAft>
                <a:spcPct val="35000"/>
              </a:spcAft>
            </a:pPr>
            <a:r>
              <a:rPr lang="en-US"/>
              <a:t>Some mitigating measures not considered</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3"/>
          <p:cNvSpPr>
            <a:spLocks noGrp="1"/>
          </p:cNvSpPr>
          <p:nvPr>
            <p:ph type="ftr" sz="quarter" idx="10"/>
          </p:nvPr>
        </p:nvSpPr>
        <p:spPr/>
        <p:txBody>
          <a:bodyPr/>
          <a:lstStyle/>
          <a:p>
            <a:r>
              <a:rPr lang="en-US"/>
              <a:t>EIA Procedures and Decision Making</a:t>
            </a:r>
          </a:p>
        </p:txBody>
      </p:sp>
      <p:sp>
        <p:nvSpPr>
          <p:cNvPr id="6" name="Slide Number Placeholder 4"/>
          <p:cNvSpPr>
            <a:spLocks noGrp="1"/>
          </p:cNvSpPr>
          <p:nvPr>
            <p:ph type="sldNum" sz="quarter" idx="11"/>
          </p:nvPr>
        </p:nvSpPr>
        <p:spPr/>
        <p:txBody>
          <a:bodyPr/>
          <a:lstStyle/>
          <a:p>
            <a:fld id="{C95B6C3D-BD70-4331-A2A9-4395A04A663A}" type="slidenum">
              <a:rPr lang="en-US"/>
              <a:pPr/>
              <a:t>55</a:t>
            </a:fld>
            <a:endParaRPr lang="en-US"/>
          </a:p>
        </p:txBody>
      </p:sp>
      <p:sp>
        <p:nvSpPr>
          <p:cNvPr id="379906" name="Rectangle 2"/>
          <p:cNvSpPr>
            <a:spLocks noChangeArrowheads="1"/>
          </p:cNvSpPr>
          <p:nvPr/>
        </p:nvSpPr>
        <p:spPr bwMode="auto">
          <a:xfrm>
            <a:off x="666750" y="3276600"/>
            <a:ext cx="8420100" cy="1143000"/>
          </a:xfrm>
          <a:prstGeom prst="rect">
            <a:avLst/>
          </a:prstGeom>
          <a:noFill/>
          <a:ln w="12700">
            <a:noFill/>
            <a:miter lim="800000"/>
            <a:headEnd/>
            <a:tailEnd/>
          </a:ln>
          <a:effectLst>
            <a:outerShdw dist="25400" dir="5400000" algn="ctr" rotWithShape="0">
              <a:srgbClr val="333333">
                <a:alpha val="50000"/>
              </a:srgbClr>
            </a:outerShdw>
          </a:effectLst>
        </p:spPr>
        <p:txBody>
          <a:bodyPr lIns="90488" tIns="44450" rIns="90488" bIns="44450" anchor="ctr"/>
          <a:lstStyle/>
          <a:p>
            <a:pPr algn="ctr" defTabSz="762000">
              <a:lnSpc>
                <a:spcPct val="85000"/>
              </a:lnSpc>
            </a:pPr>
            <a:endParaRPr lang="en-US" sz="4800">
              <a:solidFill>
                <a:schemeClr val="tx2"/>
              </a:solidFill>
              <a:latin typeface="Amerigo BT" pitchFamily="34" charset="0"/>
            </a:endParaRPr>
          </a:p>
        </p:txBody>
      </p:sp>
      <p:sp>
        <p:nvSpPr>
          <p:cNvPr id="379907" name="Rectangle 3"/>
          <p:cNvSpPr>
            <a:spLocks noGrp="1" noChangeArrowheads="1"/>
          </p:cNvSpPr>
          <p:nvPr>
            <p:ph type="title"/>
          </p:nvPr>
        </p:nvSpPr>
        <p:spPr>
          <a:xfrm>
            <a:off x="687388" y="733425"/>
            <a:ext cx="8420100" cy="1143000"/>
          </a:xfrm>
        </p:spPr>
        <p:txBody>
          <a:bodyPr/>
          <a:lstStyle/>
          <a:p>
            <a:r>
              <a:rPr lang="en-US"/>
              <a:t>Common Reporting Shortcomings </a:t>
            </a:r>
            <a:r>
              <a:rPr lang="en-US" sz="3600"/>
              <a:t>(Cont’d)</a:t>
            </a:r>
            <a:endParaRPr lang="en-US" sz="4000"/>
          </a:p>
        </p:txBody>
      </p:sp>
      <p:sp>
        <p:nvSpPr>
          <p:cNvPr id="379908" name="Rectangle 4"/>
          <p:cNvSpPr>
            <a:spLocks noGrp="1" noChangeArrowheads="1"/>
          </p:cNvSpPr>
          <p:nvPr>
            <p:ph type="body" idx="1"/>
          </p:nvPr>
        </p:nvSpPr>
        <p:spPr>
          <a:xfrm>
            <a:off x="668338" y="2211388"/>
            <a:ext cx="8686800" cy="3540125"/>
          </a:xfrm>
        </p:spPr>
        <p:txBody>
          <a:bodyPr/>
          <a:lstStyle/>
          <a:p>
            <a:pPr>
              <a:lnSpc>
                <a:spcPct val="70000"/>
              </a:lnSpc>
              <a:spcBef>
                <a:spcPct val="0"/>
              </a:spcBef>
              <a:spcAft>
                <a:spcPct val="35000"/>
              </a:spcAft>
            </a:pPr>
            <a:r>
              <a:rPr lang="en-US"/>
              <a:t>Best alternative not described or described insufficiently</a:t>
            </a:r>
          </a:p>
          <a:p>
            <a:pPr>
              <a:lnSpc>
                <a:spcPct val="70000"/>
              </a:lnSpc>
              <a:spcBef>
                <a:spcPct val="0"/>
              </a:spcBef>
              <a:spcAft>
                <a:spcPct val="35000"/>
              </a:spcAft>
            </a:pPr>
            <a:r>
              <a:rPr lang="en-US"/>
              <a:t>Serious impacts are not mentioned or not correctly described </a:t>
            </a:r>
          </a:p>
          <a:p>
            <a:pPr>
              <a:lnSpc>
                <a:spcPct val="70000"/>
              </a:lnSpc>
              <a:spcBef>
                <a:spcPct val="0"/>
              </a:spcBef>
              <a:spcAft>
                <a:spcPct val="35000"/>
              </a:spcAft>
            </a:pPr>
            <a:r>
              <a:rPr lang="en-US"/>
              <a:t>Outdated or ineffective prediction models used  </a:t>
            </a:r>
          </a:p>
          <a:p>
            <a:pPr>
              <a:lnSpc>
                <a:spcPct val="70000"/>
              </a:lnSpc>
              <a:spcBef>
                <a:spcPct val="0"/>
              </a:spcBef>
              <a:spcAft>
                <a:spcPct val="35000"/>
              </a:spcAft>
            </a:pPr>
            <a:r>
              <a:rPr lang="en-US"/>
              <a:t>Impacts are not compared with standards or targets </a:t>
            </a:r>
          </a:p>
          <a:p>
            <a:pPr>
              <a:lnSpc>
                <a:spcPct val="70000"/>
              </a:lnSpc>
              <a:spcBef>
                <a:spcPct val="0"/>
              </a:spcBef>
              <a:spcAft>
                <a:spcPct val="35000"/>
              </a:spcAft>
            </a:pPr>
            <a:r>
              <a:rPr lang="en-US"/>
              <a:t>Incorrect conclusions drawn</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65BF7A74-ACD4-4660-B6AB-7732FC1527CB}" type="slidenum">
              <a:rPr lang="en-US"/>
              <a:pPr/>
              <a:t>56</a:t>
            </a:fld>
            <a:endParaRPr lang="en-US"/>
          </a:p>
        </p:txBody>
      </p:sp>
      <p:sp>
        <p:nvSpPr>
          <p:cNvPr id="382978" name="Rectangle 2"/>
          <p:cNvSpPr>
            <a:spLocks noGrp="1" noChangeArrowheads="1"/>
          </p:cNvSpPr>
          <p:nvPr>
            <p:ph type="title"/>
          </p:nvPr>
        </p:nvSpPr>
        <p:spPr>
          <a:xfrm>
            <a:off x="762000" y="723900"/>
            <a:ext cx="8420100" cy="1143000"/>
          </a:xfrm>
        </p:spPr>
        <p:txBody>
          <a:bodyPr/>
          <a:lstStyle/>
          <a:p>
            <a:r>
              <a:rPr lang="en-US"/>
              <a:t>EIA Review</a:t>
            </a:r>
          </a:p>
        </p:txBody>
      </p:sp>
      <p:sp>
        <p:nvSpPr>
          <p:cNvPr id="382979" name="Rectangle 3"/>
          <p:cNvSpPr>
            <a:spLocks noGrp="1" noChangeArrowheads="1"/>
          </p:cNvSpPr>
          <p:nvPr>
            <p:ph type="body" idx="1"/>
          </p:nvPr>
        </p:nvSpPr>
        <p:spPr>
          <a:xfrm>
            <a:off x="1266825" y="2133600"/>
            <a:ext cx="7258050" cy="2876550"/>
          </a:xfrm>
        </p:spPr>
        <p:txBody>
          <a:bodyPr/>
          <a:lstStyle/>
          <a:p>
            <a:pPr algn="ctr">
              <a:buFont typeface="Wingdings" pitchFamily="2" charset="2"/>
              <a:buNone/>
            </a:pPr>
            <a:r>
              <a:rPr lang="en-US" sz="3600">
                <a:solidFill>
                  <a:schemeClr val="accent2"/>
                </a:solidFill>
              </a:rPr>
              <a:t>Determines whether the EIA report is an adequate assessment of environmental concerns and is of sufficient relevance and quality for decision making</a:t>
            </a:r>
          </a:p>
        </p:txBody>
      </p:sp>
    </p:spTree>
  </p:cSld>
  <p:clrMapOvr>
    <a:masterClrMapping/>
  </p:clrMapOvr>
  <p:transition>
    <p:blinds/>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F06F5701-0C77-40FC-8334-050713614D77}" type="slidenum">
              <a:rPr lang="en-US"/>
              <a:pPr/>
              <a:t>57</a:t>
            </a:fld>
            <a:endParaRPr lang="en-US"/>
          </a:p>
        </p:txBody>
      </p:sp>
      <p:sp>
        <p:nvSpPr>
          <p:cNvPr id="384002" name="Rectangle 2"/>
          <p:cNvSpPr>
            <a:spLocks noGrp="1" noChangeArrowheads="1"/>
          </p:cNvSpPr>
          <p:nvPr>
            <p:ph type="title"/>
          </p:nvPr>
        </p:nvSpPr>
        <p:spPr>
          <a:xfrm>
            <a:off x="857250" y="666750"/>
            <a:ext cx="8420100" cy="1143000"/>
          </a:xfrm>
        </p:spPr>
        <p:txBody>
          <a:bodyPr/>
          <a:lstStyle/>
          <a:p>
            <a:r>
              <a:rPr lang="en-US"/>
              <a:t>EIA Review Objectives</a:t>
            </a:r>
          </a:p>
        </p:txBody>
      </p:sp>
      <p:sp>
        <p:nvSpPr>
          <p:cNvPr id="384003" name="Rectangle 3"/>
          <p:cNvSpPr>
            <a:spLocks noGrp="1" noChangeArrowheads="1"/>
          </p:cNvSpPr>
          <p:nvPr>
            <p:ph type="body" idx="1"/>
          </p:nvPr>
        </p:nvSpPr>
        <p:spPr>
          <a:xfrm>
            <a:off x="742950" y="2057400"/>
            <a:ext cx="8420100" cy="3559175"/>
          </a:xfrm>
        </p:spPr>
        <p:txBody>
          <a:bodyPr/>
          <a:lstStyle/>
          <a:p>
            <a:pPr>
              <a:lnSpc>
                <a:spcPct val="70000"/>
              </a:lnSpc>
              <a:spcBef>
                <a:spcPct val="0"/>
              </a:spcBef>
              <a:spcAft>
                <a:spcPct val="40000"/>
              </a:spcAft>
            </a:pPr>
            <a:r>
              <a:rPr lang="en-US"/>
              <a:t>Determine whether EIA report provides an adequate assessment</a:t>
            </a:r>
          </a:p>
          <a:p>
            <a:pPr>
              <a:lnSpc>
                <a:spcPct val="70000"/>
              </a:lnSpc>
              <a:spcBef>
                <a:spcPct val="0"/>
              </a:spcBef>
              <a:spcAft>
                <a:spcPct val="40000"/>
              </a:spcAft>
            </a:pPr>
            <a:r>
              <a:rPr lang="en-US"/>
              <a:t>Collects range of stakeholder opinion regarding the acceptability of the EIA report and of the proposed project or activity based on the EIA findings</a:t>
            </a:r>
          </a:p>
          <a:p>
            <a:pPr>
              <a:lnSpc>
                <a:spcPct val="70000"/>
              </a:lnSpc>
              <a:spcBef>
                <a:spcPct val="0"/>
              </a:spcBef>
              <a:spcAft>
                <a:spcPct val="40000"/>
              </a:spcAft>
            </a:pPr>
            <a:r>
              <a:rPr lang="en-US"/>
              <a:t>Ensures EIA compliance with established procedures (e.g., Terms of Reference, existing plans and policies)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DE74BBD5-8F43-4FB3-B4FC-600E4F551C72}" type="slidenum">
              <a:rPr lang="en-US"/>
              <a:pPr/>
              <a:t>58</a:t>
            </a:fld>
            <a:endParaRPr lang="en-US"/>
          </a:p>
        </p:txBody>
      </p:sp>
      <p:sp>
        <p:nvSpPr>
          <p:cNvPr id="385026" name="Rectangle 2"/>
          <p:cNvSpPr>
            <a:spLocks noGrp="1" noChangeArrowheads="1"/>
          </p:cNvSpPr>
          <p:nvPr>
            <p:ph type="title"/>
          </p:nvPr>
        </p:nvSpPr>
        <p:spPr>
          <a:xfrm>
            <a:off x="704850" y="590550"/>
            <a:ext cx="8420100" cy="1143000"/>
          </a:xfrm>
        </p:spPr>
        <p:txBody>
          <a:bodyPr/>
          <a:lstStyle/>
          <a:p>
            <a:r>
              <a:rPr lang="en-US"/>
              <a:t>Critical Areas of Review</a:t>
            </a:r>
          </a:p>
        </p:txBody>
      </p:sp>
      <p:sp>
        <p:nvSpPr>
          <p:cNvPr id="385027" name="Rectangle 3"/>
          <p:cNvSpPr>
            <a:spLocks noGrp="1" noChangeArrowheads="1"/>
          </p:cNvSpPr>
          <p:nvPr>
            <p:ph type="body" idx="1"/>
          </p:nvPr>
        </p:nvSpPr>
        <p:spPr>
          <a:xfrm>
            <a:off x="741363" y="1749425"/>
            <a:ext cx="8728075" cy="3186113"/>
          </a:xfrm>
        </p:spPr>
        <p:txBody>
          <a:bodyPr/>
          <a:lstStyle/>
          <a:p>
            <a:pPr>
              <a:lnSpc>
                <a:spcPct val="70000"/>
              </a:lnSpc>
              <a:spcBef>
                <a:spcPct val="0"/>
              </a:spcBef>
              <a:spcAft>
                <a:spcPct val="25000"/>
              </a:spcAft>
            </a:pPr>
            <a:r>
              <a:rPr lang="en-US" sz="3100"/>
              <a:t>Compliance with the Terms of Reference</a:t>
            </a:r>
          </a:p>
          <a:p>
            <a:pPr>
              <a:lnSpc>
                <a:spcPct val="70000"/>
              </a:lnSpc>
              <a:spcBef>
                <a:spcPct val="0"/>
              </a:spcBef>
              <a:spcAft>
                <a:spcPct val="25000"/>
              </a:spcAft>
            </a:pPr>
            <a:r>
              <a:rPr lang="en-US" sz="3100"/>
              <a:t>Examination of alternatives, environmental 	setting, impact analysis, mitigation, and impact management and monitoring</a:t>
            </a:r>
          </a:p>
          <a:p>
            <a:pPr>
              <a:lnSpc>
                <a:spcPct val="70000"/>
              </a:lnSpc>
              <a:spcBef>
                <a:spcPct val="0"/>
              </a:spcBef>
              <a:spcAft>
                <a:spcPct val="25000"/>
              </a:spcAft>
            </a:pPr>
            <a:r>
              <a:rPr lang="en-US" sz="3100"/>
              <a:t>Sufficiency and accuracy of information</a:t>
            </a:r>
          </a:p>
          <a:p>
            <a:pPr>
              <a:lnSpc>
                <a:spcPct val="70000"/>
              </a:lnSpc>
              <a:spcBef>
                <a:spcPct val="0"/>
              </a:spcBef>
              <a:spcAft>
                <a:spcPct val="25000"/>
              </a:spcAft>
            </a:pPr>
            <a:r>
              <a:rPr lang="en-US" sz="3100"/>
              <a:t>Use of scientifically-defensible analytical techniques </a:t>
            </a:r>
          </a:p>
          <a:p>
            <a:pPr>
              <a:lnSpc>
                <a:spcPct val="70000"/>
              </a:lnSpc>
              <a:spcBef>
                <a:spcPct val="0"/>
              </a:spcBef>
              <a:spcAft>
                <a:spcPct val="25000"/>
              </a:spcAft>
            </a:pPr>
            <a:r>
              <a:rPr lang="en-US" sz="3100"/>
              <a:t>Conduct of the EIA; completeness and comprehensiveness of the assessment process</a:t>
            </a:r>
          </a:p>
          <a:p>
            <a:pPr>
              <a:lnSpc>
                <a:spcPct val="70000"/>
              </a:lnSpc>
              <a:spcBef>
                <a:spcPct val="0"/>
              </a:spcBef>
              <a:spcAft>
                <a:spcPct val="25000"/>
              </a:spcAft>
            </a:pPr>
            <a:r>
              <a:rPr lang="en-US" sz="3100"/>
              <a:t>Sufficiency of information provided for decision-making purposes</a:t>
            </a:r>
          </a:p>
        </p:txBody>
      </p:sp>
    </p:spTree>
  </p:cSld>
  <p:clrMapOvr>
    <a:masterClrMapping/>
  </p:clrMapOvr>
  <p:transition>
    <p:blinds/>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E106CC9D-1C63-4371-A599-96F0148FAC62}" type="slidenum">
              <a:rPr lang="en-US"/>
              <a:pPr/>
              <a:t>59</a:t>
            </a:fld>
            <a:endParaRPr lang="en-US"/>
          </a:p>
        </p:txBody>
      </p:sp>
      <p:sp>
        <p:nvSpPr>
          <p:cNvPr id="388098" name="Rectangle 2"/>
          <p:cNvSpPr>
            <a:spLocks noGrp="1" noChangeArrowheads="1"/>
          </p:cNvSpPr>
          <p:nvPr>
            <p:ph type="title"/>
          </p:nvPr>
        </p:nvSpPr>
        <p:spPr>
          <a:xfrm>
            <a:off x="609600" y="704850"/>
            <a:ext cx="8737600" cy="1143000"/>
          </a:xfrm>
        </p:spPr>
        <p:txBody>
          <a:bodyPr/>
          <a:lstStyle/>
          <a:p>
            <a:r>
              <a:rPr lang="en-US"/>
              <a:t>Decision Making</a:t>
            </a:r>
          </a:p>
        </p:txBody>
      </p:sp>
      <p:sp>
        <p:nvSpPr>
          <p:cNvPr id="388099" name="Rectangle 3"/>
          <p:cNvSpPr>
            <a:spLocks noGrp="1" noChangeArrowheads="1"/>
          </p:cNvSpPr>
          <p:nvPr>
            <p:ph type="body" idx="1"/>
          </p:nvPr>
        </p:nvSpPr>
        <p:spPr>
          <a:xfrm>
            <a:off x="742950" y="2133600"/>
            <a:ext cx="8477250" cy="3752850"/>
          </a:xfrm>
        </p:spPr>
        <p:txBody>
          <a:bodyPr/>
          <a:lstStyle/>
          <a:p>
            <a:pPr>
              <a:lnSpc>
                <a:spcPct val="70000"/>
              </a:lnSpc>
              <a:spcBef>
                <a:spcPct val="0"/>
              </a:spcBef>
              <a:spcAft>
                <a:spcPct val="40000"/>
              </a:spcAft>
            </a:pPr>
            <a:r>
              <a:rPr lang="en-US"/>
              <a:t>EIA is an ongoing process of review, negotiation and incremental decision making</a:t>
            </a:r>
          </a:p>
          <a:p>
            <a:pPr>
              <a:lnSpc>
                <a:spcPct val="70000"/>
              </a:lnSpc>
              <a:spcBef>
                <a:spcPct val="0"/>
              </a:spcBef>
              <a:spcAft>
                <a:spcPct val="40000"/>
              </a:spcAft>
            </a:pPr>
            <a:r>
              <a:rPr lang="en-US"/>
              <a:t>Ultimately, an administrative or political decision is made whether to proceed or not to proceed with a proposed project or activity</a:t>
            </a:r>
          </a:p>
          <a:p>
            <a:pPr>
              <a:lnSpc>
                <a:spcPct val="70000"/>
              </a:lnSpc>
              <a:spcBef>
                <a:spcPct val="0"/>
              </a:spcBef>
              <a:spcAft>
                <a:spcPct val="40000"/>
              </a:spcAft>
            </a:pPr>
            <a:r>
              <a:rPr lang="en-US"/>
              <a:t>Function of the EIA report is to provide objective assessment of issues to inform and facilitate the decision-making process</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A8D132BE-75F2-4539-BE08-6D5E9437DF9A}" type="slidenum">
              <a:rPr lang="en-US"/>
              <a:pPr/>
              <a:t>60</a:t>
            </a:fld>
            <a:endParaRPr lang="en-US"/>
          </a:p>
        </p:txBody>
      </p:sp>
      <p:sp>
        <p:nvSpPr>
          <p:cNvPr id="389122" name="Rectangle 2"/>
          <p:cNvSpPr>
            <a:spLocks noGrp="1" noChangeArrowheads="1"/>
          </p:cNvSpPr>
          <p:nvPr>
            <p:ph type="title"/>
          </p:nvPr>
        </p:nvSpPr>
        <p:spPr>
          <a:xfrm>
            <a:off x="438150" y="677863"/>
            <a:ext cx="8991600" cy="1143000"/>
          </a:xfrm>
        </p:spPr>
        <p:txBody>
          <a:bodyPr/>
          <a:lstStyle/>
          <a:p>
            <a:r>
              <a:rPr lang="en-US"/>
              <a:t>Requirements for Decision Makers</a:t>
            </a:r>
          </a:p>
        </p:txBody>
      </p:sp>
      <p:sp>
        <p:nvSpPr>
          <p:cNvPr id="389123" name="Rectangle 3"/>
          <p:cNvSpPr>
            <a:spLocks noGrp="1" noChangeArrowheads="1"/>
          </p:cNvSpPr>
          <p:nvPr>
            <p:ph type="body" idx="1"/>
          </p:nvPr>
        </p:nvSpPr>
        <p:spPr>
          <a:xfrm>
            <a:off x="1009650" y="1943100"/>
            <a:ext cx="8420100" cy="4114800"/>
          </a:xfrm>
        </p:spPr>
        <p:txBody>
          <a:bodyPr/>
          <a:lstStyle/>
          <a:p>
            <a:pPr>
              <a:lnSpc>
                <a:spcPct val="70000"/>
              </a:lnSpc>
              <a:spcBef>
                <a:spcPct val="0"/>
              </a:spcBef>
              <a:spcAft>
                <a:spcPct val="50000"/>
              </a:spcAft>
              <a:buFont typeface="Wingdings" pitchFamily="2" charset="2"/>
              <a:buNone/>
            </a:pPr>
            <a:r>
              <a:rPr lang="en-US">
                <a:solidFill>
                  <a:schemeClr val="accent2"/>
                </a:solidFill>
              </a:rPr>
              <a:t>Decision makers need an understanding of:</a:t>
            </a:r>
            <a:endParaRPr lang="en-US"/>
          </a:p>
          <a:p>
            <a:pPr>
              <a:lnSpc>
                <a:spcPct val="70000"/>
              </a:lnSpc>
              <a:spcBef>
                <a:spcPct val="0"/>
              </a:spcBef>
              <a:spcAft>
                <a:spcPct val="40000"/>
              </a:spcAft>
            </a:pPr>
            <a:r>
              <a:rPr lang="en-US"/>
              <a:t>Principles and practices of sustainable development</a:t>
            </a:r>
          </a:p>
          <a:p>
            <a:pPr>
              <a:lnSpc>
                <a:spcPct val="70000"/>
              </a:lnSpc>
              <a:spcBef>
                <a:spcPct val="0"/>
              </a:spcBef>
              <a:spcAft>
                <a:spcPct val="40000"/>
              </a:spcAft>
            </a:pPr>
            <a:r>
              <a:rPr lang="en-US"/>
              <a:t>EIA aims, concepts and processes</a:t>
            </a:r>
          </a:p>
          <a:p>
            <a:pPr>
              <a:lnSpc>
                <a:spcPct val="70000"/>
              </a:lnSpc>
              <a:spcBef>
                <a:spcPct val="0"/>
              </a:spcBef>
              <a:spcAft>
                <a:spcPct val="40000"/>
              </a:spcAft>
            </a:pPr>
            <a:r>
              <a:rPr lang="en-US"/>
              <a:t>EIA guidelines, policy, law and conventions</a:t>
            </a:r>
          </a:p>
          <a:p>
            <a:pPr>
              <a:lnSpc>
                <a:spcPct val="70000"/>
              </a:lnSpc>
              <a:spcBef>
                <a:spcPct val="0"/>
              </a:spcBef>
              <a:spcAft>
                <a:spcPct val="40000"/>
              </a:spcAft>
            </a:pPr>
            <a:r>
              <a:rPr lang="en-US"/>
              <a:t>EIA implementation within the decision-making agency or organization</a:t>
            </a:r>
          </a:p>
          <a:p>
            <a:pPr>
              <a:lnSpc>
                <a:spcPct val="70000"/>
              </a:lnSpc>
              <a:spcBef>
                <a:spcPct val="0"/>
              </a:spcBef>
              <a:spcAft>
                <a:spcPct val="40000"/>
              </a:spcAft>
            </a:pPr>
            <a:r>
              <a:rPr lang="en-US"/>
              <a:t>Public involvement processes</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0146" name="Rectangle 2"/>
          <p:cNvSpPr>
            <a:spLocks noGrp="1" noChangeArrowheads="1"/>
          </p:cNvSpPr>
          <p:nvPr>
            <p:ph type="title"/>
          </p:nvPr>
        </p:nvSpPr>
        <p:spPr>
          <a:xfrm>
            <a:off x="895350" y="476250"/>
            <a:ext cx="8420100" cy="1143000"/>
          </a:xfrm>
        </p:spPr>
        <p:txBody>
          <a:bodyPr/>
          <a:lstStyle/>
          <a:p>
            <a:r>
              <a:rPr lang="en-US"/>
              <a:t>Decision-Making Inputs</a:t>
            </a:r>
          </a:p>
        </p:txBody>
      </p:sp>
      <p:sp>
        <p:nvSpPr>
          <p:cNvPr id="390147" name="Rectangle 3"/>
          <p:cNvSpPr>
            <a:spLocks noChangeArrowheads="1"/>
          </p:cNvSpPr>
          <p:nvPr/>
        </p:nvSpPr>
        <p:spPr bwMode="auto">
          <a:xfrm>
            <a:off x="815975" y="1700213"/>
            <a:ext cx="1960563" cy="2024062"/>
          </a:xfrm>
          <a:prstGeom prst="rect">
            <a:avLst/>
          </a:prstGeom>
          <a:solidFill>
            <a:srgbClr val="CCFFFF"/>
          </a:solidFill>
          <a:ln w="12700">
            <a:solidFill>
              <a:schemeClr val="bg2"/>
            </a:solidFill>
            <a:miter lim="800000"/>
            <a:headEnd/>
            <a:tailEnd/>
          </a:ln>
          <a:effectLst/>
        </p:spPr>
        <p:txBody>
          <a:bodyPr wrap="none" anchor="ctr"/>
          <a:lstStyle/>
          <a:p>
            <a:pPr algn="ctr"/>
            <a:r>
              <a:rPr lang="en-US" sz="2000" b="1">
                <a:solidFill>
                  <a:schemeClr val="bg1"/>
                </a:solidFill>
              </a:rPr>
              <a:t>Technical </a:t>
            </a:r>
          </a:p>
          <a:p>
            <a:pPr algn="ctr"/>
            <a:r>
              <a:rPr lang="en-US" sz="2000" b="1">
                <a:solidFill>
                  <a:schemeClr val="bg1"/>
                </a:solidFill>
              </a:rPr>
              <a:t>Analysis</a:t>
            </a:r>
          </a:p>
          <a:p>
            <a:pPr algn="ctr">
              <a:lnSpc>
                <a:spcPct val="60000"/>
              </a:lnSpc>
            </a:pPr>
            <a:endParaRPr lang="en-US" sz="1700" b="1">
              <a:solidFill>
                <a:schemeClr val="bg1"/>
              </a:solidFill>
            </a:endParaRPr>
          </a:p>
          <a:p>
            <a:pPr algn="ctr"/>
            <a:r>
              <a:rPr lang="en-US" sz="1700" b="1">
                <a:solidFill>
                  <a:schemeClr val="bg1"/>
                </a:solidFill>
              </a:rPr>
              <a:t>(e.g., physical,</a:t>
            </a:r>
          </a:p>
          <a:p>
            <a:pPr algn="ctr"/>
            <a:r>
              <a:rPr lang="en-US" sz="1700" b="1">
                <a:solidFill>
                  <a:schemeClr val="bg1"/>
                </a:solidFill>
              </a:rPr>
              <a:t>ecological,</a:t>
            </a:r>
          </a:p>
          <a:p>
            <a:pPr algn="ctr"/>
            <a:r>
              <a:rPr lang="en-US" sz="1700" b="1">
                <a:solidFill>
                  <a:schemeClr val="bg1"/>
                </a:solidFill>
              </a:rPr>
              <a:t>socio-economic,</a:t>
            </a:r>
          </a:p>
          <a:p>
            <a:pPr algn="ctr"/>
            <a:r>
              <a:rPr lang="en-US" sz="1700" b="1">
                <a:solidFill>
                  <a:schemeClr val="bg1"/>
                </a:solidFill>
              </a:rPr>
              <a:t>other)</a:t>
            </a:r>
          </a:p>
        </p:txBody>
      </p:sp>
      <p:sp>
        <p:nvSpPr>
          <p:cNvPr id="390148" name="Rectangle 4"/>
          <p:cNvSpPr>
            <a:spLocks noChangeArrowheads="1"/>
          </p:cNvSpPr>
          <p:nvPr/>
        </p:nvSpPr>
        <p:spPr bwMode="auto">
          <a:xfrm>
            <a:off x="7023100" y="2986088"/>
            <a:ext cx="2205038" cy="2595562"/>
          </a:xfrm>
          <a:prstGeom prst="rect">
            <a:avLst/>
          </a:prstGeom>
          <a:solidFill>
            <a:srgbClr val="CCFFFF"/>
          </a:solidFill>
          <a:ln w="12700">
            <a:solidFill>
              <a:schemeClr val="bg2"/>
            </a:solidFill>
            <a:miter lim="800000"/>
            <a:headEnd/>
            <a:tailEnd/>
          </a:ln>
          <a:effectLst/>
        </p:spPr>
        <p:txBody>
          <a:bodyPr wrap="none" anchor="ctr"/>
          <a:lstStyle/>
          <a:p>
            <a:pPr algn="ctr"/>
            <a:endParaRPr lang="en-US" sz="1700" b="1">
              <a:solidFill>
                <a:schemeClr val="bg2"/>
              </a:solidFill>
            </a:endParaRPr>
          </a:p>
        </p:txBody>
      </p:sp>
      <p:sp>
        <p:nvSpPr>
          <p:cNvPr id="390149" name="Text Box 5"/>
          <p:cNvSpPr txBox="1">
            <a:spLocks noChangeArrowheads="1"/>
          </p:cNvSpPr>
          <p:nvPr/>
        </p:nvSpPr>
        <p:spPr bwMode="auto">
          <a:xfrm>
            <a:off x="7007225" y="3100388"/>
            <a:ext cx="2190750" cy="2347912"/>
          </a:xfrm>
          <a:prstGeom prst="rect">
            <a:avLst/>
          </a:prstGeom>
          <a:noFill/>
          <a:ln w="12700">
            <a:noFill/>
            <a:miter lim="800000"/>
            <a:headEnd/>
            <a:tailEnd/>
          </a:ln>
          <a:effectLst/>
        </p:spPr>
        <p:txBody>
          <a:bodyPr anchor="ctr">
            <a:spAutoFit/>
          </a:bodyPr>
          <a:lstStyle/>
          <a:p>
            <a:pPr algn="ctr" defTabSz="762000"/>
            <a:r>
              <a:rPr lang="en-US" b="1">
                <a:solidFill>
                  <a:schemeClr val="bg1"/>
                </a:solidFill>
              </a:rPr>
              <a:t>Decision Making</a:t>
            </a:r>
            <a:endParaRPr lang="en-US" sz="2000" b="1">
              <a:solidFill>
                <a:schemeClr val="bg1"/>
              </a:solidFill>
            </a:endParaRPr>
          </a:p>
          <a:p>
            <a:pPr algn="ctr" defTabSz="762000">
              <a:lnSpc>
                <a:spcPct val="50000"/>
              </a:lnSpc>
            </a:pPr>
            <a:endParaRPr lang="en-US" sz="2000" b="1">
              <a:solidFill>
                <a:schemeClr val="bg1"/>
              </a:solidFill>
            </a:endParaRPr>
          </a:p>
          <a:p>
            <a:pPr algn="ctr" defTabSz="762000"/>
            <a:r>
              <a:rPr lang="en-US" sz="1800" b="1">
                <a:solidFill>
                  <a:schemeClr val="bg1"/>
                </a:solidFill>
              </a:rPr>
              <a:t>prioritizing problems and</a:t>
            </a:r>
          </a:p>
          <a:p>
            <a:pPr algn="ctr" defTabSz="762000"/>
            <a:r>
              <a:rPr lang="en-US" sz="1800" b="1">
                <a:solidFill>
                  <a:schemeClr val="bg1"/>
                </a:solidFill>
              </a:rPr>
              <a:t>actions, ensuring effective implementation</a:t>
            </a:r>
            <a:endParaRPr lang="en-US" sz="2000">
              <a:solidFill>
                <a:schemeClr val="bg1"/>
              </a:solidFill>
            </a:endParaRPr>
          </a:p>
        </p:txBody>
      </p:sp>
      <p:grpSp>
        <p:nvGrpSpPr>
          <p:cNvPr id="390150" name="Group 6"/>
          <p:cNvGrpSpPr>
            <a:grpSpLocks/>
          </p:cNvGrpSpPr>
          <p:nvPr/>
        </p:nvGrpSpPr>
        <p:grpSpPr bwMode="auto">
          <a:xfrm>
            <a:off x="4699000" y="3033713"/>
            <a:ext cx="1020763" cy="862012"/>
            <a:chOff x="3183" y="1683"/>
            <a:chExt cx="816" cy="543"/>
          </a:xfrm>
        </p:grpSpPr>
        <p:sp>
          <p:nvSpPr>
            <p:cNvPr id="390151" name="Rectangle 7"/>
            <p:cNvSpPr>
              <a:spLocks noChangeArrowheads="1"/>
            </p:cNvSpPr>
            <p:nvPr/>
          </p:nvSpPr>
          <p:spPr bwMode="auto">
            <a:xfrm>
              <a:off x="3183" y="1683"/>
              <a:ext cx="816" cy="543"/>
            </a:xfrm>
            <a:prstGeom prst="rect">
              <a:avLst/>
            </a:prstGeom>
            <a:solidFill>
              <a:srgbClr val="CCFFFF"/>
            </a:solidFill>
            <a:ln w="12700">
              <a:solidFill>
                <a:schemeClr val="bg2"/>
              </a:solidFill>
              <a:miter lim="800000"/>
              <a:headEnd/>
              <a:tailEnd/>
            </a:ln>
            <a:effectLst/>
          </p:spPr>
          <p:txBody>
            <a:bodyPr wrap="none" anchor="ctr"/>
            <a:lstStyle/>
            <a:p>
              <a:pPr algn="ctr"/>
              <a:endParaRPr lang="en-US" sz="1700" b="1">
                <a:solidFill>
                  <a:schemeClr val="bg1"/>
                </a:solidFill>
              </a:endParaRPr>
            </a:p>
          </p:txBody>
        </p:sp>
        <p:sp>
          <p:nvSpPr>
            <p:cNvPr id="390152" name="Text Box 8"/>
            <p:cNvSpPr txBox="1">
              <a:spLocks noChangeArrowheads="1"/>
            </p:cNvSpPr>
            <p:nvPr/>
          </p:nvSpPr>
          <p:spPr bwMode="auto">
            <a:xfrm>
              <a:off x="3295" y="1781"/>
              <a:ext cx="586" cy="250"/>
            </a:xfrm>
            <a:prstGeom prst="rect">
              <a:avLst/>
            </a:prstGeom>
            <a:noFill/>
            <a:ln w="12700">
              <a:noFill/>
              <a:miter lim="800000"/>
              <a:headEnd/>
              <a:tailEnd/>
            </a:ln>
            <a:effectLst/>
          </p:spPr>
          <p:txBody>
            <a:bodyPr anchor="ctr">
              <a:spAutoFit/>
            </a:bodyPr>
            <a:lstStyle/>
            <a:p>
              <a:pPr algn="ctr" defTabSz="762000">
                <a:spcBef>
                  <a:spcPct val="65000"/>
                </a:spcBef>
              </a:pPr>
              <a:r>
                <a:rPr lang="en-US" sz="2000" b="1">
                  <a:solidFill>
                    <a:schemeClr val="bg1"/>
                  </a:solidFill>
                </a:rPr>
                <a:t>EIA</a:t>
              </a:r>
              <a:endParaRPr lang="en-US" sz="2000">
                <a:solidFill>
                  <a:schemeClr val="bg1"/>
                </a:solidFill>
              </a:endParaRPr>
            </a:p>
          </p:txBody>
        </p:sp>
      </p:grpSp>
      <p:sp>
        <p:nvSpPr>
          <p:cNvPr id="390153" name="Rectangle 9"/>
          <p:cNvSpPr>
            <a:spLocks noChangeArrowheads="1"/>
          </p:cNvSpPr>
          <p:nvPr/>
        </p:nvSpPr>
        <p:spPr bwMode="auto">
          <a:xfrm>
            <a:off x="900113" y="3948113"/>
            <a:ext cx="1836737" cy="1185862"/>
          </a:xfrm>
          <a:prstGeom prst="rect">
            <a:avLst/>
          </a:prstGeom>
          <a:solidFill>
            <a:srgbClr val="CCFFFF"/>
          </a:solidFill>
          <a:ln w="12700">
            <a:solidFill>
              <a:schemeClr val="bg2"/>
            </a:solidFill>
            <a:miter lim="800000"/>
            <a:headEnd/>
            <a:tailEnd/>
          </a:ln>
          <a:effectLst/>
        </p:spPr>
        <p:txBody>
          <a:bodyPr wrap="none" anchor="ctr"/>
          <a:lstStyle/>
          <a:p>
            <a:pPr algn="ctr"/>
            <a:r>
              <a:rPr lang="en-US" sz="2000" b="1">
                <a:solidFill>
                  <a:schemeClr val="bg1"/>
                </a:solidFill>
              </a:rPr>
              <a:t>Public </a:t>
            </a:r>
          </a:p>
          <a:p>
            <a:pPr algn="ctr"/>
            <a:r>
              <a:rPr lang="en-US" sz="2000" b="1">
                <a:solidFill>
                  <a:schemeClr val="bg1"/>
                </a:solidFill>
              </a:rPr>
              <a:t>Involvement</a:t>
            </a:r>
            <a:endParaRPr lang="en-US" sz="1700" b="1">
              <a:solidFill>
                <a:schemeClr val="bg1"/>
              </a:solidFill>
            </a:endParaRPr>
          </a:p>
        </p:txBody>
      </p:sp>
      <p:sp>
        <p:nvSpPr>
          <p:cNvPr id="390154" name="Rectangle 10"/>
          <p:cNvSpPr>
            <a:spLocks noChangeArrowheads="1"/>
          </p:cNvSpPr>
          <p:nvPr/>
        </p:nvSpPr>
        <p:spPr bwMode="auto">
          <a:xfrm>
            <a:off x="3408363" y="4681538"/>
            <a:ext cx="2386012" cy="1566862"/>
          </a:xfrm>
          <a:prstGeom prst="rect">
            <a:avLst/>
          </a:prstGeom>
          <a:solidFill>
            <a:srgbClr val="CCFFFF"/>
          </a:solidFill>
          <a:ln w="12700">
            <a:solidFill>
              <a:schemeClr val="bg2"/>
            </a:solidFill>
            <a:miter lim="800000"/>
            <a:headEnd/>
            <a:tailEnd/>
          </a:ln>
          <a:effectLst/>
        </p:spPr>
        <p:txBody>
          <a:bodyPr wrap="none" anchor="ctr"/>
          <a:lstStyle/>
          <a:p>
            <a:pPr algn="ctr"/>
            <a:r>
              <a:rPr lang="en-US" sz="2000" b="1">
                <a:solidFill>
                  <a:schemeClr val="bg1"/>
                </a:solidFill>
              </a:rPr>
              <a:t>Other Input</a:t>
            </a:r>
            <a:endParaRPr lang="en-US" sz="1700" b="1">
              <a:solidFill>
                <a:schemeClr val="bg1"/>
              </a:solidFill>
            </a:endParaRPr>
          </a:p>
          <a:p>
            <a:pPr algn="ctr"/>
            <a:r>
              <a:rPr lang="en-US" sz="1700" b="1">
                <a:solidFill>
                  <a:schemeClr val="bg1"/>
                </a:solidFill>
              </a:rPr>
              <a:t>(e.g., benefit-cost</a:t>
            </a:r>
          </a:p>
          <a:p>
            <a:pPr algn="ctr"/>
            <a:r>
              <a:rPr lang="en-US" sz="1700" b="1">
                <a:solidFill>
                  <a:schemeClr val="bg1"/>
                </a:solidFill>
              </a:rPr>
              <a:t>analysis,</a:t>
            </a:r>
          </a:p>
          <a:p>
            <a:pPr algn="ctr"/>
            <a:r>
              <a:rPr lang="en-US" sz="1700" b="1">
                <a:solidFill>
                  <a:schemeClr val="bg1"/>
                </a:solidFill>
              </a:rPr>
              <a:t>political priorities)</a:t>
            </a:r>
          </a:p>
        </p:txBody>
      </p:sp>
      <p:grpSp>
        <p:nvGrpSpPr>
          <p:cNvPr id="390155" name="Group 11"/>
          <p:cNvGrpSpPr>
            <a:grpSpLocks/>
          </p:cNvGrpSpPr>
          <p:nvPr/>
        </p:nvGrpSpPr>
        <p:grpSpPr bwMode="auto">
          <a:xfrm>
            <a:off x="2928938" y="2895600"/>
            <a:ext cx="1682750" cy="1200150"/>
            <a:chOff x="1941" y="1728"/>
            <a:chExt cx="1060" cy="756"/>
          </a:xfrm>
        </p:grpSpPr>
        <p:sp>
          <p:nvSpPr>
            <p:cNvPr id="390156" name="Line 12"/>
            <p:cNvSpPr>
              <a:spLocks noChangeShapeType="1"/>
            </p:cNvSpPr>
            <p:nvPr/>
          </p:nvSpPr>
          <p:spPr bwMode="auto">
            <a:xfrm>
              <a:off x="2215" y="1728"/>
              <a:ext cx="0" cy="756"/>
            </a:xfrm>
            <a:prstGeom prst="line">
              <a:avLst/>
            </a:prstGeom>
            <a:noFill/>
            <a:ln w="53975">
              <a:solidFill>
                <a:srgbClr val="00FFFF"/>
              </a:solidFill>
              <a:round/>
              <a:headEnd/>
              <a:tailEnd/>
            </a:ln>
            <a:effectLst/>
          </p:spPr>
          <p:txBody>
            <a:bodyPr wrap="none" anchor="ctr"/>
            <a:lstStyle/>
            <a:p>
              <a:endParaRPr lang="en-GB"/>
            </a:p>
          </p:txBody>
        </p:sp>
        <p:sp>
          <p:nvSpPr>
            <p:cNvPr id="390157" name="Line 13"/>
            <p:cNvSpPr>
              <a:spLocks noChangeShapeType="1"/>
            </p:cNvSpPr>
            <p:nvPr/>
          </p:nvSpPr>
          <p:spPr bwMode="auto">
            <a:xfrm>
              <a:off x="1968" y="1740"/>
              <a:ext cx="260" cy="0"/>
            </a:xfrm>
            <a:prstGeom prst="line">
              <a:avLst/>
            </a:prstGeom>
            <a:noFill/>
            <a:ln w="53975">
              <a:solidFill>
                <a:srgbClr val="00FFFF"/>
              </a:solidFill>
              <a:round/>
              <a:headEnd/>
              <a:tailEnd/>
            </a:ln>
            <a:effectLst/>
          </p:spPr>
          <p:txBody>
            <a:bodyPr wrap="none" anchor="ctr"/>
            <a:lstStyle/>
            <a:p>
              <a:endParaRPr lang="en-GB"/>
            </a:p>
          </p:txBody>
        </p:sp>
        <p:sp>
          <p:nvSpPr>
            <p:cNvPr id="390158" name="Line 14"/>
            <p:cNvSpPr>
              <a:spLocks noChangeShapeType="1"/>
            </p:cNvSpPr>
            <p:nvPr/>
          </p:nvSpPr>
          <p:spPr bwMode="auto">
            <a:xfrm flipH="1">
              <a:off x="1941" y="2472"/>
              <a:ext cx="286" cy="0"/>
            </a:xfrm>
            <a:prstGeom prst="line">
              <a:avLst/>
            </a:prstGeom>
            <a:noFill/>
            <a:ln w="53975">
              <a:solidFill>
                <a:srgbClr val="00FFFF"/>
              </a:solidFill>
              <a:round/>
              <a:headEnd/>
              <a:tailEnd/>
            </a:ln>
            <a:effectLst/>
          </p:spPr>
          <p:txBody>
            <a:bodyPr wrap="none" anchor="ctr"/>
            <a:lstStyle/>
            <a:p>
              <a:endParaRPr lang="en-GB"/>
            </a:p>
          </p:txBody>
        </p:sp>
        <p:sp>
          <p:nvSpPr>
            <p:cNvPr id="390159" name="Line 15"/>
            <p:cNvSpPr>
              <a:spLocks noChangeShapeType="1"/>
            </p:cNvSpPr>
            <p:nvPr/>
          </p:nvSpPr>
          <p:spPr bwMode="auto">
            <a:xfrm>
              <a:off x="2202" y="2088"/>
              <a:ext cx="799" cy="0"/>
            </a:xfrm>
            <a:prstGeom prst="line">
              <a:avLst/>
            </a:prstGeom>
            <a:noFill/>
            <a:ln w="53975">
              <a:solidFill>
                <a:srgbClr val="00FFFF"/>
              </a:solidFill>
              <a:round/>
              <a:headEnd/>
              <a:tailEnd type="triangle" w="med" len="med"/>
            </a:ln>
            <a:effectLst/>
          </p:spPr>
          <p:txBody>
            <a:bodyPr wrap="none" anchor="ctr"/>
            <a:lstStyle/>
            <a:p>
              <a:endParaRPr lang="en-GB"/>
            </a:p>
          </p:txBody>
        </p:sp>
      </p:grpSp>
      <p:sp>
        <p:nvSpPr>
          <p:cNvPr id="390160" name="Text Box 16"/>
          <p:cNvSpPr txBox="1">
            <a:spLocks noChangeArrowheads="1"/>
          </p:cNvSpPr>
          <p:nvPr/>
        </p:nvSpPr>
        <p:spPr bwMode="auto">
          <a:xfrm>
            <a:off x="3433763" y="2649538"/>
            <a:ext cx="1165225" cy="701675"/>
          </a:xfrm>
          <a:prstGeom prst="rect">
            <a:avLst/>
          </a:prstGeom>
          <a:noFill/>
          <a:ln w="12700">
            <a:noFill/>
            <a:miter lim="800000"/>
            <a:headEnd/>
            <a:tailEnd/>
          </a:ln>
          <a:effectLst/>
        </p:spPr>
        <p:txBody>
          <a:bodyPr anchor="ctr">
            <a:spAutoFit/>
          </a:bodyPr>
          <a:lstStyle/>
          <a:p>
            <a:pPr algn="ctr" defTabSz="762000">
              <a:spcBef>
                <a:spcPct val="50000"/>
              </a:spcBef>
            </a:pPr>
            <a:r>
              <a:rPr lang="en-US" sz="2000" b="1">
                <a:solidFill>
                  <a:schemeClr val="bg2"/>
                </a:solidFill>
              </a:rPr>
              <a:t>Facts/ Values</a:t>
            </a:r>
            <a:endParaRPr lang="en-US" sz="2000" b="1"/>
          </a:p>
        </p:txBody>
      </p:sp>
      <p:grpSp>
        <p:nvGrpSpPr>
          <p:cNvPr id="390161" name="Group 17"/>
          <p:cNvGrpSpPr>
            <a:grpSpLocks/>
          </p:cNvGrpSpPr>
          <p:nvPr/>
        </p:nvGrpSpPr>
        <p:grpSpPr bwMode="auto">
          <a:xfrm>
            <a:off x="5784850" y="3448050"/>
            <a:ext cx="1089025" cy="685800"/>
            <a:chOff x="3812" y="2004"/>
            <a:chExt cx="686" cy="432"/>
          </a:xfrm>
        </p:grpSpPr>
        <p:sp>
          <p:nvSpPr>
            <p:cNvPr id="390162" name="Line 18"/>
            <p:cNvSpPr>
              <a:spLocks noChangeShapeType="1"/>
            </p:cNvSpPr>
            <p:nvPr/>
          </p:nvSpPr>
          <p:spPr bwMode="auto">
            <a:xfrm>
              <a:off x="3812" y="2016"/>
              <a:ext cx="277" cy="0"/>
            </a:xfrm>
            <a:prstGeom prst="line">
              <a:avLst/>
            </a:prstGeom>
            <a:noFill/>
            <a:ln w="53975">
              <a:solidFill>
                <a:srgbClr val="00FFFF"/>
              </a:solidFill>
              <a:round/>
              <a:headEnd/>
              <a:tailEnd/>
            </a:ln>
            <a:effectLst/>
          </p:spPr>
          <p:txBody>
            <a:bodyPr wrap="none" anchor="ctr"/>
            <a:lstStyle/>
            <a:p>
              <a:endParaRPr lang="en-GB"/>
            </a:p>
          </p:txBody>
        </p:sp>
        <p:sp>
          <p:nvSpPr>
            <p:cNvPr id="390163" name="Line 19"/>
            <p:cNvSpPr>
              <a:spLocks noChangeShapeType="1"/>
            </p:cNvSpPr>
            <p:nvPr/>
          </p:nvSpPr>
          <p:spPr bwMode="auto">
            <a:xfrm>
              <a:off x="4077" y="2004"/>
              <a:ext cx="0" cy="420"/>
            </a:xfrm>
            <a:prstGeom prst="line">
              <a:avLst/>
            </a:prstGeom>
            <a:noFill/>
            <a:ln w="53975">
              <a:solidFill>
                <a:srgbClr val="00FFFF"/>
              </a:solidFill>
              <a:round/>
              <a:headEnd/>
              <a:tailEnd/>
            </a:ln>
            <a:effectLst/>
          </p:spPr>
          <p:txBody>
            <a:bodyPr wrap="none" anchor="ctr"/>
            <a:lstStyle/>
            <a:p>
              <a:endParaRPr lang="en-GB"/>
            </a:p>
          </p:txBody>
        </p:sp>
        <p:sp>
          <p:nvSpPr>
            <p:cNvPr id="390164" name="Line 20"/>
            <p:cNvSpPr>
              <a:spLocks noChangeShapeType="1"/>
            </p:cNvSpPr>
            <p:nvPr/>
          </p:nvSpPr>
          <p:spPr bwMode="auto">
            <a:xfrm>
              <a:off x="4066" y="2436"/>
              <a:ext cx="432" cy="0"/>
            </a:xfrm>
            <a:prstGeom prst="line">
              <a:avLst/>
            </a:prstGeom>
            <a:noFill/>
            <a:ln w="53975">
              <a:solidFill>
                <a:srgbClr val="00FFFF"/>
              </a:solidFill>
              <a:round/>
              <a:headEnd/>
              <a:tailEnd type="triangle" w="med" len="med"/>
            </a:ln>
            <a:effectLst/>
          </p:spPr>
          <p:txBody>
            <a:bodyPr wrap="none" anchor="ctr"/>
            <a:lstStyle/>
            <a:p>
              <a:endParaRPr lang="en-GB"/>
            </a:p>
          </p:txBody>
        </p:sp>
      </p:grpSp>
      <p:grpSp>
        <p:nvGrpSpPr>
          <p:cNvPr id="390165" name="Group 21"/>
          <p:cNvGrpSpPr>
            <a:grpSpLocks/>
          </p:cNvGrpSpPr>
          <p:nvPr/>
        </p:nvGrpSpPr>
        <p:grpSpPr bwMode="auto">
          <a:xfrm flipV="1">
            <a:off x="5870575" y="4895850"/>
            <a:ext cx="1076325" cy="685800"/>
            <a:chOff x="3708" y="1632"/>
            <a:chExt cx="678" cy="432"/>
          </a:xfrm>
        </p:grpSpPr>
        <p:sp>
          <p:nvSpPr>
            <p:cNvPr id="390166" name="Line 22"/>
            <p:cNvSpPr>
              <a:spLocks noChangeShapeType="1"/>
            </p:cNvSpPr>
            <p:nvPr/>
          </p:nvSpPr>
          <p:spPr bwMode="auto">
            <a:xfrm>
              <a:off x="3708" y="1644"/>
              <a:ext cx="276" cy="0"/>
            </a:xfrm>
            <a:prstGeom prst="line">
              <a:avLst/>
            </a:prstGeom>
            <a:noFill/>
            <a:ln w="53975">
              <a:solidFill>
                <a:srgbClr val="00FFFF"/>
              </a:solidFill>
              <a:round/>
              <a:headEnd/>
              <a:tailEnd/>
            </a:ln>
            <a:effectLst/>
          </p:spPr>
          <p:txBody>
            <a:bodyPr wrap="none" anchor="ctr"/>
            <a:lstStyle/>
            <a:p>
              <a:endParaRPr lang="en-GB"/>
            </a:p>
          </p:txBody>
        </p:sp>
        <p:sp>
          <p:nvSpPr>
            <p:cNvPr id="390167" name="Line 23"/>
            <p:cNvSpPr>
              <a:spLocks noChangeShapeType="1"/>
            </p:cNvSpPr>
            <p:nvPr/>
          </p:nvSpPr>
          <p:spPr bwMode="auto">
            <a:xfrm>
              <a:off x="3972" y="1632"/>
              <a:ext cx="0" cy="420"/>
            </a:xfrm>
            <a:prstGeom prst="line">
              <a:avLst/>
            </a:prstGeom>
            <a:noFill/>
            <a:ln w="53975">
              <a:solidFill>
                <a:srgbClr val="00FFFF"/>
              </a:solidFill>
              <a:round/>
              <a:headEnd/>
              <a:tailEnd/>
            </a:ln>
            <a:effectLst/>
          </p:spPr>
          <p:txBody>
            <a:bodyPr wrap="none" anchor="ctr"/>
            <a:lstStyle/>
            <a:p>
              <a:endParaRPr lang="en-GB"/>
            </a:p>
          </p:txBody>
        </p:sp>
        <p:sp>
          <p:nvSpPr>
            <p:cNvPr id="390168" name="Line 24"/>
            <p:cNvSpPr>
              <a:spLocks noChangeShapeType="1"/>
            </p:cNvSpPr>
            <p:nvPr/>
          </p:nvSpPr>
          <p:spPr bwMode="auto">
            <a:xfrm>
              <a:off x="3954" y="2064"/>
              <a:ext cx="432" cy="0"/>
            </a:xfrm>
            <a:prstGeom prst="line">
              <a:avLst/>
            </a:prstGeom>
            <a:noFill/>
            <a:ln w="53975">
              <a:solidFill>
                <a:srgbClr val="00FFFF"/>
              </a:solidFill>
              <a:round/>
              <a:headEnd/>
              <a:tailEnd type="triangle" w="med" len="med"/>
            </a:ln>
            <a:effectLst/>
          </p:spPr>
          <p:txBody>
            <a:bodyPr wrap="none" anchor="ctr"/>
            <a:lstStyle/>
            <a:p>
              <a:endParaRPr lang="en-GB"/>
            </a:p>
          </p:txBody>
        </p:sp>
      </p:gr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AEB0B5CC-03B7-47F3-80F8-828C20A21EE0}" type="slidenum">
              <a:rPr lang="en-US"/>
              <a:pPr/>
              <a:t>62</a:t>
            </a:fld>
            <a:endParaRPr lang="en-US"/>
          </a:p>
        </p:txBody>
      </p:sp>
      <p:sp>
        <p:nvSpPr>
          <p:cNvPr id="391170" name="Rectangle 2"/>
          <p:cNvSpPr>
            <a:spLocks noGrp="1" noChangeArrowheads="1"/>
          </p:cNvSpPr>
          <p:nvPr>
            <p:ph type="title"/>
          </p:nvPr>
        </p:nvSpPr>
        <p:spPr>
          <a:xfrm>
            <a:off x="742950" y="830263"/>
            <a:ext cx="8420100" cy="1143000"/>
          </a:xfrm>
        </p:spPr>
        <p:txBody>
          <a:bodyPr/>
          <a:lstStyle/>
          <a:p>
            <a:r>
              <a:rPr lang="en-US"/>
              <a:t>Possible Decision Outcomes</a:t>
            </a:r>
          </a:p>
        </p:txBody>
      </p:sp>
      <p:sp>
        <p:nvSpPr>
          <p:cNvPr id="391171" name="Rectangle 3"/>
          <p:cNvSpPr>
            <a:spLocks noGrp="1" noChangeArrowheads="1"/>
          </p:cNvSpPr>
          <p:nvPr>
            <p:ph type="body" idx="1"/>
          </p:nvPr>
        </p:nvSpPr>
        <p:spPr>
          <a:xfrm>
            <a:off x="1092200" y="2190750"/>
            <a:ext cx="8420100" cy="3695700"/>
          </a:xfrm>
        </p:spPr>
        <p:txBody>
          <a:bodyPr/>
          <a:lstStyle/>
          <a:p>
            <a:pPr>
              <a:lnSpc>
                <a:spcPct val="70000"/>
              </a:lnSpc>
              <a:spcBef>
                <a:spcPct val="0"/>
              </a:spcBef>
              <a:spcAft>
                <a:spcPct val="40000"/>
              </a:spcAft>
            </a:pPr>
            <a:r>
              <a:rPr lang="en-US"/>
              <a:t>Approval </a:t>
            </a:r>
          </a:p>
          <a:p>
            <a:pPr>
              <a:lnSpc>
                <a:spcPct val="70000"/>
              </a:lnSpc>
              <a:spcBef>
                <a:spcPct val="0"/>
              </a:spcBef>
              <a:spcAft>
                <a:spcPct val="40000"/>
              </a:spcAft>
            </a:pPr>
            <a:r>
              <a:rPr lang="en-US"/>
              <a:t>Approval with conditions </a:t>
            </a:r>
          </a:p>
          <a:p>
            <a:pPr>
              <a:lnSpc>
                <a:spcPct val="70000"/>
              </a:lnSpc>
              <a:spcBef>
                <a:spcPct val="0"/>
              </a:spcBef>
              <a:spcAft>
                <a:spcPct val="40000"/>
              </a:spcAft>
            </a:pPr>
            <a:r>
              <a:rPr lang="en-US"/>
              <a:t>Approval subject to ongoing investigation </a:t>
            </a:r>
          </a:p>
          <a:p>
            <a:pPr>
              <a:lnSpc>
                <a:spcPct val="70000"/>
              </a:lnSpc>
              <a:spcBef>
                <a:spcPct val="0"/>
              </a:spcBef>
              <a:spcAft>
                <a:spcPct val="40000"/>
              </a:spcAft>
            </a:pPr>
            <a:r>
              <a:rPr lang="en-US"/>
              <a:t>Further investigation required </a:t>
            </a:r>
          </a:p>
          <a:p>
            <a:pPr>
              <a:lnSpc>
                <a:spcPct val="70000"/>
              </a:lnSpc>
              <a:spcBef>
                <a:spcPct val="0"/>
              </a:spcBef>
              <a:spcAft>
                <a:spcPct val="40000"/>
              </a:spcAft>
            </a:pPr>
            <a:r>
              <a:rPr lang="en-US"/>
              <a:t>Request for a supplementary, or new, EIA report </a:t>
            </a:r>
          </a:p>
          <a:p>
            <a:pPr>
              <a:lnSpc>
                <a:spcPct val="70000"/>
              </a:lnSpc>
              <a:spcBef>
                <a:spcPct val="0"/>
              </a:spcBef>
              <a:spcAft>
                <a:spcPct val="40000"/>
              </a:spcAft>
            </a:pPr>
            <a:r>
              <a:rPr lang="en-US"/>
              <a:t>Rejection </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ooter Placeholder 2"/>
          <p:cNvSpPr>
            <a:spLocks noGrp="1"/>
          </p:cNvSpPr>
          <p:nvPr>
            <p:ph type="ftr" sz="quarter" idx="10"/>
          </p:nvPr>
        </p:nvSpPr>
        <p:spPr/>
        <p:txBody>
          <a:bodyPr/>
          <a:lstStyle/>
          <a:p>
            <a:r>
              <a:rPr lang="en-US"/>
              <a:t>EIA Procedures and Decision Making</a:t>
            </a:r>
          </a:p>
        </p:txBody>
      </p:sp>
      <p:sp>
        <p:nvSpPr>
          <p:cNvPr id="12" name="Slide Number Placeholder 3"/>
          <p:cNvSpPr>
            <a:spLocks noGrp="1"/>
          </p:cNvSpPr>
          <p:nvPr>
            <p:ph type="sldNum" sz="quarter" idx="11"/>
          </p:nvPr>
        </p:nvSpPr>
        <p:spPr/>
        <p:txBody>
          <a:bodyPr/>
          <a:lstStyle/>
          <a:p>
            <a:fld id="{ED97133D-CB59-4CF0-BCEA-75DF0BB02EC1}" type="slidenum">
              <a:rPr lang="en-US"/>
              <a:pPr/>
              <a:t>63</a:t>
            </a:fld>
            <a:endParaRPr lang="en-US"/>
          </a:p>
        </p:txBody>
      </p:sp>
      <p:sp>
        <p:nvSpPr>
          <p:cNvPr id="393218" name="Rectangle 2"/>
          <p:cNvSpPr>
            <a:spLocks noGrp="1" noChangeArrowheads="1"/>
          </p:cNvSpPr>
          <p:nvPr>
            <p:ph type="title"/>
          </p:nvPr>
        </p:nvSpPr>
        <p:spPr>
          <a:xfrm>
            <a:off x="762000" y="914400"/>
            <a:ext cx="8420100" cy="1143000"/>
          </a:xfrm>
        </p:spPr>
        <p:txBody>
          <a:bodyPr/>
          <a:lstStyle/>
          <a:p>
            <a:r>
              <a:rPr lang="en-US"/>
              <a:t>Environmental Monitoring and Performance Assessment</a:t>
            </a:r>
          </a:p>
        </p:txBody>
      </p:sp>
      <p:sp>
        <p:nvSpPr>
          <p:cNvPr id="393219" name="Text Box 3"/>
          <p:cNvSpPr txBox="1">
            <a:spLocks noChangeArrowheads="1"/>
          </p:cNvSpPr>
          <p:nvPr/>
        </p:nvSpPr>
        <p:spPr bwMode="auto">
          <a:xfrm>
            <a:off x="4373563" y="2295525"/>
            <a:ext cx="1270000" cy="476250"/>
          </a:xfrm>
          <a:prstGeom prst="rect">
            <a:avLst/>
          </a:prstGeom>
          <a:solidFill>
            <a:srgbClr val="CCECFF"/>
          </a:solidFill>
          <a:ln w="19050">
            <a:solidFill>
              <a:schemeClr val="bg2"/>
            </a:solidFill>
            <a:miter lim="800000"/>
            <a:headEnd/>
            <a:tailEnd/>
          </a:ln>
          <a:effectLst/>
        </p:spPr>
        <p:txBody>
          <a:bodyPr anchor="ctr">
            <a:spAutoFit/>
          </a:bodyPr>
          <a:lstStyle/>
          <a:p>
            <a:pPr algn="ctr" defTabSz="762000"/>
            <a:r>
              <a:rPr lang="en-US" b="1">
                <a:solidFill>
                  <a:schemeClr val="bg1"/>
                </a:solidFill>
              </a:rPr>
              <a:t>Goal</a:t>
            </a:r>
            <a:endParaRPr lang="en-US"/>
          </a:p>
        </p:txBody>
      </p:sp>
      <p:sp>
        <p:nvSpPr>
          <p:cNvPr id="393220" name="Text Box 4"/>
          <p:cNvSpPr txBox="1">
            <a:spLocks noChangeArrowheads="1"/>
          </p:cNvSpPr>
          <p:nvPr/>
        </p:nvSpPr>
        <p:spPr bwMode="auto">
          <a:xfrm>
            <a:off x="3249613" y="3206750"/>
            <a:ext cx="3517900" cy="476250"/>
          </a:xfrm>
          <a:prstGeom prst="rect">
            <a:avLst/>
          </a:prstGeom>
          <a:solidFill>
            <a:srgbClr val="CCECFF"/>
          </a:solidFill>
          <a:ln w="19050">
            <a:solidFill>
              <a:schemeClr val="bg2"/>
            </a:solidFill>
            <a:miter lim="800000"/>
            <a:headEnd/>
            <a:tailEnd/>
          </a:ln>
          <a:effectLst/>
        </p:spPr>
        <p:txBody>
          <a:bodyPr anchor="ctr">
            <a:spAutoFit/>
          </a:bodyPr>
          <a:lstStyle/>
          <a:p>
            <a:pPr algn="ctr" defTabSz="762000"/>
            <a:r>
              <a:rPr lang="en-US" b="1">
                <a:solidFill>
                  <a:schemeClr val="bg1"/>
                </a:solidFill>
              </a:rPr>
              <a:t>Specific Objectives</a:t>
            </a:r>
            <a:endParaRPr lang="en-US"/>
          </a:p>
        </p:txBody>
      </p:sp>
      <p:sp>
        <p:nvSpPr>
          <p:cNvPr id="393221" name="Text Box 5"/>
          <p:cNvSpPr txBox="1">
            <a:spLocks noChangeArrowheads="1"/>
          </p:cNvSpPr>
          <p:nvPr/>
        </p:nvSpPr>
        <p:spPr bwMode="auto">
          <a:xfrm>
            <a:off x="1695450" y="4157663"/>
            <a:ext cx="6721475" cy="750887"/>
          </a:xfrm>
          <a:prstGeom prst="rect">
            <a:avLst/>
          </a:prstGeom>
          <a:solidFill>
            <a:srgbClr val="CCECFF"/>
          </a:solidFill>
          <a:ln w="19050">
            <a:solidFill>
              <a:schemeClr val="bg2"/>
            </a:solidFill>
            <a:miter lim="800000"/>
            <a:headEnd/>
            <a:tailEnd/>
          </a:ln>
          <a:effectLst/>
        </p:spPr>
        <p:txBody>
          <a:bodyPr anchor="ctr">
            <a:spAutoFit/>
          </a:bodyPr>
          <a:lstStyle/>
          <a:p>
            <a:pPr algn="ctr" defTabSz="762000"/>
            <a:r>
              <a:rPr lang="en-US" b="1">
                <a:solidFill>
                  <a:schemeClr val="bg1"/>
                </a:solidFill>
              </a:rPr>
              <a:t>Monitoring</a:t>
            </a:r>
            <a:endParaRPr lang="en-US" sz="1800" b="1" u="sng">
              <a:solidFill>
                <a:schemeClr val="bg2"/>
              </a:solidFill>
            </a:endParaRPr>
          </a:p>
          <a:p>
            <a:pPr defTabSz="762000"/>
            <a:r>
              <a:rPr lang="en-US" sz="1800" b="1">
                <a:solidFill>
                  <a:schemeClr val="bg1"/>
                </a:solidFill>
              </a:rPr>
              <a:t>Monitoring Requirements                     Environmental Issues</a:t>
            </a:r>
            <a:endParaRPr lang="en-US" sz="1800"/>
          </a:p>
        </p:txBody>
      </p:sp>
      <p:sp>
        <p:nvSpPr>
          <p:cNvPr id="393222" name="Text Box 6"/>
          <p:cNvSpPr txBox="1">
            <a:spLocks noChangeArrowheads="1"/>
          </p:cNvSpPr>
          <p:nvPr/>
        </p:nvSpPr>
        <p:spPr bwMode="auto">
          <a:xfrm>
            <a:off x="2287588" y="5400675"/>
            <a:ext cx="5499100" cy="476250"/>
          </a:xfrm>
          <a:prstGeom prst="rect">
            <a:avLst/>
          </a:prstGeom>
          <a:solidFill>
            <a:srgbClr val="CCECFF"/>
          </a:solidFill>
          <a:ln w="19050">
            <a:solidFill>
              <a:schemeClr val="bg2"/>
            </a:solidFill>
            <a:miter lim="800000"/>
            <a:headEnd/>
            <a:tailEnd/>
          </a:ln>
          <a:effectLst/>
        </p:spPr>
        <p:txBody>
          <a:bodyPr anchor="ctr">
            <a:spAutoFit/>
          </a:bodyPr>
          <a:lstStyle/>
          <a:p>
            <a:pPr algn="ctr" defTabSz="762000"/>
            <a:r>
              <a:rPr lang="en-US" b="1">
                <a:solidFill>
                  <a:schemeClr val="bg1"/>
                </a:solidFill>
              </a:rPr>
              <a:t>Performance Assessment</a:t>
            </a:r>
            <a:endParaRPr lang="en-US"/>
          </a:p>
        </p:txBody>
      </p:sp>
      <p:sp>
        <p:nvSpPr>
          <p:cNvPr id="393223" name="Line 7"/>
          <p:cNvSpPr>
            <a:spLocks noChangeShapeType="1"/>
          </p:cNvSpPr>
          <p:nvPr/>
        </p:nvSpPr>
        <p:spPr bwMode="auto">
          <a:xfrm>
            <a:off x="5011738" y="2838450"/>
            <a:ext cx="0" cy="323850"/>
          </a:xfrm>
          <a:prstGeom prst="line">
            <a:avLst/>
          </a:prstGeom>
          <a:noFill/>
          <a:ln w="57150">
            <a:solidFill>
              <a:schemeClr val="tx2"/>
            </a:solidFill>
            <a:round/>
            <a:headEnd/>
            <a:tailEnd type="triangle" w="med" len="med"/>
          </a:ln>
          <a:effectLst/>
        </p:spPr>
        <p:txBody>
          <a:bodyPr anchor="ctr">
            <a:spAutoFit/>
          </a:bodyPr>
          <a:lstStyle/>
          <a:p>
            <a:endParaRPr lang="en-GB"/>
          </a:p>
        </p:txBody>
      </p:sp>
      <p:sp>
        <p:nvSpPr>
          <p:cNvPr id="393224" name="Line 8"/>
          <p:cNvSpPr>
            <a:spLocks noChangeShapeType="1"/>
          </p:cNvSpPr>
          <p:nvPr/>
        </p:nvSpPr>
        <p:spPr bwMode="auto">
          <a:xfrm>
            <a:off x="5030788" y="3752850"/>
            <a:ext cx="0" cy="342900"/>
          </a:xfrm>
          <a:prstGeom prst="line">
            <a:avLst/>
          </a:prstGeom>
          <a:noFill/>
          <a:ln w="57150">
            <a:solidFill>
              <a:schemeClr val="tx2"/>
            </a:solidFill>
            <a:round/>
            <a:headEnd/>
            <a:tailEnd type="triangle" w="med" len="med"/>
          </a:ln>
          <a:effectLst/>
        </p:spPr>
        <p:txBody>
          <a:bodyPr anchor="ctr">
            <a:spAutoFit/>
          </a:bodyPr>
          <a:lstStyle/>
          <a:p>
            <a:endParaRPr lang="en-GB"/>
          </a:p>
        </p:txBody>
      </p:sp>
      <p:sp>
        <p:nvSpPr>
          <p:cNvPr id="393225" name="Line 9"/>
          <p:cNvSpPr>
            <a:spLocks noChangeShapeType="1"/>
          </p:cNvSpPr>
          <p:nvPr/>
        </p:nvSpPr>
        <p:spPr bwMode="auto">
          <a:xfrm>
            <a:off x="5049838" y="5010150"/>
            <a:ext cx="0" cy="342900"/>
          </a:xfrm>
          <a:prstGeom prst="line">
            <a:avLst/>
          </a:prstGeom>
          <a:noFill/>
          <a:ln w="57150">
            <a:solidFill>
              <a:schemeClr val="tx2"/>
            </a:solidFill>
            <a:round/>
            <a:headEnd/>
            <a:tailEnd type="triangle" w="med" len="med"/>
          </a:ln>
          <a:effectLst/>
        </p:spPr>
        <p:txBody>
          <a:bodyPr anchor="ctr">
            <a:spAutoFit/>
          </a:bodyPr>
          <a:lstStyle/>
          <a:p>
            <a:endParaRPr lang="en-GB"/>
          </a:p>
        </p:txBody>
      </p:sp>
      <p:sp>
        <p:nvSpPr>
          <p:cNvPr id="393226" name="Line 10"/>
          <p:cNvSpPr>
            <a:spLocks noChangeShapeType="1"/>
          </p:cNvSpPr>
          <p:nvPr/>
        </p:nvSpPr>
        <p:spPr bwMode="auto">
          <a:xfrm>
            <a:off x="4732338" y="4667250"/>
            <a:ext cx="914400" cy="0"/>
          </a:xfrm>
          <a:prstGeom prst="line">
            <a:avLst/>
          </a:prstGeom>
          <a:noFill/>
          <a:ln w="57150">
            <a:solidFill>
              <a:schemeClr val="accent2"/>
            </a:solidFill>
            <a:round/>
            <a:headEnd type="triangle" w="med" len="med"/>
            <a:tailEnd type="triangle" w="med" len="med"/>
          </a:ln>
          <a:effectLst/>
        </p:spPr>
        <p:txBody>
          <a:bodyPr anchor="ctr">
            <a:spAutoFit/>
          </a:bodyPr>
          <a:lstStyle/>
          <a:p>
            <a:endParaRPr lang="en-GB"/>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3572A514-A347-4EAB-927B-FC0B9FC5554E}" type="slidenum">
              <a:rPr lang="en-US"/>
              <a:pPr/>
              <a:t>64</a:t>
            </a:fld>
            <a:endParaRPr lang="en-US"/>
          </a:p>
        </p:txBody>
      </p:sp>
      <p:sp>
        <p:nvSpPr>
          <p:cNvPr id="394242" name="Rectangle 2"/>
          <p:cNvSpPr>
            <a:spLocks noGrp="1" noChangeArrowheads="1"/>
          </p:cNvSpPr>
          <p:nvPr>
            <p:ph type="title"/>
          </p:nvPr>
        </p:nvSpPr>
        <p:spPr>
          <a:xfrm>
            <a:off x="838200" y="1066800"/>
            <a:ext cx="8420100" cy="1143000"/>
          </a:xfrm>
        </p:spPr>
        <p:txBody>
          <a:bodyPr/>
          <a:lstStyle/>
          <a:p>
            <a:pPr>
              <a:lnSpc>
                <a:spcPct val="80000"/>
              </a:lnSpc>
            </a:pPr>
            <a:r>
              <a:rPr lang="en-US"/>
              <a:t>Monitoring and Performance Assessment Goal</a:t>
            </a:r>
          </a:p>
        </p:txBody>
      </p:sp>
      <p:sp>
        <p:nvSpPr>
          <p:cNvPr id="394243" name="Rectangle 3"/>
          <p:cNvSpPr>
            <a:spLocks noGrp="1" noChangeArrowheads="1"/>
          </p:cNvSpPr>
          <p:nvPr>
            <p:ph type="body" idx="1"/>
          </p:nvPr>
        </p:nvSpPr>
        <p:spPr>
          <a:xfrm>
            <a:off x="1181100" y="2762250"/>
            <a:ext cx="7391400" cy="2305050"/>
          </a:xfrm>
        </p:spPr>
        <p:txBody>
          <a:bodyPr/>
          <a:lstStyle/>
          <a:p>
            <a:pPr marL="342900" indent="0" algn="ctr">
              <a:buFont typeface="Wingdings" pitchFamily="2" charset="2"/>
              <a:buNone/>
            </a:pPr>
            <a:r>
              <a:rPr lang="en-US">
                <a:solidFill>
                  <a:schemeClr val="accent2"/>
                </a:solidFill>
              </a:rPr>
              <a:t>Demonstrate to governments and the public that the project or activity complies with the environmental quality objectives determined through the EIA process and achieves good environmental performance</a:t>
            </a:r>
            <a:endParaRPr lang="en-US"/>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950DA138-D4C8-43A4-B06C-F9B6B9F33123}" type="slidenum">
              <a:rPr lang="en-US"/>
              <a:pPr/>
              <a:t>65</a:t>
            </a:fld>
            <a:endParaRPr lang="en-US"/>
          </a:p>
        </p:txBody>
      </p:sp>
      <p:sp>
        <p:nvSpPr>
          <p:cNvPr id="395266" name="Rectangle 2"/>
          <p:cNvSpPr>
            <a:spLocks noGrp="1" noChangeArrowheads="1"/>
          </p:cNvSpPr>
          <p:nvPr>
            <p:ph type="title"/>
          </p:nvPr>
        </p:nvSpPr>
        <p:spPr>
          <a:xfrm>
            <a:off x="895350" y="685800"/>
            <a:ext cx="8420100" cy="1143000"/>
          </a:xfrm>
        </p:spPr>
        <p:txBody>
          <a:bodyPr/>
          <a:lstStyle/>
          <a:p>
            <a:pPr>
              <a:lnSpc>
                <a:spcPct val="80000"/>
              </a:lnSpc>
            </a:pPr>
            <a:r>
              <a:rPr lang="en-US"/>
              <a:t>Specific Objectives</a:t>
            </a:r>
          </a:p>
        </p:txBody>
      </p:sp>
      <p:sp>
        <p:nvSpPr>
          <p:cNvPr id="395267" name="Rectangle 3"/>
          <p:cNvSpPr>
            <a:spLocks noGrp="1" noChangeArrowheads="1"/>
          </p:cNvSpPr>
          <p:nvPr>
            <p:ph type="body" idx="1"/>
          </p:nvPr>
        </p:nvSpPr>
        <p:spPr>
          <a:xfrm>
            <a:off x="990600" y="1905000"/>
            <a:ext cx="8210550" cy="4114800"/>
          </a:xfrm>
        </p:spPr>
        <p:txBody>
          <a:bodyPr/>
          <a:lstStyle/>
          <a:p>
            <a:pPr>
              <a:lnSpc>
                <a:spcPct val="70000"/>
              </a:lnSpc>
              <a:spcBef>
                <a:spcPct val="0"/>
              </a:spcBef>
              <a:spcAft>
                <a:spcPct val="35000"/>
              </a:spcAft>
            </a:pPr>
            <a:r>
              <a:rPr lang="en-US"/>
              <a:t>Detect short- and long-term trends</a:t>
            </a:r>
          </a:p>
          <a:p>
            <a:pPr>
              <a:lnSpc>
                <a:spcPct val="70000"/>
              </a:lnSpc>
              <a:spcBef>
                <a:spcPct val="0"/>
              </a:spcBef>
              <a:spcAft>
                <a:spcPct val="35000"/>
              </a:spcAft>
            </a:pPr>
            <a:r>
              <a:rPr lang="en-US"/>
              <a:t>Recognize environmental changes and analyze causes</a:t>
            </a:r>
          </a:p>
          <a:p>
            <a:pPr>
              <a:lnSpc>
                <a:spcPct val="70000"/>
              </a:lnSpc>
              <a:spcBef>
                <a:spcPct val="0"/>
              </a:spcBef>
              <a:spcAft>
                <a:spcPct val="35000"/>
              </a:spcAft>
            </a:pPr>
            <a:r>
              <a:rPr lang="en-US"/>
              <a:t>Measure impacts and compare with predicted impacts</a:t>
            </a:r>
          </a:p>
          <a:p>
            <a:pPr>
              <a:lnSpc>
                <a:spcPct val="70000"/>
              </a:lnSpc>
              <a:spcBef>
                <a:spcPct val="0"/>
              </a:spcBef>
              <a:spcAft>
                <a:spcPct val="35000"/>
              </a:spcAft>
            </a:pPr>
            <a:r>
              <a:rPr lang="en-US"/>
              <a:t>Assess effectiveness of mitigation measures</a:t>
            </a:r>
          </a:p>
          <a:p>
            <a:pPr>
              <a:lnSpc>
                <a:spcPct val="70000"/>
              </a:lnSpc>
              <a:spcBef>
                <a:spcPct val="0"/>
              </a:spcBef>
              <a:spcAft>
                <a:spcPct val="35000"/>
              </a:spcAft>
            </a:pPr>
            <a:r>
              <a:rPr lang="en-US"/>
              <a:t>Improve the monitoring system</a:t>
            </a:r>
          </a:p>
          <a:p>
            <a:pPr>
              <a:lnSpc>
                <a:spcPct val="70000"/>
              </a:lnSpc>
              <a:spcBef>
                <a:spcPct val="0"/>
              </a:spcBef>
              <a:spcAft>
                <a:spcPct val="35000"/>
              </a:spcAft>
            </a:pPr>
            <a:r>
              <a:rPr lang="en-US"/>
              <a:t>Improve practices and procedures for environmental assessment</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4"/>
          <p:cNvSpPr>
            <a:spLocks noGrp="1"/>
          </p:cNvSpPr>
          <p:nvPr>
            <p:ph type="ftr" sz="quarter" idx="10"/>
          </p:nvPr>
        </p:nvSpPr>
        <p:spPr/>
        <p:txBody>
          <a:bodyPr/>
          <a:lstStyle/>
          <a:p>
            <a:r>
              <a:rPr lang="en-US"/>
              <a:t>EIA Procedures and Decision Making</a:t>
            </a:r>
          </a:p>
        </p:txBody>
      </p:sp>
      <p:sp>
        <p:nvSpPr>
          <p:cNvPr id="5" name="Slide Number Placeholder 5"/>
          <p:cNvSpPr>
            <a:spLocks noGrp="1"/>
          </p:cNvSpPr>
          <p:nvPr>
            <p:ph type="sldNum" sz="quarter" idx="11"/>
          </p:nvPr>
        </p:nvSpPr>
        <p:spPr/>
        <p:txBody>
          <a:bodyPr/>
          <a:lstStyle/>
          <a:p>
            <a:fld id="{8606FEAC-1131-4D46-B8FC-D5CF9FE9B3D7}" type="slidenum">
              <a:rPr lang="en-US"/>
              <a:pPr/>
              <a:t>66</a:t>
            </a:fld>
            <a:endParaRPr lang="en-US"/>
          </a:p>
        </p:txBody>
      </p:sp>
      <p:sp>
        <p:nvSpPr>
          <p:cNvPr id="396290" name="Rectangle 2"/>
          <p:cNvSpPr>
            <a:spLocks noGrp="1" noChangeArrowheads="1"/>
          </p:cNvSpPr>
          <p:nvPr>
            <p:ph type="title"/>
          </p:nvPr>
        </p:nvSpPr>
        <p:spPr>
          <a:xfrm>
            <a:off x="762000" y="704850"/>
            <a:ext cx="8420100" cy="1143000"/>
          </a:xfrm>
        </p:spPr>
        <p:txBody>
          <a:bodyPr/>
          <a:lstStyle/>
          <a:p>
            <a:r>
              <a:rPr lang="en-US"/>
              <a:t>Performance Assessment</a:t>
            </a:r>
          </a:p>
        </p:txBody>
      </p:sp>
      <p:sp>
        <p:nvSpPr>
          <p:cNvPr id="396291" name="Rectangle 3"/>
          <p:cNvSpPr>
            <a:spLocks noGrp="1" noChangeArrowheads="1"/>
          </p:cNvSpPr>
          <p:nvPr>
            <p:ph type="body" sz="half" idx="1"/>
          </p:nvPr>
        </p:nvSpPr>
        <p:spPr>
          <a:xfrm>
            <a:off x="1504950" y="2114550"/>
            <a:ext cx="7162800" cy="3657600"/>
          </a:xfrm>
        </p:spPr>
        <p:txBody>
          <a:bodyPr/>
          <a:lstStyle/>
          <a:p>
            <a:pPr>
              <a:lnSpc>
                <a:spcPct val="70000"/>
              </a:lnSpc>
              <a:spcBef>
                <a:spcPct val="0"/>
              </a:spcBef>
              <a:spcAft>
                <a:spcPct val="35000"/>
              </a:spcAft>
              <a:buFont typeface="Wingdings" pitchFamily="2" charset="2"/>
              <a:buNone/>
            </a:pPr>
            <a:r>
              <a:rPr lang="en-US" sz="3200">
                <a:solidFill>
                  <a:schemeClr val="accent2"/>
                </a:solidFill>
              </a:rPr>
              <a:t>From monitoring program:</a:t>
            </a:r>
            <a:endParaRPr lang="en-US" sz="3200"/>
          </a:p>
          <a:p>
            <a:pPr>
              <a:lnSpc>
                <a:spcPct val="70000"/>
              </a:lnSpc>
              <a:spcBef>
                <a:spcPct val="0"/>
              </a:spcBef>
              <a:spcAft>
                <a:spcPct val="35000"/>
              </a:spcAft>
            </a:pPr>
            <a:r>
              <a:rPr lang="en-US" sz="3200"/>
              <a:t>identify trends, causes and impacts</a:t>
            </a:r>
          </a:p>
          <a:p>
            <a:pPr>
              <a:lnSpc>
                <a:spcPct val="70000"/>
              </a:lnSpc>
              <a:spcBef>
                <a:spcPct val="0"/>
              </a:spcBef>
              <a:spcAft>
                <a:spcPct val="35000"/>
              </a:spcAft>
            </a:pPr>
            <a:r>
              <a:rPr lang="en-US" sz="3200"/>
              <a:t>assess performance and compliance</a:t>
            </a:r>
          </a:p>
          <a:p>
            <a:pPr>
              <a:lnSpc>
                <a:spcPct val="70000"/>
              </a:lnSpc>
              <a:spcBef>
                <a:spcPct val="45000"/>
              </a:spcBef>
              <a:spcAft>
                <a:spcPct val="35000"/>
              </a:spcAft>
              <a:buFont typeface="Wingdings" pitchFamily="2" charset="2"/>
              <a:buNone/>
            </a:pPr>
            <a:r>
              <a:rPr lang="en-US" sz="3200">
                <a:solidFill>
                  <a:schemeClr val="accent2"/>
                </a:solidFill>
              </a:rPr>
              <a:t>From the assessment:</a:t>
            </a:r>
          </a:p>
          <a:p>
            <a:pPr>
              <a:lnSpc>
                <a:spcPct val="70000"/>
              </a:lnSpc>
              <a:spcBef>
                <a:spcPct val="0"/>
              </a:spcBef>
              <a:spcAft>
                <a:spcPct val="35000"/>
              </a:spcAft>
            </a:pPr>
            <a:r>
              <a:rPr lang="en-US" sz="3200"/>
              <a:t>modify practices and procedures for environmental protection</a:t>
            </a:r>
          </a:p>
          <a:p>
            <a:pPr>
              <a:lnSpc>
                <a:spcPct val="70000"/>
              </a:lnSpc>
              <a:spcBef>
                <a:spcPct val="0"/>
              </a:spcBef>
              <a:spcAft>
                <a:spcPct val="35000"/>
              </a:spcAft>
            </a:pPr>
            <a:r>
              <a:rPr lang="en-US" sz="3200"/>
              <a:t>modify monitoring program</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BD5B95F1-1B44-4D5E-8604-C27CBB98216A}" type="slidenum">
              <a:rPr lang="en-US"/>
              <a:pPr/>
              <a:t>67</a:t>
            </a:fld>
            <a:endParaRPr lang="en-US"/>
          </a:p>
        </p:txBody>
      </p:sp>
      <p:sp>
        <p:nvSpPr>
          <p:cNvPr id="400386" name="Rectangle 2"/>
          <p:cNvSpPr>
            <a:spLocks noGrp="1" noChangeArrowheads="1"/>
          </p:cNvSpPr>
          <p:nvPr>
            <p:ph type="title"/>
          </p:nvPr>
        </p:nvSpPr>
        <p:spPr>
          <a:xfrm>
            <a:off x="628650" y="601663"/>
            <a:ext cx="8420100" cy="1143000"/>
          </a:xfrm>
        </p:spPr>
        <p:txBody>
          <a:bodyPr/>
          <a:lstStyle/>
          <a:p>
            <a:r>
              <a:rPr lang="en-US"/>
              <a:t>EIA Audit</a:t>
            </a:r>
          </a:p>
        </p:txBody>
      </p:sp>
      <p:sp>
        <p:nvSpPr>
          <p:cNvPr id="400387" name="Rectangle 3"/>
          <p:cNvSpPr>
            <a:spLocks noGrp="1" noChangeArrowheads="1"/>
          </p:cNvSpPr>
          <p:nvPr>
            <p:ph type="body" idx="1"/>
          </p:nvPr>
        </p:nvSpPr>
        <p:spPr>
          <a:xfrm>
            <a:off x="1200150" y="1771650"/>
            <a:ext cx="7772400" cy="4114800"/>
          </a:xfrm>
        </p:spPr>
        <p:txBody>
          <a:bodyPr/>
          <a:lstStyle/>
          <a:p>
            <a:pPr>
              <a:lnSpc>
                <a:spcPct val="70000"/>
              </a:lnSpc>
              <a:spcBef>
                <a:spcPct val="0"/>
              </a:spcBef>
              <a:spcAft>
                <a:spcPct val="50000"/>
              </a:spcAft>
              <a:buFont typeface="Wingdings" pitchFamily="2" charset="2"/>
              <a:buNone/>
            </a:pPr>
            <a:r>
              <a:rPr lang="en-US">
                <a:solidFill>
                  <a:schemeClr val="accent2"/>
                </a:solidFill>
              </a:rPr>
              <a:t>EIA audits are a management tool to:</a:t>
            </a:r>
          </a:p>
          <a:p>
            <a:pPr>
              <a:lnSpc>
                <a:spcPct val="70000"/>
              </a:lnSpc>
              <a:spcBef>
                <a:spcPct val="0"/>
              </a:spcBef>
              <a:spcAft>
                <a:spcPct val="40000"/>
              </a:spcAft>
            </a:pPr>
            <a:r>
              <a:rPr lang="en-US"/>
              <a:t>Determine impacts</a:t>
            </a:r>
          </a:p>
          <a:p>
            <a:pPr>
              <a:lnSpc>
                <a:spcPct val="70000"/>
              </a:lnSpc>
              <a:spcBef>
                <a:spcPct val="0"/>
              </a:spcBef>
              <a:spcAft>
                <a:spcPct val="40000"/>
              </a:spcAft>
            </a:pPr>
            <a:r>
              <a:rPr lang="en-US"/>
              <a:t>Check that conditions arising from EIA are being met</a:t>
            </a:r>
          </a:p>
          <a:p>
            <a:pPr>
              <a:lnSpc>
                <a:spcPct val="70000"/>
              </a:lnSpc>
              <a:spcBef>
                <a:spcPct val="0"/>
              </a:spcBef>
              <a:spcAft>
                <a:spcPct val="40000"/>
              </a:spcAft>
            </a:pPr>
            <a:r>
              <a:rPr lang="en-US"/>
              <a:t>Test accuracy of EIA predictions</a:t>
            </a:r>
          </a:p>
          <a:p>
            <a:pPr>
              <a:lnSpc>
                <a:spcPct val="70000"/>
              </a:lnSpc>
              <a:spcBef>
                <a:spcPct val="0"/>
              </a:spcBef>
              <a:spcAft>
                <a:spcPct val="40000"/>
              </a:spcAft>
            </a:pPr>
            <a:r>
              <a:rPr lang="en-US"/>
              <a:t>Identify areas where EIA could have been improved</a:t>
            </a:r>
          </a:p>
          <a:p>
            <a:pPr>
              <a:lnSpc>
                <a:spcPct val="70000"/>
              </a:lnSpc>
              <a:spcBef>
                <a:spcPct val="0"/>
              </a:spcBef>
              <a:spcAft>
                <a:spcPct val="40000"/>
              </a:spcAft>
            </a:pPr>
            <a:r>
              <a:rPr lang="en-US"/>
              <a:t>Compile </a:t>
            </a:r>
            <a:r>
              <a:rPr lang="en-US">
                <a:solidFill>
                  <a:schemeClr val="accent2"/>
                </a:solidFill>
              </a:rPr>
              <a:t>lessons learned</a:t>
            </a:r>
            <a:r>
              <a:rPr lang="en-US"/>
              <a:t> for future EIAs</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FD6C5149-3A05-4BE7-B3E6-3DD52398147F}" type="slidenum">
              <a:rPr lang="en-US"/>
              <a:pPr/>
              <a:t>68</a:t>
            </a:fld>
            <a:endParaRPr lang="en-US"/>
          </a:p>
        </p:txBody>
      </p:sp>
      <p:sp>
        <p:nvSpPr>
          <p:cNvPr id="493570" name="Rectangle 2"/>
          <p:cNvSpPr>
            <a:spLocks noGrp="1" noChangeArrowheads="1"/>
          </p:cNvSpPr>
          <p:nvPr>
            <p:ph type="title"/>
          </p:nvPr>
        </p:nvSpPr>
        <p:spPr>
          <a:xfrm>
            <a:off x="758825" y="495300"/>
            <a:ext cx="8421688" cy="1143000"/>
          </a:xfrm>
        </p:spPr>
        <p:txBody>
          <a:bodyPr/>
          <a:lstStyle/>
          <a:p>
            <a:r>
              <a:rPr lang="en-US"/>
              <a:t>Getting it Wrong</a:t>
            </a:r>
          </a:p>
        </p:txBody>
      </p:sp>
      <p:sp>
        <p:nvSpPr>
          <p:cNvPr id="493571" name="Rectangle 3"/>
          <p:cNvSpPr>
            <a:spLocks noGrp="1" noChangeArrowheads="1"/>
          </p:cNvSpPr>
          <p:nvPr>
            <p:ph type="body" idx="1"/>
          </p:nvPr>
        </p:nvSpPr>
        <p:spPr>
          <a:xfrm>
            <a:off x="762000" y="1695450"/>
            <a:ext cx="8497888" cy="4572000"/>
          </a:xfrm>
        </p:spPr>
        <p:txBody>
          <a:bodyPr/>
          <a:lstStyle/>
          <a:p>
            <a:pPr>
              <a:lnSpc>
                <a:spcPct val="70000"/>
              </a:lnSpc>
              <a:spcBef>
                <a:spcPct val="0"/>
              </a:spcBef>
              <a:spcAft>
                <a:spcPct val="50000"/>
              </a:spcAft>
              <a:buFont typeface="Wingdings" pitchFamily="2" charset="2"/>
              <a:buNone/>
            </a:pPr>
            <a:r>
              <a:rPr lang="en-US">
                <a:solidFill>
                  <a:schemeClr val="accent2"/>
                </a:solidFill>
              </a:rPr>
              <a:t>Examples of badly executed EIA include: </a:t>
            </a:r>
          </a:p>
          <a:p>
            <a:pPr>
              <a:lnSpc>
                <a:spcPct val="70000"/>
              </a:lnSpc>
              <a:spcBef>
                <a:spcPct val="0"/>
              </a:spcBef>
              <a:spcAft>
                <a:spcPct val="40000"/>
              </a:spcAft>
            </a:pPr>
            <a:r>
              <a:rPr lang="en-US" sz="3100"/>
              <a:t>Terms of reference are poorly drafted; potentially serious issues are not assessed and adverse environmental impacts occur</a:t>
            </a:r>
          </a:p>
          <a:p>
            <a:pPr>
              <a:lnSpc>
                <a:spcPct val="70000"/>
              </a:lnSpc>
              <a:spcBef>
                <a:spcPct val="0"/>
              </a:spcBef>
              <a:spcAft>
                <a:spcPct val="40000"/>
              </a:spcAft>
            </a:pPr>
            <a:r>
              <a:rPr lang="en-US" sz="3100"/>
              <a:t>Delays in project approval and cost increases occur when EIA is commenced too late in the project cycle (i.e., must back-track to retrofit equipment or re-design project)</a:t>
            </a:r>
          </a:p>
          <a:p>
            <a:pPr>
              <a:lnSpc>
                <a:spcPct val="70000"/>
              </a:lnSpc>
              <a:spcBef>
                <a:spcPct val="0"/>
              </a:spcBef>
              <a:spcAft>
                <a:spcPct val="40000"/>
              </a:spcAft>
              <a:buClr>
                <a:srgbClr val="333333"/>
              </a:buClr>
            </a:pPr>
            <a:r>
              <a:rPr lang="en-US" sz="3100"/>
              <a:t>EIA report is incomplete or not scientifically-defensible resulting either in project rejection or extended delays to address deficiencies</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t>EIA Procedures and Decision Making</a:t>
            </a:r>
          </a:p>
        </p:txBody>
      </p:sp>
      <p:sp>
        <p:nvSpPr>
          <p:cNvPr id="5" name="Slide Number Placeholder 4"/>
          <p:cNvSpPr>
            <a:spLocks noGrp="1"/>
          </p:cNvSpPr>
          <p:nvPr>
            <p:ph type="sldNum" sz="quarter" idx="11"/>
          </p:nvPr>
        </p:nvSpPr>
        <p:spPr/>
        <p:txBody>
          <a:bodyPr/>
          <a:lstStyle/>
          <a:p>
            <a:fld id="{4A1A5A41-85E8-4B0D-8C8E-E45F0591C58B}" type="slidenum">
              <a:rPr lang="en-US"/>
              <a:pPr/>
              <a:t>69</a:t>
            </a:fld>
            <a:endParaRPr lang="en-US"/>
          </a:p>
        </p:txBody>
      </p:sp>
      <p:sp>
        <p:nvSpPr>
          <p:cNvPr id="490498" name="Rectangle 2"/>
          <p:cNvSpPr>
            <a:spLocks noGrp="1" noChangeArrowheads="1"/>
          </p:cNvSpPr>
          <p:nvPr>
            <p:ph type="title"/>
          </p:nvPr>
        </p:nvSpPr>
        <p:spPr>
          <a:xfrm>
            <a:off x="723900" y="552450"/>
            <a:ext cx="8420100" cy="1143000"/>
          </a:xfrm>
        </p:spPr>
        <p:txBody>
          <a:bodyPr/>
          <a:lstStyle/>
          <a:p>
            <a:r>
              <a:rPr lang="en-US"/>
              <a:t>Concluding Thoughts</a:t>
            </a:r>
          </a:p>
        </p:txBody>
      </p:sp>
      <p:sp>
        <p:nvSpPr>
          <p:cNvPr id="490499" name="Rectangle 3"/>
          <p:cNvSpPr>
            <a:spLocks noGrp="1" noChangeArrowheads="1"/>
          </p:cNvSpPr>
          <p:nvPr>
            <p:ph type="body" idx="1"/>
          </p:nvPr>
        </p:nvSpPr>
        <p:spPr>
          <a:xfrm>
            <a:off x="552450" y="1828800"/>
            <a:ext cx="8875713" cy="3657600"/>
          </a:xfrm>
        </p:spPr>
        <p:txBody>
          <a:bodyPr/>
          <a:lstStyle/>
          <a:p>
            <a:pPr>
              <a:lnSpc>
                <a:spcPct val="70000"/>
              </a:lnSpc>
              <a:spcBef>
                <a:spcPct val="0"/>
              </a:spcBef>
              <a:spcAft>
                <a:spcPct val="50000"/>
              </a:spcAft>
              <a:buFont typeface="Wingdings" pitchFamily="2" charset="2"/>
              <a:buNone/>
            </a:pPr>
            <a:r>
              <a:rPr lang="en-US">
                <a:solidFill>
                  <a:schemeClr val="accent2"/>
                </a:solidFill>
              </a:rPr>
              <a:t>Important points to remember are:</a:t>
            </a:r>
            <a:endParaRPr lang="en-US"/>
          </a:p>
          <a:p>
            <a:pPr>
              <a:lnSpc>
                <a:spcPct val="70000"/>
              </a:lnSpc>
              <a:spcBef>
                <a:spcPct val="0"/>
              </a:spcBef>
              <a:spcAft>
                <a:spcPct val="40000"/>
              </a:spcAft>
            </a:pPr>
            <a:r>
              <a:rPr lang="en-US"/>
              <a:t>EIA is a structured process to anticipate, analyse and disclose environmental consequences associated with proposed projects or activities</a:t>
            </a:r>
          </a:p>
          <a:p>
            <a:pPr>
              <a:lnSpc>
                <a:spcPct val="70000"/>
              </a:lnSpc>
              <a:spcBef>
                <a:spcPct val="0"/>
              </a:spcBef>
              <a:spcAft>
                <a:spcPct val="40000"/>
              </a:spcAft>
            </a:pPr>
            <a:r>
              <a:rPr lang="en-US"/>
              <a:t>EIA seeks to ensure that potential problems are foreseen and addressed such that project benefits can be achieved without causing serious environmental degradation</a:t>
            </a:r>
          </a:p>
          <a:p>
            <a:pPr>
              <a:lnSpc>
                <a:spcPct val="70000"/>
              </a:lnSpc>
              <a:spcBef>
                <a:spcPct val="0"/>
              </a:spcBef>
              <a:spcAft>
                <a:spcPct val="40000"/>
              </a:spcAft>
            </a:pPr>
            <a:r>
              <a:rPr lang="en-US"/>
              <a:t>Done correctly, EIA can be a powerful environmental management tool</a:t>
            </a:r>
          </a:p>
        </p:txBody>
      </p:sp>
    </p:spTree>
  </p:cSld>
  <p:clrMapOvr>
    <a:masterClrMapping/>
  </p:clrMapOvr>
</p:sld>
</file>

<file path=ppt/theme/theme1.xml><?xml version="1.0" encoding="utf-8"?>
<a:theme xmlns:a="http://schemas.openxmlformats.org/drawingml/2006/main" name="default.ppt">
  <a:themeElements>
    <a:clrScheme name="default.ppt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fontScheme name="default.ppt">
      <a:majorFont>
        <a:latin typeface="Amerigo BT"/>
        <a:ea typeface=""/>
        <a:cs typeface=""/>
      </a:majorFont>
      <a:minorFont>
        <a:latin typeface="Amerigo B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default.ppt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ppt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ppt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ppt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ppt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ppt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ppt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Designs\PULSE.POT</Template>
  <TotalTime>3742</TotalTime>
  <Pages>1</Pages>
  <Words>3941</Words>
  <Application>Microsoft Office PowerPoint</Application>
  <PresentationFormat>A4 Paper (210x297 mm)</PresentationFormat>
  <Paragraphs>729</Paragraphs>
  <Slides>69</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69</vt:i4>
      </vt:variant>
    </vt:vector>
  </HeadingPairs>
  <TitlesOfParts>
    <vt:vector size="74" baseType="lpstr">
      <vt:lpstr>Amerigo BT</vt:lpstr>
      <vt:lpstr>Arial</vt:lpstr>
      <vt:lpstr>Times New Roman</vt:lpstr>
      <vt:lpstr>Wingdings</vt:lpstr>
      <vt:lpstr>default.ppt</vt:lpstr>
      <vt:lpstr>OVERVIEW OF ENVIRONMENTAL IMPACT ASSESSMENT AS A TOOL FOR DECISION MAKING</vt:lpstr>
      <vt:lpstr>What is EIA?</vt:lpstr>
      <vt:lpstr>Why do EIA?</vt:lpstr>
      <vt:lpstr> Why do EIA? (Cont’d)</vt:lpstr>
      <vt:lpstr>Sustainable Development</vt:lpstr>
      <vt:lpstr>Evolution of EIA</vt:lpstr>
      <vt:lpstr>Evolution of EIA (Cont’d)</vt:lpstr>
      <vt:lpstr>EIA Requirements in Cambodia</vt:lpstr>
      <vt:lpstr>EIA Requirements in Lao PDR</vt:lpstr>
      <vt:lpstr>EIA Requirements in Thailand</vt:lpstr>
      <vt:lpstr>EIA Requirements in Vietnam</vt:lpstr>
      <vt:lpstr>Types of EIA</vt:lpstr>
      <vt:lpstr>EIA Core Values</vt:lpstr>
      <vt:lpstr>EIA Guiding Principles</vt:lpstr>
      <vt:lpstr>EIA Guiding Principles (Cont’d)</vt:lpstr>
      <vt:lpstr>EIA Operational Principles</vt:lpstr>
      <vt:lpstr>EIA Operational Principles (Cont’d)</vt:lpstr>
      <vt:lpstr>EIA Operational Principles (Cont’d)</vt:lpstr>
      <vt:lpstr>EIA Operational Principles (Cont’d)</vt:lpstr>
      <vt:lpstr>Integration of EIA into the Decision-Making Process</vt:lpstr>
      <vt:lpstr>Integration of EIA into the Decision-Making Process (Cont’d)</vt:lpstr>
      <vt:lpstr>Characteristics of Effective EIAs </vt:lpstr>
      <vt:lpstr>The Environmental Impact Assessment Process</vt:lpstr>
      <vt:lpstr>PowerPoint Presentation</vt:lpstr>
      <vt:lpstr>Screening</vt:lpstr>
      <vt:lpstr>Screening Objectives</vt:lpstr>
      <vt:lpstr>Typical Proposals Requiring Full-Scale EIA</vt:lpstr>
      <vt:lpstr>Example Project Screening Criteria from Thailand</vt:lpstr>
      <vt:lpstr>Example Project Screening Criteria from Thailand (Cont’d)</vt:lpstr>
      <vt:lpstr>Asian Development Bank (ADB) Screening Categories</vt:lpstr>
      <vt:lpstr>World Bank Screening Categories</vt:lpstr>
      <vt:lpstr>Initial Environmental Examination</vt:lpstr>
      <vt:lpstr>Objectives of IEE</vt:lpstr>
      <vt:lpstr>Possible IEE Outcomes</vt:lpstr>
      <vt:lpstr>IEE Flow Chart</vt:lpstr>
      <vt:lpstr>Strategies for Resolving SEIs Within the IEE</vt:lpstr>
      <vt:lpstr>Examples of Project Alternatives</vt:lpstr>
      <vt:lpstr>Scoping</vt:lpstr>
      <vt:lpstr>Importance of Scoping</vt:lpstr>
      <vt:lpstr>Full-Scale EIA</vt:lpstr>
      <vt:lpstr>EIA Impact Identification Methods</vt:lpstr>
      <vt:lpstr>Selection of Appropriate Methods</vt:lpstr>
      <vt:lpstr>Impact Significance Determination</vt:lpstr>
      <vt:lpstr>Characteristics Affecting Impact Significance</vt:lpstr>
      <vt:lpstr>Some Criteria for Significance </vt:lpstr>
      <vt:lpstr>Assessing Significance</vt:lpstr>
      <vt:lpstr>Impact Mitigation</vt:lpstr>
      <vt:lpstr>Mitigation Development</vt:lpstr>
      <vt:lpstr>Mitigation Options</vt:lpstr>
      <vt:lpstr>EIA Reporting</vt:lpstr>
      <vt:lpstr>Effective Reporting</vt:lpstr>
      <vt:lpstr>Executive Summary</vt:lpstr>
      <vt:lpstr>Executive Summary (Cont’d)</vt:lpstr>
      <vt:lpstr>Common Reporting Shortcomings</vt:lpstr>
      <vt:lpstr>Common Reporting Shortcomings (Cont’d)</vt:lpstr>
      <vt:lpstr>EIA Review</vt:lpstr>
      <vt:lpstr>EIA Review Objectives</vt:lpstr>
      <vt:lpstr>Critical Areas of Review</vt:lpstr>
      <vt:lpstr>Decision Making</vt:lpstr>
      <vt:lpstr>Requirements for Decision Makers</vt:lpstr>
      <vt:lpstr>Decision-Making Inputs</vt:lpstr>
      <vt:lpstr>Possible Decision Outcomes</vt:lpstr>
      <vt:lpstr>Environmental Monitoring and Performance Assessment</vt:lpstr>
      <vt:lpstr>Monitoring and Performance Assessment Goal</vt:lpstr>
      <vt:lpstr>Specific Objectives</vt:lpstr>
      <vt:lpstr>Performance Assessment</vt:lpstr>
      <vt:lpstr>EIA Audit</vt:lpstr>
      <vt:lpstr>Getting it Wrong</vt:lpstr>
      <vt:lpstr>Concluding Thoughts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notes with lines</dc:title>
  <dc:subject/>
  <dc:creator>NETWORK SUPERVISOR</dc:creator>
  <cp:keywords/>
  <dc:description/>
  <cp:lastModifiedBy>Linda Rudd</cp:lastModifiedBy>
  <cp:revision>213</cp:revision>
  <cp:lastPrinted>1999-12-30T21:54:58Z</cp:lastPrinted>
  <dcterms:created xsi:type="dcterms:W3CDTF">1998-01-07T16:53:48Z</dcterms:created>
  <dcterms:modified xsi:type="dcterms:W3CDTF">2015-11-24T17:22:14Z</dcterms:modified>
</cp:coreProperties>
</file>