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8"/>
  </p:notesMasterIdLst>
  <p:handoutMasterIdLst>
    <p:handoutMasterId r:id="rId19"/>
  </p:handoutMasterIdLst>
  <p:sldIdLst>
    <p:sldId id="1519" r:id="rId5"/>
    <p:sldId id="1514" r:id="rId6"/>
    <p:sldId id="1497" r:id="rId7"/>
    <p:sldId id="1499" r:id="rId8"/>
    <p:sldId id="1515" r:id="rId9"/>
    <p:sldId id="1518" r:id="rId10"/>
    <p:sldId id="1500" r:id="rId11"/>
    <p:sldId id="1502" r:id="rId12"/>
    <p:sldId id="1517" r:id="rId13"/>
    <p:sldId id="1511" r:id="rId14"/>
    <p:sldId id="1521" r:id="rId15"/>
    <p:sldId id="1520" r:id="rId16"/>
    <p:sldId id="151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930C0-48D1-45D9-9E8B-8456EFF894E6}" v="23" dt="2026-07-11T20:02:49.783"/>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0301" autoAdjust="0"/>
  </p:normalViewPr>
  <p:slideViewPr>
    <p:cSldViewPr snapToGrid="0">
      <p:cViewPr>
        <p:scale>
          <a:sx n="80" d="100"/>
          <a:sy n="80" d="100"/>
        </p:scale>
        <p:origin x="773" y="-187"/>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Niqoule Gabriel Dimayuga (2515167)" userId="fa45ddfc-1545-4b1a-b232-210d9e707b5a" providerId="ADAL" clId="{FEDF1AB1-1E2F-4DB3-9245-711D3AA9CA17}"/>
    <pc:docChg chg="undo redo custSel addSld delSld modSld sldOrd">
      <pc:chgData name="Andrei Niqoule Gabriel Dimayuga (2515167)" userId="fa45ddfc-1545-4b1a-b232-210d9e707b5a" providerId="ADAL" clId="{FEDF1AB1-1E2F-4DB3-9245-711D3AA9CA17}" dt="2026-07-11T20:02:27.133" v="6084" actId="1076"/>
      <pc:docMkLst>
        <pc:docMk/>
      </pc:docMkLst>
      <pc:sldChg chg="addSp modSp mod">
        <pc:chgData name="Andrei Niqoule Gabriel Dimayuga (2515167)" userId="fa45ddfc-1545-4b1a-b232-210d9e707b5a" providerId="ADAL" clId="{FEDF1AB1-1E2F-4DB3-9245-711D3AA9CA17}" dt="2026-07-08T22:20:49.918" v="2244" actId="20577"/>
        <pc:sldMkLst>
          <pc:docMk/>
          <pc:sldMk cId="1773831372" sldId="1497"/>
        </pc:sldMkLst>
        <pc:spChg chg="mod">
          <ac:chgData name="Andrei Niqoule Gabriel Dimayuga (2515167)" userId="fa45ddfc-1545-4b1a-b232-210d9e707b5a" providerId="ADAL" clId="{FEDF1AB1-1E2F-4DB3-9245-711D3AA9CA17}" dt="2026-07-08T22:20:49.918" v="2244" actId="20577"/>
          <ac:spMkLst>
            <pc:docMk/>
            <pc:sldMk cId="1773831372" sldId="1497"/>
            <ac:spMk id="2" creationId="{1F057989-07E4-B482-9F2A-EBF670F7FA92}"/>
          </ac:spMkLst>
        </pc:spChg>
        <pc:picChg chg="add mod">
          <ac:chgData name="Andrei Niqoule Gabriel Dimayuga (2515167)" userId="fa45ddfc-1545-4b1a-b232-210d9e707b5a" providerId="ADAL" clId="{FEDF1AB1-1E2F-4DB3-9245-711D3AA9CA17}" dt="2026-07-07T17:32:26.988" v="523" actId="14100"/>
          <ac:picMkLst>
            <pc:docMk/>
            <pc:sldMk cId="1773831372" sldId="1497"/>
            <ac:picMk id="6" creationId="{5EE9A00E-224D-303C-DB51-BD10714DB10A}"/>
          </ac:picMkLst>
        </pc:picChg>
      </pc:sldChg>
      <pc:sldChg chg="addSp modSp mod">
        <pc:chgData name="Andrei Niqoule Gabriel Dimayuga (2515167)" userId="fa45ddfc-1545-4b1a-b232-210d9e707b5a" providerId="ADAL" clId="{FEDF1AB1-1E2F-4DB3-9245-711D3AA9CA17}" dt="2026-07-11T19:59:24.169" v="5937" actId="20577"/>
        <pc:sldMkLst>
          <pc:docMk/>
          <pc:sldMk cId="1751885377" sldId="1499"/>
        </pc:sldMkLst>
        <pc:spChg chg="mod">
          <ac:chgData name="Andrei Niqoule Gabriel Dimayuga (2515167)" userId="fa45ddfc-1545-4b1a-b232-210d9e707b5a" providerId="ADAL" clId="{FEDF1AB1-1E2F-4DB3-9245-711D3AA9CA17}" dt="2026-07-08T22:18:52.241" v="2228" actId="1076"/>
          <ac:spMkLst>
            <pc:docMk/>
            <pc:sldMk cId="1751885377" sldId="1499"/>
            <ac:spMk id="4" creationId="{F252DFE0-42A1-B38D-A447-057F6A5D9200}"/>
          </ac:spMkLst>
        </pc:spChg>
        <pc:spChg chg="mod">
          <ac:chgData name="Andrei Niqoule Gabriel Dimayuga (2515167)" userId="fa45ddfc-1545-4b1a-b232-210d9e707b5a" providerId="ADAL" clId="{FEDF1AB1-1E2F-4DB3-9245-711D3AA9CA17}" dt="2026-07-11T12:06:45.392" v="4583" actId="20577"/>
          <ac:spMkLst>
            <pc:docMk/>
            <pc:sldMk cId="1751885377" sldId="1499"/>
            <ac:spMk id="6" creationId="{D4A49B6D-9EAF-EFC9-FFF4-538B929504A1}"/>
          </ac:spMkLst>
        </pc:spChg>
        <pc:spChg chg="mod">
          <ac:chgData name="Andrei Niqoule Gabriel Dimayuga (2515167)" userId="fa45ddfc-1545-4b1a-b232-210d9e707b5a" providerId="ADAL" clId="{FEDF1AB1-1E2F-4DB3-9245-711D3AA9CA17}" dt="2026-07-11T19:59:24.169" v="5937" actId="20577"/>
          <ac:spMkLst>
            <pc:docMk/>
            <pc:sldMk cId="1751885377" sldId="1499"/>
            <ac:spMk id="17" creationId="{423F7BBB-BC03-FD83-FDA1-3D9133ADFA85}"/>
          </ac:spMkLst>
        </pc:spChg>
        <pc:spChg chg="add mod">
          <ac:chgData name="Andrei Niqoule Gabriel Dimayuga (2515167)" userId="fa45ddfc-1545-4b1a-b232-210d9e707b5a" providerId="ADAL" clId="{FEDF1AB1-1E2F-4DB3-9245-711D3AA9CA17}" dt="2026-07-08T22:19:09.244" v="2234" actId="14100"/>
          <ac:spMkLst>
            <pc:docMk/>
            <pc:sldMk cId="1751885377" sldId="1499"/>
            <ac:spMk id="18" creationId="{066C1044-E250-79B5-C8DA-474CE2C7DB83}"/>
          </ac:spMkLst>
        </pc:spChg>
      </pc:sldChg>
      <pc:sldChg chg="addSp modSp mod">
        <pc:chgData name="Andrei Niqoule Gabriel Dimayuga (2515167)" userId="fa45ddfc-1545-4b1a-b232-210d9e707b5a" providerId="ADAL" clId="{FEDF1AB1-1E2F-4DB3-9245-711D3AA9CA17}" dt="2026-07-11T20:00:21.025" v="5994" actId="20577"/>
        <pc:sldMkLst>
          <pc:docMk/>
          <pc:sldMk cId="948600294" sldId="1500"/>
        </pc:sldMkLst>
        <pc:spChg chg="mod">
          <ac:chgData name="Andrei Niqoule Gabriel Dimayuga (2515167)" userId="fa45ddfc-1545-4b1a-b232-210d9e707b5a" providerId="ADAL" clId="{FEDF1AB1-1E2F-4DB3-9245-711D3AA9CA17}" dt="2026-07-08T22:26:40.649" v="2372" actId="20577"/>
          <ac:spMkLst>
            <pc:docMk/>
            <pc:sldMk cId="948600294" sldId="1500"/>
            <ac:spMk id="3" creationId="{017EDA3D-7A3B-89EE-20EE-3C585535263A}"/>
          </ac:spMkLst>
        </pc:spChg>
        <pc:spChg chg="add mod">
          <ac:chgData name="Andrei Niqoule Gabriel Dimayuga (2515167)" userId="fa45ddfc-1545-4b1a-b232-210d9e707b5a" providerId="ADAL" clId="{FEDF1AB1-1E2F-4DB3-9245-711D3AA9CA17}" dt="2026-07-11T20:00:21.025" v="5994" actId="20577"/>
          <ac:spMkLst>
            <pc:docMk/>
            <pc:sldMk cId="948600294" sldId="1500"/>
            <ac:spMk id="20" creationId="{6C004C4B-997D-84F3-EA90-536091171491}"/>
          </ac:spMkLst>
        </pc:spChg>
      </pc:sldChg>
      <pc:sldChg chg="addSp modSp mod">
        <pc:chgData name="Andrei Niqoule Gabriel Dimayuga (2515167)" userId="fa45ddfc-1545-4b1a-b232-210d9e707b5a" providerId="ADAL" clId="{FEDF1AB1-1E2F-4DB3-9245-711D3AA9CA17}" dt="2026-07-11T11:22:49.244" v="4379" actId="14100"/>
        <pc:sldMkLst>
          <pc:docMk/>
          <pc:sldMk cId="1858387724" sldId="1502"/>
        </pc:sldMkLst>
        <pc:spChg chg="mod">
          <ac:chgData name="Andrei Niqoule Gabriel Dimayuga (2515167)" userId="fa45ddfc-1545-4b1a-b232-210d9e707b5a" providerId="ADAL" clId="{FEDF1AB1-1E2F-4DB3-9245-711D3AA9CA17}" dt="2026-07-08T22:05:50.124" v="2223" actId="20577"/>
          <ac:spMkLst>
            <pc:docMk/>
            <pc:sldMk cId="1858387724" sldId="1502"/>
            <ac:spMk id="2" creationId="{76A360D7-F74C-CD9E-C576-1CB8FFE8778E}"/>
          </ac:spMkLst>
        </pc:spChg>
        <pc:spChg chg="add mod">
          <ac:chgData name="Andrei Niqoule Gabriel Dimayuga (2515167)" userId="fa45ddfc-1545-4b1a-b232-210d9e707b5a" providerId="ADAL" clId="{FEDF1AB1-1E2F-4DB3-9245-711D3AA9CA17}" dt="2026-07-11T11:22:49.244" v="4379" actId="14100"/>
          <ac:spMkLst>
            <pc:docMk/>
            <pc:sldMk cId="1858387724" sldId="1502"/>
            <ac:spMk id="3" creationId="{6A094A1F-618F-A4D9-FA6B-982D133D9542}"/>
          </ac:spMkLst>
        </pc:spChg>
      </pc:sldChg>
      <pc:sldChg chg="addSp delSp modSp mod">
        <pc:chgData name="Andrei Niqoule Gabriel Dimayuga (2515167)" userId="fa45ddfc-1545-4b1a-b232-210d9e707b5a" providerId="ADAL" clId="{FEDF1AB1-1E2F-4DB3-9245-711D3AA9CA17}" dt="2026-07-11T20:02:27.133" v="6084" actId="1076"/>
        <pc:sldMkLst>
          <pc:docMk/>
          <pc:sldMk cId="2236553916" sldId="1511"/>
        </pc:sldMkLst>
        <pc:spChg chg="mod">
          <ac:chgData name="Andrei Niqoule Gabriel Dimayuga (2515167)" userId="fa45ddfc-1545-4b1a-b232-210d9e707b5a" providerId="ADAL" clId="{FEDF1AB1-1E2F-4DB3-9245-711D3AA9CA17}" dt="2026-07-11T08:22:04.830" v="3487" actId="14100"/>
          <ac:spMkLst>
            <pc:docMk/>
            <pc:sldMk cId="2236553916" sldId="1511"/>
            <ac:spMk id="2" creationId="{75676E2C-040E-4D92-F9F7-F61C47F4F152}"/>
          </ac:spMkLst>
        </pc:spChg>
        <pc:spChg chg="del mod">
          <ac:chgData name="Andrei Niqoule Gabriel Dimayuga (2515167)" userId="fa45ddfc-1545-4b1a-b232-210d9e707b5a" providerId="ADAL" clId="{FEDF1AB1-1E2F-4DB3-9245-711D3AA9CA17}" dt="2026-07-11T08:22:35.875" v="3491" actId="478"/>
          <ac:spMkLst>
            <pc:docMk/>
            <pc:sldMk cId="2236553916" sldId="1511"/>
            <ac:spMk id="3" creationId="{3C6EE18F-CF72-C06C-3020-B9FA4DEAB729}"/>
          </ac:spMkLst>
        </pc:spChg>
        <pc:spChg chg="add mod">
          <ac:chgData name="Andrei Niqoule Gabriel Dimayuga (2515167)" userId="fa45ddfc-1545-4b1a-b232-210d9e707b5a" providerId="ADAL" clId="{FEDF1AB1-1E2F-4DB3-9245-711D3AA9CA17}" dt="2026-07-11T11:23:52.001" v="4380" actId="14100"/>
          <ac:spMkLst>
            <pc:docMk/>
            <pc:sldMk cId="2236553916" sldId="1511"/>
            <ac:spMk id="4" creationId="{4210C551-54E9-7894-1EF0-9DA52A017558}"/>
          </ac:spMkLst>
        </pc:spChg>
        <pc:spChg chg="add mod">
          <ac:chgData name="Andrei Niqoule Gabriel Dimayuga (2515167)" userId="fa45ddfc-1545-4b1a-b232-210d9e707b5a" providerId="ADAL" clId="{FEDF1AB1-1E2F-4DB3-9245-711D3AA9CA17}" dt="2026-07-11T20:02:27.133" v="6084" actId="1076"/>
          <ac:spMkLst>
            <pc:docMk/>
            <pc:sldMk cId="2236553916" sldId="1511"/>
            <ac:spMk id="5" creationId="{C102235C-9D1F-4458-9C36-85D8C983C0FC}"/>
          </ac:spMkLst>
        </pc:spChg>
        <pc:picChg chg="add mod">
          <ac:chgData name="Andrei Niqoule Gabriel Dimayuga (2515167)" userId="fa45ddfc-1545-4b1a-b232-210d9e707b5a" providerId="ADAL" clId="{FEDF1AB1-1E2F-4DB3-9245-711D3AA9CA17}" dt="2026-07-11T11:25:26.059" v="4429" actId="1076"/>
          <ac:picMkLst>
            <pc:docMk/>
            <pc:sldMk cId="2236553916" sldId="1511"/>
            <ac:picMk id="6" creationId="{6B518DCC-14C4-4072-2439-432A9CBDB7FE}"/>
          </ac:picMkLst>
        </pc:picChg>
        <pc:picChg chg="add mod">
          <ac:chgData name="Andrei Niqoule Gabriel Dimayuga (2515167)" userId="fa45ddfc-1545-4b1a-b232-210d9e707b5a" providerId="ADAL" clId="{FEDF1AB1-1E2F-4DB3-9245-711D3AA9CA17}" dt="2026-07-11T11:24:58.457" v="4426" actId="1076"/>
          <ac:picMkLst>
            <pc:docMk/>
            <pc:sldMk cId="2236553916" sldId="1511"/>
            <ac:picMk id="8" creationId="{87C4514E-2DB4-6B21-AD8B-C4693675D0CB}"/>
          </ac:picMkLst>
        </pc:picChg>
        <pc:picChg chg="add mod">
          <ac:chgData name="Andrei Niqoule Gabriel Dimayuga (2515167)" userId="fa45ddfc-1545-4b1a-b232-210d9e707b5a" providerId="ADAL" clId="{FEDF1AB1-1E2F-4DB3-9245-711D3AA9CA17}" dt="2026-07-11T11:25:53.142" v="4432" actId="1076"/>
          <ac:picMkLst>
            <pc:docMk/>
            <pc:sldMk cId="2236553916" sldId="1511"/>
            <ac:picMk id="10" creationId="{37A96325-3D23-D2F6-9A1C-1A961E0FB1A2}"/>
          </ac:picMkLst>
        </pc:picChg>
        <pc:picChg chg="add mod">
          <ac:chgData name="Andrei Niqoule Gabriel Dimayuga (2515167)" userId="fa45ddfc-1545-4b1a-b232-210d9e707b5a" providerId="ADAL" clId="{FEDF1AB1-1E2F-4DB3-9245-711D3AA9CA17}" dt="2026-07-11T11:26:07.794" v="4434" actId="1076"/>
          <ac:picMkLst>
            <pc:docMk/>
            <pc:sldMk cId="2236553916" sldId="1511"/>
            <ac:picMk id="12" creationId="{30F956EA-1C68-FA52-B70E-DFFDDF8A5687}"/>
          </ac:picMkLst>
        </pc:picChg>
        <pc:picChg chg="add mod">
          <ac:chgData name="Andrei Niqoule Gabriel Dimayuga (2515167)" userId="fa45ddfc-1545-4b1a-b232-210d9e707b5a" providerId="ADAL" clId="{FEDF1AB1-1E2F-4DB3-9245-711D3AA9CA17}" dt="2026-07-11T11:24:39.195" v="4407" actId="1076"/>
          <ac:picMkLst>
            <pc:docMk/>
            <pc:sldMk cId="2236553916" sldId="1511"/>
            <ac:picMk id="14" creationId="{55E4DB87-F728-7810-89B4-13CB9B566FE0}"/>
          </ac:picMkLst>
        </pc:picChg>
      </pc:sldChg>
      <pc:sldChg chg="delSp modSp mod ord">
        <pc:chgData name="Andrei Niqoule Gabriel Dimayuga (2515167)" userId="fa45ddfc-1545-4b1a-b232-210d9e707b5a" providerId="ADAL" clId="{FEDF1AB1-1E2F-4DB3-9245-711D3AA9CA17}" dt="2026-07-11T10:40:39.997" v="4274"/>
        <pc:sldMkLst>
          <pc:docMk/>
          <pc:sldMk cId="3272732094" sldId="1512"/>
        </pc:sldMkLst>
        <pc:spChg chg="del mod">
          <ac:chgData name="Andrei Niqoule Gabriel Dimayuga (2515167)" userId="fa45ddfc-1545-4b1a-b232-210d9e707b5a" providerId="ADAL" clId="{FEDF1AB1-1E2F-4DB3-9245-711D3AA9CA17}" dt="2026-07-11T08:31:03.592" v="4111" actId="478"/>
          <ac:spMkLst>
            <pc:docMk/>
            <pc:sldMk cId="3272732094" sldId="1512"/>
            <ac:spMk id="3" creationId="{E61DF94A-DA27-1E29-408E-F5360E814FB0}"/>
          </ac:spMkLst>
        </pc:spChg>
      </pc:sldChg>
      <pc:sldChg chg="modSp mod ord">
        <pc:chgData name="Andrei Niqoule Gabriel Dimayuga (2515167)" userId="fa45ddfc-1545-4b1a-b232-210d9e707b5a" providerId="ADAL" clId="{FEDF1AB1-1E2F-4DB3-9245-711D3AA9CA17}" dt="2026-07-11T19:20:14.554" v="4615" actId="14100"/>
        <pc:sldMkLst>
          <pc:docMk/>
          <pc:sldMk cId="2002021855" sldId="1514"/>
        </pc:sldMkLst>
        <pc:spChg chg="mod">
          <ac:chgData name="Andrei Niqoule Gabriel Dimayuga (2515167)" userId="fa45ddfc-1545-4b1a-b232-210d9e707b5a" providerId="ADAL" clId="{FEDF1AB1-1E2F-4DB3-9245-711D3AA9CA17}" dt="2026-07-07T17:34:55.298" v="540" actId="1076"/>
          <ac:spMkLst>
            <pc:docMk/>
            <pc:sldMk cId="2002021855" sldId="1514"/>
            <ac:spMk id="2" creationId="{F31FB56E-1A01-8D29-F217-638F3BEF697B}"/>
          </ac:spMkLst>
        </pc:spChg>
        <pc:spChg chg="mod">
          <ac:chgData name="Andrei Niqoule Gabriel Dimayuga (2515167)" userId="fa45ddfc-1545-4b1a-b232-210d9e707b5a" providerId="ADAL" clId="{FEDF1AB1-1E2F-4DB3-9245-711D3AA9CA17}" dt="2026-07-07T17:34:48.439" v="539" actId="1076"/>
          <ac:spMkLst>
            <pc:docMk/>
            <pc:sldMk cId="2002021855" sldId="1514"/>
            <ac:spMk id="3" creationId="{8DE9521F-CC42-235E-F804-B826A36205D1}"/>
          </ac:spMkLst>
        </pc:spChg>
        <pc:picChg chg="mod">
          <ac:chgData name="Andrei Niqoule Gabriel Dimayuga (2515167)" userId="fa45ddfc-1545-4b1a-b232-210d9e707b5a" providerId="ADAL" clId="{FEDF1AB1-1E2F-4DB3-9245-711D3AA9CA17}" dt="2026-07-11T19:20:14.554" v="4615" actId="14100"/>
          <ac:picMkLst>
            <pc:docMk/>
            <pc:sldMk cId="2002021855" sldId="1514"/>
            <ac:picMk id="7" creationId="{6CACD8DF-AE54-F2CD-547C-1B9A23E6C661}"/>
          </ac:picMkLst>
        </pc:picChg>
      </pc:sldChg>
      <pc:sldChg chg="delSp modSp mod">
        <pc:chgData name="Andrei Niqoule Gabriel Dimayuga (2515167)" userId="fa45ddfc-1545-4b1a-b232-210d9e707b5a" providerId="ADAL" clId="{FEDF1AB1-1E2F-4DB3-9245-711D3AA9CA17}" dt="2026-07-11T19:59:46.365" v="5960" actId="1076"/>
        <pc:sldMkLst>
          <pc:docMk/>
          <pc:sldMk cId="3408536552" sldId="1515"/>
        </pc:sldMkLst>
        <pc:spChg chg="mod">
          <ac:chgData name="Andrei Niqoule Gabriel Dimayuga (2515167)" userId="fa45ddfc-1545-4b1a-b232-210d9e707b5a" providerId="ADAL" clId="{FEDF1AB1-1E2F-4DB3-9245-711D3AA9CA17}" dt="2026-07-08T21:58:02.884" v="2148"/>
          <ac:spMkLst>
            <pc:docMk/>
            <pc:sldMk cId="3408536552" sldId="1515"/>
            <ac:spMk id="2" creationId="{DB22CC9C-AE86-D77D-2F74-8B39860A88F6}"/>
          </ac:spMkLst>
        </pc:spChg>
        <pc:spChg chg="mod">
          <ac:chgData name="Andrei Niqoule Gabriel Dimayuga (2515167)" userId="fa45ddfc-1545-4b1a-b232-210d9e707b5a" providerId="ADAL" clId="{FEDF1AB1-1E2F-4DB3-9245-711D3AA9CA17}" dt="2026-07-11T19:59:46.365" v="5960" actId="1076"/>
          <ac:spMkLst>
            <pc:docMk/>
            <pc:sldMk cId="3408536552" sldId="1515"/>
            <ac:spMk id="24" creationId="{2546EB9F-E30B-2E29-9CCE-A5D3EF543D16}"/>
          </ac:spMkLst>
        </pc:spChg>
      </pc:sldChg>
      <pc:sldChg chg="addSp delSp modSp mod">
        <pc:chgData name="Andrei Niqoule Gabriel Dimayuga (2515167)" userId="fa45ddfc-1545-4b1a-b232-210d9e707b5a" providerId="ADAL" clId="{FEDF1AB1-1E2F-4DB3-9245-711D3AA9CA17}" dt="2026-07-11T10:34:59.967" v="4170" actId="20577"/>
        <pc:sldMkLst>
          <pc:docMk/>
          <pc:sldMk cId="2123826751" sldId="1517"/>
        </pc:sldMkLst>
        <pc:spChg chg="mod">
          <ac:chgData name="Andrei Niqoule Gabriel Dimayuga (2515167)" userId="fa45ddfc-1545-4b1a-b232-210d9e707b5a" providerId="ADAL" clId="{FEDF1AB1-1E2F-4DB3-9245-711D3AA9CA17}" dt="2026-07-08T23:39:40.019" v="3286" actId="1076"/>
          <ac:spMkLst>
            <pc:docMk/>
            <pc:sldMk cId="2123826751" sldId="1517"/>
            <ac:spMk id="2" creationId="{A3B66960-6EB7-5543-D7E2-21C56C333DC6}"/>
          </ac:spMkLst>
        </pc:spChg>
        <pc:graphicFrameChg chg="add mod modGraphic">
          <ac:chgData name="Andrei Niqoule Gabriel Dimayuga (2515167)" userId="fa45ddfc-1545-4b1a-b232-210d9e707b5a" providerId="ADAL" clId="{FEDF1AB1-1E2F-4DB3-9245-711D3AA9CA17}" dt="2026-07-11T10:34:59.967" v="4170" actId="20577"/>
          <ac:graphicFrameMkLst>
            <pc:docMk/>
            <pc:sldMk cId="2123826751" sldId="1517"/>
            <ac:graphicFrameMk id="4" creationId="{B2A9824F-75FD-92DD-DC2C-904DFC889B45}"/>
          </ac:graphicFrameMkLst>
        </pc:graphicFrameChg>
      </pc:sldChg>
      <pc:sldChg chg="addSp delSp modSp mod ord">
        <pc:chgData name="Andrei Niqoule Gabriel Dimayuga (2515167)" userId="fa45ddfc-1545-4b1a-b232-210d9e707b5a" providerId="ADAL" clId="{FEDF1AB1-1E2F-4DB3-9245-711D3AA9CA17}" dt="2026-07-11T20:00:11.888" v="5993" actId="20577"/>
        <pc:sldMkLst>
          <pc:docMk/>
          <pc:sldMk cId="272877688" sldId="1518"/>
        </pc:sldMkLst>
        <pc:spChg chg="mod">
          <ac:chgData name="Andrei Niqoule Gabriel Dimayuga (2515167)" userId="fa45ddfc-1545-4b1a-b232-210d9e707b5a" providerId="ADAL" clId="{FEDF1AB1-1E2F-4DB3-9245-711D3AA9CA17}" dt="2026-07-08T21:57:04.066" v="2142" actId="14100"/>
          <ac:spMkLst>
            <pc:docMk/>
            <pc:sldMk cId="272877688" sldId="1518"/>
            <ac:spMk id="3" creationId="{31FEB8CF-9E22-6779-27CB-25347B9558FE}"/>
          </ac:spMkLst>
        </pc:spChg>
        <pc:spChg chg="add mod">
          <ac:chgData name="Andrei Niqoule Gabriel Dimayuga (2515167)" userId="fa45ddfc-1545-4b1a-b232-210d9e707b5a" providerId="ADAL" clId="{FEDF1AB1-1E2F-4DB3-9245-711D3AA9CA17}" dt="2026-07-08T22:00:10.076" v="2189" actId="1076"/>
          <ac:spMkLst>
            <pc:docMk/>
            <pc:sldMk cId="272877688" sldId="1518"/>
            <ac:spMk id="6" creationId="{E7B910C1-88CA-EF35-734F-442939427097}"/>
          </ac:spMkLst>
        </pc:spChg>
        <pc:spChg chg="add mod">
          <ac:chgData name="Andrei Niqoule Gabriel Dimayuga (2515167)" userId="fa45ddfc-1545-4b1a-b232-210d9e707b5a" providerId="ADAL" clId="{FEDF1AB1-1E2F-4DB3-9245-711D3AA9CA17}" dt="2026-07-08T22:00:15.963" v="2191" actId="1076"/>
          <ac:spMkLst>
            <pc:docMk/>
            <pc:sldMk cId="272877688" sldId="1518"/>
            <ac:spMk id="7" creationId="{1C554546-FC4E-1FA6-4B29-1DD3B6D73A79}"/>
          </ac:spMkLst>
        </pc:spChg>
        <pc:spChg chg="add mod">
          <ac:chgData name="Andrei Niqoule Gabriel Dimayuga (2515167)" userId="fa45ddfc-1545-4b1a-b232-210d9e707b5a" providerId="ADAL" clId="{FEDF1AB1-1E2F-4DB3-9245-711D3AA9CA17}" dt="2026-07-11T20:00:11.888" v="5993" actId="20577"/>
          <ac:spMkLst>
            <pc:docMk/>
            <pc:sldMk cId="272877688" sldId="1518"/>
            <ac:spMk id="12" creationId="{93B84A63-E371-4379-316B-4C4976D79F61}"/>
          </ac:spMkLst>
        </pc:spChg>
        <pc:picChg chg="add mod">
          <ac:chgData name="Andrei Niqoule Gabriel Dimayuga (2515167)" userId="fa45ddfc-1545-4b1a-b232-210d9e707b5a" providerId="ADAL" clId="{FEDF1AB1-1E2F-4DB3-9245-711D3AA9CA17}" dt="2026-07-08T22:00:11.833" v="2190" actId="1076"/>
          <ac:picMkLst>
            <pc:docMk/>
            <pc:sldMk cId="272877688" sldId="1518"/>
            <ac:picMk id="9" creationId="{387AC701-3B52-3875-7491-B7E2CB94B6E7}"/>
          </ac:picMkLst>
        </pc:picChg>
        <pc:picChg chg="add mod">
          <ac:chgData name="Andrei Niqoule Gabriel Dimayuga (2515167)" userId="fa45ddfc-1545-4b1a-b232-210d9e707b5a" providerId="ADAL" clId="{FEDF1AB1-1E2F-4DB3-9245-711D3AA9CA17}" dt="2026-07-08T22:00:20.193" v="2192" actId="1076"/>
          <ac:picMkLst>
            <pc:docMk/>
            <pc:sldMk cId="272877688" sldId="1518"/>
            <ac:picMk id="11" creationId="{A0FA06A6-D36F-F35A-983B-2B0E8D5AC9B0}"/>
          </ac:picMkLst>
        </pc:picChg>
      </pc:sldChg>
      <pc:sldChg chg="modSp mod">
        <pc:chgData name="Andrei Niqoule Gabriel Dimayuga (2515167)" userId="fa45ddfc-1545-4b1a-b232-210d9e707b5a" providerId="ADAL" clId="{FEDF1AB1-1E2F-4DB3-9245-711D3AA9CA17}" dt="2026-07-11T19:30:43.253" v="4701" actId="20577"/>
        <pc:sldMkLst>
          <pc:docMk/>
          <pc:sldMk cId="1269387181" sldId="1519"/>
        </pc:sldMkLst>
        <pc:spChg chg="mod">
          <ac:chgData name="Andrei Niqoule Gabriel Dimayuga (2515167)" userId="fa45ddfc-1545-4b1a-b232-210d9e707b5a" providerId="ADAL" clId="{FEDF1AB1-1E2F-4DB3-9245-711D3AA9CA17}" dt="2026-07-11T19:30:43.253" v="4701" actId="20577"/>
          <ac:spMkLst>
            <pc:docMk/>
            <pc:sldMk cId="1269387181" sldId="1519"/>
            <ac:spMk id="4" creationId="{2EA7AD74-0D84-B6C1-1455-4D52DEB14335}"/>
          </ac:spMkLst>
        </pc:spChg>
        <pc:spChg chg="mod">
          <ac:chgData name="Andrei Niqoule Gabriel Dimayuga (2515167)" userId="fa45ddfc-1545-4b1a-b232-210d9e707b5a" providerId="ADAL" clId="{FEDF1AB1-1E2F-4DB3-9245-711D3AA9CA17}" dt="2026-07-07T17:22:54.240" v="2" actId="255"/>
          <ac:spMkLst>
            <pc:docMk/>
            <pc:sldMk cId="1269387181" sldId="1519"/>
            <ac:spMk id="5" creationId="{53CA9018-678E-C42E-F39A-6066A34BED70}"/>
          </ac:spMkLst>
        </pc:spChg>
      </pc:sldChg>
      <pc:sldChg chg="delSp modSp new mod ord">
        <pc:chgData name="Andrei Niqoule Gabriel Dimayuga (2515167)" userId="fa45ddfc-1545-4b1a-b232-210d9e707b5a" providerId="ADAL" clId="{FEDF1AB1-1E2F-4DB3-9245-711D3AA9CA17}" dt="2026-07-11T19:57:19.988" v="5933" actId="2711"/>
        <pc:sldMkLst>
          <pc:docMk/>
          <pc:sldMk cId="1448199124" sldId="1520"/>
        </pc:sldMkLst>
        <pc:spChg chg="mod">
          <ac:chgData name="Andrei Niqoule Gabriel Dimayuga (2515167)" userId="fa45ddfc-1545-4b1a-b232-210d9e707b5a" providerId="ADAL" clId="{FEDF1AB1-1E2F-4DB3-9245-711D3AA9CA17}" dt="2026-07-11T11:36:49.296" v="4548" actId="1076"/>
          <ac:spMkLst>
            <pc:docMk/>
            <pc:sldMk cId="1448199124" sldId="1520"/>
            <ac:spMk id="2" creationId="{60964608-B988-682B-667B-7A6917466158}"/>
          </ac:spMkLst>
        </pc:spChg>
        <pc:spChg chg="mod">
          <ac:chgData name="Andrei Niqoule Gabriel Dimayuga (2515167)" userId="fa45ddfc-1545-4b1a-b232-210d9e707b5a" providerId="ADAL" clId="{FEDF1AB1-1E2F-4DB3-9245-711D3AA9CA17}" dt="2026-07-11T19:57:19.988" v="5933" actId="2711"/>
          <ac:spMkLst>
            <pc:docMk/>
            <pc:sldMk cId="1448199124" sldId="1520"/>
            <ac:spMk id="3" creationId="{8C170408-D4C6-1B8F-45E3-25E280CC0738}"/>
          </ac:spMkLst>
        </pc:spChg>
        <pc:spChg chg="del mod">
          <ac:chgData name="Andrei Niqoule Gabriel Dimayuga (2515167)" userId="fa45ddfc-1545-4b1a-b232-210d9e707b5a" providerId="ADAL" clId="{FEDF1AB1-1E2F-4DB3-9245-711D3AA9CA17}" dt="2026-07-11T11:31:56.857" v="4498" actId="478"/>
          <ac:spMkLst>
            <pc:docMk/>
            <pc:sldMk cId="1448199124" sldId="1520"/>
            <ac:spMk id="4" creationId="{A714FC7F-68CF-0C20-DBB3-34C3D9D35B96}"/>
          </ac:spMkLst>
        </pc:spChg>
      </pc:sldChg>
      <pc:sldChg chg="addSp delSp modSp new add del mod">
        <pc:chgData name="Andrei Niqoule Gabriel Dimayuga (2515167)" userId="fa45ddfc-1545-4b1a-b232-210d9e707b5a" providerId="ADAL" clId="{FEDF1AB1-1E2F-4DB3-9245-711D3AA9CA17}" dt="2026-07-11T19:18:02.386" v="4613" actId="1076"/>
        <pc:sldMkLst>
          <pc:docMk/>
          <pc:sldMk cId="2899386766" sldId="1521"/>
        </pc:sldMkLst>
        <pc:spChg chg="mod">
          <ac:chgData name="Andrei Niqoule Gabriel Dimayuga (2515167)" userId="fa45ddfc-1545-4b1a-b232-210d9e707b5a" providerId="ADAL" clId="{FEDF1AB1-1E2F-4DB3-9245-711D3AA9CA17}" dt="2026-07-11T19:18:02.386" v="4613" actId="1076"/>
          <ac:spMkLst>
            <pc:docMk/>
            <pc:sldMk cId="2899386766" sldId="1521"/>
            <ac:spMk id="2" creationId="{24123D29-2D8D-163E-1BE5-A6FDD4248B9E}"/>
          </ac:spMkLst>
        </pc:spChg>
        <pc:spChg chg="del">
          <ac:chgData name="Andrei Niqoule Gabriel Dimayuga (2515167)" userId="fa45ddfc-1545-4b1a-b232-210d9e707b5a" providerId="ADAL" clId="{FEDF1AB1-1E2F-4DB3-9245-711D3AA9CA17}" dt="2026-07-11T10:37:50.684" v="4210" actId="478"/>
          <ac:spMkLst>
            <pc:docMk/>
            <pc:sldMk cId="2899386766" sldId="1521"/>
            <ac:spMk id="3" creationId="{A4D0DB05-63ED-7128-F97D-ADBC6323C589}"/>
          </ac:spMkLst>
        </pc:spChg>
        <pc:spChg chg="del">
          <ac:chgData name="Andrei Niqoule Gabriel Dimayuga (2515167)" userId="fa45ddfc-1545-4b1a-b232-210d9e707b5a" providerId="ADAL" clId="{FEDF1AB1-1E2F-4DB3-9245-711D3AA9CA17}" dt="2026-07-11T10:37:42.509" v="4209" actId="478"/>
          <ac:spMkLst>
            <pc:docMk/>
            <pc:sldMk cId="2899386766" sldId="1521"/>
            <ac:spMk id="4" creationId="{C3261475-39E4-F569-FC1D-3AB5105A249E}"/>
          </ac:spMkLst>
        </pc:spChg>
        <pc:spChg chg="add mod">
          <ac:chgData name="Andrei Niqoule Gabriel Dimayuga (2515167)" userId="fa45ddfc-1545-4b1a-b232-210d9e707b5a" providerId="ADAL" clId="{FEDF1AB1-1E2F-4DB3-9245-711D3AA9CA17}" dt="2026-07-11T19:17:57.221" v="4612" actId="33524"/>
          <ac:spMkLst>
            <pc:docMk/>
            <pc:sldMk cId="2899386766" sldId="1521"/>
            <ac:spMk id="5" creationId="{0A24B607-882C-615C-727E-52DE07508E0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7/11/2026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085367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11152847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7/11/2026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7/11/2026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7/11/2026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7/11/2026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7/11/2026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7/11/2026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7/11/2026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7/11/2026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7/11/2026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7/11/2026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7/11/2026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7/11/2026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7/11/2026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7/11/2026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7/11/2026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7/11/2026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7/11/2026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7/11/2026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7/11/2026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7/11/2026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7/11/2026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7/11/2026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7/11/2026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7/11/2026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7/11/2026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7/11/2026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7/11/2026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7/11/2026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4.svg"/><Relationship Id="rId2" Type="http://schemas.openxmlformats.org/officeDocument/2006/relationships/image" Target="../media/image20.png"/><Relationship Id="rId1" Type="http://schemas.openxmlformats.org/officeDocument/2006/relationships/slideLayout" Target="../slideLayouts/slideLayout24.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slideLayout" Target="../slideLayouts/slideLayout9.xml"/><Relationship Id="rId4" Type="http://schemas.openxmlformats.org/officeDocument/2006/relationships/image" Target="../media/image28.svg"/></Relationships>
</file>

<file path=ppt/slides/_rels/slide5.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51.xml"/><Relationship Id="rId5" Type="http://schemas.openxmlformats.org/officeDocument/2006/relationships/image" Target="../media/image32.svg"/><Relationship Id="rId4" Type="http://schemas.openxmlformats.org/officeDocument/2006/relationships/image" Target="../media/image31.svg"/></Relationships>
</file>

<file path=ppt/slides/_rels/slide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1.xml"/><Relationship Id="rId1" Type="http://schemas.openxmlformats.org/officeDocument/2006/relationships/slideLayout" Target="../slideLayouts/slideLayout44.xml"/><Relationship Id="rId4" Type="http://schemas.openxmlformats.org/officeDocument/2006/relationships/image" Target="../media/image34.sv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5.png"/><Relationship Id="rId1" Type="http://schemas.openxmlformats.org/officeDocument/2006/relationships/slideLayout" Target="../slideLayouts/slideLayout37.xml"/><Relationship Id="rId5" Type="http://schemas.openxmlformats.org/officeDocument/2006/relationships/image" Target="../media/image37.svg"/><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slideLayout" Target="../slideLayouts/slideLayout53.xml"/><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bdct.nhs.uk/children-aged-four-to-five-years/" TargetMode="External"/><Relationship Id="rId3" Type="http://schemas.openxmlformats.org/officeDocument/2006/relationships/hyperlink" Target="http://www.gov.uk/government/publications/best-start-in-speech-language-and-communication" TargetMode="External"/><Relationship Id="rId7" Type="http://schemas.openxmlformats.org/officeDocument/2006/relationships/hyperlink" Target="https://pmc.ncbi.nlm.nih.gov/articles/PMC10766374/"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doi.org/10.1080/03004430.2020.1843451" TargetMode="External"/><Relationship Id="rId5" Type="http://schemas.openxmlformats.org/officeDocument/2006/relationships/hyperlink" Target="http://www.reading.ac.uk/education/-/media/project/our-main/schools-departments/education/documents/offer-holders/early-years-2024-25/pg28-theories-of-child-development_article.pdf" TargetMode="External"/><Relationship Id="rId4" Type="http://schemas.openxmlformats.org/officeDocument/2006/relationships/hyperlink" Target="https://assets.publishing.service.gov.uk/media/5f9be9c48fa8f57f3b4cb075/BSSLC_Supporting-evidence.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EA7AD74-0D84-B6C1-1455-4D52DEB14335}"/>
              </a:ext>
            </a:extLst>
          </p:cNvPr>
          <p:cNvSpPr txBox="1">
            <a:spLocks/>
          </p:cNvSpPr>
          <p:nvPr/>
        </p:nvSpPr>
        <p:spPr>
          <a:xfrm>
            <a:off x="1710713" y="4257057"/>
            <a:ext cx="8539079" cy="1565009"/>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6600" b="0" kern="1200" cap="all" spc="50" baseline="0">
                <a:solidFill>
                  <a:schemeClr val="tx1"/>
                </a:solidFill>
                <a:latin typeface="+mj-lt"/>
                <a:ea typeface="+mj-ea"/>
                <a:cs typeface="+mj-cs"/>
              </a:defRPr>
            </a:lvl1pPr>
          </a:lstStyle>
          <a:p>
            <a:br>
              <a:rPr lang="en-GB" sz="2000" b="1" dirty="0">
                <a:latin typeface="Arial Nova Cond" panose="020F0502020204030204" pitchFamily="34" charset="0"/>
                <a:ea typeface="Aptos" panose="020B0004020202020204" pitchFamily="34" charset="0"/>
                <a:cs typeface="Angsana New" panose="02020603050405020304" pitchFamily="18" charset="-34"/>
              </a:rPr>
            </a:br>
            <a:br>
              <a:rPr lang="en-GB" sz="2000" dirty="0">
                <a:latin typeface="Arial Nova Cond" panose="020F0502020204030204" pitchFamily="34" charset="0"/>
                <a:cs typeface="Angsana New" panose="02020603050405020304" pitchFamily="18" charset="-34"/>
              </a:rPr>
            </a:br>
            <a:endParaRPr lang="en-GB" sz="2000" dirty="0">
              <a:latin typeface="Arial Nova Cond" panose="020F0502020204030204" pitchFamily="34" charset="0"/>
              <a:cs typeface="Angsana New" panose="02020603050405020304" pitchFamily="18" charset="-34"/>
            </a:endParaRPr>
          </a:p>
          <a:p>
            <a:r>
              <a:rPr lang="en-GB" sz="2000" dirty="0">
                <a:latin typeface="Arial Nova Cond" panose="020F0502020204030204" pitchFamily="34" charset="0"/>
                <a:cs typeface="Angsana New" panose="02020603050405020304" pitchFamily="18" charset="-34"/>
              </a:rPr>
              <a:t>Student NAME: Andrei Niqoule Dimayuga </a:t>
            </a:r>
          </a:p>
          <a:p>
            <a:br>
              <a:rPr lang="en-GB" sz="2000" dirty="0">
                <a:latin typeface="Arial Nova Cond" panose="020F0502020204030204" pitchFamily="34" charset="0"/>
                <a:cs typeface="Angsana New" panose="02020603050405020304" pitchFamily="18" charset="-34"/>
              </a:rPr>
            </a:br>
            <a:r>
              <a:rPr lang="en-GB" sz="2000" dirty="0">
                <a:latin typeface="Arial Nova Cond" panose="020F0502020204030204" pitchFamily="34" charset="0"/>
                <a:cs typeface="Angsana New" panose="02020603050405020304" pitchFamily="18" charset="-34"/>
              </a:rPr>
              <a:t>Student NUMBER:2515167</a:t>
            </a:r>
          </a:p>
          <a:p>
            <a:r>
              <a:rPr lang="en-GB" sz="2000" dirty="0">
                <a:latin typeface="Arial Nova Cond" panose="020F0502020204030204" pitchFamily="34" charset="0"/>
                <a:cs typeface="Angsana New" panose="02020603050405020304" pitchFamily="18" charset="-34"/>
              </a:rPr>
              <a:t> </a:t>
            </a:r>
          </a:p>
          <a:p>
            <a:r>
              <a:rPr lang="en-GB" sz="2000" dirty="0">
                <a:latin typeface="Arial Nova Cond" panose="020F0502020204030204" pitchFamily="34" charset="0"/>
                <a:cs typeface="Angsana New" panose="02020603050405020304" pitchFamily="18" charset="-34"/>
              </a:rPr>
              <a:t>TEACHER NAME: Peace ukachukwu</a:t>
            </a:r>
            <a:br>
              <a:rPr lang="en-GB" sz="2000" dirty="0">
                <a:latin typeface="Arial Nova Cond" panose="020F0502020204030204" pitchFamily="34" charset="0"/>
                <a:cs typeface="Angsana New" panose="02020603050405020304" pitchFamily="18" charset="-34"/>
              </a:rPr>
            </a:br>
            <a:endParaRPr lang="en-GB" sz="2000" dirty="0">
              <a:latin typeface="Arial Nova Cond" panose="020F0502020204030204" pitchFamily="34" charset="0"/>
              <a:cs typeface="Angsana New" panose="02020603050405020304" pitchFamily="18" charset="-34"/>
            </a:endParaRPr>
          </a:p>
        </p:txBody>
      </p:sp>
      <p:sp>
        <p:nvSpPr>
          <p:cNvPr id="5" name="TextBox 4">
            <a:extLst>
              <a:ext uri="{FF2B5EF4-FFF2-40B4-BE49-F238E27FC236}">
                <a16:creationId xmlns:a16="http://schemas.microsoft.com/office/drawing/2014/main" id="{53CA9018-678E-C42E-F39A-6066A34BED70}"/>
              </a:ext>
            </a:extLst>
          </p:cNvPr>
          <p:cNvSpPr txBox="1"/>
          <p:nvPr/>
        </p:nvSpPr>
        <p:spPr>
          <a:xfrm>
            <a:off x="3227356" y="1942580"/>
            <a:ext cx="6049210" cy="1938992"/>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LCHS4010</a:t>
            </a:r>
          </a:p>
          <a:p>
            <a:pPr algn="ctr"/>
            <a:r>
              <a:rPr lang="en-GB" sz="4000" b="1" dirty="0">
                <a:latin typeface="Arial" panose="020B0604020202020204" pitchFamily="34" charset="0"/>
                <a:cs typeface="Arial" panose="020B0604020202020204" pitchFamily="34" charset="0"/>
              </a:rPr>
              <a:t>Psychology in Health and Social Care</a:t>
            </a:r>
            <a:endParaRPr lang="en-GB" sz="4000" dirty="0">
              <a:latin typeface="Arial" panose="020B0604020202020204" pitchFamily="34" charset="0"/>
              <a:cs typeface="Arial" panose="020B0604020202020204" pitchFamily="34" charset="0"/>
            </a:endParaRPr>
          </a:p>
        </p:txBody>
      </p:sp>
      <p:pic>
        <p:nvPicPr>
          <p:cNvPr id="6" name="Picture 2" descr="UWTSD logo | Discover Dylan Thomas">
            <a:extLst>
              <a:ext uri="{FF2B5EF4-FFF2-40B4-BE49-F238E27FC236}">
                <a16:creationId xmlns:a16="http://schemas.microsoft.com/office/drawing/2014/main" id="{B11E2A93-2C32-A04C-927E-819A24900A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4698" y="258259"/>
            <a:ext cx="3272089" cy="130883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CA39001-DDAD-1BBF-48B0-E4270F038CBA}"/>
              </a:ext>
            </a:extLst>
          </p:cNvPr>
          <p:cNvSpPr txBox="1"/>
          <p:nvPr/>
        </p:nvSpPr>
        <p:spPr>
          <a:xfrm>
            <a:off x="219324" y="6338131"/>
            <a:ext cx="12065274" cy="523220"/>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Acknowledging the use of AI tools, I</a:t>
            </a:r>
            <a:r>
              <a:rPr lang="en-GB" sz="1000" dirty="0">
                <a:latin typeface="Arial" panose="020B0604020202020204" pitchFamily="34" charset="0"/>
                <a:cs typeface="Arial" panose="020B0604020202020204" pitchFamily="34" charset="0"/>
              </a:rPr>
              <a:t> confirm that I have </a:t>
            </a:r>
            <a:r>
              <a:rPr lang="en-GB" sz="1000" b="1" dirty="0">
                <a:latin typeface="Arial" panose="020B0604020202020204" pitchFamily="34" charset="0"/>
                <a:cs typeface="Arial" panose="020B0604020202020204" pitchFamily="34" charset="0"/>
              </a:rPr>
              <a:t>not </a:t>
            </a:r>
            <a:r>
              <a:rPr lang="en-GB" sz="1000" dirty="0">
                <a:latin typeface="Arial" panose="020B0604020202020204" pitchFamily="34" charset="0"/>
                <a:cs typeface="Arial" panose="020B0604020202020204" pitchFamily="34" charset="0"/>
              </a:rPr>
              <a:t>used any AI tools in the research and creation of this assignment. I confirm that I have not presented any AI-generated materials as my own work. </a:t>
            </a:r>
          </a:p>
          <a:p>
            <a:endParaRPr lang="en-GB" dirty="0"/>
          </a:p>
        </p:txBody>
      </p:sp>
    </p:spTree>
    <p:extLst>
      <p:ext uri="{BB962C8B-B14F-4D97-AF65-F5344CB8AC3E}">
        <p14:creationId xmlns:p14="http://schemas.microsoft.com/office/powerpoint/2010/main" val="1269387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90952" y="743461"/>
            <a:ext cx="4491782" cy="1386965"/>
          </a:xfrm>
        </p:spPr>
        <p:txBody>
          <a:bodyPr/>
          <a:lstStyle/>
          <a:p>
            <a:r>
              <a:rPr lang="en-US" sz="4000" cap="none" dirty="0"/>
              <a:t>Case Study: Introducing Isaac</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97380" y="1969492"/>
            <a:ext cx="4585300" cy="4145047"/>
          </a:xfrm>
        </p:spPr>
        <p:txBody>
          <a:bodyPr>
            <a:noAutofit/>
          </a:bodyPr>
          <a:lstStyle/>
          <a:p>
            <a:pPr marL="0" indent="0">
              <a:lnSpc>
                <a:spcPct val="100000"/>
              </a:lnSpc>
              <a:buNone/>
            </a:pPr>
            <a:r>
              <a:rPr lang="en-US" sz="1500" b="1" dirty="0"/>
              <a:t>Isaac is a 4-year-old child currently experiencing complex environmental transitions and delays.</a:t>
            </a:r>
          </a:p>
          <a:p>
            <a:pPr marL="0" indent="0">
              <a:lnSpc>
                <a:spcPct val="100000"/>
              </a:lnSpc>
              <a:buNone/>
            </a:pPr>
            <a:r>
              <a:rPr lang="en-US" sz="1500" b="1" dirty="0"/>
              <a:t>Observed Concerns: </a:t>
            </a:r>
            <a:r>
              <a:rPr lang="en-US" sz="1500" dirty="0"/>
              <a:t>Severe language delay, withdrawal from peer play, separation distress from his mother, and struggle to join group activities.</a:t>
            </a:r>
          </a:p>
          <a:p>
            <a:pPr marL="0" indent="0">
              <a:lnSpc>
                <a:spcPct val="100000"/>
              </a:lnSpc>
              <a:buNone/>
            </a:pPr>
            <a:r>
              <a:rPr lang="en-US" sz="1500" b="1" dirty="0"/>
              <a:t>Family background: </a:t>
            </a:r>
            <a:r>
              <a:rPr lang="en-US" sz="1500" dirty="0"/>
              <a:t>Disrupted support system, raised by a single mother addressing post-natal depression </a:t>
            </a:r>
          </a:p>
          <a:p>
            <a:pPr marL="0" indent="0">
              <a:lnSpc>
                <a:spcPct val="100000"/>
              </a:lnSpc>
              <a:buNone/>
            </a:pPr>
            <a:r>
              <a:rPr lang="en-US" sz="1500" b="1" dirty="0"/>
              <a:t>Recent Challenge: </a:t>
            </a:r>
            <a:r>
              <a:rPr lang="en-US" sz="1500" dirty="0"/>
              <a:t>Physical relocation resulting to instability care arrangements.</a:t>
            </a:r>
          </a:p>
          <a:p>
            <a:pPr marL="0" indent="0">
              <a:lnSpc>
                <a:spcPct val="100000"/>
              </a:lnSpc>
              <a:buNone/>
            </a:pPr>
            <a:r>
              <a:rPr lang="en-US" sz="1500" b="1" dirty="0"/>
              <a:t>Purpose of Presentation: </a:t>
            </a:r>
            <a:r>
              <a:rPr lang="en-GB" sz="1500" dirty="0"/>
              <a:t>How Vygotsky’s theory to understand Isaac’s challenges and create practical strategies.</a:t>
            </a:r>
            <a:endParaRPr lang="en-US" sz="1500" dirty="0"/>
          </a:p>
        </p:txBody>
      </p:sp>
      <p:pic>
        <p:nvPicPr>
          <p:cNvPr id="7" name="Picture Placeholder 6">
            <a:extLst>
              <a:ext uri="{FF2B5EF4-FFF2-40B4-BE49-F238E27FC236}">
                <a16:creationId xmlns:a16="http://schemas.microsoft.com/office/drawing/2014/main" id="{6CACD8DF-AE54-F2CD-547C-1B9A23E6C661}"/>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97000"/>
                    </a14:imgEffect>
                  </a14:imgLayer>
                </a14:imgProps>
              </a:ext>
              <a:ext uri="{28A0092B-C50C-407E-A947-70E740481C1C}">
                <a14:useLocalDpi xmlns:a14="http://schemas.microsoft.com/office/drawing/2010/main" val="0"/>
              </a:ext>
            </a:extLst>
          </a:blip>
          <a:srcRect t="22067" b="22067"/>
          <a:stretch>
            <a:fillRect/>
          </a:stretch>
        </p:blipFill>
        <p:spPr>
          <a:xfrm>
            <a:off x="6373806" y="333756"/>
            <a:ext cx="5467095" cy="6190488"/>
          </a:xfrm>
          <a:prstGeom prst="rect">
            <a:avLst/>
          </a:prstGeom>
          <a:effectLst>
            <a:innerShdw blurRad="1270000" dist="203200" dir="16200000">
              <a:prstClr val="black">
                <a:alpha val="56000"/>
              </a:prstClr>
            </a:innerShdw>
          </a:effectLst>
        </p:spPr>
      </p:pic>
      <p:pic>
        <p:nvPicPr>
          <p:cNvPr id="13" name="Graphic 12" descr="Woman with kid with solid fill">
            <a:extLst>
              <a:ext uri="{FF2B5EF4-FFF2-40B4-BE49-F238E27FC236}">
                <a16:creationId xmlns:a16="http://schemas.microsoft.com/office/drawing/2014/main" id="{6AA9F03B-F7D7-6028-160A-EAE7A459356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2349" y="3898016"/>
            <a:ext cx="288000" cy="288000"/>
          </a:xfrm>
          <a:prstGeom prst="rect">
            <a:avLst/>
          </a:prstGeom>
        </p:spPr>
      </p:pic>
      <p:pic>
        <p:nvPicPr>
          <p:cNvPr id="16" name="Graphic 15" descr="Playbook with solid fill">
            <a:extLst>
              <a:ext uri="{FF2B5EF4-FFF2-40B4-BE49-F238E27FC236}">
                <a16:creationId xmlns:a16="http://schemas.microsoft.com/office/drawing/2014/main" id="{C20E0FF5-561A-1679-0538-0BDC1640CAE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02952" y="4632344"/>
            <a:ext cx="288000" cy="288000"/>
          </a:xfrm>
          <a:prstGeom prst="rect">
            <a:avLst/>
          </a:prstGeom>
        </p:spPr>
      </p:pic>
      <p:pic>
        <p:nvPicPr>
          <p:cNvPr id="18" name="Graphic 17" descr="Presentation with checklist with solid fill">
            <a:extLst>
              <a:ext uri="{FF2B5EF4-FFF2-40B4-BE49-F238E27FC236}">
                <a16:creationId xmlns:a16="http://schemas.microsoft.com/office/drawing/2014/main" id="{3E60C440-F6D7-BE47-5DB5-AAC01B950B3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2349" y="5213765"/>
            <a:ext cx="288000" cy="288000"/>
          </a:xfrm>
          <a:prstGeom prst="rect">
            <a:avLst/>
          </a:prstGeom>
        </p:spPr>
      </p:pic>
      <p:pic>
        <p:nvPicPr>
          <p:cNvPr id="20" name="Graphic 19" descr="Confused face with solid fill with solid fill">
            <a:extLst>
              <a:ext uri="{FF2B5EF4-FFF2-40B4-BE49-F238E27FC236}">
                <a16:creationId xmlns:a16="http://schemas.microsoft.com/office/drawing/2014/main" id="{0FD87E27-C3CC-F385-D621-8B5C9738838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09380" y="2916534"/>
            <a:ext cx="288000" cy="288000"/>
          </a:xfrm>
          <a:prstGeom prst="rect">
            <a:avLst/>
          </a:prstGeo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Lev Vygotsky - Wikipedia">
            <a:extLst>
              <a:ext uri="{FF2B5EF4-FFF2-40B4-BE49-F238E27FC236}">
                <a16:creationId xmlns:a16="http://schemas.microsoft.com/office/drawing/2014/main" id="{5EE9A00E-224D-303C-DB51-BD10714DB10A}"/>
              </a:ext>
            </a:extLst>
          </p:cNvPr>
          <p:cNvPicPr>
            <a:picLocks noChangeAspect="1" noChangeArrowheads="1"/>
          </p:cNvPicPr>
          <p:nvPr/>
        </p:nvPicPr>
        <p:blipFill>
          <a:blip r:embed="rId2">
            <a:alphaModFix amt="62000"/>
            <a:extLst>
              <a:ext uri="{BEBA8EAE-BF5A-486C-A8C5-ECC9F3942E4B}">
                <a14:imgProps xmlns:a14="http://schemas.microsoft.com/office/drawing/2010/main">
                  <a14:imgLayer r:embed="rId3">
                    <a14:imgEffect>
                      <a14:saturation sat="101000"/>
                    </a14:imgEffect>
                  </a14:imgLayer>
                </a14:imgProps>
              </a:ext>
              <a:ext uri="{28A0092B-C50C-407E-A947-70E740481C1C}">
                <a14:useLocalDpi xmlns:a14="http://schemas.microsoft.com/office/drawing/2010/main" val="0"/>
              </a:ext>
            </a:extLst>
          </a:blip>
          <a:stretch>
            <a:fillRect/>
          </a:stretch>
        </p:blipFill>
        <p:spPr bwMode="auto">
          <a:xfrm>
            <a:off x="6967959" y="0"/>
            <a:ext cx="5224041" cy="68579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solidFill>
            <a:schemeClr val="bg1"/>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dist="50800" dir="5400000" sx="130000" sy="130000" algn="ctr" rotWithShape="0">
              <a:srgbClr val="000000">
                <a:alpha val="0"/>
              </a:srgbClr>
            </a:outerShdw>
          </a:effectLst>
        </p:spPr>
      </p:pic>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193815" y="1327333"/>
            <a:ext cx="5774144" cy="2565151"/>
          </a:xfrm>
        </p:spPr>
        <p:txBody>
          <a:bodyPr>
            <a:normAutofit/>
          </a:bodyPr>
          <a:lstStyle/>
          <a:p>
            <a:pPr algn="ctr">
              <a:lnSpc>
                <a:spcPct val="100000"/>
              </a:lnSpc>
            </a:pPr>
            <a:r>
              <a:rPr lang="en-GB" sz="4000" cap="none" dirty="0"/>
              <a:t>How Lev Vygotsky's Sociocultural Theory Helps Us Understand Isaac's Growth</a:t>
            </a:r>
            <a:endParaRPr lang="en-US" sz="4000" cap="none" dirty="0">
              <a:solidFill>
                <a:schemeClr val="accent5">
                  <a:lumMod val="10000"/>
                </a:schemeClr>
              </a:solidFill>
            </a:endParaRPr>
          </a:p>
        </p:txBody>
      </p:sp>
    </p:spTree>
    <p:extLst>
      <p:ext uri="{BB962C8B-B14F-4D97-AF65-F5344CB8AC3E}">
        <p14:creationId xmlns:p14="http://schemas.microsoft.com/office/powerpoint/2010/main" val="1773831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52DFE0-42A1-B38D-A447-057F6A5D9200}"/>
              </a:ext>
            </a:extLst>
          </p:cNvPr>
          <p:cNvSpPr>
            <a:spLocks noGrp="1"/>
          </p:cNvSpPr>
          <p:nvPr>
            <p:ph type="ctrTitle"/>
          </p:nvPr>
        </p:nvSpPr>
        <p:spPr>
          <a:xfrm>
            <a:off x="609600" y="634550"/>
            <a:ext cx="10972800" cy="1410894"/>
          </a:xfrm>
        </p:spPr>
        <p:txBody>
          <a:bodyPr/>
          <a:lstStyle/>
          <a:p>
            <a:r>
              <a:rPr lang="en-GB" sz="4800" cap="none" dirty="0"/>
              <a:t>Theoretical Concepts: </a:t>
            </a:r>
            <a:br>
              <a:rPr lang="en-GB" sz="4800" cap="none" dirty="0"/>
            </a:br>
            <a:r>
              <a:rPr lang="en-GB" sz="4800" cap="none" dirty="0">
                <a:latin typeface="AngsanaUPC" panose="02020603050405020304" pitchFamily="18" charset="-34"/>
                <a:cs typeface="AngsanaUPC" panose="02020603050405020304" pitchFamily="18" charset="-34"/>
              </a:rPr>
              <a:t>Vygotsky’s Sociocultural Theory </a:t>
            </a:r>
          </a:p>
        </p:txBody>
      </p:sp>
      <p:sp>
        <p:nvSpPr>
          <p:cNvPr id="5" name="TextBox 4">
            <a:extLst>
              <a:ext uri="{FF2B5EF4-FFF2-40B4-BE49-F238E27FC236}">
                <a16:creationId xmlns:a16="http://schemas.microsoft.com/office/drawing/2014/main" id="{81FF2277-B7BF-4D05-6F9E-CDA0FE80FB3E}"/>
              </a:ext>
            </a:extLst>
          </p:cNvPr>
          <p:cNvSpPr txBox="1"/>
          <p:nvPr/>
        </p:nvSpPr>
        <p:spPr>
          <a:xfrm>
            <a:off x="728871" y="3061252"/>
            <a:ext cx="3047999" cy="1785104"/>
          </a:xfrm>
          <a:prstGeom prst="rect">
            <a:avLst/>
          </a:prstGeom>
          <a:solidFill>
            <a:schemeClr val="tx1"/>
          </a:solidFill>
          <a:ln>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effectLst>
            <a:innerShdw blurRad="63500" dist="50800" dir="16200000">
              <a:prstClr val="black">
                <a:alpha val="50000"/>
              </a:prstClr>
            </a:innerShdw>
          </a:effectLst>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The More Knowledgeable Other (MKO)</a:t>
            </a:r>
          </a:p>
          <a:p>
            <a:endParaRPr lang="en-GB" dirty="0">
              <a:solidFill>
                <a:schemeClr val="bg1"/>
              </a:solidFill>
            </a:endParaRPr>
          </a:p>
          <a:p>
            <a:r>
              <a:rPr lang="en-GB" sz="1400" dirty="0">
                <a:solidFill>
                  <a:schemeClr val="bg1"/>
                </a:solidFill>
                <a:latin typeface="Aptos" panose="020B0004020202020204" pitchFamily="34" charset="0"/>
              </a:rPr>
              <a:t>An MKO represents anyone with a higher skill level than the learner (Parent, Teacher or Peer). A person who guides the learning process.</a:t>
            </a:r>
          </a:p>
        </p:txBody>
      </p:sp>
      <p:sp>
        <p:nvSpPr>
          <p:cNvPr id="6" name="TextBox 5">
            <a:extLst>
              <a:ext uri="{FF2B5EF4-FFF2-40B4-BE49-F238E27FC236}">
                <a16:creationId xmlns:a16="http://schemas.microsoft.com/office/drawing/2014/main" id="{D4A49B6D-9EAF-EFC9-FFF4-538B929504A1}"/>
              </a:ext>
            </a:extLst>
          </p:cNvPr>
          <p:cNvSpPr txBox="1"/>
          <p:nvPr/>
        </p:nvSpPr>
        <p:spPr>
          <a:xfrm>
            <a:off x="4366592" y="3061252"/>
            <a:ext cx="3047999" cy="1938992"/>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a:innerShdw blurRad="63500" dist="50800" dir="16200000">
              <a:prstClr val="black">
                <a:alpha val="50000"/>
              </a:prstClr>
            </a:innerShdw>
          </a:effectLst>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Zone of Proximal Development</a:t>
            </a:r>
          </a:p>
          <a:p>
            <a:endParaRPr lang="en-GB" sz="1400" dirty="0">
              <a:solidFill>
                <a:schemeClr val="bg1"/>
              </a:solidFill>
            </a:endParaRPr>
          </a:p>
          <a:p>
            <a:r>
              <a:rPr lang="en-GB" sz="1400" dirty="0">
                <a:solidFill>
                  <a:schemeClr val="bg1"/>
                </a:solidFill>
                <a:latin typeface="Aptos" panose="020B0004020202020204" pitchFamily="34" charset="0"/>
              </a:rPr>
              <a:t>Refers to the difference between what a child can achieve independently and what they can achieve with guided support </a:t>
            </a:r>
            <a:r>
              <a:rPr lang="en-GB" sz="1400" i="1" dirty="0">
                <a:solidFill>
                  <a:schemeClr val="bg1"/>
                </a:solidFill>
                <a:latin typeface="Aptos" panose="020B0004020202020204" pitchFamily="34" charset="0"/>
              </a:rPr>
              <a:t>(University of Reading, 2020)</a:t>
            </a:r>
          </a:p>
        </p:txBody>
      </p:sp>
      <p:sp>
        <p:nvSpPr>
          <p:cNvPr id="7" name="TextBox 6">
            <a:extLst>
              <a:ext uri="{FF2B5EF4-FFF2-40B4-BE49-F238E27FC236}">
                <a16:creationId xmlns:a16="http://schemas.microsoft.com/office/drawing/2014/main" id="{A3F6691B-0B83-C731-9ACE-3C5D0EB96F97}"/>
              </a:ext>
            </a:extLst>
          </p:cNvPr>
          <p:cNvSpPr txBox="1"/>
          <p:nvPr/>
        </p:nvSpPr>
        <p:spPr>
          <a:xfrm>
            <a:off x="8004313" y="3048000"/>
            <a:ext cx="3047999" cy="1661993"/>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a:innerShdw blurRad="63500" dist="50800" dir="16200000">
              <a:prstClr val="black">
                <a:alpha val="50000"/>
              </a:prstClr>
            </a:innerShdw>
          </a:effectLst>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Systematic Scaffolding</a:t>
            </a:r>
          </a:p>
          <a:p>
            <a:endParaRPr lang="en-GB" sz="1400" dirty="0">
              <a:solidFill>
                <a:schemeClr val="bg1"/>
              </a:solidFill>
            </a:endParaRPr>
          </a:p>
          <a:p>
            <a:r>
              <a:rPr lang="en-GB" sz="1400" dirty="0">
                <a:solidFill>
                  <a:schemeClr val="bg1"/>
                </a:solidFill>
                <a:latin typeface="Aptos" panose="020B0004020202020204" pitchFamily="34" charset="0"/>
              </a:rPr>
              <a:t>A temporary adjustable support framework provided by the More Knowledgeable Other (MKO). The support is gradually reduced as the child develops independent skills.</a:t>
            </a:r>
          </a:p>
        </p:txBody>
      </p:sp>
      <p:pic>
        <p:nvPicPr>
          <p:cNvPr id="9" name="Graphic 8" descr="Group of men with solid fill">
            <a:extLst>
              <a:ext uri="{FF2B5EF4-FFF2-40B4-BE49-F238E27FC236}">
                <a16:creationId xmlns:a16="http://schemas.microsoft.com/office/drawing/2014/main" id="{5B588628-04B6-0B6C-CABA-9F895548E4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28871" y="2773252"/>
            <a:ext cx="288000" cy="288000"/>
          </a:xfrm>
          <a:prstGeom prst="rect">
            <a:avLst/>
          </a:prstGeom>
          <a:effectLst>
            <a:innerShdw blurRad="63500" dist="50800" dir="5400000">
              <a:prstClr val="black">
                <a:alpha val="50000"/>
              </a:prstClr>
            </a:innerShdw>
          </a:effectLst>
        </p:spPr>
      </p:pic>
      <p:pic>
        <p:nvPicPr>
          <p:cNvPr id="13" name="Graphic 12" descr="Target with solid fill">
            <a:extLst>
              <a:ext uri="{FF2B5EF4-FFF2-40B4-BE49-F238E27FC236}">
                <a16:creationId xmlns:a16="http://schemas.microsoft.com/office/drawing/2014/main" id="{17BDB7D6-B169-0B3A-A043-416B0B273A6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66592" y="2773252"/>
            <a:ext cx="319778" cy="288000"/>
          </a:xfrm>
          <a:prstGeom prst="rect">
            <a:avLst/>
          </a:prstGeom>
        </p:spPr>
      </p:pic>
      <p:pic>
        <p:nvPicPr>
          <p:cNvPr id="15" name="Graphic 14" descr="Bar graph with upward trend with solid fill">
            <a:extLst>
              <a:ext uri="{FF2B5EF4-FFF2-40B4-BE49-F238E27FC236}">
                <a16:creationId xmlns:a16="http://schemas.microsoft.com/office/drawing/2014/main" id="{F762A3B0-206D-318D-9CEC-EFFB1D7A237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04313" y="2760000"/>
            <a:ext cx="287999" cy="288000"/>
          </a:xfrm>
          <a:prstGeom prst="rect">
            <a:avLst/>
          </a:prstGeom>
        </p:spPr>
      </p:pic>
      <p:sp>
        <p:nvSpPr>
          <p:cNvPr id="17" name="TextBox 16">
            <a:extLst>
              <a:ext uri="{FF2B5EF4-FFF2-40B4-BE49-F238E27FC236}">
                <a16:creationId xmlns:a16="http://schemas.microsoft.com/office/drawing/2014/main" id="{423F7BBB-BC03-FD83-FDA1-3D9133ADFA85}"/>
              </a:ext>
            </a:extLst>
          </p:cNvPr>
          <p:cNvSpPr txBox="1"/>
          <p:nvPr/>
        </p:nvSpPr>
        <p:spPr>
          <a:xfrm>
            <a:off x="6437088" y="6381879"/>
            <a:ext cx="4491935" cy="246221"/>
          </a:xfrm>
          <a:prstGeom prst="rect">
            <a:avLst/>
          </a:prstGeom>
          <a:noFill/>
        </p:spPr>
        <p:txBody>
          <a:bodyPr wrap="none" rtlCol="0">
            <a:spAutoFit/>
          </a:bodyPr>
          <a:lstStyle/>
          <a:p>
            <a:r>
              <a:rPr lang="en-GB" sz="1000" i="1" dirty="0">
                <a:solidFill>
                  <a:schemeClr val="bg1">
                    <a:lumMod val="50000"/>
                    <a:lumOff val="50000"/>
                  </a:schemeClr>
                </a:solidFill>
              </a:rPr>
              <a:t>University of Reading (2020), Early child Development &amp; Care (2023)</a:t>
            </a:r>
          </a:p>
        </p:txBody>
      </p:sp>
      <p:sp>
        <p:nvSpPr>
          <p:cNvPr id="18" name="TextBox 17">
            <a:extLst>
              <a:ext uri="{FF2B5EF4-FFF2-40B4-BE49-F238E27FC236}">
                <a16:creationId xmlns:a16="http://schemas.microsoft.com/office/drawing/2014/main" id="{066C1044-E250-79B5-C8DA-474CE2C7DB83}"/>
              </a:ext>
            </a:extLst>
          </p:cNvPr>
          <p:cNvSpPr txBox="1"/>
          <p:nvPr/>
        </p:nvSpPr>
        <p:spPr>
          <a:xfrm>
            <a:off x="1240934" y="1923092"/>
            <a:ext cx="9948673" cy="637228"/>
          </a:xfrm>
          <a:prstGeom prst="rect">
            <a:avLst/>
          </a:prstGeom>
        </p:spPr>
        <p:txBody>
          <a:bodyPr vert="horz" lIns="91440" tIns="45720" rIns="91440" bIns="45720" rtlCol="0" anchor="t">
            <a:normAutofit/>
          </a:bodyPr>
          <a:lstStyle/>
          <a:p>
            <a:pPr>
              <a:lnSpc>
                <a:spcPct val="140000"/>
              </a:lnSpc>
              <a:spcBef>
                <a:spcPts val="1000"/>
              </a:spcBef>
            </a:pPr>
            <a:r>
              <a:rPr lang="en-GB" sz="1600" kern="1200" dirty="0">
                <a:solidFill>
                  <a:schemeClr val="bg1"/>
                </a:solidFill>
                <a:latin typeface="+mn-lt"/>
                <a:ea typeface="+mn-ea"/>
                <a:cs typeface="+mn-cs"/>
              </a:rPr>
              <a:t>“Social interaction plays a crucial role in children's cognitive development and brain structure”</a:t>
            </a:r>
          </a:p>
        </p:txBody>
      </p:sp>
    </p:spTree>
    <p:extLst>
      <p:ext uri="{BB962C8B-B14F-4D97-AF65-F5344CB8AC3E}">
        <p14:creationId xmlns:p14="http://schemas.microsoft.com/office/powerpoint/2010/main" val="175188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521049" y="727475"/>
            <a:ext cx="6609956" cy="1110434"/>
          </a:xfrm>
        </p:spPr>
        <p:txBody>
          <a:bodyPr vert="horz" lIns="91440" tIns="45720" rIns="91440" bIns="45720" rtlCol="0" anchor="t">
            <a:noAutofit/>
          </a:bodyPr>
          <a:lstStyle/>
          <a:p>
            <a:r>
              <a:rPr lang="en-GB" sz="4000" cap="none" dirty="0">
                <a:latin typeface="Arial" panose="020B0604020202020204" pitchFamily="34" charset="0"/>
                <a:cs typeface="Arial" panose="020B0604020202020204" pitchFamily="34" charset="0"/>
              </a:rPr>
              <a:t>Vygotsky’s Ideas And Isaac’s Experience</a:t>
            </a:r>
            <a:endParaRPr lang="en-US" sz="4000" cap="none"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1AFC89A-732D-9FBC-D5BC-2020D50886D3}"/>
              </a:ext>
            </a:extLst>
          </p:cNvPr>
          <p:cNvSpPr txBox="1"/>
          <p:nvPr/>
        </p:nvSpPr>
        <p:spPr>
          <a:xfrm>
            <a:off x="809049" y="2914786"/>
            <a:ext cx="5766138" cy="3264188"/>
          </a:xfrm>
          <a:prstGeom prst="rect">
            <a:avLst/>
          </a:prstGeom>
        </p:spPr>
        <p:txBody>
          <a:bodyPr vert="horz" lIns="91440" tIns="45720" rIns="91440" bIns="45720" rtlCol="0">
            <a:noAutofit/>
          </a:bodyPr>
          <a:lstStyle/>
          <a:p>
            <a:pPr algn="just">
              <a:lnSpc>
                <a:spcPct val="130000"/>
              </a:lnSpc>
              <a:spcBef>
                <a:spcPts val="1000"/>
              </a:spcBef>
            </a:pPr>
            <a:r>
              <a:rPr lang="en-US" sz="1400" b="1" dirty="0"/>
              <a:t>Responsive Communication: </a:t>
            </a:r>
            <a:r>
              <a:rPr lang="en-US" sz="1400" dirty="0"/>
              <a:t>Language delays are best addressed through interactive conversations rather than through isolation.</a:t>
            </a:r>
          </a:p>
          <a:p>
            <a:pPr algn="just">
              <a:lnSpc>
                <a:spcPct val="130000"/>
              </a:lnSpc>
              <a:spcBef>
                <a:spcPts val="1000"/>
              </a:spcBef>
            </a:pPr>
            <a:r>
              <a:rPr lang="en-US" sz="1400" b="1" dirty="0"/>
              <a:t>Pretend Play: </a:t>
            </a:r>
            <a:r>
              <a:rPr lang="en-US" sz="1400" dirty="0"/>
              <a:t>Adult-Guided play significantly improves child self-regulation, emotional control and behavioural flexibility.</a:t>
            </a:r>
          </a:p>
          <a:p>
            <a:pPr algn="just">
              <a:lnSpc>
                <a:spcPct val="130000"/>
              </a:lnSpc>
              <a:spcBef>
                <a:spcPts val="1000"/>
              </a:spcBef>
            </a:pPr>
            <a:r>
              <a:rPr lang="en-US" sz="1400" b="1" dirty="0"/>
              <a:t>UK Policy Integration: </a:t>
            </a:r>
            <a:r>
              <a:rPr lang="en-US" sz="1400" dirty="0"/>
              <a:t>Structured modelling, comment-based play and intensive communication strategies. This is in line with DfE and Public Health England Guidelines.</a:t>
            </a:r>
          </a:p>
        </p:txBody>
      </p:sp>
      <p:pic>
        <p:nvPicPr>
          <p:cNvPr id="11" name="Picture 10">
            <a:extLst>
              <a:ext uri="{FF2B5EF4-FFF2-40B4-BE49-F238E27FC236}">
                <a16:creationId xmlns:a16="http://schemas.microsoft.com/office/drawing/2014/main" id="{17EBAB32-1EEB-752F-8505-91ECC5972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3187" y="841664"/>
            <a:ext cx="4716165" cy="4831771"/>
          </a:xfrm>
          <a:prstGeom prst="rect">
            <a:avLst/>
          </a:prstGeom>
          <a:effectLst>
            <a:softEdge rad="76200"/>
          </a:effectLst>
        </p:spPr>
      </p:pic>
      <p:pic>
        <p:nvPicPr>
          <p:cNvPr id="17" name="Graphic 16" descr="Chat with solid fill">
            <a:extLst>
              <a:ext uri="{FF2B5EF4-FFF2-40B4-BE49-F238E27FC236}">
                <a16:creationId xmlns:a16="http://schemas.microsoft.com/office/drawing/2014/main" id="{287BA218-543B-F2BE-1C45-AB41392CA37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1049" y="2985856"/>
            <a:ext cx="288000" cy="288000"/>
          </a:xfrm>
          <a:prstGeom prst="rect">
            <a:avLst/>
          </a:prstGeom>
        </p:spPr>
      </p:pic>
      <p:pic>
        <p:nvPicPr>
          <p:cNvPr id="19" name="Graphic 18" descr="Cheers with solid fill">
            <a:extLst>
              <a:ext uri="{FF2B5EF4-FFF2-40B4-BE49-F238E27FC236}">
                <a16:creationId xmlns:a16="http://schemas.microsoft.com/office/drawing/2014/main" id="{D40C6D7B-DA50-5C3A-7103-16D5747D2F7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9049" y="3981476"/>
            <a:ext cx="252000" cy="252000"/>
          </a:xfrm>
          <a:prstGeom prst="rect">
            <a:avLst/>
          </a:prstGeom>
        </p:spPr>
      </p:pic>
      <p:pic>
        <p:nvPicPr>
          <p:cNvPr id="21" name="Graphic 20" descr="Closed book with solid fill">
            <a:extLst>
              <a:ext uri="{FF2B5EF4-FFF2-40B4-BE49-F238E27FC236}">
                <a16:creationId xmlns:a16="http://schemas.microsoft.com/office/drawing/2014/main" id="{C2EE9504-D0DB-C583-19D3-A1057DC7CA0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1049" y="4905950"/>
            <a:ext cx="288000" cy="288000"/>
          </a:xfrm>
          <a:prstGeom prst="rect">
            <a:avLst/>
          </a:prstGeom>
        </p:spPr>
      </p:pic>
      <p:sp>
        <p:nvSpPr>
          <p:cNvPr id="24" name="TextBox 23">
            <a:extLst>
              <a:ext uri="{FF2B5EF4-FFF2-40B4-BE49-F238E27FC236}">
                <a16:creationId xmlns:a16="http://schemas.microsoft.com/office/drawing/2014/main" id="{2546EB9F-E30B-2E29-9CCE-A5D3EF543D16}"/>
              </a:ext>
            </a:extLst>
          </p:cNvPr>
          <p:cNvSpPr txBox="1"/>
          <p:nvPr/>
        </p:nvSpPr>
        <p:spPr>
          <a:xfrm>
            <a:off x="7702046" y="6178974"/>
            <a:ext cx="3954929" cy="246221"/>
          </a:xfrm>
          <a:prstGeom prst="rect">
            <a:avLst/>
          </a:prstGeom>
          <a:noFill/>
        </p:spPr>
        <p:txBody>
          <a:bodyPr wrap="none" rtlCol="0">
            <a:spAutoFit/>
          </a:bodyPr>
          <a:lstStyle/>
          <a:p>
            <a:r>
              <a:rPr lang="en-GB" sz="1000" i="1" dirty="0">
                <a:solidFill>
                  <a:schemeClr val="tx1">
                    <a:lumMod val="50000"/>
                    <a:lumOff val="50000"/>
                  </a:schemeClr>
                </a:solidFill>
              </a:rPr>
              <a:t>Department of Education and Public Health England (2020)</a:t>
            </a:r>
          </a:p>
        </p:txBody>
      </p:sp>
    </p:spTree>
    <p:extLst>
      <p:ext uri="{BB962C8B-B14F-4D97-AF65-F5344CB8AC3E}">
        <p14:creationId xmlns:p14="http://schemas.microsoft.com/office/powerpoint/2010/main" val="3408536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EB8CF-9E22-6779-27CB-25347B9558FE}"/>
              </a:ext>
            </a:extLst>
          </p:cNvPr>
          <p:cNvSpPr>
            <a:spLocks noGrp="1"/>
          </p:cNvSpPr>
          <p:nvPr>
            <p:ph sz="quarter" idx="13"/>
          </p:nvPr>
        </p:nvSpPr>
        <p:spPr>
          <a:xfrm>
            <a:off x="763930" y="451412"/>
            <a:ext cx="8055980" cy="1377388"/>
          </a:xfrm>
        </p:spPr>
        <p:txBody>
          <a:bodyPr>
            <a:noAutofit/>
          </a:bodyPr>
          <a:lstStyle/>
          <a:p>
            <a:r>
              <a:rPr lang="en-US" sz="4000" cap="none" dirty="0"/>
              <a:t>Looking At Isaac’s Environment </a:t>
            </a:r>
          </a:p>
          <a:p>
            <a:r>
              <a:rPr lang="en-US" sz="4000" cap="none" dirty="0"/>
              <a:t>And Situation:</a:t>
            </a:r>
          </a:p>
        </p:txBody>
      </p:sp>
      <p:sp>
        <p:nvSpPr>
          <p:cNvPr id="6" name="TextBox 5">
            <a:extLst>
              <a:ext uri="{FF2B5EF4-FFF2-40B4-BE49-F238E27FC236}">
                <a16:creationId xmlns:a16="http://schemas.microsoft.com/office/drawing/2014/main" id="{E7B910C1-88CA-EF35-734F-442939427097}"/>
              </a:ext>
            </a:extLst>
          </p:cNvPr>
          <p:cNvSpPr txBox="1"/>
          <p:nvPr/>
        </p:nvSpPr>
        <p:spPr>
          <a:xfrm>
            <a:off x="1564913" y="2424338"/>
            <a:ext cx="4595150" cy="3170099"/>
          </a:xfrm>
          <a:prstGeom prst="rect">
            <a:avLst/>
          </a:prstGeom>
          <a:noFill/>
        </p:spPr>
        <p:txBody>
          <a:bodyPr wrap="square" rtlCol="0">
            <a:spAutoFit/>
          </a:bodyPr>
          <a:lstStyle/>
          <a:p>
            <a:r>
              <a:rPr lang="en-GB" sz="2000" b="1" dirty="0"/>
              <a:t>Disrupted Care &amp; Lack of MKOs</a:t>
            </a:r>
          </a:p>
          <a:p>
            <a:endParaRPr lang="en-GB" b="1" dirty="0"/>
          </a:p>
          <a:p>
            <a:r>
              <a:rPr lang="en-GB" b="1" dirty="0"/>
              <a:t>Fractures Scaffolding: </a:t>
            </a:r>
            <a:r>
              <a:rPr lang="en-GB" dirty="0"/>
              <a:t>Frequent Shifts in the environment meant Isaac lacked consistent figures to daily routines.</a:t>
            </a:r>
          </a:p>
          <a:p>
            <a:endParaRPr lang="en-GB" dirty="0"/>
          </a:p>
          <a:p>
            <a:r>
              <a:rPr lang="en-GB" b="1" dirty="0"/>
              <a:t>Maternal Post-Natal Depression</a:t>
            </a:r>
            <a:r>
              <a:rPr lang="en-GB" dirty="0"/>
              <a:t>: Limits emotional co-regulation cycles, reducing the quality of language modelling at home.</a:t>
            </a:r>
          </a:p>
        </p:txBody>
      </p:sp>
      <p:sp>
        <p:nvSpPr>
          <p:cNvPr id="7" name="TextBox 6">
            <a:extLst>
              <a:ext uri="{FF2B5EF4-FFF2-40B4-BE49-F238E27FC236}">
                <a16:creationId xmlns:a16="http://schemas.microsoft.com/office/drawing/2014/main" id="{1C554546-FC4E-1FA6-4B29-1DD3B6D73A79}"/>
              </a:ext>
            </a:extLst>
          </p:cNvPr>
          <p:cNvSpPr txBox="1"/>
          <p:nvPr/>
        </p:nvSpPr>
        <p:spPr>
          <a:xfrm>
            <a:off x="6680521" y="2419360"/>
            <a:ext cx="4595150" cy="3170099"/>
          </a:xfrm>
          <a:prstGeom prst="rect">
            <a:avLst/>
          </a:prstGeom>
          <a:noFill/>
        </p:spPr>
        <p:txBody>
          <a:bodyPr wrap="square" rtlCol="0">
            <a:spAutoFit/>
          </a:bodyPr>
          <a:lstStyle/>
          <a:p>
            <a:r>
              <a:rPr lang="en-GB" sz="2000" b="1" dirty="0"/>
              <a:t>Language &amp; play deprivation</a:t>
            </a:r>
          </a:p>
          <a:p>
            <a:endParaRPr lang="en-GB" dirty="0"/>
          </a:p>
          <a:p>
            <a:r>
              <a:rPr lang="en-GB" b="1" dirty="0"/>
              <a:t>Reduced Language Exposure: </a:t>
            </a:r>
            <a:r>
              <a:rPr lang="en-GB" dirty="0"/>
              <a:t>Being deprived of essential verbal interaction hinders internal processes and slows down the structure of internal thinking.</a:t>
            </a:r>
          </a:p>
          <a:p>
            <a:endParaRPr lang="en-GB" dirty="0"/>
          </a:p>
          <a:p>
            <a:r>
              <a:rPr lang="en-GB" b="1" dirty="0"/>
              <a:t>Play-based Withdrawal</a:t>
            </a:r>
            <a:r>
              <a:rPr lang="en-GB" dirty="0"/>
              <a:t>: without a supported play entry, Isaac withdraws further language and cognitive learning opportunities.</a:t>
            </a:r>
          </a:p>
        </p:txBody>
      </p:sp>
      <p:pic>
        <p:nvPicPr>
          <p:cNvPr id="9" name="Graphic 8" descr="Warning with solid fill">
            <a:extLst>
              <a:ext uri="{FF2B5EF4-FFF2-40B4-BE49-F238E27FC236}">
                <a16:creationId xmlns:a16="http://schemas.microsoft.com/office/drawing/2014/main" id="{387AC701-3B52-3875-7491-B7E2CB94B6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76913" y="2424338"/>
            <a:ext cx="288000" cy="288000"/>
          </a:xfrm>
          <a:prstGeom prst="rect">
            <a:avLst/>
          </a:prstGeom>
        </p:spPr>
      </p:pic>
      <p:pic>
        <p:nvPicPr>
          <p:cNvPr id="11" name="Graphic 10" descr="Children with solid fill">
            <a:extLst>
              <a:ext uri="{FF2B5EF4-FFF2-40B4-BE49-F238E27FC236}">
                <a16:creationId xmlns:a16="http://schemas.microsoft.com/office/drawing/2014/main" id="{A0FA06A6-D36F-F35A-983B-2B0E8D5AC9B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92521" y="2424338"/>
            <a:ext cx="288000" cy="288000"/>
          </a:xfrm>
          <a:prstGeom prst="rect">
            <a:avLst/>
          </a:prstGeom>
        </p:spPr>
      </p:pic>
      <p:sp>
        <p:nvSpPr>
          <p:cNvPr id="12" name="TextBox 11">
            <a:extLst>
              <a:ext uri="{FF2B5EF4-FFF2-40B4-BE49-F238E27FC236}">
                <a16:creationId xmlns:a16="http://schemas.microsoft.com/office/drawing/2014/main" id="{93B84A63-E371-4379-316B-4C4976D79F61}"/>
              </a:ext>
            </a:extLst>
          </p:cNvPr>
          <p:cNvSpPr txBox="1"/>
          <p:nvPr/>
        </p:nvSpPr>
        <p:spPr>
          <a:xfrm>
            <a:off x="6778121" y="6283477"/>
            <a:ext cx="4891083" cy="246221"/>
          </a:xfrm>
          <a:prstGeom prst="rect">
            <a:avLst/>
          </a:prstGeom>
          <a:noFill/>
        </p:spPr>
        <p:txBody>
          <a:bodyPr wrap="none" rtlCol="0">
            <a:spAutoFit/>
          </a:bodyPr>
          <a:lstStyle/>
          <a:p>
            <a:r>
              <a:rPr lang="en-GB" sz="1000" i="1" dirty="0">
                <a:solidFill>
                  <a:schemeClr val="tx1">
                    <a:lumMod val="50000"/>
                    <a:lumOff val="50000"/>
                  </a:schemeClr>
                </a:solidFill>
              </a:rPr>
              <a:t>Department of Education (2020), York &amp; Scarborough NHS Trust (20206)</a:t>
            </a:r>
          </a:p>
        </p:txBody>
      </p:sp>
    </p:spTree>
    <p:extLst>
      <p:ext uri="{BB962C8B-B14F-4D97-AF65-F5344CB8AC3E}">
        <p14:creationId xmlns:p14="http://schemas.microsoft.com/office/powerpoint/2010/main" val="272877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AD34C7-BB7D-0E99-270E-860748397169}"/>
              </a:ext>
            </a:extLst>
          </p:cNvPr>
          <p:cNvSpPr/>
          <p:nvPr/>
        </p:nvSpPr>
        <p:spPr>
          <a:xfrm>
            <a:off x="5181600" y="212035"/>
            <a:ext cx="6626087" cy="6281530"/>
          </a:xfrm>
          <a:prstGeom prst="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612647" y="920154"/>
            <a:ext cx="10985794" cy="568572"/>
          </a:xfrm>
        </p:spPr>
        <p:txBody>
          <a:bodyPr>
            <a:normAutofit/>
          </a:bodyPr>
          <a:lstStyle/>
          <a:p>
            <a:r>
              <a:rPr lang="en-US" sz="3600" dirty="0"/>
              <a:t>The Interaction of Nature &amp; Nurture</a:t>
            </a:r>
          </a:p>
        </p:txBody>
      </p:sp>
      <p:pic>
        <p:nvPicPr>
          <p:cNvPr id="15" name="Picture 14">
            <a:extLst>
              <a:ext uri="{FF2B5EF4-FFF2-40B4-BE49-F238E27FC236}">
                <a16:creationId xmlns:a16="http://schemas.microsoft.com/office/drawing/2014/main" id="{E3A2F5CC-EF69-7050-CA70-DCCCA7716B86}"/>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6300"/>
                    </a14:imgEffect>
                    <a14:imgEffect>
                      <a14:saturation sat="105000"/>
                    </a14:imgEffect>
                    <a14:imgEffect>
                      <a14:brightnessContrast bright="-3000" contrast="-1000"/>
                    </a14:imgEffect>
                  </a14:imgLayer>
                </a14:imgProps>
              </a:ext>
              <a:ext uri="{28A0092B-C50C-407E-A947-70E740481C1C}">
                <a14:useLocalDpi xmlns:a14="http://schemas.microsoft.com/office/drawing/2010/main" val="0"/>
              </a:ext>
            </a:extLst>
          </a:blip>
          <a:stretch>
            <a:fillRect/>
          </a:stretch>
        </p:blipFill>
        <p:spPr>
          <a:xfrm>
            <a:off x="6400801" y="1747307"/>
            <a:ext cx="5028080" cy="4474824"/>
          </a:xfrm>
          <a:prstGeom prst="flowChartConnector">
            <a:avLst/>
          </a:prstGeom>
          <a:effectLst>
            <a:softEdge rad="165100"/>
          </a:effectLst>
        </p:spPr>
      </p:pic>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763119" y="2196845"/>
            <a:ext cx="5409347" cy="3741001"/>
          </a:xfrm>
        </p:spPr>
        <p:txBody>
          <a:bodyPr anchor="t">
            <a:normAutofit/>
          </a:bodyPr>
          <a:lstStyle/>
          <a:p>
            <a:r>
              <a:rPr lang="en-US" b="1" dirty="0">
                <a:latin typeface="Arial" panose="020B0604020202020204" pitchFamily="34" charset="0"/>
                <a:cs typeface="Arial" panose="020B0604020202020204" pitchFamily="34" charset="0"/>
              </a:rPr>
              <a:t>Biological Factors (Nature):</a:t>
            </a:r>
            <a:br>
              <a:rPr lang="en-US" dirty="0"/>
            </a:br>
            <a:r>
              <a:rPr lang="en-GB" dirty="0"/>
              <a:t>People with certain traits of brain development may be more sensitive. This means they may react strongly to stress, showing behaviours like wanting to run away from problems or seeking comfort from others. </a:t>
            </a:r>
          </a:p>
          <a:p>
            <a:r>
              <a:rPr lang="en-US" b="1" dirty="0">
                <a:latin typeface="Arial" panose="020B0604020202020204" pitchFamily="34" charset="0"/>
                <a:cs typeface="Arial" panose="020B0604020202020204" pitchFamily="34" charset="0"/>
              </a:rPr>
              <a:t>Environmental Factors (Nurture):</a:t>
            </a:r>
            <a:br>
              <a:rPr lang="en-US" dirty="0"/>
            </a:br>
            <a:r>
              <a:rPr lang="en-GB" dirty="0"/>
              <a:t>The quality of caregiving, stable relationships, and secure attachments act as protective factors that help individuals regulate their emotions and behaviour.</a:t>
            </a:r>
          </a:p>
          <a:p>
            <a:r>
              <a:rPr lang="en-GB" b="1" dirty="0"/>
              <a:t>* Vygotsky clearly shows how cultural/ environmental scaffolding shapes neurological development.</a:t>
            </a:r>
          </a:p>
        </p:txBody>
      </p:sp>
      <p:pic>
        <p:nvPicPr>
          <p:cNvPr id="17" name="Graphic 16" descr="DNA with solid fill">
            <a:extLst>
              <a:ext uri="{FF2B5EF4-FFF2-40B4-BE49-F238E27FC236}">
                <a16:creationId xmlns:a16="http://schemas.microsoft.com/office/drawing/2014/main" id="{AA4313C2-0539-6BA9-4BCB-E4AB7C738E5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5721" y="2641921"/>
            <a:ext cx="288000" cy="288000"/>
          </a:xfrm>
          <a:prstGeom prst="rect">
            <a:avLst/>
          </a:prstGeom>
        </p:spPr>
      </p:pic>
      <p:pic>
        <p:nvPicPr>
          <p:cNvPr id="19" name="Graphic 18" descr="Tree With Roots with solid fill">
            <a:extLst>
              <a:ext uri="{FF2B5EF4-FFF2-40B4-BE49-F238E27FC236}">
                <a16:creationId xmlns:a16="http://schemas.microsoft.com/office/drawing/2014/main" id="{3BDC4E2A-FB71-52B5-382D-29AFC335855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07093" y="4257461"/>
            <a:ext cx="288000" cy="288000"/>
          </a:xfrm>
          <a:prstGeom prst="rect">
            <a:avLst/>
          </a:prstGeom>
        </p:spPr>
      </p:pic>
      <p:sp>
        <p:nvSpPr>
          <p:cNvPr id="20" name="TextBox 19">
            <a:extLst>
              <a:ext uri="{FF2B5EF4-FFF2-40B4-BE49-F238E27FC236}">
                <a16:creationId xmlns:a16="http://schemas.microsoft.com/office/drawing/2014/main" id="{6C004C4B-997D-84F3-EA90-536091171491}"/>
              </a:ext>
            </a:extLst>
          </p:cNvPr>
          <p:cNvSpPr txBox="1"/>
          <p:nvPr/>
        </p:nvSpPr>
        <p:spPr>
          <a:xfrm>
            <a:off x="7726120" y="6357601"/>
            <a:ext cx="3308919" cy="246221"/>
          </a:xfrm>
          <a:prstGeom prst="rect">
            <a:avLst/>
          </a:prstGeom>
          <a:noFill/>
        </p:spPr>
        <p:txBody>
          <a:bodyPr wrap="none" rtlCol="0">
            <a:spAutoFit/>
          </a:bodyPr>
          <a:lstStyle/>
          <a:p>
            <a:r>
              <a:rPr lang="en-GB" sz="1000" i="1" dirty="0">
                <a:solidFill>
                  <a:schemeClr val="tx1">
                    <a:lumMod val="65000"/>
                    <a:lumOff val="35000"/>
                  </a:schemeClr>
                </a:solidFill>
              </a:rPr>
              <a:t>Bradford District Care (2025) , DfE and PHE (2020)</a:t>
            </a:r>
          </a:p>
        </p:txBody>
      </p:sp>
    </p:spTree>
    <p:extLst>
      <p:ext uri="{BB962C8B-B14F-4D97-AF65-F5344CB8AC3E}">
        <p14:creationId xmlns:p14="http://schemas.microsoft.com/office/powerpoint/2010/main" val="948600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613459" y="613458"/>
            <a:ext cx="9925087" cy="847638"/>
          </a:xfrm>
        </p:spPr>
        <p:txBody>
          <a:bodyPr/>
          <a:lstStyle/>
          <a:p>
            <a:r>
              <a:rPr lang="en-US" sz="4000" dirty="0"/>
              <a:t>Useful, theory-based approach</a:t>
            </a:r>
          </a:p>
        </p:txBody>
      </p:sp>
      <p:sp>
        <p:nvSpPr>
          <p:cNvPr id="3" name="TextBox 2">
            <a:extLst>
              <a:ext uri="{FF2B5EF4-FFF2-40B4-BE49-F238E27FC236}">
                <a16:creationId xmlns:a16="http://schemas.microsoft.com/office/drawing/2014/main" id="{6A094A1F-618F-A4D9-FA6B-982D133D9542}"/>
              </a:ext>
            </a:extLst>
          </p:cNvPr>
          <p:cNvSpPr txBox="1"/>
          <p:nvPr/>
        </p:nvSpPr>
        <p:spPr>
          <a:xfrm>
            <a:off x="880833" y="2413337"/>
            <a:ext cx="8918487" cy="2308324"/>
          </a:xfrm>
          <a:prstGeom prst="rect">
            <a:avLst/>
          </a:prstGeom>
          <a:noFill/>
        </p:spPr>
        <p:txBody>
          <a:bodyPr wrap="square" rtlCol="0">
            <a:spAutoFit/>
          </a:bodyPr>
          <a:lstStyle/>
          <a:p>
            <a:r>
              <a:rPr lang="en-GB" b="1" dirty="0"/>
              <a:t>Attachment awareness integration: </a:t>
            </a:r>
            <a:r>
              <a:rPr lang="en-GB" dirty="0"/>
              <a:t>Emphasise loving and have a responsive relationship. This is a foundation for the child’s comprehension. </a:t>
            </a:r>
          </a:p>
          <a:p>
            <a:endParaRPr lang="en-GB" dirty="0"/>
          </a:p>
          <a:p>
            <a:r>
              <a:rPr lang="en-GB" b="1" dirty="0"/>
              <a:t>Environmental Factors: </a:t>
            </a:r>
            <a:r>
              <a:rPr lang="en-GB" dirty="0"/>
              <a:t>Rather than framing Isaac as “deficit” , it targets missing structural scaffolding</a:t>
            </a:r>
            <a:r>
              <a:rPr lang="en-GB" b="1" dirty="0"/>
              <a:t>.</a:t>
            </a:r>
          </a:p>
          <a:p>
            <a:endParaRPr lang="en-GB" dirty="0"/>
          </a:p>
          <a:p>
            <a:r>
              <a:rPr lang="en-GB" b="1" dirty="0"/>
              <a:t>Mult- Agency Compatibility</a:t>
            </a:r>
            <a:r>
              <a:rPr lang="en-GB" dirty="0"/>
              <a:t>: Unites Speech therapists, teachers, and Social Care.</a:t>
            </a:r>
          </a:p>
        </p:txBody>
      </p:sp>
    </p:spTree>
    <p:extLst>
      <p:ext uri="{BB962C8B-B14F-4D97-AF65-F5344CB8AC3E}">
        <p14:creationId xmlns:p14="http://schemas.microsoft.com/office/powerpoint/2010/main" val="185838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525612" y="617743"/>
            <a:ext cx="10465073" cy="1132258"/>
          </a:xfrm>
        </p:spPr>
        <p:txBody>
          <a:bodyPr/>
          <a:lstStyle/>
          <a:p>
            <a:r>
              <a:rPr lang="en-US" sz="4000" dirty="0"/>
              <a:t>MULTI-AGENCY STRATEGIES</a:t>
            </a:r>
          </a:p>
        </p:txBody>
      </p:sp>
      <p:graphicFrame>
        <p:nvGraphicFramePr>
          <p:cNvPr id="4" name="Table 3">
            <a:extLst>
              <a:ext uri="{FF2B5EF4-FFF2-40B4-BE49-F238E27FC236}">
                <a16:creationId xmlns:a16="http://schemas.microsoft.com/office/drawing/2014/main" id="{B2A9824F-75FD-92DD-DC2C-904DFC889B45}"/>
              </a:ext>
            </a:extLst>
          </p:cNvPr>
          <p:cNvGraphicFramePr>
            <a:graphicFrameLocks noGrp="1"/>
          </p:cNvGraphicFramePr>
          <p:nvPr>
            <p:extLst>
              <p:ext uri="{D42A27DB-BD31-4B8C-83A1-F6EECF244321}">
                <p14:modId xmlns:p14="http://schemas.microsoft.com/office/powerpoint/2010/main" val="2375304761"/>
              </p:ext>
            </p:extLst>
          </p:nvPr>
        </p:nvGraphicFramePr>
        <p:xfrm>
          <a:off x="525612" y="1271514"/>
          <a:ext cx="10800354" cy="5366498"/>
        </p:xfrm>
        <a:graphic>
          <a:graphicData uri="http://schemas.openxmlformats.org/drawingml/2006/table">
            <a:tbl>
              <a:tblPr firstRow="1" bandRow="1">
                <a:tableStyleId>{5940675A-B579-460E-94D1-54222C63F5DA}</a:tableStyleId>
              </a:tblPr>
              <a:tblGrid>
                <a:gridCol w="3600118">
                  <a:extLst>
                    <a:ext uri="{9D8B030D-6E8A-4147-A177-3AD203B41FA5}">
                      <a16:colId xmlns:a16="http://schemas.microsoft.com/office/drawing/2014/main" val="1134157248"/>
                    </a:ext>
                  </a:extLst>
                </a:gridCol>
                <a:gridCol w="3600118">
                  <a:extLst>
                    <a:ext uri="{9D8B030D-6E8A-4147-A177-3AD203B41FA5}">
                      <a16:colId xmlns:a16="http://schemas.microsoft.com/office/drawing/2014/main" val="411028200"/>
                    </a:ext>
                  </a:extLst>
                </a:gridCol>
                <a:gridCol w="3600118">
                  <a:extLst>
                    <a:ext uri="{9D8B030D-6E8A-4147-A177-3AD203B41FA5}">
                      <a16:colId xmlns:a16="http://schemas.microsoft.com/office/drawing/2014/main" val="798982009"/>
                    </a:ext>
                  </a:extLst>
                </a:gridCol>
              </a:tblGrid>
              <a:tr h="60515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cap="all" baseline="0" dirty="0">
                          <a:latin typeface="+mn-lt"/>
                        </a:rPr>
                        <a:t>Domain INTERVENTION</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cap="all" baseline="0" dirty="0">
                          <a:latin typeface="+mn-lt"/>
                        </a:rPr>
                        <a:t>SPECIFIC ACTIONS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cap="all" baseline="0" dirty="0">
                          <a:latin typeface="+mn-lt"/>
                        </a:rPr>
                        <a:t>SOCIOCULTURAL BAsis</a:t>
                      </a:r>
                    </a:p>
                    <a:p>
                      <a:pPr algn="ctr"/>
                      <a:endParaRPr lang="en-GB" dirty="0"/>
                    </a:p>
                  </a:txBody>
                  <a:tcPr/>
                </a:tc>
                <a:extLst>
                  <a:ext uri="{0D108BD9-81ED-4DB2-BD59-A6C34878D82A}">
                    <a16:rowId xmlns:a16="http://schemas.microsoft.com/office/drawing/2014/main" val="1042730104"/>
                  </a:ext>
                </a:extLst>
              </a:tr>
              <a:tr h="8645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Attachment-Based</a:t>
                      </a:r>
                    </a:p>
                    <a:p>
                      <a:endParaRPr lang="en-GB" dirty="0"/>
                    </a:p>
                  </a:txBody>
                  <a:tcPr/>
                </a:tc>
                <a:tc>
                  <a:txBody>
                    <a:bodyPr/>
                    <a:lstStyle/>
                    <a:p>
                      <a:r>
                        <a:rPr lang="en-US" sz="1800" dirty="0"/>
                        <a:t>A key-person, establish daily visual timetables and emotional coaching</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Ensures a predictable, emotionally secure base</a:t>
                      </a:r>
                    </a:p>
                    <a:p>
                      <a:endParaRPr lang="en-GB" dirty="0"/>
                    </a:p>
                  </a:txBody>
                  <a:tcPr/>
                </a:tc>
                <a:extLst>
                  <a:ext uri="{0D108BD9-81ED-4DB2-BD59-A6C34878D82A}">
                    <a16:rowId xmlns:a16="http://schemas.microsoft.com/office/drawing/2014/main" val="2214616593"/>
                  </a:ext>
                </a:extLst>
              </a:tr>
              <a:tr h="13832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Play &amp; Language Rich</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Introduce an adult guided play, model play talk, commenting and interactive reading.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Play that helps children grow with support, model private language tools.</a:t>
                      </a:r>
                    </a:p>
                  </a:txBody>
                  <a:tcPr/>
                </a:tc>
                <a:extLst>
                  <a:ext uri="{0D108BD9-81ED-4DB2-BD59-A6C34878D82A}">
                    <a16:rowId xmlns:a16="http://schemas.microsoft.com/office/drawing/2014/main" val="586161554"/>
                  </a:ext>
                </a:extLst>
              </a:tr>
              <a:tr h="13832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Parental Empowerment</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Home language interaction guides, visuals home routines, maternal mental health referrals.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Restores the home-based primary MKO role.</a:t>
                      </a:r>
                    </a:p>
                    <a:p>
                      <a:endParaRPr lang="en-GB" dirty="0"/>
                    </a:p>
                  </a:txBody>
                  <a:tcPr/>
                </a:tc>
                <a:extLst>
                  <a:ext uri="{0D108BD9-81ED-4DB2-BD59-A6C34878D82A}">
                    <a16:rowId xmlns:a16="http://schemas.microsoft.com/office/drawing/2014/main" val="1141377814"/>
                  </a:ext>
                </a:extLst>
              </a:tr>
              <a:tr h="1045586">
                <a:tc>
                  <a:txBody>
                    <a:bodyPr/>
                    <a:lstStyle/>
                    <a:p>
                      <a:r>
                        <a:rPr lang="en-GB" dirty="0"/>
                        <a:t>Multi Agency Joint care</a:t>
                      </a:r>
                    </a:p>
                  </a:txBody>
                  <a:tcPr/>
                </a:tc>
                <a:tc>
                  <a:txBody>
                    <a:bodyPr/>
                    <a:lstStyle/>
                    <a:p>
                      <a:r>
                        <a:rPr lang="en-GB" dirty="0"/>
                        <a:t>SALT referral – mother, unified communication goals across agencies</a:t>
                      </a:r>
                    </a:p>
                  </a:txBody>
                  <a:tcPr/>
                </a:tc>
                <a:tc>
                  <a:txBody>
                    <a:bodyPr/>
                    <a:lstStyle/>
                    <a:p>
                      <a:r>
                        <a:rPr lang="en-GB" dirty="0"/>
                        <a:t>Ensure consistency in the coordinate framework.</a:t>
                      </a:r>
                    </a:p>
                  </a:txBody>
                  <a:tcPr/>
                </a:tc>
                <a:extLst>
                  <a:ext uri="{0D108BD9-81ED-4DB2-BD59-A6C34878D82A}">
                    <a16:rowId xmlns:a16="http://schemas.microsoft.com/office/drawing/2014/main" val="742412660"/>
                  </a:ext>
                </a:extLst>
              </a:tr>
            </a:tbl>
          </a:graphicData>
        </a:graphic>
      </p:graphicFrame>
    </p:spTree>
    <p:extLst>
      <p:ext uri="{BB962C8B-B14F-4D97-AF65-F5344CB8AC3E}">
        <p14:creationId xmlns:p14="http://schemas.microsoft.com/office/powerpoint/2010/main" val="212382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487457" y="799010"/>
            <a:ext cx="11094943" cy="1507672"/>
          </a:xfrm>
        </p:spPr>
        <p:txBody>
          <a:bodyPr/>
          <a:lstStyle/>
          <a:p>
            <a:r>
              <a:rPr lang="en-US" dirty="0"/>
              <a:t>Additional regulation Framework</a:t>
            </a:r>
          </a:p>
        </p:txBody>
      </p:sp>
      <p:sp>
        <p:nvSpPr>
          <p:cNvPr id="4" name="TextBox 3">
            <a:extLst>
              <a:ext uri="{FF2B5EF4-FFF2-40B4-BE49-F238E27FC236}">
                <a16:creationId xmlns:a16="http://schemas.microsoft.com/office/drawing/2014/main" id="{4210C551-54E9-7894-1EF0-9DA52A017558}"/>
              </a:ext>
            </a:extLst>
          </p:cNvPr>
          <p:cNvSpPr txBox="1"/>
          <p:nvPr/>
        </p:nvSpPr>
        <p:spPr>
          <a:xfrm>
            <a:off x="990600" y="2589149"/>
            <a:ext cx="10270960" cy="2862322"/>
          </a:xfrm>
          <a:prstGeom prst="rect">
            <a:avLst/>
          </a:prstGeom>
          <a:noFill/>
        </p:spPr>
        <p:txBody>
          <a:bodyPr wrap="square" rtlCol="0">
            <a:spAutoFit/>
          </a:bodyPr>
          <a:lstStyle/>
          <a:p>
            <a:r>
              <a:rPr lang="en-GB" b="1" dirty="0"/>
              <a:t>Active Co-regulation: </a:t>
            </a:r>
            <a:r>
              <a:rPr lang="en-GB" dirty="0"/>
              <a:t>Transition from adult-led calming to internal self-soothing.</a:t>
            </a:r>
          </a:p>
          <a:p>
            <a:endParaRPr lang="en-GB" b="1" dirty="0"/>
          </a:p>
          <a:p>
            <a:r>
              <a:rPr lang="en-GB" b="1" dirty="0"/>
              <a:t>Emotion Vocabulary Cards: </a:t>
            </a:r>
            <a:r>
              <a:rPr lang="en-GB" dirty="0"/>
              <a:t>Scaffold Verbal processing of negative emotional spikes.</a:t>
            </a:r>
          </a:p>
          <a:p>
            <a:endParaRPr lang="en-GB" dirty="0"/>
          </a:p>
          <a:p>
            <a:r>
              <a:rPr lang="en-GB" b="1" dirty="0"/>
              <a:t>Transition Objects: </a:t>
            </a:r>
            <a:r>
              <a:rPr lang="en-GB" dirty="0"/>
              <a:t>Tangible representations of home security during separation</a:t>
            </a:r>
          </a:p>
          <a:p>
            <a:endParaRPr lang="en-GB" dirty="0"/>
          </a:p>
          <a:p>
            <a:r>
              <a:rPr lang="en-GB" b="1" dirty="0"/>
              <a:t>Quiet Calming Spaces: </a:t>
            </a:r>
            <a:r>
              <a:rPr lang="en-GB" dirty="0"/>
              <a:t>Structured sensory environments inside the classroom</a:t>
            </a:r>
          </a:p>
          <a:p>
            <a:endParaRPr lang="en-GB" dirty="0"/>
          </a:p>
          <a:p>
            <a:r>
              <a:rPr lang="en-GB" b="1" dirty="0"/>
              <a:t>Modelling Private Speech: </a:t>
            </a:r>
            <a:r>
              <a:rPr lang="en-GB" dirty="0"/>
              <a:t>Verbalise problem-solving out loud (“I can try again, step by step”).</a:t>
            </a:r>
          </a:p>
        </p:txBody>
      </p:sp>
      <p:pic>
        <p:nvPicPr>
          <p:cNvPr id="6" name="Graphic 5" descr="Toy Train with solid fill">
            <a:extLst>
              <a:ext uri="{FF2B5EF4-FFF2-40B4-BE49-F238E27FC236}">
                <a16:creationId xmlns:a16="http://schemas.microsoft.com/office/drawing/2014/main" id="{6B518DCC-14C4-4072-2439-432A9CBDB7F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2600" y="2591915"/>
            <a:ext cx="288000" cy="288000"/>
          </a:xfrm>
          <a:prstGeom prst="rect">
            <a:avLst/>
          </a:prstGeom>
        </p:spPr>
      </p:pic>
      <p:pic>
        <p:nvPicPr>
          <p:cNvPr id="8" name="Graphic 7" descr="Stuffed Toy with solid fill">
            <a:extLst>
              <a:ext uri="{FF2B5EF4-FFF2-40B4-BE49-F238E27FC236}">
                <a16:creationId xmlns:a16="http://schemas.microsoft.com/office/drawing/2014/main" id="{87C4514E-2DB4-6B21-AD8B-C4693675D0C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2600" y="3159077"/>
            <a:ext cx="288000" cy="288000"/>
          </a:xfrm>
          <a:prstGeom prst="rect">
            <a:avLst/>
          </a:prstGeom>
        </p:spPr>
      </p:pic>
      <p:pic>
        <p:nvPicPr>
          <p:cNvPr id="10" name="Graphic 9" descr="Puppet with solid fill">
            <a:extLst>
              <a:ext uri="{FF2B5EF4-FFF2-40B4-BE49-F238E27FC236}">
                <a16:creationId xmlns:a16="http://schemas.microsoft.com/office/drawing/2014/main" id="{37A96325-3D23-D2F6-9A1C-1A961E0FB1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02600" y="4915990"/>
            <a:ext cx="288000" cy="288000"/>
          </a:xfrm>
          <a:prstGeom prst="rect">
            <a:avLst/>
          </a:prstGeom>
        </p:spPr>
      </p:pic>
      <p:pic>
        <p:nvPicPr>
          <p:cNvPr id="12" name="Graphic 11" descr="Child with balloon with solid fill">
            <a:extLst>
              <a:ext uri="{FF2B5EF4-FFF2-40B4-BE49-F238E27FC236}">
                <a16:creationId xmlns:a16="http://schemas.microsoft.com/office/drawing/2014/main" id="{30F956EA-1C68-FA52-B70E-DFFDDF8A568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2600" y="4324150"/>
            <a:ext cx="288000" cy="288000"/>
          </a:xfrm>
          <a:prstGeom prst="rect">
            <a:avLst/>
          </a:prstGeom>
        </p:spPr>
      </p:pic>
      <p:pic>
        <p:nvPicPr>
          <p:cNvPr id="14" name="Graphic 13" descr="Rocking Horse with solid fill">
            <a:extLst>
              <a:ext uri="{FF2B5EF4-FFF2-40B4-BE49-F238E27FC236}">
                <a16:creationId xmlns:a16="http://schemas.microsoft.com/office/drawing/2014/main" id="{55E4DB87-F728-7810-89B4-13CB9B566FE0}"/>
              </a:ext>
            </a:extLst>
          </p:cNvPr>
          <p:cNvPicPr>
            <a:picLocks/>
          </p:cNvPicPr>
          <p:nvPr/>
        </p:nvPicPr>
        <p:blipFill>
          <a:blip>
            <a:extLst>
              <a:ext uri="{96DAC541-7B7A-43D3-8B79-37D633B846F1}">
                <asvg:svgBlip xmlns:asvg="http://schemas.microsoft.com/office/drawing/2016/SVG/main" r:embed="rId6"/>
              </a:ext>
            </a:extLst>
          </a:blip>
          <a:stretch>
            <a:fillRect/>
          </a:stretch>
        </p:blipFill>
        <p:spPr>
          <a:xfrm>
            <a:off x="702600" y="3732310"/>
            <a:ext cx="288000" cy="288000"/>
          </a:xfrm>
          <a:prstGeom prst="rect">
            <a:avLst/>
          </a:prstGeom>
        </p:spPr>
      </p:pic>
      <p:sp>
        <p:nvSpPr>
          <p:cNvPr id="5" name="TextBox 4">
            <a:extLst>
              <a:ext uri="{FF2B5EF4-FFF2-40B4-BE49-F238E27FC236}">
                <a16:creationId xmlns:a16="http://schemas.microsoft.com/office/drawing/2014/main" id="{C102235C-9D1F-4458-9C36-85D8C983C0FC}"/>
              </a:ext>
            </a:extLst>
          </p:cNvPr>
          <p:cNvSpPr txBox="1"/>
          <p:nvPr/>
        </p:nvSpPr>
        <p:spPr>
          <a:xfrm>
            <a:off x="7930646" y="5935879"/>
            <a:ext cx="3002745" cy="246221"/>
          </a:xfrm>
          <a:prstGeom prst="rect">
            <a:avLst/>
          </a:prstGeom>
          <a:noFill/>
        </p:spPr>
        <p:txBody>
          <a:bodyPr wrap="none" rtlCol="0">
            <a:spAutoFit/>
          </a:bodyPr>
          <a:lstStyle/>
          <a:p>
            <a:r>
              <a:rPr lang="en-GB" sz="1000" i="1" dirty="0">
                <a:solidFill>
                  <a:schemeClr val="tx1">
                    <a:lumMod val="50000"/>
                    <a:lumOff val="50000"/>
                  </a:schemeClr>
                </a:solidFill>
              </a:rPr>
              <a:t>Bradfod District Care NHS Foundation (2025)</a:t>
            </a:r>
          </a:p>
        </p:txBody>
      </p:sp>
    </p:spTree>
    <p:extLst>
      <p:ext uri="{BB962C8B-B14F-4D97-AF65-F5344CB8AC3E}">
        <p14:creationId xmlns:p14="http://schemas.microsoft.com/office/powerpoint/2010/main" val="2236553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23D29-2D8D-163E-1BE5-A6FDD4248B9E}"/>
              </a:ext>
            </a:extLst>
          </p:cNvPr>
          <p:cNvSpPr>
            <a:spLocks noGrp="1"/>
          </p:cNvSpPr>
          <p:nvPr>
            <p:ph type="ctrTitle"/>
          </p:nvPr>
        </p:nvSpPr>
        <p:spPr>
          <a:xfrm>
            <a:off x="533400" y="1135787"/>
            <a:ext cx="5562600" cy="753858"/>
          </a:xfrm>
        </p:spPr>
        <p:txBody>
          <a:bodyPr/>
          <a:lstStyle/>
          <a:p>
            <a:r>
              <a:rPr lang="en-GB" dirty="0"/>
              <a:t>CONCLUSION:</a:t>
            </a:r>
          </a:p>
        </p:txBody>
      </p:sp>
      <p:sp>
        <p:nvSpPr>
          <p:cNvPr id="5" name="TextBox 4">
            <a:extLst>
              <a:ext uri="{FF2B5EF4-FFF2-40B4-BE49-F238E27FC236}">
                <a16:creationId xmlns:a16="http://schemas.microsoft.com/office/drawing/2014/main" id="{0A24B607-882C-615C-727E-52DE07508E09}"/>
              </a:ext>
            </a:extLst>
          </p:cNvPr>
          <p:cNvSpPr txBox="1"/>
          <p:nvPr/>
        </p:nvSpPr>
        <p:spPr>
          <a:xfrm>
            <a:off x="615870" y="2482962"/>
            <a:ext cx="10960260" cy="2862322"/>
          </a:xfrm>
          <a:prstGeom prst="rect">
            <a:avLst/>
          </a:prstGeom>
          <a:noFill/>
        </p:spPr>
        <p:txBody>
          <a:bodyPr wrap="square" rtlCol="0">
            <a:spAutoFit/>
          </a:bodyPr>
          <a:lstStyle/>
          <a:p>
            <a:r>
              <a:rPr lang="en-GB" dirty="0"/>
              <a:t>	Isaac’s development shows how much children benefit from patient guidance, shared play, and calm emotional support. With adults modelling language and helping him manage feelings, Isaac becomes more confident and more able to join in learning. His mother has also been supported through small, practical steps. Practitioners have shown her simple pretend‑play routines she can copy at home, given her reassurance when she feels unsure, and encouraged her to take part in short, positive interactions with Isaac. These small actions help her feel more confident and strengthen their bond. With consistent support from both the setting and his mother, Isaac can build emotional security, communication skills, and a stronger sense of trust.</a:t>
            </a:r>
          </a:p>
          <a:p>
            <a:endParaRPr lang="en-GB" dirty="0"/>
          </a:p>
        </p:txBody>
      </p:sp>
    </p:spTree>
    <p:extLst>
      <p:ext uri="{BB962C8B-B14F-4D97-AF65-F5344CB8AC3E}">
        <p14:creationId xmlns:p14="http://schemas.microsoft.com/office/powerpoint/2010/main" val="2899386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64608-B988-682B-667B-7A6917466158}"/>
              </a:ext>
            </a:extLst>
          </p:cNvPr>
          <p:cNvSpPr>
            <a:spLocks noGrp="1"/>
          </p:cNvSpPr>
          <p:nvPr>
            <p:ph type="ctrTitle"/>
          </p:nvPr>
        </p:nvSpPr>
        <p:spPr>
          <a:xfrm>
            <a:off x="590308" y="194578"/>
            <a:ext cx="1925060" cy="652565"/>
          </a:xfrm>
        </p:spPr>
        <p:txBody>
          <a:bodyPr>
            <a:normAutofit/>
          </a:bodyPr>
          <a:lstStyle/>
          <a:p>
            <a:r>
              <a:rPr lang="en-GB" sz="2000" b="1" dirty="0"/>
              <a:t>Reference:</a:t>
            </a:r>
          </a:p>
        </p:txBody>
      </p:sp>
      <p:sp>
        <p:nvSpPr>
          <p:cNvPr id="3" name="Subtitle 2">
            <a:extLst>
              <a:ext uri="{FF2B5EF4-FFF2-40B4-BE49-F238E27FC236}">
                <a16:creationId xmlns:a16="http://schemas.microsoft.com/office/drawing/2014/main" id="{8C170408-D4C6-1B8F-45E3-25E280CC0738}"/>
              </a:ext>
            </a:extLst>
          </p:cNvPr>
          <p:cNvSpPr>
            <a:spLocks noGrp="1"/>
          </p:cNvSpPr>
          <p:nvPr>
            <p:ph type="subTitle" idx="1"/>
          </p:nvPr>
        </p:nvSpPr>
        <p:spPr>
          <a:xfrm>
            <a:off x="590308" y="1363620"/>
            <a:ext cx="9331547" cy="6088282"/>
          </a:xfrm>
        </p:spPr>
        <p:txBody>
          <a:bodyPr>
            <a:noAutofit/>
          </a:bodyPr>
          <a:lstStyle/>
          <a:p>
            <a:pPr>
              <a:lnSpc>
                <a:spcPct val="100000"/>
              </a:lnSpc>
            </a:pPr>
            <a:r>
              <a:rPr lang="en-GB" sz="1000" dirty="0">
                <a:latin typeface="Arial Nova Cond" panose="020B0506020202020204" pitchFamily="34" charset="0"/>
                <a:cs typeface="Arial" panose="020B0604020202020204" pitchFamily="34" charset="0"/>
              </a:rPr>
              <a:t>Department of Education and Public Health England (2020). </a:t>
            </a:r>
            <a:r>
              <a:rPr lang="en-GB" sz="1000" i="1" dirty="0">
                <a:latin typeface="Arial Nova Cond" panose="020B0506020202020204" pitchFamily="34" charset="0"/>
                <a:cs typeface="Arial" panose="020B0604020202020204" pitchFamily="34" charset="0"/>
              </a:rPr>
              <a:t>Guidance to improve speech, language and communication in early years</a:t>
            </a:r>
            <a:r>
              <a:rPr lang="en-GB" sz="1000" dirty="0">
                <a:latin typeface="Arial Nova Cond" panose="020B0506020202020204" pitchFamily="34" charset="0"/>
                <a:cs typeface="Arial" panose="020B0604020202020204" pitchFamily="34" charset="0"/>
              </a:rPr>
              <a:t>. Available at </a:t>
            </a:r>
            <a:r>
              <a:rPr lang="en-GB" sz="1000" dirty="0">
                <a:latin typeface="Arial Nova Cond" panose="020B0506020202020204" pitchFamily="34" charset="0"/>
                <a:cs typeface="Arial" panose="020B0604020202020204" pitchFamily="34" charset="0"/>
                <a:hlinkClick r:id="rId3"/>
              </a:rPr>
              <a:t>www.gov.uk/government/publications/best-start-in-speech-language-and-communication</a:t>
            </a:r>
            <a:r>
              <a:rPr lang="en-GB" sz="1000" dirty="0">
                <a:latin typeface="Arial Nova Cond" panose="020B0506020202020204" pitchFamily="34" charset="0"/>
                <a:cs typeface="Arial" panose="020B0604020202020204" pitchFamily="34" charset="0"/>
              </a:rPr>
              <a:t> (Accessed on 5 July 2026) </a:t>
            </a:r>
          </a:p>
          <a:p>
            <a:pPr>
              <a:lnSpc>
                <a:spcPct val="100000"/>
              </a:lnSpc>
            </a:pPr>
            <a:r>
              <a:rPr lang="en-GB" sz="1000" dirty="0">
                <a:latin typeface="Arial Nova Cond" panose="020B0506020202020204" pitchFamily="34" charset="0"/>
                <a:cs typeface="Arial" panose="020B0604020202020204" pitchFamily="34" charset="0"/>
              </a:rPr>
              <a:t>Department of Education (2020). </a:t>
            </a:r>
            <a:r>
              <a:rPr lang="en-GB" sz="1000" i="1" dirty="0">
                <a:latin typeface="Arial Nova Cond" panose="020B0506020202020204" pitchFamily="34" charset="0"/>
                <a:cs typeface="Arial" panose="020B0604020202020204" pitchFamily="34" charset="0"/>
              </a:rPr>
              <a:t>Best start in speech, language and communication</a:t>
            </a:r>
            <a:r>
              <a:rPr lang="en-GB" sz="1000" dirty="0">
                <a:latin typeface="Arial Nova Cond" panose="020B0506020202020204" pitchFamily="34" charset="0"/>
                <a:cs typeface="Arial" panose="020B0604020202020204" pitchFamily="34" charset="0"/>
              </a:rPr>
              <a:t>. Available at </a:t>
            </a:r>
            <a:r>
              <a:rPr lang="en-GB" sz="1000" dirty="0">
                <a:latin typeface="Arial Nova Cond" panose="020B0506020202020204" pitchFamily="34" charset="0"/>
                <a:cs typeface="Arial" panose="020B0604020202020204" pitchFamily="34" charset="0"/>
                <a:hlinkClick r:id="rId4"/>
              </a:rPr>
              <a:t>https://assets.publishing.service.gov.uk/media/5f9be9c48fa8f57f3b4cb075/BSSLC_Supporting-evidence.pdf</a:t>
            </a:r>
            <a:r>
              <a:rPr lang="en-GB" sz="1000" dirty="0">
                <a:latin typeface="Arial Nova Cond" panose="020B0506020202020204" pitchFamily="34" charset="0"/>
                <a:cs typeface="Arial" panose="020B0604020202020204" pitchFamily="34" charset="0"/>
              </a:rPr>
              <a:t> (Accessed on 6 July 2026).</a:t>
            </a:r>
            <a:endParaRPr lang="en-GB" sz="1000" dirty="0">
              <a:latin typeface="Arial Nova Cond" panose="020B0506020202020204" pitchFamily="34" charset="0"/>
            </a:endParaRPr>
          </a:p>
          <a:p>
            <a:pPr>
              <a:lnSpc>
                <a:spcPct val="100000"/>
              </a:lnSpc>
            </a:pPr>
            <a:r>
              <a:rPr lang="en-GB" sz="1000" dirty="0">
                <a:latin typeface="Arial Nova Cond" panose="020B0506020202020204" pitchFamily="34" charset="0"/>
              </a:rPr>
              <a:t>University of Reading, (2020). </a:t>
            </a:r>
            <a:r>
              <a:rPr lang="en-GB" sz="1000" i="1" dirty="0">
                <a:latin typeface="Arial Nova Cond" panose="020B0506020202020204" pitchFamily="34" charset="0"/>
              </a:rPr>
              <a:t>Theories of child development</a:t>
            </a:r>
            <a:r>
              <a:rPr lang="en-GB" sz="1000" dirty="0">
                <a:latin typeface="Arial Nova Cond" panose="020B0506020202020204" pitchFamily="34" charset="0"/>
              </a:rPr>
              <a:t>. Available </a:t>
            </a:r>
            <a:r>
              <a:rPr lang="en-GB" sz="1000" i="1" dirty="0">
                <a:latin typeface="Arial Nova Cond" panose="020B0506020202020204" pitchFamily="34" charset="0"/>
              </a:rPr>
              <a:t>at </a:t>
            </a:r>
            <a:r>
              <a:rPr lang="en-GB" sz="1000" dirty="0">
                <a:latin typeface="Arial Nova Cond" panose="020B0506020202020204" pitchFamily="34" charset="0"/>
                <a:hlinkClick r:id="rId5"/>
              </a:rPr>
              <a:t>www.reading.ac.uk/education/-/media/project/our-main/schools-departments/education/documents/offer-holders/early-years-2024-25/pg28-theories-of-child-development_article.pdf</a:t>
            </a:r>
            <a:r>
              <a:rPr lang="en-GB" sz="1000" dirty="0">
                <a:latin typeface="Arial Nova Cond" panose="020B0506020202020204" pitchFamily="34" charset="0"/>
              </a:rPr>
              <a:t> (Accessed on 1 July 2026) </a:t>
            </a:r>
          </a:p>
          <a:p>
            <a:pPr>
              <a:lnSpc>
                <a:spcPct val="100000"/>
              </a:lnSpc>
            </a:pPr>
            <a:r>
              <a:rPr lang="en-GB" sz="1000" dirty="0" err="1">
                <a:latin typeface="Arial Nova Cond" panose="020B0506020202020204" pitchFamily="34" charset="0"/>
              </a:rPr>
              <a:t>Smolucha</a:t>
            </a:r>
            <a:r>
              <a:rPr lang="en-GB" sz="1000" dirty="0">
                <a:latin typeface="Arial Nova Cond" panose="020B0506020202020204" pitchFamily="34" charset="0"/>
              </a:rPr>
              <a:t>, L. &amp; </a:t>
            </a:r>
            <a:r>
              <a:rPr lang="en-GB" sz="1000" dirty="0" err="1">
                <a:latin typeface="Arial Nova Cond" panose="020B0506020202020204" pitchFamily="34" charset="0"/>
              </a:rPr>
              <a:t>Smolucha</a:t>
            </a:r>
            <a:r>
              <a:rPr lang="en-GB" sz="1000" dirty="0">
                <a:latin typeface="Arial Nova Cond" panose="020B0506020202020204" pitchFamily="34" charset="0"/>
              </a:rPr>
              <a:t>, F. (2021). </a:t>
            </a:r>
            <a:r>
              <a:rPr lang="en-GB" sz="1000" i="1" dirty="0">
                <a:latin typeface="Arial Nova Cond" panose="020B0506020202020204" pitchFamily="34" charset="0"/>
              </a:rPr>
              <a:t>Vygotsky’s theory in-play: early childhood education. Early Child Development and Care</a:t>
            </a:r>
            <a:r>
              <a:rPr lang="en-GB" sz="1000" dirty="0">
                <a:latin typeface="Arial Nova Cond" panose="020B0506020202020204" pitchFamily="34" charset="0"/>
              </a:rPr>
              <a:t>. Available at </a:t>
            </a:r>
            <a:r>
              <a:rPr lang="en-GB" sz="1000" dirty="0">
                <a:latin typeface="Arial Nova Cond" panose="020B0506020202020204" pitchFamily="34" charset="0"/>
                <a:hlinkClick r:id="rId6"/>
              </a:rPr>
              <a:t>https://doi.org/10.1080/03004430.2020.1843451</a:t>
            </a:r>
            <a:r>
              <a:rPr lang="en-GB" sz="1000" dirty="0">
                <a:latin typeface="Arial Nova Cond" panose="020B0506020202020204" pitchFamily="34" charset="0"/>
              </a:rPr>
              <a:t>, (Accessed on 4 July 2026).</a:t>
            </a:r>
          </a:p>
          <a:p>
            <a:pPr>
              <a:lnSpc>
                <a:spcPct val="100000"/>
              </a:lnSpc>
            </a:pPr>
            <a:r>
              <a:rPr lang="en-GB" sz="1000" dirty="0">
                <a:latin typeface="Arial Nova Cond" panose="020B0506020202020204" pitchFamily="34" charset="0"/>
              </a:rPr>
              <a:t>National Library of Medicine (2023), Space for development of self‑regulation, Available at: </a:t>
            </a:r>
            <a:r>
              <a:rPr lang="en-GB" sz="1000" dirty="0">
                <a:latin typeface="Arial Nova Cond" panose="020B0506020202020204" pitchFamily="34" charset="0"/>
                <a:hlinkClick r:id="rId7"/>
              </a:rPr>
              <a:t>https://pmc.ncbi.nlm.nih.gov/articles/PMC10766374/</a:t>
            </a:r>
            <a:r>
              <a:rPr lang="en-GB" sz="1000" dirty="0">
                <a:latin typeface="Arial Nova Cond" panose="020B0506020202020204" pitchFamily="34" charset="0"/>
              </a:rPr>
              <a:t> (Accessed: 5 July 2026).</a:t>
            </a:r>
          </a:p>
          <a:p>
            <a:pPr>
              <a:lnSpc>
                <a:spcPct val="100000"/>
              </a:lnSpc>
            </a:pPr>
            <a:r>
              <a:rPr lang="en-GB" sz="1000" dirty="0">
                <a:latin typeface="Arial Nova Cond" panose="020B0506020202020204" pitchFamily="34" charset="0"/>
              </a:rPr>
              <a:t>Bury Council (2024) </a:t>
            </a:r>
            <a:r>
              <a:rPr lang="en-GB" sz="1000" i="1" dirty="0">
                <a:latin typeface="Arial Nova Cond" panose="020B0506020202020204" pitchFamily="34" charset="0"/>
              </a:rPr>
              <a:t>Expressive language – getting more help (KS1)</a:t>
            </a:r>
            <a:r>
              <a:rPr lang="en-GB" sz="1000" dirty="0">
                <a:latin typeface="Arial Nova Cond" panose="020B0506020202020204" pitchFamily="34" charset="0"/>
              </a:rPr>
              <a:t>. Available at: https://www.bury.gov.uk/schools-and-learning/send-graduated-approach-toolkit/setting-and-school-staff/school-age/graduated-approach/ks1/communication/expressive/more-help.(Accessed: 5 July 2026).</a:t>
            </a:r>
          </a:p>
          <a:p>
            <a:pPr>
              <a:lnSpc>
                <a:spcPct val="100000"/>
              </a:lnSpc>
            </a:pPr>
            <a:r>
              <a:rPr lang="en-GB" sz="1000" dirty="0">
                <a:latin typeface="Arial Nova Cond" panose="020B0506020202020204" pitchFamily="34" charset="0"/>
              </a:rPr>
              <a:t>York and Scarborough Teaching Hospitals NHS Foundation Trust (2020). </a:t>
            </a:r>
            <a:r>
              <a:rPr lang="en-GB" sz="1000" i="1" dirty="0">
                <a:latin typeface="Arial Nova Cond" panose="020B0506020202020204" pitchFamily="34" charset="0"/>
              </a:rPr>
              <a:t>How to support children with language difficulties at home</a:t>
            </a:r>
            <a:r>
              <a:rPr lang="en-GB" sz="1000" dirty="0">
                <a:latin typeface="Arial Nova Cond" panose="020B0506020202020204" pitchFamily="34" charset="0"/>
              </a:rPr>
              <a:t>. Available at: https://www.yorkhospitals.nhs.uk (Accessed on 4 July 2026).</a:t>
            </a:r>
          </a:p>
          <a:p>
            <a:pPr>
              <a:lnSpc>
                <a:spcPct val="100000"/>
              </a:lnSpc>
            </a:pPr>
            <a:r>
              <a:rPr lang="en-GB" sz="1000" dirty="0">
                <a:latin typeface="Arial Nova Cond" panose="020B0506020202020204" pitchFamily="34" charset="0"/>
              </a:rPr>
              <a:t>Bradford District Care NHS Foundation Trust (2025). </a:t>
            </a:r>
            <a:r>
              <a:rPr lang="en-GB" sz="1000" i="1" dirty="0">
                <a:latin typeface="Arial Nova Cond" panose="020B0506020202020204" pitchFamily="34" charset="0"/>
              </a:rPr>
              <a:t>Children aged four to five years: Strategies to support speech, language and communication</a:t>
            </a:r>
            <a:r>
              <a:rPr lang="en-GB" sz="1000" dirty="0">
                <a:latin typeface="Arial Nova Cond" panose="020B0506020202020204" pitchFamily="34" charset="0"/>
              </a:rPr>
              <a:t>. Bradford: Bradford District Care NHS Foundation Trust. Available at: </a:t>
            </a:r>
            <a:r>
              <a:rPr lang="en-GB" sz="1000" dirty="0">
                <a:latin typeface="Arial Nova Cond" panose="020B0506020202020204" pitchFamily="34" charset="0"/>
                <a:hlinkClick r:id="rId8"/>
              </a:rPr>
              <a:t>https://www.bdct.nhs.uk/children-aged-four-to-five-years/</a:t>
            </a:r>
            <a:r>
              <a:rPr lang="en-GB" sz="1000" dirty="0">
                <a:latin typeface="Arial Nova Cond" panose="020B0506020202020204" pitchFamily="34" charset="0"/>
              </a:rPr>
              <a:t> (Accessed: 5 July 2026).</a:t>
            </a:r>
          </a:p>
          <a:p>
            <a:pPr>
              <a:lnSpc>
                <a:spcPct val="100000"/>
              </a:lnSpc>
            </a:pPr>
            <a:endParaRPr lang="en-GB" sz="800" dirty="0">
              <a:latin typeface="Arial Nova Cond" panose="020B0506020202020204" pitchFamily="34" charset="0"/>
            </a:endParaRPr>
          </a:p>
          <a:p>
            <a:pPr>
              <a:lnSpc>
                <a:spcPct val="100000"/>
              </a:lnSpc>
              <a:spcBef>
                <a:spcPts val="0"/>
              </a:spcBef>
            </a:pPr>
            <a:r>
              <a:rPr lang="en-GB" sz="1000" dirty="0">
                <a:latin typeface="Arial Nova Cond" panose="020B0506020202020204" pitchFamily="34" charset="0"/>
              </a:rPr>
              <a:t>Wigan Council (2020). </a:t>
            </a:r>
            <a:r>
              <a:rPr lang="en-GB" sz="1000" i="1" dirty="0">
                <a:latin typeface="Arial Nova Cond" panose="020B0506020202020204" pitchFamily="34" charset="0"/>
              </a:rPr>
              <a:t>Strategies to support children with speech, language and communication needs</a:t>
            </a:r>
            <a:r>
              <a:rPr lang="en-GB" sz="1000" dirty="0">
                <a:latin typeface="Arial Nova Cond" panose="020B0506020202020204" pitchFamily="34" charset="0"/>
              </a:rPr>
              <a:t>. </a:t>
            </a:r>
          </a:p>
          <a:p>
            <a:pPr>
              <a:lnSpc>
                <a:spcPct val="100000"/>
              </a:lnSpc>
              <a:spcBef>
                <a:spcPts val="0"/>
              </a:spcBef>
            </a:pPr>
            <a:r>
              <a:rPr lang="en-GB" sz="1000" dirty="0">
                <a:latin typeface="Arial Nova Cond" panose="020B0506020202020204" pitchFamily="34" charset="0"/>
              </a:rPr>
              <a:t>Available at: https://www.wigan.gov.uk/Docs/PDF/Business/Professionals/Raising-Attainment/Strategies-to-support-children.pdf (Accessed: 5 July 2026).</a:t>
            </a:r>
          </a:p>
          <a:p>
            <a:pPr>
              <a:lnSpc>
                <a:spcPct val="100000"/>
              </a:lnSpc>
            </a:pPr>
            <a:r>
              <a:rPr lang="en-GB" sz="1000" dirty="0">
                <a:latin typeface="Arial Nova Cond" panose="020B0506020202020204" pitchFamily="34" charset="0"/>
              </a:rPr>
              <a:t>North East London NHS Foundation Trust (2026) </a:t>
            </a:r>
            <a:r>
              <a:rPr lang="en-GB" sz="1000" i="1" dirty="0">
                <a:latin typeface="Arial Nova Cond" panose="020B0506020202020204" pitchFamily="34" charset="0"/>
              </a:rPr>
              <a:t>Language pathway</a:t>
            </a:r>
            <a:r>
              <a:rPr lang="en-GB" sz="1000" dirty="0">
                <a:latin typeface="Arial Nova Cond" panose="020B0506020202020204" pitchFamily="34" charset="0"/>
              </a:rPr>
              <a:t>. Available at: https://www.nelft.nhs.uk/language-pathway/ (Accessed: 4 July 2026).</a:t>
            </a:r>
          </a:p>
          <a:p>
            <a:pPr>
              <a:lnSpc>
                <a:spcPct val="100000"/>
              </a:lnSpc>
            </a:pPr>
            <a:endParaRPr lang="en-GB" sz="1000" dirty="0"/>
          </a:p>
        </p:txBody>
      </p:sp>
    </p:spTree>
    <p:extLst>
      <p:ext uri="{BB962C8B-B14F-4D97-AF65-F5344CB8AC3E}">
        <p14:creationId xmlns:p14="http://schemas.microsoft.com/office/powerpoint/2010/main" val="1448199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7103850" y="907302"/>
            <a:ext cx="4222117" cy="3697488"/>
          </a:xfrm>
        </p:spPr>
        <p:txBody>
          <a:bodyPr/>
          <a:lstStyle/>
          <a:p>
            <a:r>
              <a:rPr lang="en-US" dirty="0"/>
              <a:t>Q &amp; A</a:t>
            </a:r>
          </a:p>
        </p:txBody>
      </p:sp>
      <p:pic>
        <p:nvPicPr>
          <p:cNvPr id="18" name="Picture Placeholder 17" descr="White objects on a white surface">
            <a:extLst>
              <a:ext uri="{FF2B5EF4-FFF2-40B4-BE49-F238E27FC236}">
                <a16:creationId xmlns:a16="http://schemas.microsoft.com/office/drawing/2014/main" id="{2DF43209-08B5-4410-CE46-63D3FC420156}"/>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p:blipFill>
        <p:spPr>
          <a:xfrm>
            <a:off x="358140" y="333756"/>
            <a:ext cx="6226810" cy="6190488"/>
          </a:xfrm>
        </p:spPr>
      </p:pic>
    </p:spTree>
    <p:extLst>
      <p:ext uri="{BB962C8B-B14F-4D97-AF65-F5344CB8AC3E}">
        <p14:creationId xmlns:p14="http://schemas.microsoft.com/office/powerpoint/2010/main" val="3272732094"/>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{86BECDAD-3DB8-4E63-8302-1E3B76BB4BA8}f4c2fa09-5552-4190-875c-1979579583e2-TFc553d604-a3b6-4c52-b2ed-3a769335c0fd_win32</Template>
  <TotalTime>8442</TotalTime>
  <Words>1399</Words>
  <Application>Microsoft Office PowerPoint</Application>
  <PresentationFormat>Widescreen</PresentationFormat>
  <Paragraphs>101</Paragraphs>
  <Slides>13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AngsanaUPC</vt:lpstr>
      <vt:lpstr>Aptos</vt:lpstr>
      <vt:lpstr>Arial</vt:lpstr>
      <vt:lpstr>Arial Nova Cond</vt:lpstr>
      <vt:lpstr>Lora</vt:lpstr>
      <vt:lpstr>Playfair Display Black</vt:lpstr>
      <vt:lpstr>Poppins Light</vt:lpstr>
      <vt:lpstr>Gradient Circle</vt:lpstr>
      <vt:lpstr>PowerPoint Presentation</vt:lpstr>
      <vt:lpstr>Case Study: Introducing Isaac</vt:lpstr>
      <vt:lpstr>How Lev Vygotsky's Sociocultural Theory Helps Us Understand Isaac's Growth</vt:lpstr>
      <vt:lpstr>Theoretical Concepts:  Vygotsky’s Sociocultural Theory </vt:lpstr>
      <vt:lpstr>Vygotsky’s Ideas And Isaac’s Experience</vt:lpstr>
      <vt:lpstr>PowerPoint Presentation</vt:lpstr>
      <vt:lpstr>The Interaction of Nature &amp; Nurture</vt:lpstr>
      <vt:lpstr>Useful, theory-based approach</vt:lpstr>
      <vt:lpstr>MULTI-AGENCY STRATEGIES</vt:lpstr>
      <vt:lpstr>Additional regulation Framework</vt:lpstr>
      <vt:lpstr>CONCLUSION:</vt:lpstr>
      <vt:lpstr>Reference:</vt:lpstr>
      <vt:lpstr>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Niqoule Gabriel Dimayuga (2515167)</dc:creator>
  <cp:lastModifiedBy>Andrei Niqoule Gabriel Dimayuga (2515167)</cp:lastModifiedBy>
  <cp:revision>1</cp:revision>
  <dcterms:created xsi:type="dcterms:W3CDTF">2026-07-05T23:15:15Z</dcterms:created>
  <dcterms:modified xsi:type="dcterms:W3CDTF">2026-07-11T20:02:59Z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