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63" r:id="rId3"/>
    <p:sldId id="257" r:id="rId4"/>
    <p:sldId id="258" r:id="rId5"/>
    <p:sldId id="259" r:id="rId6"/>
    <p:sldId id="260" r:id="rId7"/>
    <p:sldId id="264" r:id="rId8"/>
    <p:sldId id="261"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5" d="100"/>
          <a:sy n="105" d="100"/>
        </p:scale>
        <p:origin x="798"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DF5847-6641-4E65-9034-D5A60E7DC20E}"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6B8322-F0C8-454E-8970-11172713551A}" type="slidenum">
              <a:rPr lang="en-GB" smtClean="0"/>
              <a:t>‹#›</a:t>
            </a:fld>
            <a:endParaRPr lang="en-GB"/>
          </a:p>
        </p:txBody>
      </p:sp>
    </p:spTree>
    <p:extLst>
      <p:ext uri="{BB962C8B-B14F-4D97-AF65-F5344CB8AC3E}">
        <p14:creationId xmlns:p14="http://schemas.microsoft.com/office/powerpoint/2010/main" val="1126215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hemeOverride" Target="../theme/themeOverride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16ED83-5604-3B26-C8D6-ADC8B44E1F67}"/>
              </a:ext>
            </a:extLst>
          </p:cNvPr>
          <p:cNvSpPr txBox="1"/>
          <p:nvPr/>
        </p:nvSpPr>
        <p:spPr>
          <a:xfrm>
            <a:off x="2660904" y="161803"/>
            <a:ext cx="7111746" cy="369332"/>
          </a:xfrm>
          <a:prstGeom prst="rect">
            <a:avLst/>
          </a:prstGeom>
          <a:noFill/>
        </p:spPr>
        <p:txBody>
          <a:bodyPr wrap="square">
            <a:spAutoFit/>
          </a:bodyPr>
          <a:lstStyle/>
          <a:p>
            <a:pPr algn="ctr"/>
            <a:r>
              <a:rPr lang="en-GB" sz="1800" b="1" dirty="0">
                <a:effectLst/>
                <a:latin typeface="+mn-lt"/>
                <a:ea typeface="Times New Roman" panose="02020603050405020304" pitchFamily="18" charset="0"/>
              </a:rPr>
              <a:t>Certificate of Higher Education in Business Skills for the Workplace</a:t>
            </a:r>
            <a:endParaRPr lang="en-GB" dirty="0"/>
          </a:p>
        </p:txBody>
      </p:sp>
      <p:sp>
        <p:nvSpPr>
          <p:cNvPr id="5" name="TextBox 4">
            <a:extLst>
              <a:ext uri="{FF2B5EF4-FFF2-40B4-BE49-F238E27FC236}">
                <a16:creationId xmlns:a16="http://schemas.microsoft.com/office/drawing/2014/main" id="{DFED9EDF-8410-6C07-CF7E-3E9D7DCF2A01}"/>
              </a:ext>
            </a:extLst>
          </p:cNvPr>
          <p:cNvSpPr txBox="1"/>
          <p:nvPr/>
        </p:nvSpPr>
        <p:spPr>
          <a:xfrm>
            <a:off x="3284982" y="972830"/>
            <a:ext cx="6094476" cy="400110"/>
          </a:xfrm>
          <a:prstGeom prst="rect">
            <a:avLst/>
          </a:prstGeom>
          <a:noFill/>
        </p:spPr>
        <p:txBody>
          <a:bodyPr wrap="square">
            <a:spAutoFit/>
          </a:bodyPr>
          <a:lstStyle/>
          <a:p>
            <a:pPr algn="ctr"/>
            <a:r>
              <a:rPr lang="en-GB" sz="2000" b="1" dirty="0">
                <a:effectLst/>
                <a:latin typeface="+mn-lt"/>
                <a:ea typeface="Times New Roman" panose="02020603050405020304" pitchFamily="18" charset="0"/>
              </a:rPr>
              <a:t>LCLM4004: </a:t>
            </a:r>
            <a:r>
              <a:rPr lang="en-GB" sz="2000" b="1" dirty="0"/>
              <a:t>Problem Solving and Decision Making</a:t>
            </a:r>
            <a:endParaRPr lang="en-GB" sz="2000" dirty="0"/>
          </a:p>
        </p:txBody>
      </p:sp>
      <p:sp>
        <p:nvSpPr>
          <p:cNvPr id="7" name="TextBox 6">
            <a:extLst>
              <a:ext uri="{FF2B5EF4-FFF2-40B4-BE49-F238E27FC236}">
                <a16:creationId xmlns:a16="http://schemas.microsoft.com/office/drawing/2014/main" id="{5D41D1F7-50A3-2197-D4D1-DC9082AC2368}"/>
              </a:ext>
            </a:extLst>
          </p:cNvPr>
          <p:cNvSpPr txBox="1"/>
          <p:nvPr/>
        </p:nvSpPr>
        <p:spPr>
          <a:xfrm>
            <a:off x="3169539" y="1828905"/>
            <a:ext cx="6094476" cy="1800493"/>
          </a:xfrm>
          <a:prstGeom prst="rect">
            <a:avLst/>
          </a:prstGeom>
          <a:noFill/>
        </p:spPr>
        <p:txBody>
          <a:bodyPr wrap="square">
            <a:spAutoFit/>
          </a:bodyPr>
          <a:lstStyle/>
          <a:p>
            <a:pPr algn="ctr">
              <a:spcBef>
                <a:spcPts val="600"/>
              </a:spcBef>
              <a:spcAft>
                <a:spcPts val="600"/>
              </a:spcAft>
              <a:buNone/>
            </a:pPr>
            <a:r>
              <a:rPr lang="en-GB" sz="3200" b="1" i="1" dirty="0">
                <a:solidFill>
                  <a:srgbClr val="FF0000"/>
                </a:solidFill>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Arial" panose="020B0604020202020204" pitchFamily="34" charset="0"/>
              </a:rPr>
              <a:t>Component 1:</a:t>
            </a:r>
            <a:endParaRPr lang="en-US" sz="3200" b="1" i="1" dirty="0">
              <a:solidFill>
                <a:srgbClr val="FF0000"/>
              </a:solidFill>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Arial" panose="020B0604020202020204" pitchFamily="34" charset="0"/>
            </a:endParaRPr>
          </a:p>
          <a:p>
            <a:pPr algn="ctr">
              <a:spcBef>
                <a:spcPts val="600"/>
              </a:spcBef>
              <a:spcAft>
                <a:spcPts val="600"/>
              </a:spcAft>
              <a:buNone/>
            </a:pPr>
            <a:r>
              <a:rPr lang="en-GB" sz="3200" b="1" i="1" dirty="0">
                <a:solidFill>
                  <a:srgbClr val="FF0000"/>
                </a:solidFill>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Arial" panose="020B0604020202020204" pitchFamily="34" charset="0"/>
              </a:rPr>
              <a:t>Individual Presentation</a:t>
            </a:r>
            <a:endParaRPr lang="en-US" sz="3200" b="1" i="1" dirty="0">
              <a:solidFill>
                <a:srgbClr val="FF0000"/>
              </a:solidFill>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Arial" panose="020B0604020202020204" pitchFamily="34" charset="0"/>
            </a:endParaRPr>
          </a:p>
          <a:p>
            <a:pPr algn="ctr">
              <a:buNone/>
            </a:pPr>
            <a:r>
              <a:rPr lang="en-GB" sz="3200" b="1" i="1" dirty="0">
                <a:solidFill>
                  <a:srgbClr val="FF0000"/>
                </a:solidFill>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Arial" panose="020B0604020202020204" pitchFamily="34" charset="0"/>
              </a:rPr>
              <a:t>Basil’s Bakery</a:t>
            </a:r>
            <a:endParaRPr lang="en-GB" sz="3200" b="1" i="1" dirty="0">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67AC802-1C7B-4D70-2CA8-36FFFA68DD42}"/>
              </a:ext>
            </a:extLst>
          </p:cNvPr>
          <p:cNvSpPr txBox="1"/>
          <p:nvPr/>
        </p:nvSpPr>
        <p:spPr>
          <a:xfrm>
            <a:off x="3048762" y="4465503"/>
            <a:ext cx="6094476" cy="923330"/>
          </a:xfrm>
          <a:prstGeom prst="rect">
            <a:avLst/>
          </a:prstGeom>
          <a:noFill/>
        </p:spPr>
        <p:txBody>
          <a:bodyPr wrap="square">
            <a:spAutoFit/>
          </a:bodyPr>
          <a:lstStyle/>
          <a:p>
            <a:pPr algn="ctr"/>
            <a:r>
              <a:rPr lang="en-GB" dirty="0"/>
              <a:t>Student: Hajie M </a:t>
            </a:r>
            <a:r>
              <a:rPr lang="en-GB" dirty="0" err="1"/>
              <a:t>Sidibeh</a:t>
            </a:r>
            <a:endParaRPr lang="en-GB" dirty="0"/>
          </a:p>
          <a:p>
            <a:pPr algn="ctr"/>
            <a:r>
              <a:rPr lang="en-GB" dirty="0"/>
              <a:t>Student ID: 2538706</a:t>
            </a:r>
          </a:p>
          <a:p>
            <a:pPr algn="ctr"/>
            <a:r>
              <a:rPr lang="en-GB" dirty="0"/>
              <a:t>Tutor: Annmarie Dufficy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9F7F1"/>
        </a:solidFill>
        <a:effectLst/>
      </p:bgPr>
    </p:bg>
    <p:spTree>
      <p:nvGrpSpPr>
        <p:cNvPr id="1" name=""/>
        <p:cNvGrpSpPr/>
        <p:nvPr/>
      </p:nvGrpSpPr>
      <p:grpSpPr>
        <a:xfrm>
          <a:off x="0" y="0"/>
          <a:ext cx="0" cy="0"/>
          <a:chOff x="0" y="0"/>
          <a:chExt cx="0" cy="0"/>
        </a:xfrm>
      </p:grpSpPr>
      <p:sp>
        <p:nvSpPr>
          <p:cNvPr id="2" name="TextBox 1"/>
          <p:cNvSpPr txBox="1"/>
          <p:nvPr/>
        </p:nvSpPr>
        <p:spPr>
          <a:xfrm>
            <a:off x="548640" y="347472"/>
            <a:ext cx="9875520" cy="530352"/>
          </a:xfrm>
          <a:prstGeom prst="rect">
            <a:avLst/>
          </a:prstGeom>
          <a:noFill/>
        </p:spPr>
        <p:txBody>
          <a:bodyPr wrap="square" lIns="0" tIns="0" rIns="0" bIns="0" anchor="t">
            <a:spAutoFit/>
          </a:bodyPr>
          <a:lstStyle/>
          <a:p>
            <a:pPr algn="l">
              <a:spcBef>
                <a:spcPts val="0"/>
              </a:spcBef>
              <a:spcAft>
                <a:spcPts val="0"/>
              </a:spcAft>
            </a:pPr>
            <a:r>
              <a:rPr sz="3000" b="1">
                <a:solidFill>
                  <a:srgbClr val="202421"/>
                </a:solidFill>
                <a:latin typeface="Aptos Display"/>
              </a:rPr>
              <a:t>Presentation overview</a:t>
            </a:r>
          </a:p>
        </p:txBody>
      </p:sp>
      <p:sp>
        <p:nvSpPr>
          <p:cNvPr id="3" name="TextBox 2"/>
          <p:cNvSpPr txBox="1"/>
          <p:nvPr/>
        </p:nvSpPr>
        <p:spPr>
          <a:xfrm>
            <a:off x="566928" y="914400"/>
            <a:ext cx="8869680" cy="301752"/>
          </a:xfrm>
          <a:prstGeom prst="rect">
            <a:avLst/>
          </a:prstGeom>
          <a:noFill/>
        </p:spPr>
        <p:txBody>
          <a:bodyPr wrap="square" lIns="0" tIns="0" rIns="0" bIns="0" anchor="t">
            <a:spAutoFit/>
          </a:bodyPr>
          <a:lstStyle/>
          <a:p>
            <a:pPr algn="l">
              <a:spcBef>
                <a:spcPts val="0"/>
              </a:spcBef>
              <a:spcAft>
                <a:spcPts val="0"/>
              </a:spcAft>
            </a:pPr>
            <a:r>
              <a:rPr sz="1200" b="0" dirty="0">
                <a:solidFill>
                  <a:srgbClr val="676A65"/>
                </a:solidFill>
                <a:latin typeface="Aptos"/>
              </a:rPr>
              <a:t>Basil’s Bakery  |  Problem Solving and Decision Making</a:t>
            </a:r>
          </a:p>
        </p:txBody>
      </p:sp>
      <p:sp>
        <p:nvSpPr>
          <p:cNvPr id="6" name="Rounded Rectangle 5"/>
          <p:cNvSpPr/>
          <p:nvPr/>
        </p:nvSpPr>
        <p:spPr>
          <a:xfrm>
            <a:off x="548640" y="1536192"/>
            <a:ext cx="3858768" cy="4462272"/>
          </a:xfrm>
          <a:prstGeom prst="roundRect">
            <a:avLst>
              <a:gd name="adj" fmla="val 15000"/>
            </a:avLst>
          </a:prstGeom>
          <a:solidFill>
            <a:srgbClr val="FFFFFF"/>
          </a:solidFill>
          <a:ln w="8890">
            <a:solidFill>
              <a:srgbClr val="E4DDD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48640" y="1536192"/>
            <a:ext cx="91440" cy="4462272"/>
          </a:xfrm>
          <a:prstGeom prst="rect">
            <a:avLst/>
          </a:prstGeom>
          <a:solidFill>
            <a:srgbClr val="AE673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50392" y="1901952"/>
            <a:ext cx="3172968" cy="203133"/>
          </a:xfrm>
          <a:prstGeom prst="rect">
            <a:avLst/>
          </a:prstGeom>
          <a:noFill/>
        </p:spPr>
        <p:txBody>
          <a:bodyPr wrap="square" lIns="0" tIns="0" rIns="0" bIns="0" anchor="t">
            <a:spAutoFit/>
          </a:bodyPr>
          <a:lstStyle/>
          <a:p>
            <a:pPr algn="l">
              <a:spcBef>
                <a:spcPts val="0"/>
              </a:spcBef>
              <a:spcAft>
                <a:spcPts val="0"/>
              </a:spcAft>
            </a:pPr>
            <a:r>
              <a:rPr sz="1320" b="1" dirty="0">
                <a:solidFill>
                  <a:srgbClr val="AE6739"/>
                </a:solidFill>
                <a:latin typeface="Aptos"/>
              </a:rPr>
              <a:t>GOOD AFTERNOON</a:t>
            </a:r>
          </a:p>
        </p:txBody>
      </p:sp>
      <p:sp>
        <p:nvSpPr>
          <p:cNvPr id="9" name="TextBox 8"/>
          <p:cNvSpPr txBox="1"/>
          <p:nvPr/>
        </p:nvSpPr>
        <p:spPr>
          <a:xfrm>
            <a:off x="850392" y="2404872"/>
            <a:ext cx="3136392" cy="1188720"/>
          </a:xfrm>
          <a:prstGeom prst="rect">
            <a:avLst/>
          </a:prstGeom>
          <a:noFill/>
        </p:spPr>
        <p:txBody>
          <a:bodyPr wrap="square" lIns="0" tIns="0" rIns="0" bIns="0" anchor="t">
            <a:spAutoFit/>
          </a:bodyPr>
          <a:lstStyle/>
          <a:p>
            <a:pPr algn="l">
              <a:spcBef>
                <a:spcPts val="0"/>
              </a:spcBef>
              <a:spcAft>
                <a:spcPts val="0"/>
              </a:spcAft>
            </a:pPr>
            <a:r>
              <a:rPr sz="2700" b="1">
                <a:solidFill>
                  <a:srgbClr val="202421"/>
                </a:solidFill>
                <a:latin typeface="Aptos Display"/>
              </a:rPr>
              <a:t>My name is</a:t>
            </a:r>
          </a:p>
          <a:p>
            <a:pPr algn="l">
              <a:spcBef>
                <a:spcPts val="0"/>
              </a:spcBef>
              <a:spcAft>
                <a:spcPts val="0"/>
              </a:spcAft>
            </a:pPr>
            <a:r>
              <a:rPr sz="2700" b="1">
                <a:solidFill>
                  <a:srgbClr val="202421"/>
                </a:solidFill>
                <a:latin typeface="Aptos Display"/>
              </a:rPr>
              <a:t>Hajie Sidibeh</a:t>
            </a:r>
          </a:p>
        </p:txBody>
      </p:sp>
      <p:sp>
        <p:nvSpPr>
          <p:cNvPr id="10" name="Rectangle 9"/>
          <p:cNvSpPr/>
          <p:nvPr/>
        </p:nvSpPr>
        <p:spPr>
          <a:xfrm>
            <a:off x="850392" y="3904487"/>
            <a:ext cx="3182112" cy="36576"/>
          </a:xfrm>
          <a:prstGeom prst="rect">
            <a:avLst/>
          </a:prstGeom>
          <a:solidFill>
            <a:srgbClr val="AE673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50392" y="4169663"/>
            <a:ext cx="3145536" cy="984885"/>
          </a:xfrm>
          <a:prstGeom prst="rect">
            <a:avLst/>
          </a:prstGeom>
          <a:noFill/>
        </p:spPr>
        <p:txBody>
          <a:bodyPr wrap="square" lIns="0" tIns="0" rIns="0" bIns="0" anchor="t">
            <a:spAutoFit/>
          </a:bodyPr>
          <a:lstStyle/>
          <a:p>
            <a:r>
              <a:rPr lang="en-US" sz="1600" dirty="0"/>
              <a:t>Today,‍‍‍ I shall present the problems to which Basil's Bakery is being challenged and how the methodical analysis can provide the real ‍‍‍solution.</a:t>
            </a:r>
          </a:p>
        </p:txBody>
      </p:sp>
      <p:sp>
        <p:nvSpPr>
          <p:cNvPr id="12" name="Rounded Rectangle 11"/>
          <p:cNvSpPr/>
          <p:nvPr/>
        </p:nvSpPr>
        <p:spPr>
          <a:xfrm>
            <a:off x="4709160" y="1536192"/>
            <a:ext cx="6922008" cy="950976"/>
          </a:xfrm>
          <a:prstGeom prst="roundRect">
            <a:avLst>
              <a:gd name="adj" fmla="val 15000"/>
            </a:avLst>
          </a:prstGeom>
          <a:solidFill>
            <a:srgbClr val="FFFFFF"/>
          </a:solidFill>
          <a:ln w="8890">
            <a:solidFill>
              <a:srgbClr val="E4DDD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4709160" y="1536192"/>
            <a:ext cx="86868" cy="950976"/>
          </a:xfrm>
          <a:prstGeom prst="rect">
            <a:avLst/>
          </a:prstGeom>
          <a:solidFill>
            <a:srgbClr val="AE673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ounded Rectangle 13"/>
          <p:cNvSpPr/>
          <p:nvPr/>
        </p:nvSpPr>
        <p:spPr>
          <a:xfrm>
            <a:off x="4937760" y="1714500"/>
            <a:ext cx="484632" cy="484632"/>
          </a:xfrm>
          <a:prstGeom prst="roundRect">
            <a:avLst>
              <a:gd name="adj" fmla="val 15000"/>
            </a:avLst>
          </a:prstGeom>
          <a:solidFill>
            <a:srgbClr val="F5ECE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956048" y="1828800"/>
            <a:ext cx="448056" cy="201168"/>
          </a:xfrm>
          <a:prstGeom prst="rect">
            <a:avLst/>
          </a:prstGeom>
          <a:noFill/>
        </p:spPr>
        <p:txBody>
          <a:bodyPr wrap="square" lIns="0" tIns="0" rIns="0" bIns="0" anchor="t">
            <a:spAutoFit/>
          </a:bodyPr>
          <a:lstStyle/>
          <a:p>
            <a:pPr algn="ctr">
              <a:spcBef>
                <a:spcPts val="0"/>
              </a:spcBef>
              <a:spcAft>
                <a:spcPts val="0"/>
              </a:spcAft>
            </a:pPr>
            <a:r>
              <a:rPr sz="1100" b="1">
                <a:solidFill>
                  <a:srgbClr val="AE6739"/>
                </a:solidFill>
                <a:latin typeface="Aptos"/>
              </a:rPr>
              <a:t>01</a:t>
            </a:r>
          </a:p>
        </p:txBody>
      </p:sp>
      <p:sp>
        <p:nvSpPr>
          <p:cNvPr id="16" name="TextBox 15"/>
          <p:cNvSpPr txBox="1"/>
          <p:nvPr/>
        </p:nvSpPr>
        <p:spPr>
          <a:xfrm>
            <a:off x="5596128" y="1645919"/>
            <a:ext cx="5742432" cy="292608"/>
          </a:xfrm>
          <a:prstGeom prst="rect">
            <a:avLst/>
          </a:prstGeom>
          <a:noFill/>
        </p:spPr>
        <p:txBody>
          <a:bodyPr wrap="square" lIns="0" tIns="0" rIns="0" bIns="0" anchor="t">
            <a:spAutoFit/>
          </a:bodyPr>
          <a:lstStyle/>
          <a:p>
            <a:pPr algn="l">
              <a:spcBef>
                <a:spcPts val="0"/>
              </a:spcBef>
              <a:spcAft>
                <a:spcPts val="0"/>
              </a:spcAft>
            </a:pPr>
            <a:r>
              <a:rPr sz="1750" b="1">
                <a:solidFill>
                  <a:srgbClr val="AE6739"/>
                </a:solidFill>
                <a:latin typeface="Aptos"/>
              </a:rPr>
              <a:t>Introduce the business</a:t>
            </a:r>
          </a:p>
        </p:txBody>
      </p:sp>
      <p:sp>
        <p:nvSpPr>
          <p:cNvPr id="17" name="TextBox 16"/>
          <p:cNvSpPr txBox="1"/>
          <p:nvPr/>
        </p:nvSpPr>
        <p:spPr>
          <a:xfrm>
            <a:off x="5596128" y="2002536"/>
            <a:ext cx="5760720" cy="200055"/>
          </a:xfrm>
          <a:prstGeom prst="rect">
            <a:avLst/>
          </a:prstGeom>
          <a:noFill/>
        </p:spPr>
        <p:txBody>
          <a:bodyPr wrap="square" lIns="0" tIns="0" rIns="0" bIns="0" anchor="t">
            <a:spAutoFit/>
          </a:bodyPr>
          <a:lstStyle/>
          <a:p>
            <a:pPr algn="l">
              <a:spcBef>
                <a:spcPts val="0"/>
              </a:spcBef>
              <a:spcAft>
                <a:spcPts val="0"/>
              </a:spcAft>
            </a:pPr>
            <a:r>
              <a:rPr sz="1300" b="0" dirty="0">
                <a:solidFill>
                  <a:srgbClr val="202421"/>
                </a:solidFill>
                <a:latin typeface="Aptos"/>
              </a:rPr>
              <a:t>Outlin</a:t>
            </a:r>
            <a:r>
              <a:rPr lang="en-US" sz="1300" b="0" dirty="0">
                <a:solidFill>
                  <a:srgbClr val="202421"/>
                </a:solidFill>
                <a:latin typeface="Aptos"/>
              </a:rPr>
              <a:t>ing</a:t>
            </a:r>
            <a:r>
              <a:rPr sz="1300" b="0" dirty="0">
                <a:solidFill>
                  <a:srgbClr val="202421"/>
                </a:solidFill>
                <a:latin typeface="Aptos"/>
              </a:rPr>
              <a:t> Basil’s Bakery and the nature and scope of its current problems.</a:t>
            </a:r>
          </a:p>
        </p:txBody>
      </p:sp>
      <p:sp>
        <p:nvSpPr>
          <p:cNvPr id="18" name="Rounded Rectangle 17"/>
          <p:cNvSpPr/>
          <p:nvPr/>
        </p:nvSpPr>
        <p:spPr>
          <a:xfrm>
            <a:off x="4709160" y="2697480"/>
            <a:ext cx="6922008" cy="950976"/>
          </a:xfrm>
          <a:prstGeom prst="roundRect">
            <a:avLst>
              <a:gd name="adj" fmla="val 15000"/>
            </a:avLst>
          </a:prstGeom>
          <a:solidFill>
            <a:srgbClr val="FFFFFF"/>
          </a:solidFill>
          <a:ln w="8890">
            <a:solidFill>
              <a:srgbClr val="E4DDD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4709160" y="2697480"/>
            <a:ext cx="86868" cy="950976"/>
          </a:xfrm>
          <a:prstGeom prst="rect">
            <a:avLst/>
          </a:prstGeom>
          <a:solidFill>
            <a:srgbClr val="4C66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ounded Rectangle 19"/>
          <p:cNvSpPr/>
          <p:nvPr/>
        </p:nvSpPr>
        <p:spPr>
          <a:xfrm>
            <a:off x="4937760" y="2875788"/>
            <a:ext cx="484632" cy="484632"/>
          </a:xfrm>
          <a:prstGeom prst="roundRect">
            <a:avLst>
              <a:gd name="adj" fmla="val 15000"/>
            </a:avLst>
          </a:prstGeom>
          <a:solidFill>
            <a:srgbClr val="E6EDE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4956048" y="2990088"/>
            <a:ext cx="448056" cy="201168"/>
          </a:xfrm>
          <a:prstGeom prst="rect">
            <a:avLst/>
          </a:prstGeom>
          <a:noFill/>
        </p:spPr>
        <p:txBody>
          <a:bodyPr wrap="square" lIns="0" tIns="0" rIns="0" bIns="0" anchor="t">
            <a:spAutoFit/>
          </a:bodyPr>
          <a:lstStyle/>
          <a:p>
            <a:pPr algn="ctr">
              <a:spcBef>
                <a:spcPts val="0"/>
              </a:spcBef>
              <a:spcAft>
                <a:spcPts val="0"/>
              </a:spcAft>
            </a:pPr>
            <a:r>
              <a:rPr sz="1100" b="1">
                <a:solidFill>
                  <a:srgbClr val="4C6648"/>
                </a:solidFill>
                <a:latin typeface="Aptos"/>
              </a:rPr>
              <a:t>02</a:t>
            </a:r>
          </a:p>
        </p:txBody>
      </p:sp>
      <p:sp>
        <p:nvSpPr>
          <p:cNvPr id="22" name="TextBox 21"/>
          <p:cNvSpPr txBox="1"/>
          <p:nvPr/>
        </p:nvSpPr>
        <p:spPr>
          <a:xfrm>
            <a:off x="5596128" y="2807208"/>
            <a:ext cx="5742432" cy="292608"/>
          </a:xfrm>
          <a:prstGeom prst="rect">
            <a:avLst/>
          </a:prstGeom>
          <a:noFill/>
        </p:spPr>
        <p:txBody>
          <a:bodyPr wrap="square" lIns="0" tIns="0" rIns="0" bIns="0" anchor="t">
            <a:spAutoFit/>
          </a:bodyPr>
          <a:lstStyle/>
          <a:p>
            <a:pPr algn="l">
              <a:spcBef>
                <a:spcPts val="0"/>
              </a:spcBef>
              <a:spcAft>
                <a:spcPts val="0"/>
              </a:spcAft>
            </a:pPr>
            <a:r>
              <a:rPr sz="1750" b="1">
                <a:solidFill>
                  <a:srgbClr val="4C6648"/>
                </a:solidFill>
                <a:latin typeface="Aptos"/>
              </a:rPr>
              <a:t>Critically apply PESTEL</a:t>
            </a:r>
          </a:p>
        </p:txBody>
      </p:sp>
      <p:sp>
        <p:nvSpPr>
          <p:cNvPr id="23" name="TextBox 22"/>
          <p:cNvSpPr txBox="1"/>
          <p:nvPr/>
        </p:nvSpPr>
        <p:spPr>
          <a:xfrm>
            <a:off x="5596128" y="3163824"/>
            <a:ext cx="5760720" cy="200055"/>
          </a:xfrm>
          <a:prstGeom prst="rect">
            <a:avLst/>
          </a:prstGeom>
          <a:noFill/>
        </p:spPr>
        <p:txBody>
          <a:bodyPr wrap="square" lIns="0" tIns="0" rIns="0" bIns="0" anchor="t">
            <a:spAutoFit/>
          </a:bodyPr>
          <a:lstStyle/>
          <a:p>
            <a:pPr algn="l">
              <a:spcBef>
                <a:spcPts val="0"/>
              </a:spcBef>
              <a:spcAft>
                <a:spcPts val="0"/>
              </a:spcAft>
            </a:pPr>
            <a:r>
              <a:rPr sz="1300" b="0" dirty="0">
                <a:solidFill>
                  <a:srgbClr val="202421"/>
                </a:solidFill>
                <a:latin typeface="Aptos"/>
              </a:rPr>
              <a:t>Examin</a:t>
            </a:r>
            <a:r>
              <a:rPr lang="en-US" sz="1300" b="0" dirty="0">
                <a:solidFill>
                  <a:srgbClr val="202421"/>
                </a:solidFill>
                <a:latin typeface="Aptos"/>
              </a:rPr>
              <a:t>ing</a:t>
            </a:r>
            <a:r>
              <a:rPr sz="1300" b="0" dirty="0">
                <a:solidFill>
                  <a:srgbClr val="202421"/>
                </a:solidFill>
                <a:latin typeface="Aptos"/>
              </a:rPr>
              <a:t> the external pressures and opportunities affecting the bakery.</a:t>
            </a:r>
          </a:p>
        </p:txBody>
      </p:sp>
      <p:sp>
        <p:nvSpPr>
          <p:cNvPr id="24" name="Rounded Rectangle 23"/>
          <p:cNvSpPr/>
          <p:nvPr/>
        </p:nvSpPr>
        <p:spPr>
          <a:xfrm>
            <a:off x="4709160" y="3858768"/>
            <a:ext cx="6922008" cy="950976"/>
          </a:xfrm>
          <a:prstGeom prst="roundRect">
            <a:avLst>
              <a:gd name="adj" fmla="val 15000"/>
            </a:avLst>
          </a:prstGeom>
          <a:solidFill>
            <a:srgbClr val="FFFFFF"/>
          </a:solidFill>
          <a:ln w="8890">
            <a:solidFill>
              <a:srgbClr val="E4DDD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4709160" y="3858768"/>
            <a:ext cx="86868" cy="950976"/>
          </a:xfrm>
          <a:prstGeom prst="rect">
            <a:avLst/>
          </a:prstGeom>
          <a:solidFill>
            <a:srgbClr val="673E2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ounded Rectangle 25"/>
          <p:cNvSpPr/>
          <p:nvPr/>
        </p:nvSpPr>
        <p:spPr>
          <a:xfrm>
            <a:off x="4937760" y="4037076"/>
            <a:ext cx="484632" cy="484632"/>
          </a:xfrm>
          <a:prstGeom prst="roundRect">
            <a:avLst>
              <a:gd name="adj" fmla="val 15000"/>
            </a:avLst>
          </a:prstGeom>
          <a:solidFill>
            <a:srgbClr val="F5ECE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4956048" y="4151376"/>
            <a:ext cx="448056" cy="201168"/>
          </a:xfrm>
          <a:prstGeom prst="rect">
            <a:avLst/>
          </a:prstGeom>
          <a:noFill/>
        </p:spPr>
        <p:txBody>
          <a:bodyPr wrap="square" lIns="0" tIns="0" rIns="0" bIns="0" anchor="t">
            <a:spAutoFit/>
          </a:bodyPr>
          <a:lstStyle/>
          <a:p>
            <a:pPr algn="ctr">
              <a:spcBef>
                <a:spcPts val="0"/>
              </a:spcBef>
              <a:spcAft>
                <a:spcPts val="0"/>
              </a:spcAft>
            </a:pPr>
            <a:r>
              <a:rPr sz="1100" b="1">
                <a:solidFill>
                  <a:srgbClr val="673E25"/>
                </a:solidFill>
                <a:latin typeface="Aptos"/>
              </a:rPr>
              <a:t>03</a:t>
            </a:r>
          </a:p>
        </p:txBody>
      </p:sp>
      <p:sp>
        <p:nvSpPr>
          <p:cNvPr id="28" name="TextBox 27"/>
          <p:cNvSpPr txBox="1"/>
          <p:nvPr/>
        </p:nvSpPr>
        <p:spPr>
          <a:xfrm>
            <a:off x="5596128" y="3968496"/>
            <a:ext cx="5742432" cy="292608"/>
          </a:xfrm>
          <a:prstGeom prst="rect">
            <a:avLst/>
          </a:prstGeom>
          <a:noFill/>
        </p:spPr>
        <p:txBody>
          <a:bodyPr wrap="square" lIns="0" tIns="0" rIns="0" bIns="0" anchor="t">
            <a:spAutoFit/>
          </a:bodyPr>
          <a:lstStyle/>
          <a:p>
            <a:pPr algn="l">
              <a:spcBef>
                <a:spcPts val="0"/>
              </a:spcBef>
              <a:spcAft>
                <a:spcPts val="0"/>
              </a:spcAft>
            </a:pPr>
            <a:r>
              <a:rPr sz="1750" b="1" dirty="0">
                <a:solidFill>
                  <a:srgbClr val="673E25"/>
                </a:solidFill>
                <a:latin typeface="Aptos"/>
              </a:rPr>
              <a:t>Use cause-and-effect analysis</a:t>
            </a:r>
          </a:p>
        </p:txBody>
      </p:sp>
      <p:sp>
        <p:nvSpPr>
          <p:cNvPr id="29" name="TextBox 28"/>
          <p:cNvSpPr txBox="1"/>
          <p:nvPr/>
        </p:nvSpPr>
        <p:spPr>
          <a:xfrm>
            <a:off x="5596128" y="4325112"/>
            <a:ext cx="5760720" cy="200055"/>
          </a:xfrm>
          <a:prstGeom prst="rect">
            <a:avLst/>
          </a:prstGeom>
          <a:noFill/>
        </p:spPr>
        <p:txBody>
          <a:bodyPr wrap="square" lIns="0" tIns="0" rIns="0" bIns="0" anchor="t">
            <a:spAutoFit/>
          </a:bodyPr>
          <a:lstStyle/>
          <a:p>
            <a:pPr algn="l">
              <a:spcBef>
                <a:spcPts val="0"/>
              </a:spcBef>
              <a:spcAft>
                <a:spcPts val="0"/>
              </a:spcAft>
            </a:pPr>
            <a:r>
              <a:rPr sz="1300" b="0" dirty="0">
                <a:solidFill>
                  <a:srgbClr val="202421"/>
                </a:solidFill>
                <a:latin typeface="Aptos"/>
              </a:rPr>
              <a:t>Apply</a:t>
            </a:r>
            <a:r>
              <a:rPr lang="en-US" sz="1300" b="0" dirty="0">
                <a:solidFill>
                  <a:srgbClr val="202421"/>
                </a:solidFill>
                <a:latin typeface="Aptos"/>
              </a:rPr>
              <a:t>ing</a:t>
            </a:r>
            <a:r>
              <a:rPr sz="1300" b="0" dirty="0">
                <a:solidFill>
                  <a:srgbClr val="202421"/>
                </a:solidFill>
                <a:latin typeface="Aptos"/>
              </a:rPr>
              <a:t> the Fishbone model to investigate the underlying causes.</a:t>
            </a:r>
          </a:p>
        </p:txBody>
      </p:sp>
      <p:sp>
        <p:nvSpPr>
          <p:cNvPr id="30" name="Rounded Rectangle 29"/>
          <p:cNvSpPr/>
          <p:nvPr/>
        </p:nvSpPr>
        <p:spPr>
          <a:xfrm>
            <a:off x="4709160" y="5020056"/>
            <a:ext cx="6922008" cy="950976"/>
          </a:xfrm>
          <a:prstGeom prst="roundRect">
            <a:avLst>
              <a:gd name="adj" fmla="val 15000"/>
            </a:avLst>
          </a:prstGeom>
          <a:solidFill>
            <a:srgbClr val="FFFFFF"/>
          </a:solidFill>
          <a:ln w="8890">
            <a:solidFill>
              <a:srgbClr val="E4DDD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Rectangle 30"/>
          <p:cNvSpPr/>
          <p:nvPr/>
        </p:nvSpPr>
        <p:spPr>
          <a:xfrm>
            <a:off x="4709160" y="5020056"/>
            <a:ext cx="86868" cy="950976"/>
          </a:xfrm>
          <a:prstGeom prst="rect">
            <a:avLst/>
          </a:prstGeom>
          <a:solidFill>
            <a:srgbClr val="AE673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Rounded Rectangle 31"/>
          <p:cNvSpPr/>
          <p:nvPr/>
        </p:nvSpPr>
        <p:spPr>
          <a:xfrm>
            <a:off x="4937760" y="5198364"/>
            <a:ext cx="484632" cy="484632"/>
          </a:xfrm>
          <a:prstGeom prst="roundRect">
            <a:avLst>
              <a:gd name="adj" fmla="val 15000"/>
            </a:avLst>
          </a:prstGeom>
          <a:solidFill>
            <a:srgbClr val="F5ECE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4956048" y="5312664"/>
            <a:ext cx="448056" cy="201168"/>
          </a:xfrm>
          <a:prstGeom prst="rect">
            <a:avLst/>
          </a:prstGeom>
          <a:noFill/>
        </p:spPr>
        <p:txBody>
          <a:bodyPr wrap="square" lIns="0" tIns="0" rIns="0" bIns="0" anchor="t">
            <a:spAutoFit/>
          </a:bodyPr>
          <a:lstStyle/>
          <a:p>
            <a:pPr algn="ctr">
              <a:spcBef>
                <a:spcPts val="0"/>
              </a:spcBef>
              <a:spcAft>
                <a:spcPts val="0"/>
              </a:spcAft>
            </a:pPr>
            <a:r>
              <a:rPr sz="1100" b="1">
                <a:solidFill>
                  <a:srgbClr val="AE6739"/>
                </a:solidFill>
                <a:latin typeface="Aptos"/>
              </a:rPr>
              <a:t>04</a:t>
            </a:r>
          </a:p>
        </p:txBody>
      </p:sp>
      <p:sp>
        <p:nvSpPr>
          <p:cNvPr id="34" name="TextBox 33"/>
          <p:cNvSpPr txBox="1"/>
          <p:nvPr/>
        </p:nvSpPr>
        <p:spPr>
          <a:xfrm>
            <a:off x="5596128" y="5129784"/>
            <a:ext cx="5742432" cy="292608"/>
          </a:xfrm>
          <a:prstGeom prst="rect">
            <a:avLst/>
          </a:prstGeom>
          <a:noFill/>
        </p:spPr>
        <p:txBody>
          <a:bodyPr wrap="square" lIns="0" tIns="0" rIns="0" bIns="0" anchor="t">
            <a:spAutoFit/>
          </a:bodyPr>
          <a:lstStyle/>
          <a:p>
            <a:pPr algn="l">
              <a:spcBef>
                <a:spcPts val="0"/>
              </a:spcBef>
              <a:spcAft>
                <a:spcPts val="0"/>
              </a:spcAft>
            </a:pPr>
            <a:r>
              <a:rPr sz="1750" b="1">
                <a:solidFill>
                  <a:srgbClr val="AE6739"/>
                </a:solidFill>
                <a:latin typeface="Aptos"/>
              </a:rPr>
              <a:t>Summarise the findings</a:t>
            </a:r>
          </a:p>
        </p:txBody>
      </p:sp>
      <p:sp>
        <p:nvSpPr>
          <p:cNvPr id="35" name="TextBox 34"/>
          <p:cNvSpPr txBox="1"/>
          <p:nvPr/>
        </p:nvSpPr>
        <p:spPr>
          <a:xfrm>
            <a:off x="5596128" y="5486400"/>
            <a:ext cx="5760720" cy="200055"/>
          </a:xfrm>
          <a:prstGeom prst="rect">
            <a:avLst/>
          </a:prstGeom>
          <a:noFill/>
        </p:spPr>
        <p:txBody>
          <a:bodyPr wrap="square" lIns="0" tIns="0" rIns="0" bIns="0" anchor="t">
            <a:spAutoFit/>
          </a:bodyPr>
          <a:lstStyle/>
          <a:p>
            <a:pPr algn="l">
              <a:spcBef>
                <a:spcPts val="0"/>
              </a:spcBef>
              <a:spcAft>
                <a:spcPts val="0"/>
              </a:spcAft>
            </a:pPr>
            <a:r>
              <a:rPr sz="1300" b="0" dirty="0">
                <a:solidFill>
                  <a:srgbClr val="202421"/>
                </a:solidFill>
                <a:latin typeface="Aptos"/>
              </a:rPr>
              <a:t>Highlight</a:t>
            </a:r>
            <a:r>
              <a:rPr lang="en-US" sz="1300" b="0" dirty="0">
                <a:solidFill>
                  <a:srgbClr val="202421"/>
                </a:solidFill>
                <a:latin typeface="Aptos"/>
              </a:rPr>
              <a:t>ing</a:t>
            </a:r>
            <a:r>
              <a:rPr sz="1300" b="0" dirty="0">
                <a:solidFill>
                  <a:srgbClr val="202421"/>
                </a:solidFill>
                <a:latin typeface="Aptos"/>
              </a:rPr>
              <a:t> the key conclusions and recommended next steps.</a:t>
            </a:r>
          </a:p>
        </p:txBody>
      </p:sp>
      <p:sp>
        <p:nvSpPr>
          <p:cNvPr id="36" name="Rectangle 35"/>
          <p:cNvSpPr/>
          <p:nvPr/>
        </p:nvSpPr>
        <p:spPr>
          <a:xfrm>
            <a:off x="548640" y="6336792"/>
            <a:ext cx="11082528" cy="22860"/>
          </a:xfrm>
          <a:prstGeom prst="rect">
            <a:avLst/>
          </a:prstGeom>
          <a:solidFill>
            <a:srgbClr val="E4DDD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9F6EE"/>
        </a:solidFill>
        <a:effectLst/>
      </p:bgPr>
    </p:bg>
    <p:spTree>
      <p:nvGrpSpPr>
        <p:cNvPr id="1" name=""/>
        <p:cNvGrpSpPr/>
        <p:nvPr/>
      </p:nvGrpSpPr>
      <p:grpSpPr>
        <a:xfrm>
          <a:off x="0" y="0"/>
          <a:ext cx="0" cy="0"/>
          <a:chOff x="0" y="0"/>
          <a:chExt cx="0" cy="0"/>
        </a:xfrm>
      </p:grpSpPr>
      <p:sp>
        <p:nvSpPr>
          <p:cNvPr id="2" name="TextBox 1"/>
          <p:cNvSpPr txBox="1"/>
          <p:nvPr/>
        </p:nvSpPr>
        <p:spPr>
          <a:xfrm>
            <a:off x="502920" y="320040"/>
            <a:ext cx="9601200" cy="530352"/>
          </a:xfrm>
          <a:prstGeom prst="rect">
            <a:avLst/>
          </a:prstGeom>
          <a:noFill/>
        </p:spPr>
        <p:txBody>
          <a:bodyPr wrap="square" lIns="45720" rIns="45720" anchor="t">
            <a:spAutoFit/>
          </a:bodyPr>
          <a:lstStyle/>
          <a:p>
            <a:pPr algn="l"/>
            <a:r>
              <a:rPr sz="2800" b="1" i="0">
                <a:solidFill>
                  <a:srgbClr val="202421"/>
                </a:solidFill>
                <a:latin typeface="Aptos Display"/>
              </a:rPr>
              <a:t>Basil’s Bakery: case context and presentation route</a:t>
            </a:r>
          </a:p>
        </p:txBody>
      </p:sp>
      <p:sp>
        <p:nvSpPr>
          <p:cNvPr id="3" name="TextBox 2"/>
          <p:cNvSpPr txBox="1"/>
          <p:nvPr/>
        </p:nvSpPr>
        <p:spPr>
          <a:xfrm>
            <a:off x="530352" y="850392"/>
            <a:ext cx="9326880" cy="310896"/>
          </a:xfrm>
          <a:prstGeom prst="rect">
            <a:avLst/>
          </a:prstGeom>
          <a:noFill/>
        </p:spPr>
        <p:txBody>
          <a:bodyPr wrap="square" lIns="45720" rIns="45720" anchor="t">
            <a:spAutoFit/>
          </a:bodyPr>
          <a:lstStyle/>
          <a:p>
            <a:pPr algn="l"/>
            <a:r>
              <a:rPr sz="1150" b="0" i="0">
                <a:solidFill>
                  <a:srgbClr val="676A65"/>
                </a:solidFill>
                <a:latin typeface="Aptos"/>
              </a:rPr>
              <a:t>A small Coventry bakery facing a post-2020 demand and operating-model problem</a:t>
            </a:r>
          </a:p>
        </p:txBody>
      </p:sp>
      <p:pic>
        <p:nvPicPr>
          <p:cNvPr id="5" name="Picture 4" descr="a_cozy_warm_inviting_bakery_interior_scene_photo.png"/>
          <p:cNvPicPr>
            <a:picLocks noChangeAspect="1"/>
          </p:cNvPicPr>
          <p:nvPr/>
        </p:nvPicPr>
        <p:blipFill>
          <a:blip r:embed="rId2"/>
          <a:stretch>
            <a:fillRect/>
          </a:stretch>
        </p:blipFill>
        <p:spPr>
          <a:xfrm>
            <a:off x="6967728" y="1261872"/>
            <a:ext cx="4709160" cy="4343400"/>
          </a:xfrm>
          <a:prstGeom prst="rect">
            <a:avLst/>
          </a:prstGeom>
        </p:spPr>
      </p:pic>
      <p:sp>
        <p:nvSpPr>
          <p:cNvPr id="6" name="Rounded Rectangle 5"/>
          <p:cNvSpPr/>
          <p:nvPr/>
        </p:nvSpPr>
        <p:spPr>
          <a:xfrm>
            <a:off x="7347204" y="5102352"/>
            <a:ext cx="3977639" cy="438912"/>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447788" y="5157216"/>
            <a:ext cx="3749039" cy="182880"/>
          </a:xfrm>
          <a:prstGeom prst="rect">
            <a:avLst/>
          </a:prstGeom>
          <a:noFill/>
        </p:spPr>
        <p:txBody>
          <a:bodyPr wrap="square" lIns="45720" rIns="45720" anchor="t">
            <a:spAutoFit/>
          </a:bodyPr>
          <a:lstStyle/>
          <a:p>
            <a:pPr algn="ctr"/>
            <a:r>
              <a:rPr sz="1030" b="1" i="0" dirty="0">
                <a:solidFill>
                  <a:srgbClr val="673E25"/>
                </a:solidFill>
                <a:latin typeface="Aptos"/>
              </a:rPr>
              <a:t>Independent bakery • retail-park location • organic positioning</a:t>
            </a:r>
          </a:p>
        </p:txBody>
      </p:sp>
      <p:sp>
        <p:nvSpPr>
          <p:cNvPr id="8" name="Rounded Rectangle 7"/>
          <p:cNvSpPr/>
          <p:nvPr/>
        </p:nvSpPr>
        <p:spPr>
          <a:xfrm>
            <a:off x="566928" y="1325880"/>
            <a:ext cx="5897880" cy="932688"/>
          </a:xfrm>
          <a:prstGeom prst="roundRect">
            <a:avLst/>
          </a:prstGeom>
          <a:solidFill>
            <a:srgbClr val="FFFFFF"/>
          </a:solidFill>
          <a:ln>
            <a:solidFill>
              <a:srgbClr val="ECE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566928" y="1325880"/>
            <a:ext cx="91440" cy="932688"/>
          </a:xfrm>
          <a:prstGeom prst="roundRect">
            <a:avLst/>
          </a:prstGeom>
          <a:solidFill>
            <a:srgbClr val="AE673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758952" y="1325880"/>
            <a:ext cx="5577840" cy="329184"/>
          </a:xfrm>
          <a:prstGeom prst="rect">
            <a:avLst/>
          </a:prstGeom>
          <a:noFill/>
        </p:spPr>
        <p:txBody>
          <a:bodyPr wrap="square" lIns="45720" rIns="45720" anchor="t">
            <a:spAutoFit/>
          </a:bodyPr>
          <a:lstStyle/>
          <a:p>
            <a:pPr algn="l"/>
            <a:r>
              <a:rPr sz="1550" b="1" i="0" dirty="0">
                <a:solidFill>
                  <a:srgbClr val="AE6739"/>
                </a:solidFill>
                <a:latin typeface="Aptos"/>
              </a:rPr>
              <a:t>1  |  BUSINESS CONTEXT</a:t>
            </a:r>
          </a:p>
        </p:txBody>
      </p:sp>
      <p:sp>
        <p:nvSpPr>
          <p:cNvPr id="11" name="TextBox 10"/>
          <p:cNvSpPr txBox="1"/>
          <p:nvPr/>
        </p:nvSpPr>
        <p:spPr>
          <a:xfrm>
            <a:off x="768096" y="1600199"/>
            <a:ext cx="5586984" cy="701731"/>
          </a:xfrm>
          <a:prstGeom prst="rect">
            <a:avLst/>
          </a:prstGeom>
          <a:noFill/>
        </p:spPr>
        <p:txBody>
          <a:bodyPr wrap="square" lIns="45720" rIns="45720" anchor="t">
            <a:spAutoFit/>
          </a:bodyPr>
          <a:lstStyle/>
          <a:p>
            <a:pPr algn="l"/>
            <a:r>
              <a:rPr lang="en-US" sz="1320" b="0" i="0" dirty="0">
                <a:solidFill>
                  <a:srgbClr val="202421"/>
                </a:solidFill>
                <a:latin typeface="Aptos"/>
              </a:rPr>
              <a:t>The‍‍‍ business started in 2015 and was growing steadily up to Covid-19. Sales recovered only partly and they were about 25% lower than 2019 from 2023 to 2025.</a:t>
            </a:r>
            <a:endParaRPr sz="1320" b="0" i="0" dirty="0">
              <a:solidFill>
                <a:srgbClr val="202421"/>
              </a:solidFill>
              <a:latin typeface="Aptos"/>
            </a:endParaRPr>
          </a:p>
        </p:txBody>
      </p:sp>
      <p:sp>
        <p:nvSpPr>
          <p:cNvPr id="12" name="Rounded Rectangle 11"/>
          <p:cNvSpPr/>
          <p:nvPr/>
        </p:nvSpPr>
        <p:spPr>
          <a:xfrm>
            <a:off x="566928" y="2395728"/>
            <a:ext cx="5897880" cy="1069848"/>
          </a:xfrm>
          <a:prstGeom prst="roundRect">
            <a:avLst/>
          </a:prstGeom>
          <a:solidFill>
            <a:srgbClr val="FFFFFF"/>
          </a:solidFill>
          <a:ln>
            <a:solidFill>
              <a:srgbClr val="ECE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ounded Rectangle 12"/>
          <p:cNvSpPr/>
          <p:nvPr/>
        </p:nvSpPr>
        <p:spPr>
          <a:xfrm>
            <a:off x="566928" y="2395728"/>
            <a:ext cx="91440" cy="932688"/>
          </a:xfrm>
          <a:prstGeom prst="roundRect">
            <a:avLst/>
          </a:prstGeom>
          <a:solidFill>
            <a:srgbClr val="4C66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77240" y="2478024"/>
            <a:ext cx="5577840" cy="329184"/>
          </a:xfrm>
          <a:prstGeom prst="rect">
            <a:avLst/>
          </a:prstGeom>
          <a:noFill/>
        </p:spPr>
        <p:txBody>
          <a:bodyPr wrap="square" lIns="45720" rIns="45720" anchor="t">
            <a:spAutoFit/>
          </a:bodyPr>
          <a:lstStyle/>
          <a:p>
            <a:pPr algn="l"/>
            <a:r>
              <a:rPr sz="1550" b="1" i="0" dirty="0">
                <a:solidFill>
                  <a:srgbClr val="4C6648"/>
                </a:solidFill>
                <a:latin typeface="Aptos"/>
              </a:rPr>
              <a:t>2  |  CHANGED CUSTOMER BASE</a:t>
            </a:r>
          </a:p>
        </p:txBody>
      </p:sp>
      <p:sp>
        <p:nvSpPr>
          <p:cNvPr id="15" name="TextBox 14"/>
          <p:cNvSpPr txBox="1"/>
          <p:nvPr/>
        </p:nvSpPr>
        <p:spPr>
          <a:xfrm>
            <a:off x="777240" y="2724912"/>
            <a:ext cx="5586984" cy="701731"/>
          </a:xfrm>
          <a:prstGeom prst="rect">
            <a:avLst/>
          </a:prstGeom>
          <a:noFill/>
        </p:spPr>
        <p:txBody>
          <a:bodyPr wrap="square" lIns="45720" rIns="45720" anchor="t">
            <a:spAutoFit/>
          </a:bodyPr>
          <a:lstStyle/>
          <a:p>
            <a:pPr algn="l"/>
            <a:r>
              <a:rPr lang="en-US" sz="1320" b="0" i="0" dirty="0">
                <a:solidFill>
                  <a:srgbClr val="202421"/>
                </a:solidFill>
                <a:latin typeface="Aptos"/>
              </a:rPr>
              <a:t>There are not many people coming to the shopping mall anymore, many shops in the vicinity have shut down, and hybrid working means less number of office workers coming downtown each working day (ONS (2025a).</a:t>
            </a:r>
            <a:endParaRPr sz="1320" b="0" i="0" dirty="0">
              <a:solidFill>
                <a:srgbClr val="202421"/>
              </a:solidFill>
              <a:latin typeface="Aptos"/>
            </a:endParaRPr>
          </a:p>
        </p:txBody>
      </p:sp>
      <p:sp>
        <p:nvSpPr>
          <p:cNvPr id="16" name="Rounded Rectangle 15"/>
          <p:cNvSpPr/>
          <p:nvPr/>
        </p:nvSpPr>
        <p:spPr>
          <a:xfrm>
            <a:off x="603504" y="3557016"/>
            <a:ext cx="5897880" cy="1133856"/>
          </a:xfrm>
          <a:prstGeom prst="roundRect">
            <a:avLst/>
          </a:prstGeom>
          <a:solidFill>
            <a:srgbClr val="FFFFFF"/>
          </a:solidFill>
          <a:ln>
            <a:solidFill>
              <a:srgbClr val="ECE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ounded Rectangle 16"/>
          <p:cNvSpPr/>
          <p:nvPr/>
        </p:nvSpPr>
        <p:spPr>
          <a:xfrm>
            <a:off x="566928" y="3465576"/>
            <a:ext cx="91440" cy="932688"/>
          </a:xfrm>
          <a:prstGeom prst="roundRect">
            <a:avLst/>
          </a:prstGeom>
          <a:solidFill>
            <a:srgbClr val="673E2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768096" y="3575304"/>
            <a:ext cx="5577840" cy="329184"/>
          </a:xfrm>
          <a:prstGeom prst="rect">
            <a:avLst/>
          </a:prstGeom>
          <a:noFill/>
        </p:spPr>
        <p:txBody>
          <a:bodyPr wrap="square" lIns="45720" rIns="45720" anchor="t">
            <a:spAutoFit/>
          </a:bodyPr>
          <a:lstStyle/>
          <a:p>
            <a:pPr algn="l"/>
            <a:r>
              <a:rPr sz="1550" b="1" i="0" dirty="0">
                <a:solidFill>
                  <a:srgbClr val="673E25"/>
                </a:solidFill>
                <a:latin typeface="Aptos"/>
              </a:rPr>
              <a:t>3  |  UNMET CONVENIENCE NEEDS</a:t>
            </a:r>
          </a:p>
        </p:txBody>
      </p:sp>
      <p:sp>
        <p:nvSpPr>
          <p:cNvPr id="19" name="TextBox 18"/>
          <p:cNvSpPr txBox="1"/>
          <p:nvPr/>
        </p:nvSpPr>
        <p:spPr>
          <a:xfrm>
            <a:off x="777240" y="3831336"/>
            <a:ext cx="5586984" cy="904863"/>
          </a:xfrm>
          <a:prstGeom prst="rect">
            <a:avLst/>
          </a:prstGeom>
          <a:noFill/>
        </p:spPr>
        <p:txBody>
          <a:bodyPr wrap="square" lIns="45720" rIns="45720" anchor="t">
            <a:spAutoFit/>
          </a:bodyPr>
          <a:lstStyle/>
          <a:p>
            <a:pPr algn="l"/>
            <a:r>
              <a:rPr lang="en-US" sz="1320" b="0" i="0" dirty="0">
                <a:solidFill>
                  <a:srgbClr val="202421"/>
                </a:solidFill>
                <a:latin typeface="Aptos"/>
              </a:rPr>
              <a:t>Basil is very popular for his baked goods but he needs to be there in person. Customers love ordering and picking up their delivery but during busy hours Basil is too occupied in the kitchen. The phone can be missed easily at those times.</a:t>
            </a:r>
            <a:endParaRPr sz="1320" b="0" i="0" dirty="0">
              <a:solidFill>
                <a:srgbClr val="202421"/>
              </a:solidFill>
              <a:latin typeface="Aptos"/>
            </a:endParaRPr>
          </a:p>
        </p:txBody>
      </p:sp>
      <p:sp>
        <p:nvSpPr>
          <p:cNvPr id="20" name="Rounded Rectangle 19"/>
          <p:cNvSpPr/>
          <p:nvPr/>
        </p:nvSpPr>
        <p:spPr>
          <a:xfrm>
            <a:off x="566928" y="4754880"/>
            <a:ext cx="5934456" cy="1371600"/>
          </a:xfrm>
          <a:prstGeom prst="roundRect">
            <a:avLst/>
          </a:prstGeom>
          <a:solidFill>
            <a:srgbClr val="FFFFFF"/>
          </a:solidFill>
          <a:ln>
            <a:solidFill>
              <a:srgbClr val="ECE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ounded Rectangle 20"/>
          <p:cNvSpPr/>
          <p:nvPr/>
        </p:nvSpPr>
        <p:spPr>
          <a:xfrm>
            <a:off x="566928" y="4535424"/>
            <a:ext cx="91440" cy="932688"/>
          </a:xfrm>
          <a:prstGeom prst="roundRect">
            <a:avLst/>
          </a:prstGeom>
          <a:solidFill>
            <a:srgbClr val="AE673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777240" y="4828032"/>
            <a:ext cx="5577840" cy="329184"/>
          </a:xfrm>
          <a:prstGeom prst="rect">
            <a:avLst/>
          </a:prstGeom>
          <a:noFill/>
        </p:spPr>
        <p:txBody>
          <a:bodyPr wrap="square" lIns="45720" rIns="45720" anchor="t">
            <a:spAutoFit/>
          </a:bodyPr>
          <a:lstStyle/>
          <a:p>
            <a:pPr algn="l"/>
            <a:r>
              <a:rPr sz="1550" b="1" i="0" dirty="0">
                <a:solidFill>
                  <a:srgbClr val="AE6739"/>
                </a:solidFill>
                <a:latin typeface="Aptos"/>
              </a:rPr>
              <a:t>4  |  PRESENTATION ROUTE</a:t>
            </a:r>
          </a:p>
        </p:txBody>
      </p:sp>
      <p:sp>
        <p:nvSpPr>
          <p:cNvPr id="23" name="TextBox 22"/>
          <p:cNvSpPr txBox="1"/>
          <p:nvPr/>
        </p:nvSpPr>
        <p:spPr>
          <a:xfrm>
            <a:off x="768096" y="5102352"/>
            <a:ext cx="5586984" cy="701731"/>
          </a:xfrm>
          <a:prstGeom prst="rect">
            <a:avLst/>
          </a:prstGeom>
          <a:noFill/>
        </p:spPr>
        <p:txBody>
          <a:bodyPr wrap="square" lIns="45720" rIns="45720" anchor="t">
            <a:spAutoFit/>
          </a:bodyPr>
          <a:lstStyle/>
          <a:p>
            <a:pPr algn="l"/>
            <a:r>
              <a:rPr lang="en-US" sz="1320" b="0" i="0" dirty="0">
                <a:solidFill>
                  <a:srgbClr val="202421"/>
                </a:solidFill>
                <a:latin typeface="Aptos"/>
              </a:rPr>
              <a:t>Find out why sales are poor first, then use PESTEL and Fishbone analysis and finally present Basil with the most important results (Kotler, Armstrong and Balasubramanian (2023).</a:t>
            </a:r>
            <a:endParaRPr sz="1320" b="0" i="0" dirty="0">
              <a:solidFill>
                <a:srgbClr val="202421"/>
              </a:solidFill>
              <a:latin typeface="Aptos"/>
            </a:endParaRPr>
          </a:p>
        </p:txBody>
      </p:sp>
      <p:sp>
        <p:nvSpPr>
          <p:cNvPr id="24" name="Rounded Rectangle 23"/>
          <p:cNvSpPr/>
          <p:nvPr/>
        </p:nvSpPr>
        <p:spPr>
          <a:xfrm>
            <a:off x="7068312" y="5751576"/>
            <a:ext cx="4535424" cy="502920"/>
          </a:xfrm>
          <a:prstGeom prst="roundRect">
            <a:avLst/>
          </a:prstGeom>
          <a:solidFill>
            <a:srgbClr val="E1E8D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7242048" y="5879592"/>
            <a:ext cx="4187952" cy="201168"/>
          </a:xfrm>
          <a:prstGeom prst="rect">
            <a:avLst/>
          </a:prstGeom>
          <a:noFill/>
        </p:spPr>
        <p:txBody>
          <a:bodyPr wrap="square" lIns="45720" rIns="45720" anchor="t">
            <a:spAutoFit/>
          </a:bodyPr>
          <a:lstStyle/>
          <a:p>
            <a:pPr algn="ctr"/>
            <a:r>
              <a:rPr sz="1040" b="1" i="0">
                <a:solidFill>
                  <a:srgbClr val="4C6648"/>
                </a:solidFill>
                <a:latin typeface="Aptos"/>
              </a:rPr>
              <a:t>28% of working adults hybrid-worked in Great Britain in early 2025</a:t>
            </a:r>
          </a:p>
        </p:txBody>
      </p:sp>
      <p:sp>
        <p:nvSpPr>
          <p:cNvPr id="26" name="Rectangle 25"/>
          <p:cNvSpPr/>
          <p:nvPr/>
        </p:nvSpPr>
        <p:spPr>
          <a:xfrm>
            <a:off x="502920" y="6446520"/>
            <a:ext cx="11155680" cy="9144"/>
          </a:xfrm>
          <a:prstGeom prst="rect">
            <a:avLst/>
          </a:prstGeom>
          <a:solidFill>
            <a:srgbClr val="ECE6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11612880" y="6492240"/>
            <a:ext cx="228600" cy="164592"/>
          </a:xfrm>
          <a:prstGeom prst="rect">
            <a:avLst/>
          </a:prstGeom>
          <a:noFill/>
        </p:spPr>
        <p:txBody>
          <a:bodyPr wrap="square" lIns="45720" rIns="45720" anchor="t">
            <a:spAutoFit/>
          </a:bodyPr>
          <a:lstStyle/>
          <a:p>
            <a:pPr algn="r"/>
            <a:r>
              <a:rPr sz="850" b="0" i="0">
                <a:solidFill>
                  <a:srgbClr val="676A65"/>
                </a:solidFill>
                <a:latin typeface="Aptos"/>
              </a:rPr>
              <a:t>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9F6EE"/>
        </a:solidFill>
        <a:effectLst/>
      </p:bgPr>
    </p:bg>
    <p:spTree>
      <p:nvGrpSpPr>
        <p:cNvPr id="1" name=""/>
        <p:cNvGrpSpPr/>
        <p:nvPr/>
      </p:nvGrpSpPr>
      <p:grpSpPr>
        <a:xfrm>
          <a:off x="0" y="0"/>
          <a:ext cx="0" cy="0"/>
          <a:chOff x="0" y="0"/>
          <a:chExt cx="0" cy="0"/>
        </a:xfrm>
      </p:grpSpPr>
      <p:sp>
        <p:nvSpPr>
          <p:cNvPr id="2" name="TextBox 1"/>
          <p:cNvSpPr txBox="1"/>
          <p:nvPr/>
        </p:nvSpPr>
        <p:spPr>
          <a:xfrm>
            <a:off x="502920" y="320040"/>
            <a:ext cx="9601200" cy="530352"/>
          </a:xfrm>
          <a:prstGeom prst="rect">
            <a:avLst/>
          </a:prstGeom>
          <a:noFill/>
        </p:spPr>
        <p:txBody>
          <a:bodyPr wrap="square" lIns="45720" rIns="45720" anchor="t">
            <a:spAutoFit/>
          </a:bodyPr>
          <a:lstStyle/>
          <a:p>
            <a:pPr algn="l"/>
            <a:r>
              <a:rPr sz="2800" b="1" i="0">
                <a:solidFill>
                  <a:srgbClr val="202421"/>
                </a:solidFill>
                <a:latin typeface="Aptos Display"/>
              </a:rPr>
              <a:t>Nature and scope of the sales-growth problem</a:t>
            </a:r>
          </a:p>
        </p:txBody>
      </p:sp>
      <p:sp>
        <p:nvSpPr>
          <p:cNvPr id="3" name="TextBox 2"/>
          <p:cNvSpPr txBox="1"/>
          <p:nvPr/>
        </p:nvSpPr>
        <p:spPr>
          <a:xfrm>
            <a:off x="530352" y="850392"/>
            <a:ext cx="9326880" cy="310896"/>
          </a:xfrm>
          <a:prstGeom prst="rect">
            <a:avLst/>
          </a:prstGeom>
          <a:noFill/>
        </p:spPr>
        <p:txBody>
          <a:bodyPr wrap="square" lIns="45720" rIns="45720" anchor="t">
            <a:spAutoFit/>
          </a:bodyPr>
          <a:lstStyle/>
          <a:p>
            <a:pPr algn="l"/>
            <a:r>
              <a:rPr sz="1150" b="0" i="0">
                <a:solidFill>
                  <a:srgbClr val="676A65"/>
                </a:solidFill>
                <a:latin typeface="Aptos"/>
              </a:rPr>
              <a:t>The decline is structural rather than a single short-term sales issue</a:t>
            </a:r>
          </a:p>
        </p:txBody>
      </p:sp>
      <p:sp>
        <p:nvSpPr>
          <p:cNvPr id="5" name="Rounded Rectangle 4"/>
          <p:cNvSpPr/>
          <p:nvPr/>
        </p:nvSpPr>
        <p:spPr>
          <a:xfrm>
            <a:off x="594360" y="1298448"/>
            <a:ext cx="5440680" cy="1490472"/>
          </a:xfrm>
          <a:prstGeom prst="roundRect">
            <a:avLst/>
          </a:prstGeom>
          <a:solidFill>
            <a:srgbClr val="FFFFFF"/>
          </a:solidFill>
          <a:ln>
            <a:solidFill>
              <a:srgbClr val="ECE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594360" y="1298448"/>
            <a:ext cx="91440" cy="1490472"/>
          </a:xfrm>
          <a:prstGeom prst="roundRect">
            <a:avLst/>
          </a:prstGeom>
          <a:solidFill>
            <a:srgbClr val="AE673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95528" y="1453895"/>
            <a:ext cx="5120640" cy="329184"/>
          </a:xfrm>
          <a:prstGeom prst="rect">
            <a:avLst/>
          </a:prstGeom>
          <a:noFill/>
        </p:spPr>
        <p:txBody>
          <a:bodyPr wrap="square" lIns="45720" rIns="45720" anchor="t">
            <a:spAutoFit/>
          </a:bodyPr>
          <a:lstStyle/>
          <a:p>
            <a:pPr algn="l"/>
            <a:r>
              <a:rPr sz="1550" b="1" i="0">
                <a:solidFill>
                  <a:srgbClr val="AE6739"/>
                </a:solidFill>
                <a:latin typeface="Aptos"/>
              </a:rPr>
              <a:t>DEMAND EROSION</a:t>
            </a:r>
          </a:p>
        </p:txBody>
      </p:sp>
      <p:sp>
        <p:nvSpPr>
          <p:cNvPr id="8" name="TextBox 7"/>
          <p:cNvSpPr txBox="1"/>
          <p:nvPr/>
        </p:nvSpPr>
        <p:spPr>
          <a:xfrm>
            <a:off x="786384" y="1865375"/>
            <a:ext cx="5129784" cy="904863"/>
          </a:xfrm>
          <a:prstGeom prst="rect">
            <a:avLst/>
          </a:prstGeom>
          <a:noFill/>
        </p:spPr>
        <p:txBody>
          <a:bodyPr wrap="square" lIns="45720" rIns="45720" anchor="t">
            <a:spAutoFit/>
          </a:bodyPr>
          <a:lstStyle/>
          <a:p>
            <a:pPr algn="l"/>
            <a:r>
              <a:rPr lang="en-US" sz="1320" b="0" i="0" dirty="0">
                <a:solidFill>
                  <a:srgbClr val="202421"/>
                </a:solidFill>
                <a:latin typeface="Aptos"/>
              </a:rPr>
              <a:t>The footfall at retail parks has declined, shop closures and job losses have further reduced the number of walking passers-by. Basil's business continues to be a significant draw only for the people who go there in person (ONS, 2025a; 2025b).</a:t>
            </a:r>
            <a:endParaRPr sz="1320" b="0" i="0" dirty="0">
              <a:solidFill>
                <a:srgbClr val="202421"/>
              </a:solidFill>
              <a:latin typeface="Aptos"/>
            </a:endParaRPr>
          </a:p>
        </p:txBody>
      </p:sp>
      <p:sp>
        <p:nvSpPr>
          <p:cNvPr id="9" name="Rounded Rectangle 8"/>
          <p:cNvSpPr/>
          <p:nvPr/>
        </p:nvSpPr>
        <p:spPr>
          <a:xfrm>
            <a:off x="6172200" y="1298448"/>
            <a:ext cx="5422392" cy="1490472"/>
          </a:xfrm>
          <a:prstGeom prst="roundRect">
            <a:avLst/>
          </a:prstGeom>
          <a:solidFill>
            <a:srgbClr val="FFFFFF"/>
          </a:solidFill>
          <a:ln>
            <a:solidFill>
              <a:srgbClr val="ECE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6172200" y="1298448"/>
            <a:ext cx="91440" cy="1490472"/>
          </a:xfrm>
          <a:prstGeom prst="roundRect">
            <a:avLst/>
          </a:prstGeom>
          <a:solidFill>
            <a:srgbClr val="4C66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373368" y="1453895"/>
            <a:ext cx="5102352" cy="329184"/>
          </a:xfrm>
          <a:prstGeom prst="rect">
            <a:avLst/>
          </a:prstGeom>
          <a:noFill/>
        </p:spPr>
        <p:txBody>
          <a:bodyPr wrap="square" lIns="45720" rIns="45720" anchor="t">
            <a:spAutoFit/>
          </a:bodyPr>
          <a:lstStyle/>
          <a:p>
            <a:pPr algn="l"/>
            <a:r>
              <a:rPr sz="1550" b="1" i="0">
                <a:solidFill>
                  <a:srgbClr val="4C6648"/>
                </a:solidFill>
                <a:latin typeface="Aptos"/>
              </a:rPr>
              <a:t>WORK-PATTERN CHANGE</a:t>
            </a:r>
          </a:p>
        </p:txBody>
      </p:sp>
      <p:sp>
        <p:nvSpPr>
          <p:cNvPr id="12" name="TextBox 11"/>
          <p:cNvSpPr txBox="1"/>
          <p:nvPr/>
        </p:nvSpPr>
        <p:spPr>
          <a:xfrm>
            <a:off x="6373368" y="1865376"/>
            <a:ext cx="5111496" cy="904863"/>
          </a:xfrm>
          <a:prstGeom prst="rect">
            <a:avLst/>
          </a:prstGeom>
          <a:noFill/>
        </p:spPr>
        <p:txBody>
          <a:bodyPr wrap="square" lIns="45720" rIns="45720" anchor="t">
            <a:spAutoFit/>
          </a:bodyPr>
          <a:lstStyle/>
          <a:p>
            <a:pPr algn="l"/>
            <a:r>
              <a:rPr lang="en-US" sz="1320" b="0" i="0" dirty="0">
                <a:solidFill>
                  <a:srgbClr val="202421"/>
                </a:solidFill>
                <a:latin typeface="Aptos"/>
              </a:rPr>
              <a:t>Lunchtime customer base has decreased considerably and permanently. Studies suggest that over one-quarter of working adults already accept hybrid working as part of their working lives (Ofgem, 2025).</a:t>
            </a:r>
            <a:endParaRPr sz="1320" b="0" i="0" dirty="0">
              <a:solidFill>
                <a:srgbClr val="202421"/>
              </a:solidFill>
              <a:latin typeface="Aptos"/>
            </a:endParaRPr>
          </a:p>
        </p:txBody>
      </p:sp>
      <p:sp>
        <p:nvSpPr>
          <p:cNvPr id="13" name="Rounded Rectangle 12"/>
          <p:cNvSpPr/>
          <p:nvPr/>
        </p:nvSpPr>
        <p:spPr>
          <a:xfrm>
            <a:off x="594360" y="2971800"/>
            <a:ext cx="5440680" cy="1490472"/>
          </a:xfrm>
          <a:prstGeom prst="roundRect">
            <a:avLst/>
          </a:prstGeom>
          <a:solidFill>
            <a:srgbClr val="FFFFFF"/>
          </a:solidFill>
          <a:ln>
            <a:solidFill>
              <a:srgbClr val="ECE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ounded Rectangle 13"/>
          <p:cNvSpPr/>
          <p:nvPr/>
        </p:nvSpPr>
        <p:spPr>
          <a:xfrm>
            <a:off x="594360" y="2971800"/>
            <a:ext cx="91440" cy="1490472"/>
          </a:xfrm>
          <a:prstGeom prst="roundRect">
            <a:avLst/>
          </a:prstGeom>
          <a:solidFill>
            <a:srgbClr val="673E2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795528" y="3127248"/>
            <a:ext cx="5120640" cy="329184"/>
          </a:xfrm>
          <a:prstGeom prst="rect">
            <a:avLst/>
          </a:prstGeom>
          <a:noFill/>
        </p:spPr>
        <p:txBody>
          <a:bodyPr wrap="square" lIns="45720" rIns="45720" anchor="t">
            <a:spAutoFit/>
          </a:bodyPr>
          <a:lstStyle/>
          <a:p>
            <a:pPr algn="l"/>
            <a:r>
              <a:rPr sz="1550" b="1" i="0">
                <a:solidFill>
                  <a:srgbClr val="673E25"/>
                </a:solidFill>
                <a:latin typeface="Aptos"/>
              </a:rPr>
              <a:t>SERVICE FRICTION</a:t>
            </a:r>
          </a:p>
        </p:txBody>
      </p:sp>
      <p:sp>
        <p:nvSpPr>
          <p:cNvPr id="16" name="TextBox 15"/>
          <p:cNvSpPr txBox="1"/>
          <p:nvPr/>
        </p:nvSpPr>
        <p:spPr>
          <a:xfrm>
            <a:off x="850392" y="3444318"/>
            <a:ext cx="5129784" cy="929485"/>
          </a:xfrm>
          <a:prstGeom prst="rect">
            <a:avLst/>
          </a:prstGeom>
          <a:noFill/>
        </p:spPr>
        <p:txBody>
          <a:bodyPr wrap="square" lIns="45720" rIns="45720" anchor="t">
            <a:spAutoFit/>
          </a:bodyPr>
          <a:lstStyle/>
          <a:p>
            <a:r>
              <a:rPr lang="en-US" sz="1320" b="0" i="0" dirty="0">
                <a:solidFill>
                  <a:srgbClr val="202421"/>
                </a:solidFill>
                <a:latin typeface="Aptos"/>
              </a:rPr>
              <a:t>Because they're not online ordering, phones go unanswered and lines grow long, lost sales happen all the time, Customer potential is clear but the buying process is currently very inconvenient (Department for Business and Trade, 2025).</a:t>
            </a:r>
            <a:endParaRPr sz="1320" b="0" dirty="0">
              <a:latin typeface="Aptos"/>
            </a:endParaRPr>
          </a:p>
        </p:txBody>
      </p:sp>
      <p:sp>
        <p:nvSpPr>
          <p:cNvPr id="17" name="Rounded Rectangle 16"/>
          <p:cNvSpPr/>
          <p:nvPr/>
        </p:nvSpPr>
        <p:spPr>
          <a:xfrm>
            <a:off x="6172200" y="2971800"/>
            <a:ext cx="5422392" cy="1490472"/>
          </a:xfrm>
          <a:prstGeom prst="roundRect">
            <a:avLst/>
          </a:prstGeom>
          <a:solidFill>
            <a:srgbClr val="FFFFFF"/>
          </a:solidFill>
          <a:ln>
            <a:solidFill>
              <a:srgbClr val="ECE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ounded Rectangle 17"/>
          <p:cNvSpPr/>
          <p:nvPr/>
        </p:nvSpPr>
        <p:spPr>
          <a:xfrm>
            <a:off x="6172200" y="2971800"/>
            <a:ext cx="91440" cy="1490472"/>
          </a:xfrm>
          <a:prstGeom prst="roundRect">
            <a:avLst/>
          </a:prstGeom>
          <a:solidFill>
            <a:srgbClr val="9649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6373368" y="3127248"/>
            <a:ext cx="5102352" cy="329184"/>
          </a:xfrm>
          <a:prstGeom prst="rect">
            <a:avLst/>
          </a:prstGeom>
          <a:noFill/>
        </p:spPr>
        <p:txBody>
          <a:bodyPr wrap="square" lIns="45720" rIns="45720" anchor="t">
            <a:spAutoFit/>
          </a:bodyPr>
          <a:lstStyle/>
          <a:p>
            <a:pPr algn="l"/>
            <a:r>
              <a:rPr sz="1550" b="1" i="0">
                <a:solidFill>
                  <a:srgbClr val="96493C"/>
                </a:solidFill>
                <a:latin typeface="Aptos"/>
              </a:rPr>
              <a:t>COST &amp; SUPPLY PRESSURE</a:t>
            </a:r>
          </a:p>
        </p:txBody>
      </p:sp>
      <p:sp>
        <p:nvSpPr>
          <p:cNvPr id="20" name="TextBox 19"/>
          <p:cNvSpPr txBox="1"/>
          <p:nvPr/>
        </p:nvSpPr>
        <p:spPr>
          <a:xfrm>
            <a:off x="6373368" y="3538728"/>
            <a:ext cx="5111496" cy="701731"/>
          </a:xfrm>
          <a:prstGeom prst="rect">
            <a:avLst/>
          </a:prstGeom>
          <a:noFill/>
        </p:spPr>
        <p:txBody>
          <a:bodyPr wrap="square" lIns="45720" rIns="45720" anchor="t">
            <a:spAutoFit/>
          </a:bodyPr>
          <a:lstStyle/>
          <a:p>
            <a:pPr algn="l"/>
            <a:r>
              <a:rPr lang="en-US" sz="1320" b="0" i="0" dirty="0">
                <a:solidFill>
                  <a:srgbClr val="202421"/>
                </a:solidFill>
                <a:latin typeface="Aptos"/>
              </a:rPr>
              <a:t>All basic business charges like electricity, gas, rent, land value, insurance have gone up, the cost of organic ingredients also goes up, so we get less money and have much higher costs.</a:t>
            </a:r>
            <a:endParaRPr sz="1320" b="0" i="0" dirty="0">
              <a:solidFill>
                <a:srgbClr val="202421"/>
              </a:solidFill>
              <a:latin typeface="Aptos"/>
            </a:endParaRPr>
          </a:p>
        </p:txBody>
      </p:sp>
      <p:sp>
        <p:nvSpPr>
          <p:cNvPr id="21" name="Rounded Rectangle 20"/>
          <p:cNvSpPr/>
          <p:nvPr/>
        </p:nvSpPr>
        <p:spPr>
          <a:xfrm>
            <a:off x="777240" y="4901184"/>
            <a:ext cx="10652760" cy="1143000"/>
          </a:xfrm>
          <a:prstGeom prst="roundRect">
            <a:avLst/>
          </a:prstGeom>
          <a:solidFill>
            <a:srgbClr val="EBE4D7"/>
          </a:solidFill>
          <a:ln>
            <a:solidFill>
              <a:srgbClr val="D2A4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987552" y="5093208"/>
            <a:ext cx="1828800" cy="256032"/>
          </a:xfrm>
          <a:prstGeom prst="rect">
            <a:avLst/>
          </a:prstGeom>
          <a:noFill/>
        </p:spPr>
        <p:txBody>
          <a:bodyPr wrap="square" lIns="45720" rIns="45720" anchor="t">
            <a:spAutoFit/>
          </a:bodyPr>
          <a:lstStyle/>
          <a:p>
            <a:pPr algn="l"/>
            <a:r>
              <a:rPr sz="1350" b="1" i="0">
                <a:solidFill>
                  <a:srgbClr val="673E25"/>
                </a:solidFill>
                <a:latin typeface="Aptos"/>
              </a:rPr>
              <a:t>Consultant insight</a:t>
            </a:r>
          </a:p>
        </p:txBody>
      </p:sp>
      <p:sp>
        <p:nvSpPr>
          <p:cNvPr id="23" name="TextBox 22"/>
          <p:cNvSpPr txBox="1"/>
          <p:nvPr/>
        </p:nvSpPr>
        <p:spPr>
          <a:xfrm>
            <a:off x="2578608" y="5029200"/>
            <a:ext cx="8549640" cy="794064"/>
          </a:xfrm>
          <a:prstGeom prst="rect">
            <a:avLst/>
          </a:prstGeom>
          <a:noFill/>
        </p:spPr>
        <p:txBody>
          <a:bodyPr wrap="square" lIns="45720" rIns="45720" anchor="t">
            <a:spAutoFit/>
          </a:bodyPr>
          <a:lstStyle/>
          <a:p>
            <a:pPr algn="l"/>
            <a:r>
              <a:rPr lang="en-US" sz="1520" b="1" i="0" dirty="0">
                <a:solidFill>
                  <a:srgbClr val="202421"/>
                </a:solidFill>
                <a:latin typeface="Aptos"/>
              </a:rPr>
              <a:t>Basil's greatest challenge is the misalignment of a static, owner-centric business model and the needs of modern customers who expect digital solutions, flexible delivery, and less reliance on location.</a:t>
            </a:r>
            <a:endParaRPr sz="1520" b="1" i="0" dirty="0">
              <a:solidFill>
                <a:srgbClr val="202421"/>
              </a:solidFill>
              <a:latin typeface="Aptos"/>
            </a:endParaRPr>
          </a:p>
        </p:txBody>
      </p:sp>
      <p:sp>
        <p:nvSpPr>
          <p:cNvPr id="24" name="TextBox 23"/>
          <p:cNvSpPr txBox="1"/>
          <p:nvPr/>
        </p:nvSpPr>
        <p:spPr>
          <a:xfrm>
            <a:off x="2578608" y="5719572"/>
            <a:ext cx="8321040" cy="228600"/>
          </a:xfrm>
          <a:prstGeom prst="rect">
            <a:avLst/>
          </a:prstGeom>
          <a:noFill/>
        </p:spPr>
        <p:txBody>
          <a:bodyPr wrap="square" lIns="45720" rIns="45720" anchor="t">
            <a:spAutoFit/>
          </a:bodyPr>
          <a:lstStyle/>
          <a:p>
            <a:pPr algn="l"/>
            <a:r>
              <a:rPr sz="1050" b="0" i="0" dirty="0">
                <a:solidFill>
                  <a:srgbClr val="676A65"/>
                </a:solidFill>
                <a:latin typeface="Aptos"/>
              </a:rPr>
              <a:t>UK SME research also shows digital technology is widely viewed as a route to better operations and productivity.</a:t>
            </a:r>
          </a:p>
        </p:txBody>
      </p:sp>
      <p:sp>
        <p:nvSpPr>
          <p:cNvPr id="25" name="Rectangle 24"/>
          <p:cNvSpPr/>
          <p:nvPr/>
        </p:nvSpPr>
        <p:spPr>
          <a:xfrm>
            <a:off x="502920" y="6446520"/>
            <a:ext cx="11155680" cy="9144"/>
          </a:xfrm>
          <a:prstGeom prst="rect">
            <a:avLst/>
          </a:prstGeom>
          <a:solidFill>
            <a:srgbClr val="ECE6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11612880" y="6492240"/>
            <a:ext cx="228600" cy="164592"/>
          </a:xfrm>
          <a:prstGeom prst="rect">
            <a:avLst/>
          </a:prstGeom>
          <a:noFill/>
        </p:spPr>
        <p:txBody>
          <a:bodyPr wrap="square" lIns="45720" rIns="45720" anchor="t">
            <a:spAutoFit/>
          </a:bodyPr>
          <a:lstStyle/>
          <a:p>
            <a:pPr algn="r"/>
            <a:r>
              <a:rPr sz="850" b="0" i="0">
                <a:solidFill>
                  <a:srgbClr val="676A65"/>
                </a:solidFill>
                <a:latin typeface="Aptos"/>
              </a:rPr>
              <a:t>3</a:t>
            </a:r>
          </a:p>
        </p:txBody>
      </p:sp>
    </p:spTree>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9F6EE"/>
        </a:solidFill>
        <a:effectLst/>
      </p:bgPr>
    </p:bg>
    <p:spTree>
      <p:nvGrpSpPr>
        <p:cNvPr id="1" name=""/>
        <p:cNvGrpSpPr/>
        <p:nvPr/>
      </p:nvGrpSpPr>
      <p:grpSpPr>
        <a:xfrm>
          <a:off x="0" y="0"/>
          <a:ext cx="0" cy="0"/>
          <a:chOff x="0" y="0"/>
          <a:chExt cx="0" cy="0"/>
        </a:xfrm>
      </p:grpSpPr>
      <p:sp>
        <p:nvSpPr>
          <p:cNvPr id="2" name="TextBox 1"/>
          <p:cNvSpPr txBox="1"/>
          <p:nvPr/>
        </p:nvSpPr>
        <p:spPr>
          <a:xfrm>
            <a:off x="502920" y="320040"/>
            <a:ext cx="9601200" cy="530352"/>
          </a:xfrm>
          <a:prstGeom prst="rect">
            <a:avLst/>
          </a:prstGeom>
          <a:noFill/>
        </p:spPr>
        <p:txBody>
          <a:bodyPr wrap="square" lIns="45720" rIns="45720" anchor="t">
            <a:spAutoFit/>
          </a:bodyPr>
          <a:lstStyle/>
          <a:p>
            <a:pPr algn="l"/>
            <a:r>
              <a:rPr sz="2800" b="1" i="0">
                <a:solidFill>
                  <a:srgbClr val="202421"/>
                </a:solidFill>
                <a:latin typeface="Aptos Display"/>
              </a:rPr>
              <a:t>PESTEL analysis: external pressures and opportunities</a:t>
            </a:r>
          </a:p>
        </p:txBody>
      </p:sp>
      <p:sp>
        <p:nvSpPr>
          <p:cNvPr id="3" name="TextBox 2"/>
          <p:cNvSpPr txBox="1"/>
          <p:nvPr/>
        </p:nvSpPr>
        <p:spPr>
          <a:xfrm>
            <a:off x="530352" y="850392"/>
            <a:ext cx="9326880" cy="310896"/>
          </a:xfrm>
          <a:prstGeom prst="rect">
            <a:avLst/>
          </a:prstGeom>
          <a:noFill/>
        </p:spPr>
        <p:txBody>
          <a:bodyPr wrap="square" lIns="45720" rIns="45720" anchor="t">
            <a:spAutoFit/>
          </a:bodyPr>
          <a:lstStyle/>
          <a:p>
            <a:pPr algn="l"/>
            <a:r>
              <a:rPr sz="1150" b="0" i="0">
                <a:solidFill>
                  <a:srgbClr val="676A65"/>
                </a:solidFill>
                <a:latin typeface="Aptos"/>
              </a:rPr>
              <a:t>PESTEL tests the macro-environment beyond Basil’s direct control</a:t>
            </a:r>
          </a:p>
        </p:txBody>
      </p:sp>
      <p:sp>
        <p:nvSpPr>
          <p:cNvPr id="4" name="Rounded Rectangle 3"/>
          <p:cNvSpPr/>
          <p:nvPr/>
        </p:nvSpPr>
        <p:spPr>
          <a:xfrm>
            <a:off x="10652760" y="365760"/>
            <a:ext cx="1024128" cy="310896"/>
          </a:xfrm>
          <a:prstGeom prst="roundRect">
            <a:avLst/>
          </a:prstGeom>
          <a:solidFill>
            <a:srgbClr val="F1EBE0"/>
          </a:solidFill>
          <a:ln>
            <a:solidFill>
              <a:srgbClr val="D2A45E"/>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000" b="1">
                <a:solidFill>
                  <a:srgbClr val="673E25"/>
                </a:solidFill>
                <a:latin typeface="Aptos"/>
              </a:rPr>
              <a:t>≈2.5 min</a:t>
            </a:r>
          </a:p>
        </p:txBody>
      </p:sp>
      <p:pic>
        <p:nvPicPr>
          <p:cNvPr id="5" name="Picture 4" descr="a_clean_infographic_presentation_slide_with_a_wa.png"/>
          <p:cNvPicPr>
            <a:picLocks noChangeAspect="1"/>
          </p:cNvPicPr>
          <p:nvPr/>
        </p:nvPicPr>
        <p:blipFill>
          <a:blip r:embed="rId2"/>
          <a:stretch>
            <a:fillRect/>
          </a:stretch>
        </p:blipFill>
        <p:spPr>
          <a:xfrm>
            <a:off x="658368" y="1143000"/>
            <a:ext cx="10881360" cy="4892040"/>
          </a:xfrm>
          <a:prstGeom prst="rect">
            <a:avLst/>
          </a:prstGeom>
        </p:spPr>
      </p:pic>
      <p:sp>
        <p:nvSpPr>
          <p:cNvPr id="6" name="Rounded Rectangle 5"/>
          <p:cNvSpPr/>
          <p:nvPr/>
        </p:nvSpPr>
        <p:spPr>
          <a:xfrm>
            <a:off x="1170432" y="5715000"/>
            <a:ext cx="9829800" cy="475488"/>
          </a:xfrm>
          <a:prstGeom prst="roundRect">
            <a:avLst/>
          </a:prstGeom>
          <a:solidFill>
            <a:srgbClr val="FFFFFF"/>
          </a:solidFill>
          <a:ln>
            <a:solidFill>
              <a:srgbClr val="D2A4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1353312" y="5833872"/>
            <a:ext cx="9464040" cy="201168"/>
          </a:xfrm>
          <a:prstGeom prst="rect">
            <a:avLst/>
          </a:prstGeom>
          <a:noFill/>
        </p:spPr>
        <p:txBody>
          <a:bodyPr wrap="square" lIns="45720" rIns="45720" anchor="t">
            <a:spAutoFit/>
          </a:bodyPr>
          <a:lstStyle/>
          <a:p>
            <a:pPr algn="ctr"/>
            <a:r>
              <a:rPr sz="1120" b="1" i="0">
                <a:solidFill>
                  <a:srgbClr val="673E25"/>
                </a:solidFill>
                <a:latin typeface="Aptos"/>
              </a:rPr>
              <a:t>Key implication: digital ordering is an opportunity, but it must be introduced alongside cost control, allergen compliance and data-protection safeguards.</a:t>
            </a:r>
          </a:p>
        </p:txBody>
      </p:sp>
      <p:sp>
        <p:nvSpPr>
          <p:cNvPr id="8" name="Rectangle 7"/>
          <p:cNvSpPr/>
          <p:nvPr/>
        </p:nvSpPr>
        <p:spPr>
          <a:xfrm>
            <a:off x="502920" y="6446520"/>
            <a:ext cx="11155680" cy="9144"/>
          </a:xfrm>
          <a:prstGeom prst="rect">
            <a:avLst/>
          </a:prstGeom>
          <a:solidFill>
            <a:srgbClr val="ECE6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30352" y="6473952"/>
            <a:ext cx="11064240" cy="201168"/>
          </a:xfrm>
          <a:prstGeom prst="rect">
            <a:avLst/>
          </a:prstGeom>
          <a:noFill/>
        </p:spPr>
        <p:txBody>
          <a:bodyPr wrap="square" lIns="45720" rIns="45720" anchor="t">
            <a:spAutoFit/>
          </a:bodyPr>
          <a:lstStyle/>
          <a:p>
            <a:pPr algn="l"/>
            <a:r>
              <a:rPr sz="850" b="0" i="1" dirty="0">
                <a:solidFill>
                  <a:srgbClr val="676A65"/>
                </a:solidFill>
                <a:latin typeface="Aptos"/>
              </a:rPr>
              <a:t>Sources: Whittington et al. (2023); MHCLG (2025); ONS (2025a); Ofgem (2025); DBT (2025); FSA (2025); ICO (2026).</a:t>
            </a:r>
          </a:p>
        </p:txBody>
      </p:sp>
      <p:sp>
        <p:nvSpPr>
          <p:cNvPr id="10" name="TextBox 9"/>
          <p:cNvSpPr txBox="1"/>
          <p:nvPr/>
        </p:nvSpPr>
        <p:spPr>
          <a:xfrm>
            <a:off x="11612880" y="6492240"/>
            <a:ext cx="228600" cy="164592"/>
          </a:xfrm>
          <a:prstGeom prst="rect">
            <a:avLst/>
          </a:prstGeom>
          <a:noFill/>
        </p:spPr>
        <p:txBody>
          <a:bodyPr wrap="square" lIns="45720" rIns="45720" anchor="t">
            <a:spAutoFit/>
          </a:bodyPr>
          <a:lstStyle/>
          <a:p>
            <a:pPr algn="r"/>
            <a:r>
              <a:rPr sz="850" b="0" i="0">
                <a:solidFill>
                  <a:srgbClr val="676A65"/>
                </a:solidFill>
                <a:latin typeface="Aptos"/>
              </a:rPr>
              <a:t>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9F6EE"/>
        </a:solidFill>
        <a:effectLst/>
      </p:bgPr>
    </p:bg>
    <p:spTree>
      <p:nvGrpSpPr>
        <p:cNvPr id="1" name=""/>
        <p:cNvGrpSpPr/>
        <p:nvPr/>
      </p:nvGrpSpPr>
      <p:grpSpPr>
        <a:xfrm>
          <a:off x="0" y="0"/>
          <a:ext cx="0" cy="0"/>
          <a:chOff x="0" y="0"/>
          <a:chExt cx="0" cy="0"/>
        </a:xfrm>
      </p:grpSpPr>
      <p:sp>
        <p:nvSpPr>
          <p:cNvPr id="2" name="TextBox 1"/>
          <p:cNvSpPr txBox="1"/>
          <p:nvPr/>
        </p:nvSpPr>
        <p:spPr>
          <a:xfrm>
            <a:off x="502920" y="320040"/>
            <a:ext cx="9601200" cy="530352"/>
          </a:xfrm>
          <a:prstGeom prst="rect">
            <a:avLst/>
          </a:prstGeom>
          <a:noFill/>
        </p:spPr>
        <p:txBody>
          <a:bodyPr wrap="square" lIns="45720" rIns="45720" anchor="t">
            <a:spAutoFit/>
          </a:bodyPr>
          <a:lstStyle/>
          <a:p>
            <a:pPr algn="l"/>
            <a:r>
              <a:rPr sz="2800" b="1" i="0">
                <a:solidFill>
                  <a:srgbClr val="202421"/>
                </a:solidFill>
                <a:latin typeface="Aptos Display"/>
              </a:rPr>
              <a:t>Fishbone analysis: root causes of weak sales recovery</a:t>
            </a:r>
          </a:p>
        </p:txBody>
      </p:sp>
      <p:sp>
        <p:nvSpPr>
          <p:cNvPr id="3" name="TextBox 2"/>
          <p:cNvSpPr txBox="1"/>
          <p:nvPr/>
        </p:nvSpPr>
        <p:spPr>
          <a:xfrm>
            <a:off x="530352" y="850392"/>
            <a:ext cx="9326880" cy="310896"/>
          </a:xfrm>
          <a:prstGeom prst="rect">
            <a:avLst/>
          </a:prstGeom>
          <a:noFill/>
        </p:spPr>
        <p:txBody>
          <a:bodyPr wrap="square" lIns="45720" rIns="45720" anchor="t">
            <a:spAutoFit/>
          </a:bodyPr>
          <a:lstStyle/>
          <a:p>
            <a:pPr algn="l"/>
            <a:r>
              <a:rPr sz="1150" b="0" i="0">
                <a:solidFill>
                  <a:srgbClr val="676A65"/>
                </a:solidFill>
                <a:latin typeface="Aptos"/>
              </a:rPr>
              <a:t>The diagram separates symptoms from interacting underlying causes</a:t>
            </a:r>
          </a:p>
        </p:txBody>
      </p:sp>
      <p:pic>
        <p:nvPicPr>
          <p:cNvPr id="5" name="Picture 4" descr="wide_infographic_on_a_cream_ivory_background_a_fi.png"/>
          <p:cNvPicPr>
            <a:picLocks noChangeAspect="1"/>
          </p:cNvPicPr>
          <p:nvPr/>
        </p:nvPicPr>
        <p:blipFill>
          <a:blip r:embed="rId2"/>
          <a:stretch>
            <a:fillRect/>
          </a:stretch>
        </p:blipFill>
        <p:spPr>
          <a:xfrm>
            <a:off x="548640" y="1124712"/>
            <a:ext cx="11064240" cy="4956048"/>
          </a:xfrm>
          <a:prstGeom prst="rect">
            <a:avLst/>
          </a:prstGeom>
        </p:spPr>
      </p:pic>
      <p:sp>
        <p:nvSpPr>
          <p:cNvPr id="6" name="TextBox 5"/>
          <p:cNvSpPr txBox="1"/>
          <p:nvPr/>
        </p:nvSpPr>
        <p:spPr>
          <a:xfrm>
            <a:off x="960120" y="5925312"/>
            <a:ext cx="10241280" cy="347472"/>
          </a:xfrm>
          <a:prstGeom prst="rect">
            <a:avLst/>
          </a:prstGeom>
          <a:noFill/>
        </p:spPr>
        <p:txBody>
          <a:bodyPr wrap="square" lIns="45720" rIns="45720" anchor="t">
            <a:spAutoFit/>
          </a:bodyPr>
          <a:lstStyle/>
          <a:p>
            <a:pPr algn="ctr"/>
            <a:r>
              <a:rPr sz="1240" b="1" i="0">
                <a:solidFill>
                  <a:srgbClr val="673E25"/>
                </a:solidFill>
                <a:latin typeface="Aptos"/>
              </a:rPr>
              <a:t>The diagnosis shows that pricing alone will not solve the problem: demand, process, technology, costs and supply reinforce one another.</a:t>
            </a:r>
          </a:p>
        </p:txBody>
      </p:sp>
      <p:sp>
        <p:nvSpPr>
          <p:cNvPr id="7" name="Rectangle 6"/>
          <p:cNvSpPr/>
          <p:nvPr/>
        </p:nvSpPr>
        <p:spPr>
          <a:xfrm>
            <a:off x="502920" y="6446520"/>
            <a:ext cx="11155680" cy="9144"/>
          </a:xfrm>
          <a:prstGeom prst="rect">
            <a:avLst/>
          </a:prstGeom>
          <a:solidFill>
            <a:srgbClr val="ECE6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530352" y="6473952"/>
            <a:ext cx="11064240" cy="201168"/>
          </a:xfrm>
          <a:prstGeom prst="rect">
            <a:avLst/>
          </a:prstGeom>
          <a:noFill/>
        </p:spPr>
        <p:txBody>
          <a:bodyPr wrap="square" lIns="45720" rIns="45720" anchor="t">
            <a:spAutoFit/>
          </a:bodyPr>
          <a:lstStyle/>
          <a:p>
            <a:pPr algn="l"/>
            <a:r>
              <a:rPr sz="850" b="0" i="1">
                <a:solidFill>
                  <a:srgbClr val="676A65"/>
                </a:solidFill>
                <a:latin typeface="Aptos"/>
              </a:rPr>
              <a:t>Sources: Ishikawa (1986); Kotler, Armstrong and Balasubramanian (2023); Department for Business and Trade (2025); Basil’s Bakery case study.</a:t>
            </a:r>
          </a:p>
        </p:txBody>
      </p:sp>
      <p:sp>
        <p:nvSpPr>
          <p:cNvPr id="9" name="TextBox 8"/>
          <p:cNvSpPr txBox="1"/>
          <p:nvPr/>
        </p:nvSpPr>
        <p:spPr>
          <a:xfrm>
            <a:off x="11612880" y="6492240"/>
            <a:ext cx="228600" cy="164592"/>
          </a:xfrm>
          <a:prstGeom prst="rect">
            <a:avLst/>
          </a:prstGeom>
          <a:noFill/>
        </p:spPr>
        <p:txBody>
          <a:bodyPr wrap="square" lIns="45720" rIns="45720" anchor="t">
            <a:spAutoFit/>
          </a:bodyPr>
          <a:lstStyle/>
          <a:p>
            <a:pPr algn="r"/>
            <a:r>
              <a:rPr sz="850" b="0" i="0">
                <a:solidFill>
                  <a:srgbClr val="676A65"/>
                </a:solidFill>
                <a:latin typeface="Aptos"/>
              </a:rPr>
              <a:t>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9F7F1"/>
        </a:solidFill>
        <a:effectLst/>
      </p:bgPr>
    </p:bg>
    <p:spTree>
      <p:nvGrpSpPr>
        <p:cNvPr id="1" name=""/>
        <p:cNvGrpSpPr/>
        <p:nvPr/>
      </p:nvGrpSpPr>
      <p:grpSpPr>
        <a:xfrm>
          <a:off x="0" y="0"/>
          <a:ext cx="0" cy="0"/>
          <a:chOff x="0" y="0"/>
          <a:chExt cx="0" cy="0"/>
        </a:xfrm>
      </p:grpSpPr>
      <p:sp>
        <p:nvSpPr>
          <p:cNvPr id="2" name="TextBox 1"/>
          <p:cNvSpPr txBox="1"/>
          <p:nvPr/>
        </p:nvSpPr>
        <p:spPr>
          <a:xfrm>
            <a:off x="502920" y="310896"/>
            <a:ext cx="10515600" cy="539496"/>
          </a:xfrm>
          <a:prstGeom prst="rect">
            <a:avLst/>
          </a:prstGeom>
          <a:noFill/>
        </p:spPr>
        <p:txBody>
          <a:bodyPr wrap="square" lIns="0" tIns="0" rIns="0" bIns="0" anchor="t">
            <a:spAutoFit/>
          </a:bodyPr>
          <a:lstStyle/>
          <a:p>
            <a:pPr algn="l">
              <a:spcBef>
                <a:spcPts val="0"/>
              </a:spcBef>
              <a:spcAft>
                <a:spcPts val="100"/>
              </a:spcAft>
            </a:pPr>
            <a:r>
              <a:rPr sz="2800" b="1">
                <a:solidFill>
                  <a:srgbClr val="202421"/>
                </a:solidFill>
                <a:latin typeface="Aptos Display"/>
              </a:rPr>
              <a:t>Critique of the Cause-and-Effect model</a:t>
            </a:r>
          </a:p>
        </p:txBody>
      </p:sp>
      <p:sp>
        <p:nvSpPr>
          <p:cNvPr id="6" name="Rounded Rectangle 5"/>
          <p:cNvSpPr/>
          <p:nvPr/>
        </p:nvSpPr>
        <p:spPr>
          <a:xfrm>
            <a:off x="597408" y="1335024"/>
            <a:ext cx="11036808" cy="1271016"/>
          </a:xfrm>
          <a:prstGeom prst="roundRect">
            <a:avLst>
              <a:gd name="adj" fmla="val 14000"/>
            </a:avLst>
          </a:prstGeom>
          <a:solidFill>
            <a:srgbClr val="FFFFFF"/>
          </a:solidFill>
          <a:ln w="8890">
            <a:solidFill>
              <a:srgbClr val="E4DDD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66928" y="1335024"/>
            <a:ext cx="96012" cy="1271016"/>
          </a:xfrm>
          <a:prstGeom prst="rect">
            <a:avLst/>
          </a:prstGeom>
          <a:solidFill>
            <a:srgbClr val="AE673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32104" y="1545336"/>
            <a:ext cx="2834640" cy="283464"/>
          </a:xfrm>
          <a:prstGeom prst="rect">
            <a:avLst/>
          </a:prstGeom>
          <a:noFill/>
        </p:spPr>
        <p:txBody>
          <a:bodyPr wrap="square" lIns="0" tIns="0" rIns="0" bIns="0" anchor="t">
            <a:spAutoFit/>
          </a:bodyPr>
          <a:lstStyle/>
          <a:p>
            <a:pPr algn="l">
              <a:spcBef>
                <a:spcPts val="0"/>
              </a:spcBef>
              <a:spcAft>
                <a:spcPts val="100"/>
              </a:spcAft>
            </a:pPr>
            <a:r>
              <a:rPr sz="1600" b="1">
                <a:solidFill>
                  <a:srgbClr val="AE6739"/>
                </a:solidFill>
                <a:latin typeface="Aptos"/>
              </a:rPr>
              <a:t>WHAT • WHY • WHERE</a:t>
            </a:r>
          </a:p>
        </p:txBody>
      </p:sp>
      <p:sp>
        <p:nvSpPr>
          <p:cNvPr id="9" name="TextBox 8"/>
          <p:cNvSpPr txBox="1"/>
          <p:nvPr/>
        </p:nvSpPr>
        <p:spPr>
          <a:xfrm>
            <a:off x="804672" y="1821655"/>
            <a:ext cx="10405872" cy="738664"/>
          </a:xfrm>
          <a:prstGeom prst="rect">
            <a:avLst/>
          </a:prstGeom>
          <a:noFill/>
        </p:spPr>
        <p:txBody>
          <a:bodyPr wrap="square" lIns="0" tIns="0" rIns="0" bIns="0" anchor="t">
            <a:spAutoFit/>
          </a:bodyPr>
          <a:lstStyle/>
          <a:p>
            <a:r>
              <a:rPr lang="en-US" sz="1600" dirty="0"/>
              <a:t>The‍‍‍ Fishbone (Ishikawa) model is a graphic that illustrates potential causes of defined problems. The diagram is used in quality improvement and service operations. It assists teams to organize their brainstorming sessions by categorizing ideas into cause categories, which makes it easier to identify and eliminate root causes at an early stage (Ishikawa, ‍‍‍1986),</a:t>
            </a:r>
          </a:p>
        </p:txBody>
      </p:sp>
      <p:sp>
        <p:nvSpPr>
          <p:cNvPr id="10" name="Rounded Rectangle 9"/>
          <p:cNvSpPr/>
          <p:nvPr/>
        </p:nvSpPr>
        <p:spPr>
          <a:xfrm>
            <a:off x="566928" y="2788920"/>
            <a:ext cx="5440680" cy="1664208"/>
          </a:xfrm>
          <a:prstGeom prst="roundRect">
            <a:avLst>
              <a:gd name="adj" fmla="val 14000"/>
            </a:avLst>
          </a:prstGeom>
          <a:solidFill>
            <a:srgbClr val="FFFFFF"/>
          </a:solidFill>
          <a:ln w="8890">
            <a:solidFill>
              <a:srgbClr val="E4DDD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ounded Rectangle 10"/>
          <p:cNvSpPr/>
          <p:nvPr/>
        </p:nvSpPr>
        <p:spPr>
          <a:xfrm>
            <a:off x="566928" y="2788920"/>
            <a:ext cx="5440680" cy="521207"/>
          </a:xfrm>
          <a:prstGeom prst="roundRect">
            <a:avLst>
              <a:gd name="adj" fmla="val 14000"/>
            </a:avLst>
          </a:prstGeom>
          <a:solidFill>
            <a:srgbClr val="E6EDE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859536" y="2916936"/>
            <a:ext cx="4745736" cy="283464"/>
          </a:xfrm>
          <a:prstGeom prst="rect">
            <a:avLst/>
          </a:prstGeom>
          <a:noFill/>
        </p:spPr>
        <p:txBody>
          <a:bodyPr wrap="square" lIns="0" tIns="0" rIns="0" bIns="0" anchor="t">
            <a:spAutoFit/>
          </a:bodyPr>
          <a:lstStyle/>
          <a:p>
            <a:pPr algn="l">
              <a:spcBef>
                <a:spcPts val="0"/>
              </a:spcBef>
              <a:spcAft>
                <a:spcPts val="100"/>
              </a:spcAft>
            </a:pPr>
            <a:r>
              <a:rPr sz="1700" b="1">
                <a:solidFill>
                  <a:srgbClr val="4C6648"/>
                </a:solidFill>
                <a:latin typeface="Aptos"/>
              </a:rPr>
              <a:t>BENEFITS</a:t>
            </a:r>
          </a:p>
        </p:txBody>
      </p:sp>
      <p:sp>
        <p:nvSpPr>
          <p:cNvPr id="13" name="Rectangle 12"/>
          <p:cNvSpPr/>
          <p:nvPr/>
        </p:nvSpPr>
        <p:spPr>
          <a:xfrm>
            <a:off x="886968" y="3557016"/>
            <a:ext cx="118872" cy="118872"/>
          </a:xfrm>
          <a:prstGeom prst="rect">
            <a:avLst/>
          </a:prstGeom>
          <a:solidFill>
            <a:srgbClr val="4C66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1124712" y="3502152"/>
            <a:ext cx="4608576" cy="393192"/>
          </a:xfrm>
          <a:prstGeom prst="rect">
            <a:avLst/>
          </a:prstGeom>
          <a:noFill/>
        </p:spPr>
        <p:txBody>
          <a:bodyPr wrap="square" lIns="0" tIns="0" rIns="0" bIns="0" anchor="t">
            <a:spAutoFit/>
          </a:bodyPr>
          <a:lstStyle/>
          <a:p>
            <a:pPr algn="l">
              <a:spcBef>
                <a:spcPts val="0"/>
              </a:spcBef>
              <a:spcAft>
                <a:spcPts val="100"/>
              </a:spcAft>
            </a:pPr>
            <a:r>
              <a:rPr sz="1420" b="0">
                <a:solidFill>
                  <a:srgbClr val="202421"/>
                </a:solidFill>
                <a:latin typeface="Aptos"/>
              </a:rPr>
              <a:t>Makes a complex problem easy to visualise</a:t>
            </a:r>
          </a:p>
        </p:txBody>
      </p:sp>
      <p:sp>
        <p:nvSpPr>
          <p:cNvPr id="15" name="Rectangle 14"/>
          <p:cNvSpPr/>
          <p:nvPr/>
        </p:nvSpPr>
        <p:spPr>
          <a:xfrm>
            <a:off x="886968" y="3858768"/>
            <a:ext cx="118872" cy="118872"/>
          </a:xfrm>
          <a:prstGeom prst="rect">
            <a:avLst/>
          </a:prstGeom>
          <a:solidFill>
            <a:srgbClr val="4C66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97279" y="3822191"/>
            <a:ext cx="4608576" cy="393192"/>
          </a:xfrm>
          <a:prstGeom prst="rect">
            <a:avLst/>
          </a:prstGeom>
          <a:noFill/>
        </p:spPr>
        <p:txBody>
          <a:bodyPr wrap="square" lIns="0" tIns="0" rIns="0" bIns="0" anchor="t">
            <a:spAutoFit/>
          </a:bodyPr>
          <a:lstStyle/>
          <a:p>
            <a:pPr algn="l">
              <a:spcBef>
                <a:spcPts val="0"/>
              </a:spcBef>
              <a:spcAft>
                <a:spcPts val="100"/>
              </a:spcAft>
            </a:pPr>
            <a:r>
              <a:rPr sz="1420" b="0" dirty="0">
                <a:solidFill>
                  <a:srgbClr val="202421"/>
                </a:solidFill>
                <a:latin typeface="Aptos"/>
              </a:rPr>
              <a:t>Combines knowledge from different team members</a:t>
            </a:r>
          </a:p>
        </p:txBody>
      </p:sp>
      <p:sp>
        <p:nvSpPr>
          <p:cNvPr id="17" name="Rectangle 16"/>
          <p:cNvSpPr/>
          <p:nvPr/>
        </p:nvSpPr>
        <p:spPr>
          <a:xfrm>
            <a:off x="886968" y="4137176"/>
            <a:ext cx="118872" cy="118872"/>
          </a:xfrm>
          <a:prstGeom prst="rect">
            <a:avLst/>
          </a:prstGeom>
          <a:solidFill>
            <a:srgbClr val="4C66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1069846" y="4113872"/>
            <a:ext cx="4608576" cy="393192"/>
          </a:xfrm>
          <a:prstGeom prst="rect">
            <a:avLst/>
          </a:prstGeom>
          <a:noFill/>
        </p:spPr>
        <p:txBody>
          <a:bodyPr wrap="square" lIns="0" tIns="0" rIns="0" bIns="0" anchor="t">
            <a:spAutoFit/>
          </a:bodyPr>
          <a:lstStyle/>
          <a:p>
            <a:pPr algn="l">
              <a:spcBef>
                <a:spcPts val="0"/>
              </a:spcBef>
              <a:spcAft>
                <a:spcPts val="100"/>
              </a:spcAft>
            </a:pPr>
            <a:r>
              <a:rPr sz="1420" b="0" dirty="0">
                <a:solidFill>
                  <a:srgbClr val="202421"/>
                </a:solidFill>
                <a:latin typeface="Aptos"/>
              </a:rPr>
              <a:t>Encourages investigation beyond symptoms</a:t>
            </a:r>
          </a:p>
        </p:txBody>
      </p:sp>
      <p:sp>
        <p:nvSpPr>
          <p:cNvPr id="19" name="Rounded Rectangle 18"/>
          <p:cNvSpPr/>
          <p:nvPr/>
        </p:nvSpPr>
        <p:spPr>
          <a:xfrm>
            <a:off x="6172200" y="2788920"/>
            <a:ext cx="5431536" cy="1664208"/>
          </a:xfrm>
          <a:prstGeom prst="roundRect">
            <a:avLst>
              <a:gd name="adj" fmla="val 14000"/>
            </a:avLst>
          </a:prstGeom>
          <a:solidFill>
            <a:srgbClr val="FFFFFF"/>
          </a:solidFill>
          <a:ln w="8890">
            <a:solidFill>
              <a:srgbClr val="E4DDD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ounded Rectangle 19"/>
          <p:cNvSpPr/>
          <p:nvPr/>
        </p:nvSpPr>
        <p:spPr>
          <a:xfrm>
            <a:off x="6172200" y="2788920"/>
            <a:ext cx="5431536" cy="521207"/>
          </a:xfrm>
          <a:prstGeom prst="roundRect">
            <a:avLst>
              <a:gd name="adj" fmla="val 14000"/>
            </a:avLst>
          </a:prstGeom>
          <a:solidFill>
            <a:srgbClr val="F5ECE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6464808" y="2916936"/>
            <a:ext cx="4736592" cy="283464"/>
          </a:xfrm>
          <a:prstGeom prst="rect">
            <a:avLst/>
          </a:prstGeom>
          <a:noFill/>
        </p:spPr>
        <p:txBody>
          <a:bodyPr wrap="square" lIns="0" tIns="0" rIns="0" bIns="0" anchor="t">
            <a:spAutoFit/>
          </a:bodyPr>
          <a:lstStyle/>
          <a:p>
            <a:pPr algn="l">
              <a:spcBef>
                <a:spcPts val="0"/>
              </a:spcBef>
              <a:spcAft>
                <a:spcPts val="100"/>
              </a:spcAft>
            </a:pPr>
            <a:r>
              <a:rPr sz="1700" b="1">
                <a:solidFill>
                  <a:srgbClr val="673E25"/>
                </a:solidFill>
                <a:latin typeface="Aptos"/>
              </a:rPr>
              <a:t>LIMITATIONS</a:t>
            </a:r>
          </a:p>
        </p:txBody>
      </p:sp>
      <p:sp>
        <p:nvSpPr>
          <p:cNvPr id="22" name="Rectangle 21"/>
          <p:cNvSpPr/>
          <p:nvPr/>
        </p:nvSpPr>
        <p:spPr>
          <a:xfrm>
            <a:off x="6483096" y="3557016"/>
            <a:ext cx="118872" cy="118872"/>
          </a:xfrm>
          <a:prstGeom prst="rect">
            <a:avLst/>
          </a:prstGeom>
          <a:solidFill>
            <a:srgbClr val="AE673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6720840" y="3502152"/>
            <a:ext cx="4626864" cy="393192"/>
          </a:xfrm>
          <a:prstGeom prst="rect">
            <a:avLst/>
          </a:prstGeom>
          <a:noFill/>
        </p:spPr>
        <p:txBody>
          <a:bodyPr wrap="square" lIns="0" tIns="0" rIns="0" bIns="0" anchor="t">
            <a:spAutoFit/>
          </a:bodyPr>
          <a:lstStyle/>
          <a:p>
            <a:pPr algn="l">
              <a:spcBef>
                <a:spcPts val="0"/>
              </a:spcBef>
              <a:spcAft>
                <a:spcPts val="100"/>
              </a:spcAft>
            </a:pPr>
            <a:r>
              <a:rPr sz="1420" b="0">
                <a:solidFill>
                  <a:srgbClr val="202421"/>
                </a:solidFill>
                <a:latin typeface="Aptos"/>
              </a:rPr>
              <a:t>Can reflect participants’ assumptions or bias</a:t>
            </a:r>
          </a:p>
        </p:txBody>
      </p:sp>
      <p:sp>
        <p:nvSpPr>
          <p:cNvPr id="24" name="Rectangle 23"/>
          <p:cNvSpPr/>
          <p:nvPr/>
        </p:nvSpPr>
        <p:spPr>
          <a:xfrm>
            <a:off x="6483096" y="3849624"/>
            <a:ext cx="118872" cy="118872"/>
          </a:xfrm>
          <a:prstGeom prst="rect">
            <a:avLst/>
          </a:prstGeom>
          <a:solidFill>
            <a:srgbClr val="AE673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6720840" y="3794760"/>
            <a:ext cx="4626864" cy="393192"/>
          </a:xfrm>
          <a:prstGeom prst="rect">
            <a:avLst/>
          </a:prstGeom>
          <a:noFill/>
        </p:spPr>
        <p:txBody>
          <a:bodyPr wrap="square" lIns="0" tIns="0" rIns="0" bIns="0" anchor="t">
            <a:spAutoFit/>
          </a:bodyPr>
          <a:lstStyle/>
          <a:p>
            <a:pPr algn="l">
              <a:spcBef>
                <a:spcPts val="0"/>
              </a:spcBef>
              <a:spcAft>
                <a:spcPts val="100"/>
              </a:spcAft>
            </a:pPr>
            <a:r>
              <a:rPr sz="1420" b="0" dirty="0">
                <a:solidFill>
                  <a:srgbClr val="202421"/>
                </a:solidFill>
                <a:latin typeface="Aptos"/>
              </a:rPr>
              <a:t>Does not prove or rank the causes by impact</a:t>
            </a:r>
          </a:p>
        </p:txBody>
      </p:sp>
      <p:sp>
        <p:nvSpPr>
          <p:cNvPr id="26" name="Rectangle 25"/>
          <p:cNvSpPr/>
          <p:nvPr/>
        </p:nvSpPr>
        <p:spPr>
          <a:xfrm>
            <a:off x="6478523" y="4132160"/>
            <a:ext cx="118872" cy="118872"/>
          </a:xfrm>
          <a:prstGeom prst="rect">
            <a:avLst/>
          </a:prstGeom>
          <a:solidFill>
            <a:srgbClr val="AE673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6720840" y="4059936"/>
            <a:ext cx="4626864" cy="393192"/>
          </a:xfrm>
          <a:prstGeom prst="rect">
            <a:avLst/>
          </a:prstGeom>
          <a:noFill/>
        </p:spPr>
        <p:txBody>
          <a:bodyPr wrap="square" lIns="0" tIns="0" rIns="0" bIns="0" anchor="t">
            <a:spAutoFit/>
          </a:bodyPr>
          <a:lstStyle/>
          <a:p>
            <a:pPr algn="l">
              <a:spcBef>
                <a:spcPts val="0"/>
              </a:spcBef>
              <a:spcAft>
                <a:spcPts val="100"/>
              </a:spcAft>
            </a:pPr>
            <a:r>
              <a:rPr sz="1420" b="0" dirty="0">
                <a:solidFill>
                  <a:srgbClr val="202421"/>
                </a:solidFill>
                <a:latin typeface="Aptos"/>
              </a:rPr>
              <a:t>Needs supporting evidence before decisions</a:t>
            </a:r>
          </a:p>
        </p:txBody>
      </p:sp>
      <p:sp>
        <p:nvSpPr>
          <p:cNvPr id="28" name="Rounded Rectangle 27"/>
          <p:cNvSpPr/>
          <p:nvPr/>
        </p:nvSpPr>
        <p:spPr>
          <a:xfrm>
            <a:off x="100584" y="4636008"/>
            <a:ext cx="11868912" cy="1783968"/>
          </a:xfrm>
          <a:prstGeom prst="roundRect">
            <a:avLst>
              <a:gd name="adj" fmla="val 14000"/>
            </a:avLst>
          </a:prstGeom>
          <a:solidFill>
            <a:srgbClr val="F5ECE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ectangle 28"/>
          <p:cNvSpPr/>
          <p:nvPr/>
        </p:nvSpPr>
        <p:spPr>
          <a:xfrm>
            <a:off x="222504" y="5248656"/>
            <a:ext cx="96012" cy="941832"/>
          </a:xfrm>
          <a:prstGeom prst="rect">
            <a:avLst/>
          </a:prstGeom>
          <a:solidFill>
            <a:srgbClr val="673E2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456438" y="5422392"/>
            <a:ext cx="1911095" cy="283464"/>
          </a:xfrm>
          <a:prstGeom prst="rect">
            <a:avLst/>
          </a:prstGeom>
          <a:noFill/>
        </p:spPr>
        <p:txBody>
          <a:bodyPr wrap="square" lIns="0" tIns="0" rIns="0" bIns="0" anchor="t">
            <a:spAutoFit/>
          </a:bodyPr>
          <a:lstStyle/>
          <a:p>
            <a:pPr algn="l">
              <a:spcBef>
                <a:spcPts val="0"/>
              </a:spcBef>
              <a:spcAft>
                <a:spcPts val="100"/>
              </a:spcAft>
            </a:pPr>
            <a:r>
              <a:rPr sz="1310" b="1" dirty="0">
                <a:solidFill>
                  <a:srgbClr val="673E25"/>
                </a:solidFill>
                <a:latin typeface="Aptos"/>
              </a:rPr>
              <a:t>FOR BASIL’S BAKERY</a:t>
            </a:r>
          </a:p>
        </p:txBody>
      </p:sp>
      <p:sp>
        <p:nvSpPr>
          <p:cNvPr id="31" name="TextBox 30"/>
          <p:cNvSpPr txBox="1"/>
          <p:nvPr/>
        </p:nvSpPr>
        <p:spPr>
          <a:xfrm>
            <a:off x="2098548" y="4865749"/>
            <a:ext cx="9761220" cy="1497333"/>
          </a:xfrm>
          <a:prstGeom prst="rect">
            <a:avLst/>
          </a:prstGeom>
          <a:noFill/>
        </p:spPr>
        <p:txBody>
          <a:bodyPr wrap="square" lIns="0" tIns="0" rIns="0" bIns="0" anchor="t">
            <a:spAutoFit/>
          </a:bodyPr>
          <a:lstStyle/>
          <a:p>
            <a:r>
              <a:rPr lang="en-US" sz="1400" dirty="0"/>
              <a:t>Cause-and-Effect Model, also known as Fishbone or Ishikawa diagram, is used to figure out the reasons a problem is occurring. The problem is put at the head while the possible causes are brainstormed through the branches. The technique is popular in quality management and service operations because it shows a bigger picture instead of focusing on a single issue (American Society for Quality (n.d.). For Basil's Bakery, it shows fewer people coming, missed calls, no option to order online, and the increase in costs. Its advantages are simplicity, visual explanation, and staff involvement. On the negative side, it is dependent on team's opinion, therefore Basil should verify the causes from sales records, missed orders, and customer feedback before implementing ‍‍‍changes.</a:t>
            </a:r>
          </a:p>
          <a:p>
            <a:pPr algn="l">
              <a:spcBef>
                <a:spcPts val="0"/>
              </a:spcBef>
              <a:spcAft>
                <a:spcPts val="100"/>
              </a:spcAft>
            </a:pPr>
            <a:endParaRPr sz="1330" b="0" dirty="0">
              <a:solidFill>
                <a:srgbClr val="202421"/>
              </a:solidFill>
              <a:latin typeface="Aptos"/>
            </a:endParaRPr>
          </a:p>
        </p:txBody>
      </p:sp>
      <p:sp>
        <p:nvSpPr>
          <p:cNvPr id="32" name="Rectangle 31"/>
          <p:cNvSpPr/>
          <p:nvPr/>
        </p:nvSpPr>
        <p:spPr>
          <a:xfrm>
            <a:off x="502920" y="6446520"/>
            <a:ext cx="11155680" cy="11887"/>
          </a:xfrm>
          <a:prstGeom prst="rect">
            <a:avLst/>
          </a:prstGeom>
          <a:solidFill>
            <a:srgbClr val="E4DDD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11612880" y="6483096"/>
            <a:ext cx="246888" cy="173736"/>
          </a:xfrm>
          <a:prstGeom prst="rect">
            <a:avLst/>
          </a:prstGeom>
          <a:noFill/>
        </p:spPr>
        <p:txBody>
          <a:bodyPr wrap="square" lIns="0" tIns="0" rIns="0" bIns="0" anchor="t">
            <a:spAutoFit/>
          </a:bodyPr>
          <a:lstStyle/>
          <a:p>
            <a:pPr algn="l">
              <a:spcBef>
                <a:spcPts val="0"/>
              </a:spcBef>
              <a:spcAft>
                <a:spcPts val="100"/>
              </a:spcAft>
            </a:pPr>
            <a:r>
              <a:rPr sz="850" b="0">
                <a:solidFill>
                  <a:srgbClr val="676A65"/>
                </a:solidFill>
                <a:latin typeface="Aptos"/>
              </a:rPr>
              <a:t>6</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9F6EE"/>
        </a:solidFill>
        <a:effectLst/>
      </p:bgPr>
    </p:bg>
    <p:spTree>
      <p:nvGrpSpPr>
        <p:cNvPr id="1" name=""/>
        <p:cNvGrpSpPr/>
        <p:nvPr/>
      </p:nvGrpSpPr>
      <p:grpSpPr>
        <a:xfrm>
          <a:off x="0" y="0"/>
          <a:ext cx="0" cy="0"/>
          <a:chOff x="0" y="0"/>
          <a:chExt cx="0" cy="0"/>
        </a:xfrm>
      </p:grpSpPr>
      <p:sp>
        <p:nvSpPr>
          <p:cNvPr id="2" name="TextBox 1"/>
          <p:cNvSpPr txBox="1"/>
          <p:nvPr/>
        </p:nvSpPr>
        <p:spPr>
          <a:xfrm>
            <a:off x="502920" y="320040"/>
            <a:ext cx="9601200" cy="530352"/>
          </a:xfrm>
          <a:prstGeom prst="rect">
            <a:avLst/>
          </a:prstGeom>
          <a:noFill/>
        </p:spPr>
        <p:txBody>
          <a:bodyPr wrap="square" lIns="45720" rIns="45720" anchor="t">
            <a:spAutoFit/>
          </a:bodyPr>
          <a:lstStyle/>
          <a:p>
            <a:pPr algn="l"/>
            <a:r>
              <a:rPr sz="2800" b="1" i="0">
                <a:solidFill>
                  <a:srgbClr val="202421"/>
                </a:solidFill>
                <a:latin typeface="Aptos Display"/>
              </a:rPr>
              <a:t>Key findings for Basil</a:t>
            </a:r>
          </a:p>
        </p:txBody>
      </p:sp>
      <p:sp>
        <p:nvSpPr>
          <p:cNvPr id="3" name="TextBox 2"/>
          <p:cNvSpPr txBox="1"/>
          <p:nvPr/>
        </p:nvSpPr>
        <p:spPr>
          <a:xfrm>
            <a:off x="530352" y="850392"/>
            <a:ext cx="9326880" cy="310896"/>
          </a:xfrm>
          <a:prstGeom prst="rect">
            <a:avLst/>
          </a:prstGeom>
          <a:noFill/>
        </p:spPr>
        <p:txBody>
          <a:bodyPr wrap="square" lIns="45720" rIns="45720" anchor="t">
            <a:spAutoFit/>
          </a:bodyPr>
          <a:lstStyle/>
          <a:p>
            <a:pPr algn="l"/>
            <a:r>
              <a:rPr sz="1150" b="0" i="0">
                <a:solidFill>
                  <a:srgbClr val="676A65"/>
                </a:solidFill>
                <a:latin typeface="Aptos"/>
              </a:rPr>
              <a:t>What the evidence means for the future of the bakery</a:t>
            </a:r>
          </a:p>
        </p:txBody>
      </p:sp>
      <p:sp>
        <p:nvSpPr>
          <p:cNvPr id="5" name="Oval 4"/>
          <p:cNvSpPr/>
          <p:nvPr/>
        </p:nvSpPr>
        <p:spPr>
          <a:xfrm>
            <a:off x="749808" y="1417320"/>
            <a:ext cx="475488" cy="475488"/>
          </a:xfrm>
          <a:prstGeom prst="ellipse">
            <a:avLst/>
          </a:prstGeom>
          <a:solidFill>
            <a:srgbClr val="AE673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49808" y="1444752"/>
            <a:ext cx="475488" cy="329184"/>
          </a:xfrm>
          <a:prstGeom prst="rect">
            <a:avLst/>
          </a:prstGeom>
          <a:noFill/>
        </p:spPr>
        <p:txBody>
          <a:bodyPr wrap="square" lIns="45720" rIns="45720" anchor="ctr">
            <a:spAutoFit/>
          </a:bodyPr>
          <a:lstStyle/>
          <a:p>
            <a:pPr algn="ctr"/>
            <a:r>
              <a:rPr sz="1400" b="1" i="0">
                <a:solidFill>
                  <a:srgbClr val="FFFFFF"/>
                </a:solidFill>
                <a:latin typeface="Aptos"/>
              </a:rPr>
              <a:t>1</a:t>
            </a:r>
          </a:p>
        </p:txBody>
      </p:sp>
      <p:sp>
        <p:nvSpPr>
          <p:cNvPr id="7" name="Rounded Rectangle 6"/>
          <p:cNvSpPr/>
          <p:nvPr/>
        </p:nvSpPr>
        <p:spPr>
          <a:xfrm>
            <a:off x="1417320" y="1307592"/>
            <a:ext cx="10012680" cy="685800"/>
          </a:xfrm>
          <a:prstGeom prst="roundRect">
            <a:avLst/>
          </a:prstGeom>
          <a:solidFill>
            <a:srgbClr val="FFFFFF"/>
          </a:solidFill>
          <a:ln>
            <a:solidFill>
              <a:srgbClr val="ECE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664208" y="1416314"/>
            <a:ext cx="9491472" cy="523220"/>
          </a:xfrm>
          <a:prstGeom prst="rect">
            <a:avLst/>
          </a:prstGeom>
          <a:noFill/>
        </p:spPr>
        <p:txBody>
          <a:bodyPr wrap="square" lIns="45720" rIns="45720" anchor="ctr">
            <a:spAutoFit/>
          </a:bodyPr>
          <a:lstStyle/>
          <a:p>
            <a:pPr algn="l"/>
            <a:r>
              <a:rPr lang="en-US" sz="1400" b="0" i="0" dirty="0">
                <a:solidFill>
                  <a:srgbClr val="202421"/>
                </a:solidFill>
                <a:latin typeface="Aptos"/>
              </a:rPr>
              <a:t>Sales‍‍‍ decline is more or less a structural weak spot: the number of local customers has gone down as well as some people are working hybrid and that reduced the number of sure-fire weekday customers (ONS, 2025a; 2025b; DBT, 2025).</a:t>
            </a:r>
            <a:endParaRPr sz="1400" b="0" i="0" dirty="0">
              <a:solidFill>
                <a:srgbClr val="202421"/>
              </a:solidFill>
              <a:latin typeface="Aptos"/>
            </a:endParaRPr>
          </a:p>
        </p:txBody>
      </p:sp>
      <p:sp>
        <p:nvSpPr>
          <p:cNvPr id="9" name="Oval 8"/>
          <p:cNvSpPr/>
          <p:nvPr/>
        </p:nvSpPr>
        <p:spPr>
          <a:xfrm>
            <a:off x="749808" y="2267712"/>
            <a:ext cx="475488" cy="475488"/>
          </a:xfrm>
          <a:prstGeom prst="ellipse">
            <a:avLst/>
          </a:prstGeom>
          <a:solidFill>
            <a:srgbClr val="4C66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749808" y="2295144"/>
            <a:ext cx="475488" cy="329184"/>
          </a:xfrm>
          <a:prstGeom prst="rect">
            <a:avLst/>
          </a:prstGeom>
          <a:noFill/>
        </p:spPr>
        <p:txBody>
          <a:bodyPr wrap="square" lIns="45720" rIns="45720" anchor="ctr">
            <a:spAutoFit/>
          </a:bodyPr>
          <a:lstStyle/>
          <a:p>
            <a:pPr algn="ctr"/>
            <a:r>
              <a:rPr sz="1400" b="1" i="0">
                <a:solidFill>
                  <a:srgbClr val="FFFFFF"/>
                </a:solidFill>
                <a:latin typeface="Aptos"/>
              </a:rPr>
              <a:t>2</a:t>
            </a:r>
          </a:p>
        </p:txBody>
      </p:sp>
      <p:sp>
        <p:nvSpPr>
          <p:cNvPr id="11" name="Rounded Rectangle 10"/>
          <p:cNvSpPr/>
          <p:nvPr/>
        </p:nvSpPr>
        <p:spPr>
          <a:xfrm>
            <a:off x="1417320" y="2221992"/>
            <a:ext cx="10012680" cy="621792"/>
          </a:xfrm>
          <a:prstGeom prst="roundRect">
            <a:avLst/>
          </a:prstGeom>
          <a:solidFill>
            <a:srgbClr val="FFFFFF"/>
          </a:solidFill>
          <a:ln>
            <a:solidFill>
              <a:srgbClr val="ECE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664208" y="2374427"/>
            <a:ext cx="9491472" cy="307777"/>
          </a:xfrm>
          <a:prstGeom prst="rect">
            <a:avLst/>
          </a:prstGeom>
          <a:noFill/>
        </p:spPr>
        <p:txBody>
          <a:bodyPr wrap="square" lIns="45720" rIns="45720" anchor="ctr">
            <a:spAutoFit/>
          </a:bodyPr>
          <a:lstStyle/>
          <a:p>
            <a:pPr algn="l"/>
            <a:r>
              <a:rPr lang="en-US" sz="1400" b="0" i="0" dirty="0">
                <a:solidFill>
                  <a:srgbClr val="202421"/>
                </a:solidFill>
                <a:latin typeface="Aptos"/>
              </a:rPr>
              <a:t>The pastry shop is way too relying on foot traffic; this opens up the revenue to retail park downfall (FSA, 2025).</a:t>
            </a:r>
            <a:endParaRPr sz="1400" b="0" i="0" dirty="0">
              <a:solidFill>
                <a:srgbClr val="202421"/>
              </a:solidFill>
              <a:latin typeface="Aptos"/>
            </a:endParaRPr>
          </a:p>
        </p:txBody>
      </p:sp>
      <p:sp>
        <p:nvSpPr>
          <p:cNvPr id="13" name="Oval 12"/>
          <p:cNvSpPr/>
          <p:nvPr/>
        </p:nvSpPr>
        <p:spPr>
          <a:xfrm>
            <a:off x="749808" y="3118104"/>
            <a:ext cx="475488" cy="475488"/>
          </a:xfrm>
          <a:prstGeom prst="ellipse">
            <a:avLst/>
          </a:prstGeom>
          <a:solidFill>
            <a:srgbClr val="673E2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49808" y="3145536"/>
            <a:ext cx="475488" cy="329184"/>
          </a:xfrm>
          <a:prstGeom prst="rect">
            <a:avLst/>
          </a:prstGeom>
          <a:noFill/>
        </p:spPr>
        <p:txBody>
          <a:bodyPr wrap="square" lIns="45720" rIns="45720" anchor="ctr">
            <a:spAutoFit/>
          </a:bodyPr>
          <a:lstStyle/>
          <a:p>
            <a:pPr algn="ctr"/>
            <a:r>
              <a:rPr sz="1400" b="1" i="0">
                <a:solidFill>
                  <a:srgbClr val="FFFFFF"/>
                </a:solidFill>
                <a:latin typeface="Aptos"/>
              </a:rPr>
              <a:t>3</a:t>
            </a:r>
          </a:p>
        </p:txBody>
      </p:sp>
      <p:sp>
        <p:nvSpPr>
          <p:cNvPr id="15" name="Rounded Rectangle 14"/>
          <p:cNvSpPr/>
          <p:nvPr/>
        </p:nvSpPr>
        <p:spPr>
          <a:xfrm>
            <a:off x="1417320" y="3072384"/>
            <a:ext cx="10012680" cy="621792"/>
          </a:xfrm>
          <a:prstGeom prst="roundRect">
            <a:avLst/>
          </a:prstGeom>
          <a:solidFill>
            <a:srgbClr val="FFFFFF"/>
          </a:solidFill>
          <a:ln>
            <a:solidFill>
              <a:srgbClr val="ECE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664208" y="3117098"/>
            <a:ext cx="9491472" cy="523220"/>
          </a:xfrm>
          <a:prstGeom prst="rect">
            <a:avLst/>
          </a:prstGeom>
          <a:noFill/>
        </p:spPr>
        <p:txBody>
          <a:bodyPr wrap="square" lIns="45720" rIns="45720" anchor="ctr">
            <a:spAutoFit/>
          </a:bodyPr>
          <a:lstStyle/>
          <a:p>
            <a:pPr algn="l"/>
            <a:r>
              <a:rPr lang="en-US" sz="1400" b="0" i="0" dirty="0">
                <a:solidFill>
                  <a:srgbClr val="202421"/>
                </a:solidFill>
                <a:latin typeface="Aptos"/>
              </a:rPr>
              <a:t>Deliveries and digital pre-orders are still unmet customer demand and they could help get back those customers who stopped coming in regularly(ICO, (2026).</a:t>
            </a:r>
            <a:endParaRPr sz="1400" b="0" i="0" dirty="0">
              <a:solidFill>
                <a:srgbClr val="202421"/>
              </a:solidFill>
              <a:latin typeface="Aptos"/>
            </a:endParaRPr>
          </a:p>
        </p:txBody>
      </p:sp>
      <p:sp>
        <p:nvSpPr>
          <p:cNvPr id="17" name="Oval 16"/>
          <p:cNvSpPr/>
          <p:nvPr/>
        </p:nvSpPr>
        <p:spPr>
          <a:xfrm>
            <a:off x="749808" y="3968496"/>
            <a:ext cx="475488" cy="475488"/>
          </a:xfrm>
          <a:prstGeom prst="ellipse">
            <a:avLst/>
          </a:prstGeom>
          <a:solidFill>
            <a:srgbClr val="9649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749808" y="3995928"/>
            <a:ext cx="475488" cy="329184"/>
          </a:xfrm>
          <a:prstGeom prst="rect">
            <a:avLst/>
          </a:prstGeom>
          <a:noFill/>
        </p:spPr>
        <p:txBody>
          <a:bodyPr wrap="square" lIns="45720" rIns="45720" anchor="ctr">
            <a:spAutoFit/>
          </a:bodyPr>
          <a:lstStyle/>
          <a:p>
            <a:pPr algn="ctr"/>
            <a:r>
              <a:rPr sz="1400" b="1" i="0">
                <a:solidFill>
                  <a:srgbClr val="FFFFFF"/>
                </a:solidFill>
                <a:latin typeface="Aptos"/>
              </a:rPr>
              <a:t>4</a:t>
            </a:r>
          </a:p>
        </p:txBody>
      </p:sp>
      <p:sp>
        <p:nvSpPr>
          <p:cNvPr id="19" name="Rounded Rectangle 18"/>
          <p:cNvSpPr/>
          <p:nvPr/>
        </p:nvSpPr>
        <p:spPr>
          <a:xfrm>
            <a:off x="1417320" y="3922776"/>
            <a:ext cx="10012680" cy="621792"/>
          </a:xfrm>
          <a:prstGeom prst="roundRect">
            <a:avLst/>
          </a:prstGeom>
          <a:solidFill>
            <a:srgbClr val="FFFFFF"/>
          </a:solidFill>
          <a:ln>
            <a:solidFill>
              <a:srgbClr val="ECE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1664208" y="3967489"/>
            <a:ext cx="9491472" cy="523220"/>
          </a:xfrm>
          <a:prstGeom prst="rect">
            <a:avLst/>
          </a:prstGeom>
          <a:noFill/>
        </p:spPr>
        <p:txBody>
          <a:bodyPr wrap="square" lIns="45720" rIns="45720" anchor="ctr">
            <a:spAutoFit/>
          </a:bodyPr>
          <a:lstStyle/>
          <a:p>
            <a:pPr algn="l"/>
            <a:r>
              <a:rPr lang="en-US" sz="1400" b="0" i="0" dirty="0">
                <a:solidFill>
                  <a:srgbClr val="202421"/>
                </a:solidFill>
                <a:latin typeface="Aptos"/>
              </a:rPr>
              <a:t>Increasing fixed and input costs mean that merely relying on the footfall coming back is becoming more of a gamble (Ofgem, 2025).</a:t>
            </a:r>
            <a:endParaRPr sz="1400" b="0" i="0" dirty="0">
              <a:solidFill>
                <a:srgbClr val="202421"/>
              </a:solidFill>
              <a:latin typeface="Aptos"/>
            </a:endParaRPr>
          </a:p>
        </p:txBody>
      </p:sp>
      <p:sp>
        <p:nvSpPr>
          <p:cNvPr id="21" name="Oval 20"/>
          <p:cNvSpPr/>
          <p:nvPr/>
        </p:nvSpPr>
        <p:spPr>
          <a:xfrm>
            <a:off x="749808" y="4818888"/>
            <a:ext cx="475488" cy="475488"/>
          </a:xfrm>
          <a:prstGeom prst="ellipse">
            <a:avLst/>
          </a:prstGeom>
          <a:solidFill>
            <a:srgbClr val="D2A45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749808" y="4846320"/>
            <a:ext cx="475488" cy="329184"/>
          </a:xfrm>
          <a:prstGeom prst="rect">
            <a:avLst/>
          </a:prstGeom>
          <a:noFill/>
        </p:spPr>
        <p:txBody>
          <a:bodyPr wrap="square" lIns="45720" rIns="45720" anchor="ctr">
            <a:spAutoFit/>
          </a:bodyPr>
          <a:lstStyle/>
          <a:p>
            <a:pPr algn="ctr"/>
            <a:r>
              <a:rPr sz="1400" b="1" i="0">
                <a:solidFill>
                  <a:srgbClr val="FFFFFF"/>
                </a:solidFill>
                <a:latin typeface="Aptos"/>
              </a:rPr>
              <a:t>5</a:t>
            </a:r>
          </a:p>
        </p:txBody>
      </p:sp>
      <p:sp>
        <p:nvSpPr>
          <p:cNvPr id="23" name="Rounded Rectangle 22"/>
          <p:cNvSpPr/>
          <p:nvPr/>
        </p:nvSpPr>
        <p:spPr>
          <a:xfrm>
            <a:off x="1417320" y="4773168"/>
            <a:ext cx="10012680" cy="621792"/>
          </a:xfrm>
          <a:prstGeom prst="roundRect">
            <a:avLst/>
          </a:prstGeom>
          <a:solidFill>
            <a:srgbClr val="FFFFFF"/>
          </a:solidFill>
          <a:ln>
            <a:solidFill>
              <a:srgbClr val="ECE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1664208" y="4817881"/>
            <a:ext cx="9491472" cy="523220"/>
          </a:xfrm>
          <a:prstGeom prst="rect">
            <a:avLst/>
          </a:prstGeom>
          <a:noFill/>
        </p:spPr>
        <p:txBody>
          <a:bodyPr wrap="square" lIns="45720" rIns="45720" anchor="ctr">
            <a:spAutoFit/>
          </a:bodyPr>
          <a:lstStyle/>
          <a:p>
            <a:pPr algn="l"/>
            <a:r>
              <a:rPr lang="en-US" sz="1400" b="1" i="0" dirty="0">
                <a:solidFill>
                  <a:srgbClr val="202421"/>
                </a:solidFill>
                <a:latin typeface="Aptos"/>
              </a:rPr>
              <a:t>Top of the list recommendation: test online pre-order/click-and-collect and locally outsourced delivery as the options before you think of major organizational ‍‍‍changes.</a:t>
            </a:r>
            <a:endParaRPr sz="1400" b="1" i="0" dirty="0">
              <a:solidFill>
                <a:srgbClr val="202421"/>
              </a:solidFill>
              <a:latin typeface="Aptos"/>
            </a:endParaRPr>
          </a:p>
        </p:txBody>
      </p:sp>
      <p:sp>
        <p:nvSpPr>
          <p:cNvPr id="25" name="Rounded Rectangle 24"/>
          <p:cNvSpPr/>
          <p:nvPr/>
        </p:nvSpPr>
        <p:spPr>
          <a:xfrm>
            <a:off x="3749039" y="5623560"/>
            <a:ext cx="4800600" cy="530352"/>
          </a:xfrm>
          <a:prstGeom prst="roundRect">
            <a:avLst/>
          </a:prstGeom>
          <a:solidFill>
            <a:srgbClr val="4C66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3877056" y="5769864"/>
            <a:ext cx="4544568" cy="201168"/>
          </a:xfrm>
          <a:prstGeom prst="rect">
            <a:avLst/>
          </a:prstGeom>
          <a:noFill/>
        </p:spPr>
        <p:txBody>
          <a:bodyPr wrap="square" lIns="45720" rIns="45720" anchor="t">
            <a:spAutoFit/>
          </a:bodyPr>
          <a:lstStyle/>
          <a:p>
            <a:pPr algn="ctr"/>
            <a:r>
              <a:rPr sz="1070" b="1" i="0">
                <a:solidFill>
                  <a:srgbClr val="FFFFFF"/>
                </a:solidFill>
                <a:latin typeface="Aptos"/>
              </a:rPr>
              <a:t>TEST → MEASURE → SCALE, rather than make a high-cost change immediately</a:t>
            </a:r>
          </a:p>
        </p:txBody>
      </p:sp>
      <p:sp>
        <p:nvSpPr>
          <p:cNvPr id="27" name="Rectangle 26"/>
          <p:cNvSpPr/>
          <p:nvPr/>
        </p:nvSpPr>
        <p:spPr>
          <a:xfrm>
            <a:off x="502920" y="6446520"/>
            <a:ext cx="11155680" cy="9144"/>
          </a:xfrm>
          <a:prstGeom prst="rect">
            <a:avLst/>
          </a:prstGeom>
          <a:solidFill>
            <a:srgbClr val="ECE6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11612880" y="6492240"/>
            <a:ext cx="228600" cy="164592"/>
          </a:xfrm>
          <a:prstGeom prst="rect">
            <a:avLst/>
          </a:prstGeom>
          <a:noFill/>
        </p:spPr>
        <p:txBody>
          <a:bodyPr wrap="square" lIns="45720" rIns="45720" anchor="t">
            <a:spAutoFit/>
          </a:bodyPr>
          <a:lstStyle/>
          <a:p>
            <a:pPr algn="r"/>
            <a:r>
              <a:rPr sz="850" b="0" i="0">
                <a:solidFill>
                  <a:srgbClr val="676A65"/>
                </a:solidFill>
                <a:latin typeface="Aptos"/>
              </a:rPr>
              <a:t>7</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9F6EE"/>
        </a:solidFill>
        <a:effectLst/>
      </p:bgPr>
    </p:bg>
    <p:spTree>
      <p:nvGrpSpPr>
        <p:cNvPr id="1" name=""/>
        <p:cNvGrpSpPr/>
        <p:nvPr/>
      </p:nvGrpSpPr>
      <p:grpSpPr>
        <a:xfrm>
          <a:off x="0" y="0"/>
          <a:ext cx="0" cy="0"/>
          <a:chOff x="0" y="0"/>
          <a:chExt cx="0" cy="0"/>
        </a:xfrm>
      </p:grpSpPr>
      <p:sp>
        <p:nvSpPr>
          <p:cNvPr id="2" name="TextBox 1"/>
          <p:cNvSpPr txBox="1"/>
          <p:nvPr/>
        </p:nvSpPr>
        <p:spPr>
          <a:xfrm>
            <a:off x="566928" y="347472"/>
            <a:ext cx="3657600" cy="502920"/>
          </a:xfrm>
          <a:prstGeom prst="rect">
            <a:avLst/>
          </a:prstGeom>
          <a:noFill/>
        </p:spPr>
        <p:txBody>
          <a:bodyPr wrap="square" lIns="45720" rIns="45720" anchor="t">
            <a:spAutoFit/>
          </a:bodyPr>
          <a:lstStyle/>
          <a:p>
            <a:pPr algn="l"/>
            <a:r>
              <a:rPr sz="2800" b="1" i="0">
                <a:solidFill>
                  <a:srgbClr val="202421"/>
                </a:solidFill>
                <a:latin typeface="Aptos Display"/>
              </a:rPr>
              <a:t>References</a:t>
            </a:r>
          </a:p>
        </p:txBody>
      </p:sp>
      <p:sp>
        <p:nvSpPr>
          <p:cNvPr id="4" name="TextBox 3"/>
          <p:cNvSpPr txBox="1"/>
          <p:nvPr/>
        </p:nvSpPr>
        <p:spPr>
          <a:xfrm>
            <a:off x="652272" y="1783080"/>
            <a:ext cx="5303520" cy="877824"/>
          </a:xfrm>
          <a:prstGeom prst="rect">
            <a:avLst/>
          </a:prstGeom>
          <a:noFill/>
        </p:spPr>
        <p:txBody>
          <a:bodyPr wrap="square" lIns="45720" rIns="45720" anchor="t">
            <a:spAutoFit/>
          </a:bodyPr>
          <a:lstStyle/>
          <a:p>
            <a:pPr algn="l"/>
            <a:r>
              <a:rPr sz="1040" b="0" i="0">
                <a:solidFill>
                  <a:srgbClr val="202421"/>
                </a:solidFill>
                <a:latin typeface="Aptos"/>
              </a:rPr>
              <a:t>Department for Business and Trade (2025) Understanding technology adoption among UK SMEs. London: GOV.UK. Available at: https://www.gov.uk/government/publications/understanding-technology-adoption-among-uk-smes (Accessed: 5 October 2026).</a:t>
            </a:r>
          </a:p>
        </p:txBody>
      </p:sp>
      <p:sp>
        <p:nvSpPr>
          <p:cNvPr id="5" name="TextBox 4"/>
          <p:cNvSpPr txBox="1"/>
          <p:nvPr/>
        </p:nvSpPr>
        <p:spPr>
          <a:xfrm>
            <a:off x="623316" y="2624328"/>
            <a:ext cx="5303520" cy="749808"/>
          </a:xfrm>
          <a:prstGeom prst="rect">
            <a:avLst/>
          </a:prstGeom>
          <a:noFill/>
        </p:spPr>
        <p:txBody>
          <a:bodyPr wrap="square" lIns="45720" rIns="45720" anchor="t">
            <a:spAutoFit/>
          </a:bodyPr>
          <a:lstStyle/>
          <a:p>
            <a:pPr algn="l"/>
            <a:r>
              <a:rPr sz="1040" b="0" i="0" dirty="0">
                <a:solidFill>
                  <a:srgbClr val="202421"/>
                </a:solidFill>
                <a:latin typeface="Aptos"/>
              </a:rPr>
              <a:t>Food Standards Agency (2025) Allergen guidance for food businesses. London: Food Standards Agency. Available at: https://www.food.gov.uk/business-guidance/allergen-guidance-for-food-businesses (Accessed: 5 October 2026).</a:t>
            </a:r>
          </a:p>
        </p:txBody>
      </p:sp>
      <p:sp>
        <p:nvSpPr>
          <p:cNvPr id="6" name="TextBox 5"/>
          <p:cNvSpPr txBox="1"/>
          <p:nvPr/>
        </p:nvSpPr>
        <p:spPr>
          <a:xfrm>
            <a:off x="637794" y="3415284"/>
            <a:ext cx="5303520" cy="749808"/>
          </a:xfrm>
          <a:prstGeom prst="rect">
            <a:avLst/>
          </a:prstGeom>
          <a:noFill/>
        </p:spPr>
        <p:txBody>
          <a:bodyPr wrap="square" lIns="45720" rIns="45720" anchor="t">
            <a:spAutoFit/>
          </a:bodyPr>
          <a:lstStyle/>
          <a:p>
            <a:pPr algn="l"/>
            <a:r>
              <a:rPr sz="1040" b="0" i="0" dirty="0">
                <a:solidFill>
                  <a:srgbClr val="202421"/>
                </a:solidFill>
                <a:latin typeface="Aptos"/>
              </a:rPr>
              <a:t>Information Commissioner’s Office (2026) Data protection by design and by default. Wilmslow: ICO. Available at: https://ico.org.uk/for-organisations/uk-gdpr-guidance-and-resources/ (Accessed: 5 October 2026).</a:t>
            </a:r>
          </a:p>
        </p:txBody>
      </p:sp>
      <p:sp>
        <p:nvSpPr>
          <p:cNvPr id="7" name="TextBox 6"/>
          <p:cNvSpPr txBox="1"/>
          <p:nvPr/>
        </p:nvSpPr>
        <p:spPr>
          <a:xfrm>
            <a:off x="623316" y="4206240"/>
            <a:ext cx="5303520" cy="749808"/>
          </a:xfrm>
          <a:prstGeom prst="rect">
            <a:avLst/>
          </a:prstGeom>
          <a:noFill/>
        </p:spPr>
        <p:txBody>
          <a:bodyPr wrap="square" lIns="45720" rIns="45720" anchor="t">
            <a:spAutoFit/>
          </a:bodyPr>
          <a:lstStyle/>
          <a:p>
            <a:pPr algn="l"/>
            <a:r>
              <a:rPr sz="1040" b="0" i="0" dirty="0">
                <a:solidFill>
                  <a:srgbClr val="202421"/>
                </a:solidFill>
                <a:latin typeface="Aptos"/>
              </a:rPr>
              <a:t>Ishikawa, K. (1986) Guide to Quality Control. 2nd edn. Tokyo: Asian Productivity Organization.</a:t>
            </a:r>
          </a:p>
        </p:txBody>
      </p:sp>
      <p:sp>
        <p:nvSpPr>
          <p:cNvPr id="8" name="TextBox 7"/>
          <p:cNvSpPr txBox="1"/>
          <p:nvPr/>
        </p:nvSpPr>
        <p:spPr>
          <a:xfrm>
            <a:off x="623316" y="4901184"/>
            <a:ext cx="5303520" cy="749808"/>
          </a:xfrm>
          <a:prstGeom prst="rect">
            <a:avLst/>
          </a:prstGeom>
          <a:noFill/>
        </p:spPr>
        <p:txBody>
          <a:bodyPr wrap="square" lIns="45720" rIns="45720" anchor="t">
            <a:spAutoFit/>
          </a:bodyPr>
          <a:lstStyle/>
          <a:p>
            <a:pPr algn="l"/>
            <a:r>
              <a:rPr sz="1040" b="0" i="0" dirty="0">
                <a:solidFill>
                  <a:srgbClr val="202421"/>
                </a:solidFill>
                <a:latin typeface="Aptos"/>
              </a:rPr>
              <a:t>Kotler, P., Armstrong, G. and Balasubramanian, S. (2023) Principles of Marketing. 19th edn. Harlow: Pearson.</a:t>
            </a:r>
          </a:p>
        </p:txBody>
      </p:sp>
      <p:sp>
        <p:nvSpPr>
          <p:cNvPr id="9" name="TextBox 8"/>
          <p:cNvSpPr txBox="1"/>
          <p:nvPr/>
        </p:nvSpPr>
        <p:spPr>
          <a:xfrm>
            <a:off x="6236208" y="1298448"/>
            <a:ext cx="5303520" cy="877824"/>
          </a:xfrm>
          <a:prstGeom prst="rect">
            <a:avLst/>
          </a:prstGeom>
          <a:noFill/>
        </p:spPr>
        <p:txBody>
          <a:bodyPr wrap="square" lIns="45720" rIns="45720" anchor="t">
            <a:spAutoFit/>
          </a:bodyPr>
          <a:lstStyle/>
          <a:p>
            <a:pPr algn="l"/>
            <a:r>
              <a:rPr sz="1040" b="0" i="0">
                <a:solidFill>
                  <a:srgbClr val="202421"/>
                </a:solidFill>
                <a:latin typeface="Aptos"/>
              </a:rPr>
              <a:t>Ministry of Housing, Communities and Local Government (2025) Business Rates Relief: 2025/26 Retail, Hospitality and Leisure Scheme. London: GOV.UK. Available at: https://www.gov.uk/guidance/business-rates-relief-202526-retail-hospitality-and-leisure-scheme (Accessed: 5 October 2026).</a:t>
            </a:r>
          </a:p>
        </p:txBody>
      </p:sp>
      <p:sp>
        <p:nvSpPr>
          <p:cNvPr id="10" name="TextBox 9"/>
          <p:cNvSpPr txBox="1"/>
          <p:nvPr/>
        </p:nvSpPr>
        <p:spPr>
          <a:xfrm>
            <a:off x="6236208" y="2286000"/>
            <a:ext cx="5303520" cy="749808"/>
          </a:xfrm>
          <a:prstGeom prst="rect">
            <a:avLst/>
          </a:prstGeom>
          <a:noFill/>
        </p:spPr>
        <p:txBody>
          <a:bodyPr wrap="square" lIns="45720" rIns="45720" anchor="t">
            <a:spAutoFit/>
          </a:bodyPr>
          <a:lstStyle/>
          <a:p>
            <a:pPr algn="l"/>
            <a:r>
              <a:rPr sz="1040" b="0" i="0">
                <a:solidFill>
                  <a:srgbClr val="202421"/>
                </a:solidFill>
                <a:latin typeface="Aptos"/>
              </a:rPr>
              <a:t>Office for National Statistics (2025a) Who has access to hybrid work in Great Britain? Newport: ONS. Available at: https://www.ons.gov.uk/ (Accessed: 5 October 2026).</a:t>
            </a:r>
          </a:p>
        </p:txBody>
      </p:sp>
      <p:sp>
        <p:nvSpPr>
          <p:cNvPr id="11" name="TextBox 10"/>
          <p:cNvSpPr txBox="1"/>
          <p:nvPr/>
        </p:nvSpPr>
        <p:spPr>
          <a:xfrm>
            <a:off x="6236208" y="3163824"/>
            <a:ext cx="5303520" cy="749808"/>
          </a:xfrm>
          <a:prstGeom prst="rect">
            <a:avLst/>
          </a:prstGeom>
          <a:noFill/>
        </p:spPr>
        <p:txBody>
          <a:bodyPr wrap="square" lIns="45720" rIns="45720" anchor="t">
            <a:spAutoFit/>
          </a:bodyPr>
          <a:lstStyle/>
          <a:p>
            <a:pPr algn="l"/>
            <a:r>
              <a:rPr sz="1040" b="0" i="0">
                <a:solidFill>
                  <a:srgbClr val="202421"/>
                </a:solidFill>
                <a:latin typeface="Aptos"/>
              </a:rPr>
              <a:t>Office for National Statistics (2025b) Internet sales as a percentage of total retail sales (ratio) (%). Newport: ONS. Available at: https://www.ons.gov.uk/ (Accessed: 5 October 2026).</a:t>
            </a:r>
          </a:p>
        </p:txBody>
      </p:sp>
      <p:sp>
        <p:nvSpPr>
          <p:cNvPr id="12" name="TextBox 11"/>
          <p:cNvSpPr txBox="1"/>
          <p:nvPr/>
        </p:nvSpPr>
        <p:spPr>
          <a:xfrm>
            <a:off x="6236208" y="4041648"/>
            <a:ext cx="5303520" cy="749808"/>
          </a:xfrm>
          <a:prstGeom prst="rect">
            <a:avLst/>
          </a:prstGeom>
          <a:noFill/>
        </p:spPr>
        <p:txBody>
          <a:bodyPr wrap="square" lIns="45720" rIns="45720" anchor="t">
            <a:spAutoFit/>
          </a:bodyPr>
          <a:lstStyle/>
          <a:p>
            <a:pPr algn="l"/>
            <a:r>
              <a:rPr sz="1040" b="0" i="0">
                <a:solidFill>
                  <a:srgbClr val="202421"/>
                </a:solidFill>
                <a:latin typeface="Aptos"/>
              </a:rPr>
              <a:t>Ofgem (2025) Businesses and the energy sector: 2025. London: Ofgem. Available at: https://www.ofgem.gov.uk/research/businesses-and-energy-sector-2025 (Accessed: 5 October 2026).</a:t>
            </a:r>
          </a:p>
        </p:txBody>
      </p:sp>
      <p:sp>
        <p:nvSpPr>
          <p:cNvPr id="13" name="TextBox 12"/>
          <p:cNvSpPr txBox="1"/>
          <p:nvPr/>
        </p:nvSpPr>
        <p:spPr>
          <a:xfrm>
            <a:off x="6236208" y="4919472"/>
            <a:ext cx="5303520" cy="749808"/>
          </a:xfrm>
          <a:prstGeom prst="rect">
            <a:avLst/>
          </a:prstGeom>
          <a:noFill/>
        </p:spPr>
        <p:txBody>
          <a:bodyPr wrap="square" lIns="45720" rIns="45720" anchor="t">
            <a:spAutoFit/>
          </a:bodyPr>
          <a:lstStyle/>
          <a:p>
            <a:pPr algn="l"/>
            <a:r>
              <a:rPr sz="1040" b="0" i="0">
                <a:solidFill>
                  <a:srgbClr val="202421"/>
                </a:solidFill>
                <a:latin typeface="Aptos"/>
              </a:rPr>
              <a:t>Whittington, R., Regnér, P., Angwin, D., Johnson, G. and Scholes, K. (2023) Exploring Strategy. 13th edn. Harlow: Pearson.</a:t>
            </a:r>
          </a:p>
        </p:txBody>
      </p:sp>
      <p:sp>
        <p:nvSpPr>
          <p:cNvPr id="14" name="Rectangle 13"/>
          <p:cNvSpPr/>
          <p:nvPr/>
        </p:nvSpPr>
        <p:spPr>
          <a:xfrm>
            <a:off x="5989320" y="1243584"/>
            <a:ext cx="13716" cy="5257800"/>
          </a:xfrm>
          <a:prstGeom prst="rect">
            <a:avLst/>
          </a:prstGeom>
          <a:solidFill>
            <a:srgbClr val="ECE6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1612880" y="6492240"/>
            <a:ext cx="228600" cy="164592"/>
          </a:xfrm>
          <a:prstGeom prst="rect">
            <a:avLst/>
          </a:prstGeom>
          <a:noFill/>
        </p:spPr>
        <p:txBody>
          <a:bodyPr wrap="square" lIns="45720" rIns="45720" anchor="t">
            <a:spAutoFit/>
          </a:bodyPr>
          <a:lstStyle/>
          <a:p>
            <a:pPr algn="r"/>
            <a:r>
              <a:rPr sz="850" b="0" i="0">
                <a:solidFill>
                  <a:srgbClr val="676A65"/>
                </a:solidFill>
                <a:latin typeface="Aptos"/>
              </a:rPr>
              <a:t>8</a:t>
            </a:r>
          </a:p>
        </p:txBody>
      </p:sp>
      <p:sp>
        <p:nvSpPr>
          <p:cNvPr id="17" name="TextBox 16"/>
          <p:cNvSpPr txBox="1"/>
          <p:nvPr/>
        </p:nvSpPr>
        <p:spPr>
          <a:xfrm>
            <a:off x="637794" y="1216152"/>
            <a:ext cx="5413248" cy="415498"/>
          </a:xfrm>
          <a:prstGeom prst="rect">
            <a:avLst/>
          </a:prstGeom>
          <a:noFill/>
        </p:spPr>
        <p:txBody>
          <a:bodyPr wrap="square">
            <a:spAutoFit/>
          </a:bodyPr>
          <a:lstStyle/>
          <a:p>
            <a:pPr>
              <a:spcAft>
                <a:spcPts val="0"/>
              </a:spcAft>
            </a:pPr>
            <a:r>
              <a:rPr sz="1050" dirty="0">
                <a:solidFill>
                  <a:srgbClr val="202421"/>
                </a:solidFill>
                <a:latin typeface="Aptos"/>
              </a:rPr>
              <a:t>American Society for Quality (n.d.) Fishbone. Available at: https://asq.org/quality-resources/fishbone (Accessed: 11 October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34</TotalTime>
  <Words>1593</Words>
  <Application>Microsoft Office PowerPoint</Application>
  <PresentationFormat>Widescreen</PresentationFormat>
  <Paragraphs>105</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revision>3</cp:revision>
  <dcterms:created xsi:type="dcterms:W3CDTF">2013-01-27T09:14:16Z</dcterms:created>
  <dcterms:modified xsi:type="dcterms:W3CDTF">2026-10-11T19:53:49Z</dcterms:modified>
  <cp:category/>
</cp:coreProperties>
</file>