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20"/>
  </p:notesMasterIdLst>
  <p:handoutMasterIdLst>
    <p:handoutMasterId r:id="rId21"/>
  </p:handoutMasterIdLst>
  <p:sldIdLst>
    <p:sldId id="256" r:id="rId2"/>
    <p:sldId id="285" r:id="rId3"/>
    <p:sldId id="301" r:id="rId4"/>
    <p:sldId id="287" r:id="rId5"/>
    <p:sldId id="296" r:id="rId6"/>
    <p:sldId id="297" r:id="rId7"/>
    <p:sldId id="305" r:id="rId8"/>
    <p:sldId id="304" r:id="rId9"/>
    <p:sldId id="306" r:id="rId10"/>
    <p:sldId id="307" r:id="rId11"/>
    <p:sldId id="310" r:id="rId12"/>
    <p:sldId id="298" r:id="rId13"/>
    <p:sldId id="302" r:id="rId14"/>
    <p:sldId id="303" r:id="rId15"/>
    <p:sldId id="288" r:id="rId16"/>
    <p:sldId id="308" r:id="rId17"/>
    <p:sldId id="309" r:id="rId18"/>
    <p:sldId id="272" r:id="rId1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848" y="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FDFF86-F670-4E61-9C8A-8D8F332955C9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A03DF3-2E47-42E3-97E1-1353C24288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69073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8C3830-B9CC-4AA6-90A6-48CA1B967EFB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1A25F5-9CDB-43DC-ACDC-D4090D08B1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3550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97541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1130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714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818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80832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568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9120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0133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4798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79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91053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02180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8719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5093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94011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47540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0E036D-6147-4B7D-B203-E9E0CAC0B9AF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6580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indlaw.co.uk/" TargetMode="External"/><Relationship Id="rId2" Type="http://schemas.openxmlformats.org/officeDocument/2006/relationships/hyperlink" Target="http://www.boundless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thecpa.co.uk/" TargetMode="External"/><Relationship Id="rId5" Type="http://schemas.openxmlformats.org/officeDocument/2006/relationships/hyperlink" Target="http://www.citizensadvice.org.uk/" TargetMode="External"/><Relationship Id="rId4" Type="http://schemas.openxmlformats.org/officeDocument/2006/relationships/hyperlink" Target="http://www.e-lawresources.co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282995" y="2556934"/>
            <a:ext cx="5826719" cy="164630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 smtClean="0"/>
              <a:t>Contract and legal responsibilities</a:t>
            </a:r>
            <a:endParaRPr lang="en-GB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Lara Hopkinson</a:t>
            </a:r>
          </a:p>
          <a:p>
            <a:r>
              <a:rPr lang="en-GB" dirty="0" smtClean="0"/>
              <a:t>Senior Lecturer</a:t>
            </a:r>
          </a:p>
          <a:p>
            <a:r>
              <a:rPr lang="en-GB" dirty="0" smtClean="0"/>
              <a:t>Architecture, Built and Natural Environment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4790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Topics for today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Sales of Goods Act 1979</a:t>
            </a:r>
          </a:p>
          <a:p>
            <a:r>
              <a:rPr lang="en-GB" dirty="0" smtClean="0"/>
              <a:t>Replaced by the Consumer Rights Act 2015</a:t>
            </a:r>
          </a:p>
          <a:p>
            <a:pPr lvl="1"/>
            <a:r>
              <a:rPr lang="en-GB" dirty="0" smtClean="0"/>
              <a:t>Consumer law</a:t>
            </a:r>
          </a:p>
          <a:p>
            <a:pPr lvl="1"/>
            <a:r>
              <a:rPr lang="en-GB" dirty="0" smtClean="0"/>
              <a:t>Outline of legislation</a:t>
            </a:r>
          </a:p>
          <a:p>
            <a:pPr lvl="1"/>
            <a:r>
              <a:rPr lang="en-GB" dirty="0" smtClean="0"/>
              <a:t>Contract types (goods &amp; services)</a:t>
            </a:r>
          </a:p>
          <a:p>
            <a:pPr lvl="1"/>
            <a:r>
              <a:rPr lang="en-GB" dirty="0" smtClean="0"/>
              <a:t>Cancellation rights</a:t>
            </a:r>
          </a:p>
          <a:p>
            <a:pPr lvl="1"/>
            <a:r>
              <a:rPr lang="en-GB" dirty="0" smtClean="0"/>
              <a:t>Remedies</a:t>
            </a:r>
          </a:p>
          <a:p>
            <a:pPr lvl="1"/>
            <a:r>
              <a:rPr lang="en-GB" dirty="0" smtClean="0"/>
              <a:t>Unfair contract terms</a:t>
            </a:r>
          </a:p>
          <a:p>
            <a:pPr lvl="1"/>
            <a:r>
              <a:rPr lang="en-GB" dirty="0" smtClean="0"/>
              <a:t>ADR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3767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Consumer law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Statute implying terms in a contract</a:t>
            </a:r>
          </a:p>
          <a:p>
            <a:r>
              <a:rPr lang="en-GB" dirty="0" smtClean="0"/>
              <a:t>Provides protection to consumers when buying products</a:t>
            </a:r>
          </a:p>
          <a:p>
            <a:r>
              <a:rPr lang="en-GB" dirty="0" smtClean="0"/>
              <a:t>Who is a consumer?</a:t>
            </a:r>
          </a:p>
          <a:p>
            <a:pPr lvl="1"/>
            <a:r>
              <a:rPr lang="en-GB" dirty="0" smtClean="0"/>
              <a:t>“</a:t>
            </a:r>
            <a:r>
              <a:rPr lang="en-GB" i="1" dirty="0" smtClean="0"/>
              <a:t>Engaged in evaluating, acquiring and using goods and services to satisfy their needs and wants</a:t>
            </a:r>
            <a:r>
              <a:rPr lang="en-GB" dirty="0" smtClean="0"/>
              <a:t>”</a:t>
            </a:r>
          </a:p>
          <a:p>
            <a:pPr lvl="1"/>
            <a:r>
              <a:rPr lang="en-GB" dirty="0" smtClean="0"/>
              <a:t>“</a:t>
            </a:r>
            <a:r>
              <a:rPr lang="en-GB" i="1" dirty="0" smtClean="0"/>
              <a:t>A person (or group) who pays to consume the goods and/or services produced by a seller (company, organisation, etc.)</a:t>
            </a:r>
            <a:r>
              <a:rPr lang="en-GB" dirty="0" smtClean="0"/>
              <a:t>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5549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Sales of Goods Act 1979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8" y="2160590"/>
            <a:ext cx="6698705" cy="3880773"/>
          </a:xfrm>
        </p:spPr>
        <p:txBody>
          <a:bodyPr/>
          <a:lstStyle/>
          <a:p>
            <a:r>
              <a:rPr lang="en-GB" dirty="0" smtClean="0"/>
              <a:t>The seller &amp; buyer form a legally binding contract</a:t>
            </a:r>
          </a:p>
          <a:p>
            <a:r>
              <a:rPr lang="en-GB" dirty="0" smtClean="0"/>
              <a:t>For the contract to be binding, goods must:</a:t>
            </a:r>
          </a:p>
          <a:p>
            <a:pPr lvl="1"/>
            <a:r>
              <a:rPr lang="en-GB" dirty="0" smtClean="0"/>
              <a:t>Match their description (Moore &amp; Co v </a:t>
            </a:r>
            <a:r>
              <a:rPr lang="en-GB" dirty="0" err="1" smtClean="0"/>
              <a:t>Landauer</a:t>
            </a:r>
            <a:r>
              <a:rPr lang="en-GB" dirty="0" smtClean="0"/>
              <a:t> &amp; Co [1921])</a:t>
            </a:r>
          </a:p>
          <a:p>
            <a:pPr lvl="1"/>
            <a:r>
              <a:rPr lang="en-GB" dirty="0" smtClean="0"/>
              <a:t>Be of satisfactory quality (Stevenson &amp; Rogers [1999])</a:t>
            </a:r>
          </a:p>
          <a:p>
            <a:pPr lvl="1"/>
            <a:r>
              <a:rPr lang="en-GB" dirty="0" smtClean="0"/>
              <a:t>Be fit for purpose (Priest v Last [1903])</a:t>
            </a:r>
          </a:p>
          <a:p>
            <a:r>
              <a:rPr lang="en-GB" dirty="0" smtClean="0"/>
              <a:t>SGA allows for goods to be either:</a:t>
            </a:r>
          </a:p>
          <a:p>
            <a:pPr lvl="1"/>
            <a:r>
              <a:rPr lang="en-GB" dirty="0" smtClean="0"/>
              <a:t>Returned for full refund</a:t>
            </a:r>
          </a:p>
          <a:p>
            <a:pPr lvl="1"/>
            <a:r>
              <a:rPr lang="en-GB" dirty="0" smtClean="0"/>
              <a:t>Repaired</a:t>
            </a:r>
          </a:p>
          <a:p>
            <a:pPr lvl="1"/>
            <a:r>
              <a:rPr lang="en-GB" dirty="0" smtClean="0"/>
              <a:t>Replaced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2612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609600"/>
            <a:ext cx="6840759" cy="1320800"/>
          </a:xfrm>
        </p:spPr>
        <p:txBody>
          <a:bodyPr>
            <a:normAutofit/>
          </a:bodyPr>
          <a:lstStyle/>
          <a:p>
            <a:r>
              <a:rPr lang="en-GB" dirty="0" smtClean="0"/>
              <a:t>Consumer Rights Act 2015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8" y="2160590"/>
            <a:ext cx="6410673" cy="3880773"/>
          </a:xfrm>
        </p:spPr>
        <p:txBody>
          <a:bodyPr/>
          <a:lstStyle/>
          <a:p>
            <a:r>
              <a:rPr lang="en-GB" dirty="0" smtClean="0"/>
              <a:t>Replaces the Sale of Goods Act 1979</a:t>
            </a:r>
          </a:p>
          <a:p>
            <a:r>
              <a:rPr lang="en-GB" dirty="0" smtClean="0"/>
              <a:t>Came into force 01 October 2015</a:t>
            </a:r>
          </a:p>
          <a:p>
            <a:pPr lvl="1"/>
            <a:r>
              <a:rPr lang="en-GB" dirty="0" smtClean="0"/>
              <a:t>What should happen when goods are faulty</a:t>
            </a:r>
          </a:p>
          <a:p>
            <a:pPr lvl="1"/>
            <a:r>
              <a:rPr lang="en-GB" dirty="0" smtClean="0"/>
              <a:t>What should happen when digital content is faulty</a:t>
            </a:r>
          </a:p>
          <a:p>
            <a:pPr lvl="1"/>
            <a:r>
              <a:rPr lang="en-GB" dirty="0" smtClean="0"/>
              <a:t>How services should match up to what has been agreed</a:t>
            </a:r>
          </a:p>
          <a:p>
            <a:pPr lvl="1"/>
            <a:r>
              <a:rPr lang="en-GB" dirty="0" smtClean="0"/>
              <a:t>Unfair terms in a contract</a:t>
            </a:r>
          </a:p>
          <a:p>
            <a:pPr lvl="1"/>
            <a:r>
              <a:rPr lang="en-GB" dirty="0" smtClean="0"/>
              <a:t>If a business is acting in an uncompetitive way</a:t>
            </a:r>
          </a:p>
          <a:p>
            <a:pPr lvl="1"/>
            <a:r>
              <a:rPr lang="en-GB" dirty="0" smtClean="0"/>
              <a:t>Also covers issues relating to public enforcers (Trading Standards)</a:t>
            </a:r>
          </a:p>
          <a:p>
            <a:r>
              <a:rPr lang="en-GB" dirty="0" smtClean="0"/>
              <a:t>Use of ADR to resolve disputes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894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Definitions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Consumer:</a:t>
            </a:r>
          </a:p>
          <a:p>
            <a:pPr lvl="1"/>
            <a:r>
              <a:rPr lang="en-GB" dirty="0" smtClean="0"/>
              <a:t>“</a:t>
            </a:r>
            <a:r>
              <a:rPr lang="en-GB" i="1" dirty="0" smtClean="0"/>
              <a:t>An individual acting for purposes that are wholly or mainly outside that individual’s trade, business, craft or profession</a:t>
            </a:r>
            <a:r>
              <a:rPr lang="en-GB" dirty="0" smtClean="0"/>
              <a:t>”</a:t>
            </a:r>
          </a:p>
          <a:p>
            <a:pPr lvl="1"/>
            <a:r>
              <a:rPr lang="en-GB" dirty="0" smtClean="0"/>
              <a:t>Includes individuals who enter into contracts for business &amp; personal reasons</a:t>
            </a:r>
          </a:p>
          <a:p>
            <a:r>
              <a:rPr lang="en-GB" dirty="0" smtClean="0"/>
              <a:t>Trader:</a:t>
            </a:r>
          </a:p>
          <a:p>
            <a:pPr lvl="1"/>
            <a:r>
              <a:rPr lang="en-GB" dirty="0" smtClean="0"/>
              <a:t>“</a:t>
            </a:r>
            <a:r>
              <a:rPr lang="en-GB" i="1" dirty="0" smtClean="0"/>
              <a:t>a person acting for purposes relating to that person’s trade, business, craft or profession, whether acting personally or through another person acting in the trader’s name or on the trader’s behalf</a:t>
            </a:r>
            <a:r>
              <a:rPr lang="en-GB" dirty="0" smtClean="0"/>
              <a:t>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4813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Similar requirements…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 per SGA 1979, goods must be:</a:t>
            </a:r>
          </a:p>
          <a:p>
            <a:pPr lvl="1"/>
            <a:r>
              <a:rPr lang="en-GB" dirty="0" smtClean="0"/>
              <a:t>Satisfactory quality</a:t>
            </a:r>
          </a:p>
          <a:p>
            <a:pPr lvl="1"/>
            <a:r>
              <a:rPr lang="en-GB" dirty="0" smtClean="0"/>
              <a:t>Fit for purpose</a:t>
            </a:r>
          </a:p>
          <a:p>
            <a:pPr lvl="1"/>
            <a:r>
              <a:rPr lang="en-GB" dirty="0" smtClean="0"/>
              <a:t>Match the description</a:t>
            </a:r>
          </a:p>
          <a:p>
            <a:r>
              <a:rPr lang="en-GB" dirty="0" smtClean="0"/>
              <a:t>Samples</a:t>
            </a:r>
          </a:p>
          <a:p>
            <a:pPr lvl="1"/>
            <a:r>
              <a:rPr lang="en-GB" dirty="0" smtClean="0"/>
              <a:t>E.g. Godley v Perry [1960]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4781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Contract types - Goods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60590"/>
            <a:ext cx="6347714" cy="4076722"/>
          </a:xfrm>
        </p:spPr>
        <p:txBody>
          <a:bodyPr/>
          <a:lstStyle/>
          <a:p>
            <a:r>
              <a:rPr lang="en-GB" dirty="0" smtClean="0"/>
              <a:t>Sales contracts</a:t>
            </a:r>
          </a:p>
          <a:p>
            <a:pPr lvl="1"/>
            <a:r>
              <a:rPr lang="en-GB" dirty="0" smtClean="0"/>
              <a:t>E.g. the supply of a finished made-to-measure suit from a tailor</a:t>
            </a:r>
          </a:p>
          <a:p>
            <a:r>
              <a:rPr lang="en-GB" dirty="0" smtClean="0"/>
              <a:t>Hire of goods contracts</a:t>
            </a:r>
          </a:p>
          <a:p>
            <a:r>
              <a:rPr lang="en-GB" dirty="0" smtClean="0"/>
              <a:t>Hire-purchase agreement</a:t>
            </a:r>
          </a:p>
          <a:p>
            <a:r>
              <a:rPr lang="en-GB" dirty="0" smtClean="0"/>
              <a:t>Transfer of goods contracts</a:t>
            </a:r>
          </a:p>
          <a:p>
            <a:pPr lvl="1"/>
            <a:r>
              <a:rPr lang="en-GB" dirty="0" smtClean="0"/>
              <a:t>E.g. the exchange of vouchers from cereal packets for a toy</a:t>
            </a:r>
          </a:p>
          <a:p>
            <a:pPr lvl="1"/>
            <a:r>
              <a:rPr lang="en-GB" dirty="0" smtClean="0"/>
              <a:t>Can also be a mixed contract</a:t>
            </a:r>
          </a:p>
          <a:p>
            <a:pPr lvl="1"/>
            <a:r>
              <a:rPr lang="en-GB" dirty="0" smtClean="0"/>
              <a:t>E.g. a carpenter contracted to fix an existing shelf</a:t>
            </a:r>
          </a:p>
          <a:p>
            <a:r>
              <a:rPr lang="en-GB" dirty="0" smtClean="0"/>
              <a:t>There are exceptions…</a:t>
            </a:r>
          </a:p>
        </p:txBody>
      </p:sp>
    </p:spTree>
    <p:extLst>
      <p:ext uri="{BB962C8B-B14F-4D97-AF65-F5344CB8AC3E}">
        <p14:creationId xmlns:p14="http://schemas.microsoft.com/office/powerpoint/2010/main" val="543013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Services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 specific definition</a:t>
            </a:r>
          </a:p>
          <a:p>
            <a:r>
              <a:rPr lang="en-GB" dirty="0" smtClean="0"/>
              <a:t>Two core consumer rights:</a:t>
            </a:r>
          </a:p>
          <a:p>
            <a:pPr lvl="1"/>
            <a:r>
              <a:rPr lang="en-GB" dirty="0" smtClean="0"/>
              <a:t>Service must be performed with reasonable care &amp; skill</a:t>
            </a:r>
          </a:p>
          <a:p>
            <a:pPr lvl="1"/>
            <a:r>
              <a:rPr lang="en-GB" dirty="0" smtClean="0"/>
              <a:t>Service must be performed in line with certain information given about it or about the trader</a:t>
            </a:r>
          </a:p>
          <a:p>
            <a:r>
              <a:rPr lang="en-GB" dirty="0" smtClean="0"/>
              <a:t>In addition:</a:t>
            </a:r>
          </a:p>
          <a:p>
            <a:pPr lvl="1"/>
            <a:r>
              <a:rPr lang="en-GB" dirty="0" smtClean="0"/>
              <a:t>The consumer must pay a reasonable price</a:t>
            </a:r>
          </a:p>
          <a:p>
            <a:pPr lvl="1"/>
            <a:r>
              <a:rPr lang="en-GB" dirty="0" smtClean="0"/>
              <a:t>The service should be provided in a reasonable time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5647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Cancellation rights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 services supplied at a distance or off-premises:</a:t>
            </a:r>
          </a:p>
          <a:p>
            <a:r>
              <a:rPr lang="en-GB" dirty="0" smtClean="0"/>
              <a:t>Consumer has 14-days ‘cooling off period’</a:t>
            </a:r>
          </a:p>
          <a:p>
            <a:r>
              <a:rPr lang="en-GB" dirty="0" smtClean="0"/>
              <a:t>Begins the day </a:t>
            </a:r>
            <a:r>
              <a:rPr lang="en-GB" b="1" dirty="0" smtClean="0"/>
              <a:t>after</a:t>
            </a:r>
            <a:r>
              <a:rPr lang="en-GB" dirty="0" smtClean="0"/>
              <a:t> the contract is entered into</a:t>
            </a:r>
          </a:p>
          <a:p>
            <a:r>
              <a:rPr lang="en-GB" dirty="0" smtClean="0"/>
              <a:t>Service should not be provided during this period</a:t>
            </a:r>
          </a:p>
          <a:p>
            <a:r>
              <a:rPr lang="en-GB" dirty="0" smtClean="0"/>
              <a:t>Certain contract are exempt</a:t>
            </a:r>
          </a:p>
          <a:p>
            <a:r>
              <a:rPr lang="en-GB" dirty="0" smtClean="0"/>
              <a:t>Certain situations mean the right to cancel is no longer available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5124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Voluntary statements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Spoken or written</a:t>
            </a:r>
          </a:p>
          <a:p>
            <a:r>
              <a:rPr lang="en-GB" dirty="0" smtClean="0"/>
              <a:t>Can be about the trader or the trader’s services</a:t>
            </a:r>
          </a:p>
          <a:p>
            <a:r>
              <a:rPr lang="en-GB" dirty="0" smtClean="0"/>
              <a:t>Now binding contractual terms if used:</a:t>
            </a:r>
          </a:p>
          <a:p>
            <a:pPr lvl="1"/>
            <a:r>
              <a:rPr lang="en-GB" dirty="0" smtClean="0"/>
              <a:t>To decide to enter into the contract</a:t>
            </a:r>
          </a:p>
          <a:p>
            <a:pPr lvl="1"/>
            <a:r>
              <a:rPr lang="en-GB" dirty="0" smtClean="0"/>
              <a:t>To make a decision about the service after entering the contract</a:t>
            </a:r>
          </a:p>
          <a:p>
            <a:r>
              <a:rPr lang="en-GB" dirty="0" smtClean="0"/>
              <a:t>This means any misleading statements can become contractual terms</a:t>
            </a:r>
          </a:p>
          <a:p>
            <a:r>
              <a:rPr lang="en-GB" dirty="0" smtClean="0"/>
              <a:t>Consumer will be able to raise breach of contract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4808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Changes to remedies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Statutory remedies of ‘repeat performance’ and price reduction now available</a:t>
            </a:r>
          </a:p>
          <a:p>
            <a:r>
              <a:rPr lang="en-GB" dirty="0" smtClean="0"/>
              <a:t>Dependant upon the level of non-compliance:</a:t>
            </a:r>
          </a:p>
          <a:p>
            <a:pPr lvl="1"/>
            <a:r>
              <a:rPr lang="en-GB" dirty="0" smtClean="0"/>
              <a:t>If breach relates to ‘reasonable skill and care’ or compliance with information supplied</a:t>
            </a:r>
          </a:p>
          <a:p>
            <a:pPr lvl="1"/>
            <a:r>
              <a:rPr lang="en-GB" dirty="0" smtClean="0"/>
              <a:t>If the service is not performed within a reasonable time </a:t>
            </a:r>
          </a:p>
          <a:p>
            <a:r>
              <a:rPr lang="en-GB" dirty="0" smtClean="0"/>
              <a:t>Consumers can still seek other remedies e.g. damages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8388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7476497"/>
              </p:ext>
            </p:extLst>
          </p:nvPr>
        </p:nvGraphicFramePr>
        <p:xfrm>
          <a:off x="608898" y="609600"/>
          <a:ext cx="6348414" cy="5740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7420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7420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Breach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Remedy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Goods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Failure to comply with statutory terms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Consumer can reject &amp; receive a full refund within 30 days OR supplier must repair / replace.  If fails to then consumer is entitled to price reduction or reject</a:t>
                      </a:r>
                      <a:r>
                        <a:rPr lang="en-GB" sz="1600" baseline="0" dirty="0" smtClean="0"/>
                        <a:t> the goods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Failure to correctly install goods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Supplier required to repair / replace goods (i.e. re-install).  If fails then consumer</a:t>
                      </a:r>
                      <a:r>
                        <a:rPr lang="en-GB" sz="1600" baseline="0" dirty="0" smtClean="0"/>
                        <a:t> can reject or accept at reduced price.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Failure to conform</a:t>
                      </a:r>
                      <a:r>
                        <a:rPr lang="en-GB" sz="1600" baseline="0" dirty="0" smtClean="0"/>
                        <a:t> to pre-contractual information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Consumers are entitled to recover any costs incurred due to the breach up to total paid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Incorrect quantity</a:t>
                      </a:r>
                      <a:r>
                        <a:rPr lang="en-GB" sz="1600" baseline="0" dirty="0" smtClean="0"/>
                        <a:t> delivered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If too few – reject entire delivery OR</a:t>
                      </a:r>
                      <a:r>
                        <a:rPr lang="en-GB" sz="1600" baseline="0" dirty="0" smtClean="0"/>
                        <a:t> pay for the number at agreed rate.</a:t>
                      </a:r>
                    </a:p>
                    <a:p>
                      <a:r>
                        <a:rPr lang="en-GB" sz="1600" baseline="0" dirty="0" smtClean="0"/>
                        <a:t>If too many – reject entire delivery, reject surplus or purchase at agreed rate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36912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2816295"/>
              </p:ext>
            </p:extLst>
          </p:nvPr>
        </p:nvGraphicFramePr>
        <p:xfrm>
          <a:off x="609599" y="609600"/>
          <a:ext cx="6348414" cy="3825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7420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7420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Breach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Remedy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Goods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Failure to deliver at the agreed / appropriate time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Consumer can treat contract as ended (claiming full refund).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Services</a:t>
                      </a:r>
                      <a:endParaRPr lang="en-GB" sz="1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Failure to perform the services with reasonable skill &amp; care OR failure to perform in accordance with info provided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Consumers can require the service to be repeated OR right to an appropriate price reduction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Services not provided within a reasonable time OR not performed in line with information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Consumer has the right to an appropriate price reduction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4439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Unfair contract terms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60590"/>
            <a:ext cx="6347714" cy="4292746"/>
          </a:xfrm>
        </p:spPr>
        <p:txBody>
          <a:bodyPr/>
          <a:lstStyle/>
          <a:p>
            <a:r>
              <a:rPr lang="en-GB" dirty="0" smtClean="0"/>
              <a:t>A contract term is unfair if:</a:t>
            </a:r>
          </a:p>
          <a:p>
            <a:r>
              <a:rPr lang="en-GB" dirty="0" smtClean="0"/>
              <a:t>“</a:t>
            </a:r>
            <a:r>
              <a:rPr lang="en-GB" i="1" dirty="0" smtClean="0"/>
              <a:t>Contrary to the requirements of good faith, it causes a significant imbalance in the parties’ rights and obligations under the contract to the detriment of the consumer</a:t>
            </a:r>
            <a:r>
              <a:rPr lang="en-GB" dirty="0" smtClean="0"/>
              <a:t>”</a:t>
            </a:r>
          </a:p>
          <a:p>
            <a:r>
              <a:rPr lang="en-GB" dirty="0" smtClean="0"/>
              <a:t>All written terms must be transparent</a:t>
            </a:r>
          </a:p>
          <a:p>
            <a:r>
              <a:rPr lang="en-GB" dirty="0" smtClean="0"/>
              <a:t>Certain key terms are exempt from requirement of fairness provided they are sufficiently transparent &amp; prominent </a:t>
            </a:r>
          </a:p>
          <a:p>
            <a:r>
              <a:rPr lang="en-GB" dirty="0" smtClean="0"/>
              <a:t>Certain terms are </a:t>
            </a:r>
            <a:r>
              <a:rPr lang="en-GB" b="1" dirty="0" smtClean="0"/>
              <a:t>blacklisted</a:t>
            </a:r>
          </a:p>
          <a:p>
            <a:r>
              <a:rPr lang="en-GB" dirty="0" smtClean="0"/>
              <a:t>Others are </a:t>
            </a:r>
            <a:r>
              <a:rPr lang="en-GB" b="1" dirty="0" smtClean="0"/>
              <a:t>grey-listed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158223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Alternative Dispute Resolution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ADR?</a:t>
            </a:r>
          </a:p>
          <a:p>
            <a:r>
              <a:rPr lang="en-GB" dirty="0" smtClean="0"/>
              <a:t>CRA seeks to promote the use of ADR</a:t>
            </a:r>
          </a:p>
          <a:p>
            <a:pPr lvl="1"/>
            <a:r>
              <a:rPr lang="en-GB" dirty="0" smtClean="0"/>
              <a:t>In certain cases, ADR is compulsory</a:t>
            </a:r>
          </a:p>
          <a:p>
            <a:pPr lvl="1"/>
            <a:r>
              <a:rPr lang="en-GB" dirty="0" smtClean="0"/>
              <a:t>Even where not required, parties should consider</a:t>
            </a:r>
          </a:p>
          <a:p>
            <a:r>
              <a:rPr lang="en-GB" dirty="0" smtClean="0"/>
              <a:t>Why use ADR?</a:t>
            </a:r>
          </a:p>
          <a:p>
            <a:r>
              <a:rPr lang="en-GB" dirty="0" smtClean="0"/>
              <a:t>No need to be part of an ADR scheme</a:t>
            </a:r>
          </a:p>
          <a:p>
            <a:r>
              <a:rPr lang="en-GB" dirty="0" smtClean="0"/>
              <a:t>ADR standards = competent authority</a:t>
            </a:r>
          </a:p>
          <a:p>
            <a:r>
              <a:rPr lang="en-GB" dirty="0" smtClean="0"/>
              <a:t>Information requirements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3083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the CRA applies to construction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Only affects traders on consumer (domestic) projects</a:t>
            </a:r>
          </a:p>
          <a:p>
            <a:r>
              <a:rPr lang="en-GB" dirty="0" smtClean="0"/>
              <a:t>Key points:</a:t>
            </a:r>
          </a:p>
          <a:p>
            <a:pPr lvl="1"/>
            <a:r>
              <a:rPr lang="en-GB" dirty="0" smtClean="0"/>
              <a:t>Pre-contractual statements can become binding</a:t>
            </a:r>
          </a:p>
          <a:p>
            <a:pPr lvl="1"/>
            <a:r>
              <a:rPr lang="en-GB" dirty="0" smtClean="0"/>
              <a:t>Repeat performance</a:t>
            </a:r>
          </a:p>
          <a:p>
            <a:pPr lvl="1"/>
            <a:r>
              <a:rPr lang="en-GB" dirty="0" smtClean="0"/>
              <a:t>Price reduction</a:t>
            </a:r>
          </a:p>
          <a:p>
            <a:pPr lvl="1"/>
            <a:r>
              <a:rPr lang="en-GB" dirty="0" smtClean="0"/>
              <a:t>Limitation of liability</a:t>
            </a:r>
          </a:p>
          <a:p>
            <a:pPr lvl="1"/>
            <a:r>
              <a:rPr lang="en-GB" dirty="0" smtClean="0"/>
              <a:t>Approved ADR providers</a:t>
            </a:r>
          </a:p>
          <a:p>
            <a:r>
              <a:rPr lang="en-GB" dirty="0" smtClean="0"/>
              <a:t>Could this extend to large-scale residential renovation?</a:t>
            </a:r>
          </a:p>
          <a:p>
            <a:r>
              <a:rPr lang="en-GB" dirty="0" err="1" smtClean="0"/>
              <a:t>Feldarol</a:t>
            </a:r>
            <a:r>
              <a:rPr lang="en-GB" dirty="0" smtClean="0"/>
              <a:t> Foundry plc v Hermes Leasing (London) Ltd [2004]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9381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information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8" y="2160590"/>
            <a:ext cx="6554689" cy="3880773"/>
          </a:xfrm>
        </p:spPr>
        <p:txBody>
          <a:bodyPr/>
          <a:lstStyle/>
          <a:p>
            <a:r>
              <a:rPr lang="en-GB" dirty="0" smtClean="0"/>
              <a:t>English Law – Smith &amp; Keenan</a:t>
            </a:r>
          </a:p>
          <a:p>
            <a:r>
              <a:rPr lang="en-GB" dirty="0" smtClean="0"/>
              <a:t>Department for Business Innovation &amp; Skills – Consumer Rights Act: Goods, Guidance for Business, Sept 2015</a:t>
            </a:r>
          </a:p>
          <a:p>
            <a:r>
              <a:rPr lang="en-GB" dirty="0" smtClean="0"/>
              <a:t>Department for Business Innovation &amp; Skills – Consumer Rights: Services, Guidance for Business, Sept 2015</a:t>
            </a:r>
          </a:p>
          <a:p>
            <a:r>
              <a:rPr lang="en-GB" dirty="0" smtClean="0"/>
              <a:t>Boundless.com (</a:t>
            </a:r>
            <a:r>
              <a:rPr lang="en-GB" dirty="0" smtClean="0">
                <a:hlinkClick r:id="rId2"/>
              </a:rPr>
              <a:t>www.boundless.com</a:t>
            </a:r>
            <a:r>
              <a:rPr lang="en-GB" dirty="0" smtClean="0"/>
              <a:t>) </a:t>
            </a:r>
          </a:p>
          <a:p>
            <a:r>
              <a:rPr lang="en-GB" dirty="0" smtClean="0"/>
              <a:t>FindLaw UK (</a:t>
            </a:r>
            <a:r>
              <a:rPr lang="en-GB" dirty="0" smtClean="0">
                <a:hlinkClick r:id="rId3"/>
              </a:rPr>
              <a:t>www.findlaw.co.uk</a:t>
            </a:r>
            <a:r>
              <a:rPr lang="en-GB" dirty="0" smtClean="0"/>
              <a:t>) </a:t>
            </a:r>
          </a:p>
          <a:p>
            <a:r>
              <a:rPr lang="en-GB" dirty="0" smtClean="0"/>
              <a:t>E-law resources (</a:t>
            </a:r>
            <a:r>
              <a:rPr lang="en-GB" dirty="0" smtClean="0">
                <a:hlinkClick r:id="rId4"/>
              </a:rPr>
              <a:t>www.e-lawresources.co.uk</a:t>
            </a:r>
            <a:r>
              <a:rPr lang="en-GB" dirty="0" smtClean="0"/>
              <a:t>) </a:t>
            </a:r>
          </a:p>
          <a:p>
            <a:r>
              <a:rPr lang="en-GB" dirty="0" smtClean="0"/>
              <a:t>Citizens Advice (</a:t>
            </a:r>
            <a:r>
              <a:rPr lang="en-GB" dirty="0" smtClean="0">
                <a:hlinkClick r:id="rId5"/>
              </a:rPr>
              <a:t>www.citizensadvice.org.uk</a:t>
            </a:r>
            <a:r>
              <a:rPr lang="en-GB" dirty="0" smtClean="0"/>
              <a:t>) </a:t>
            </a:r>
            <a:endParaRPr lang="en-GB" dirty="0" smtClean="0"/>
          </a:p>
          <a:p>
            <a:r>
              <a:rPr lang="en-GB" dirty="0" smtClean="0"/>
              <a:t>Consumer Protection Association </a:t>
            </a:r>
            <a:r>
              <a:rPr lang="en-GB" smtClean="0"/>
              <a:t>(</a:t>
            </a:r>
            <a:r>
              <a:rPr lang="en-GB" smtClean="0">
                <a:hlinkClick r:id="rId6"/>
              </a:rPr>
              <a:t>www.thecpa.co.uk</a:t>
            </a:r>
            <a:r>
              <a:rPr lang="en-GB" smtClean="0"/>
              <a:t>) 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8260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4274</TotalTime>
  <Words>1090</Words>
  <Application>Microsoft Office PowerPoint</Application>
  <PresentationFormat>On-screen Show (4:3)</PresentationFormat>
  <Paragraphs>152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Trebuchet MS</vt:lpstr>
      <vt:lpstr>Wingdings 3</vt:lpstr>
      <vt:lpstr>Facet</vt:lpstr>
      <vt:lpstr>PowerPoint Presentation</vt:lpstr>
      <vt:lpstr>Topics for today</vt:lpstr>
      <vt:lpstr>Consumer law</vt:lpstr>
      <vt:lpstr>Sales of Goods Act 1979</vt:lpstr>
      <vt:lpstr>Consumer Rights Act 2015</vt:lpstr>
      <vt:lpstr>Definitions </vt:lpstr>
      <vt:lpstr>Similar requirements…</vt:lpstr>
      <vt:lpstr>Contract types - Goods</vt:lpstr>
      <vt:lpstr>Services</vt:lpstr>
      <vt:lpstr>Cancellation rights</vt:lpstr>
      <vt:lpstr>Voluntary statements</vt:lpstr>
      <vt:lpstr>Changes to remedies</vt:lpstr>
      <vt:lpstr>PowerPoint Presentation</vt:lpstr>
      <vt:lpstr>PowerPoint Presentation</vt:lpstr>
      <vt:lpstr>Unfair contract terms</vt:lpstr>
      <vt:lpstr>Alternative Dispute Resolution</vt:lpstr>
      <vt:lpstr>How the CRA applies to construction</vt:lpstr>
      <vt:lpstr>Useful information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Health and Safety at Work Act in the Construction Industry</dc:title>
  <dc:creator>Lara Hopkinson</dc:creator>
  <cp:lastModifiedBy>Lara Hopkinson</cp:lastModifiedBy>
  <cp:revision>75</cp:revision>
  <cp:lastPrinted>2016-02-01T11:53:11Z</cp:lastPrinted>
  <dcterms:created xsi:type="dcterms:W3CDTF">2014-12-16T20:08:06Z</dcterms:created>
  <dcterms:modified xsi:type="dcterms:W3CDTF">2021-04-19T13:05:28Z</dcterms:modified>
</cp:coreProperties>
</file>