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68"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939"/>
    <p:restoredTop sz="94634"/>
  </p:normalViewPr>
  <p:slideViewPr>
    <p:cSldViewPr snapToGrid="0" snapToObjects="1">
      <p:cViewPr varScale="1">
        <p:scale>
          <a:sx n="63" d="100"/>
          <a:sy n="63" d="100"/>
        </p:scale>
        <p:origin x="200" y="9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241249-77E8-4C03-99A3-83607DC8CC2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DC88AC8-2B5B-4C89-A454-21C0645763DE}">
      <dgm:prSet/>
      <dgm:spPr/>
      <dgm:t>
        <a:bodyPr/>
        <a:lstStyle/>
        <a:p>
          <a:r>
            <a:rPr lang="en-GB"/>
            <a:t>Jenny’s father’s death represents a significant attachment disruption, potentially influencing her sense of emotional security. </a:t>
          </a:r>
          <a:endParaRPr lang="en-US"/>
        </a:p>
      </dgm:t>
    </dgm:pt>
    <dgm:pt modelId="{CECAC663-9FC1-43E4-AD00-9525ACF10222}" type="parTrans" cxnId="{708DCE6A-4B47-4F48-A564-F4A784A04218}">
      <dgm:prSet/>
      <dgm:spPr/>
      <dgm:t>
        <a:bodyPr/>
        <a:lstStyle/>
        <a:p>
          <a:endParaRPr lang="en-US"/>
        </a:p>
      </dgm:t>
    </dgm:pt>
    <dgm:pt modelId="{0A184D5B-16A1-442B-B7BE-C5102FEEA960}" type="sibTrans" cxnId="{708DCE6A-4B47-4F48-A564-F4A784A04218}">
      <dgm:prSet/>
      <dgm:spPr/>
      <dgm:t>
        <a:bodyPr/>
        <a:lstStyle/>
        <a:p>
          <a:endParaRPr lang="en-US"/>
        </a:p>
      </dgm:t>
    </dgm:pt>
    <dgm:pt modelId="{1B4B4DDF-F0F8-42CD-9A59-D3073F89B0B4}">
      <dgm:prSet/>
      <dgm:spPr/>
      <dgm:t>
        <a:bodyPr/>
        <a:lstStyle/>
        <a:p>
          <a:r>
            <a:rPr lang="en-GB"/>
            <a:t>Her long-term caregiving responsibilities may create role strain, as she must balance school demands, social development, and caregiving duties. </a:t>
          </a:r>
          <a:endParaRPr lang="en-US"/>
        </a:p>
      </dgm:t>
    </dgm:pt>
    <dgm:pt modelId="{9AE7A707-2574-431C-A44A-EA8703F14781}" type="parTrans" cxnId="{4E75B344-B3FC-42E5-AA9B-FA265DCF4033}">
      <dgm:prSet/>
      <dgm:spPr/>
      <dgm:t>
        <a:bodyPr/>
        <a:lstStyle/>
        <a:p>
          <a:endParaRPr lang="en-US"/>
        </a:p>
      </dgm:t>
    </dgm:pt>
    <dgm:pt modelId="{7C6FECB4-B189-48BB-A49C-0FBAEE93098D}" type="sibTrans" cxnId="{4E75B344-B3FC-42E5-AA9B-FA265DCF4033}">
      <dgm:prSet/>
      <dgm:spPr/>
      <dgm:t>
        <a:bodyPr/>
        <a:lstStyle/>
        <a:p>
          <a:endParaRPr lang="en-US"/>
        </a:p>
      </dgm:t>
    </dgm:pt>
    <dgm:pt modelId="{D4172AA9-F00A-415B-94CC-39AB145E63E3}">
      <dgm:prSet/>
      <dgm:spPr/>
      <dgm:t>
        <a:bodyPr/>
        <a:lstStyle/>
        <a:p>
          <a:r>
            <a:rPr lang="en-GB"/>
            <a:t>Studies indicate that young carers often report higher levels of anxiety, fatigue, and reduced academic participation, particularly when support services are limited (Department for Education, 2023). </a:t>
          </a:r>
          <a:endParaRPr lang="en-US"/>
        </a:p>
      </dgm:t>
    </dgm:pt>
    <dgm:pt modelId="{F04DF54B-CC13-4D2B-A955-8F758104C85F}" type="parTrans" cxnId="{502B7C78-4FC0-4719-9F33-2DA2DE659422}">
      <dgm:prSet/>
      <dgm:spPr/>
      <dgm:t>
        <a:bodyPr/>
        <a:lstStyle/>
        <a:p>
          <a:endParaRPr lang="en-US"/>
        </a:p>
      </dgm:t>
    </dgm:pt>
    <dgm:pt modelId="{D6286767-082D-48C6-AF38-5B7EEEA4FF4B}" type="sibTrans" cxnId="{502B7C78-4FC0-4719-9F33-2DA2DE659422}">
      <dgm:prSet/>
      <dgm:spPr/>
      <dgm:t>
        <a:bodyPr/>
        <a:lstStyle/>
        <a:p>
          <a:endParaRPr lang="en-US"/>
        </a:p>
      </dgm:t>
    </dgm:pt>
    <dgm:pt modelId="{9BCD888A-DCCB-4358-9DD0-ADEFBEF9E682}">
      <dgm:prSet/>
      <dgm:spPr/>
      <dgm:t>
        <a:bodyPr/>
        <a:lstStyle/>
        <a:p>
          <a:r>
            <a:rPr lang="en-GB"/>
            <a:t>However, with appropriate support, caregiving experiences may also strengthen resilience, empathy, and problem-solving skills (Howe, 2011).</a:t>
          </a:r>
          <a:endParaRPr lang="en-US"/>
        </a:p>
      </dgm:t>
    </dgm:pt>
    <dgm:pt modelId="{A2D86D5C-9EFF-4E0C-8966-E846AADF9C8F}" type="parTrans" cxnId="{7BF03097-4370-4C9F-9B83-1E39ECC314C4}">
      <dgm:prSet/>
      <dgm:spPr/>
      <dgm:t>
        <a:bodyPr/>
        <a:lstStyle/>
        <a:p>
          <a:endParaRPr lang="en-US"/>
        </a:p>
      </dgm:t>
    </dgm:pt>
    <dgm:pt modelId="{9AD4616F-34B2-4879-904B-10C961592397}" type="sibTrans" cxnId="{7BF03097-4370-4C9F-9B83-1E39ECC314C4}">
      <dgm:prSet/>
      <dgm:spPr/>
      <dgm:t>
        <a:bodyPr/>
        <a:lstStyle/>
        <a:p>
          <a:endParaRPr lang="en-US"/>
        </a:p>
      </dgm:t>
    </dgm:pt>
    <dgm:pt modelId="{A66C780E-A08D-564B-B93D-8BDAAD1D2BCA}" type="pres">
      <dgm:prSet presAssocID="{85241249-77E8-4C03-99A3-83607DC8CC2C}" presName="outerComposite" presStyleCnt="0">
        <dgm:presLayoutVars>
          <dgm:chMax val="5"/>
          <dgm:dir/>
          <dgm:resizeHandles val="exact"/>
        </dgm:presLayoutVars>
      </dgm:prSet>
      <dgm:spPr/>
    </dgm:pt>
    <dgm:pt modelId="{549A490A-31F7-814B-A061-AA9386B98F0C}" type="pres">
      <dgm:prSet presAssocID="{85241249-77E8-4C03-99A3-83607DC8CC2C}" presName="dummyMaxCanvas" presStyleCnt="0">
        <dgm:presLayoutVars/>
      </dgm:prSet>
      <dgm:spPr/>
    </dgm:pt>
    <dgm:pt modelId="{A0F8AAAA-8EA8-0F40-AAE1-4C55C961CB25}" type="pres">
      <dgm:prSet presAssocID="{85241249-77E8-4C03-99A3-83607DC8CC2C}" presName="FourNodes_1" presStyleLbl="node1" presStyleIdx="0" presStyleCnt="4">
        <dgm:presLayoutVars>
          <dgm:bulletEnabled val="1"/>
        </dgm:presLayoutVars>
      </dgm:prSet>
      <dgm:spPr/>
    </dgm:pt>
    <dgm:pt modelId="{C2492B0C-C3E0-0741-A0E8-0A2406402B78}" type="pres">
      <dgm:prSet presAssocID="{85241249-77E8-4C03-99A3-83607DC8CC2C}" presName="FourNodes_2" presStyleLbl="node1" presStyleIdx="1" presStyleCnt="4">
        <dgm:presLayoutVars>
          <dgm:bulletEnabled val="1"/>
        </dgm:presLayoutVars>
      </dgm:prSet>
      <dgm:spPr/>
    </dgm:pt>
    <dgm:pt modelId="{2183D818-869B-0F4F-95EB-6C0CCCA6382E}" type="pres">
      <dgm:prSet presAssocID="{85241249-77E8-4C03-99A3-83607DC8CC2C}" presName="FourNodes_3" presStyleLbl="node1" presStyleIdx="2" presStyleCnt="4">
        <dgm:presLayoutVars>
          <dgm:bulletEnabled val="1"/>
        </dgm:presLayoutVars>
      </dgm:prSet>
      <dgm:spPr/>
    </dgm:pt>
    <dgm:pt modelId="{0832C8C2-97B0-D34D-AA3D-32796E251796}" type="pres">
      <dgm:prSet presAssocID="{85241249-77E8-4C03-99A3-83607DC8CC2C}" presName="FourNodes_4" presStyleLbl="node1" presStyleIdx="3" presStyleCnt="4">
        <dgm:presLayoutVars>
          <dgm:bulletEnabled val="1"/>
        </dgm:presLayoutVars>
      </dgm:prSet>
      <dgm:spPr/>
    </dgm:pt>
    <dgm:pt modelId="{EC48BB7B-CA94-B64D-A63F-33505DD615A7}" type="pres">
      <dgm:prSet presAssocID="{85241249-77E8-4C03-99A3-83607DC8CC2C}" presName="FourConn_1-2" presStyleLbl="fgAccFollowNode1" presStyleIdx="0" presStyleCnt="3">
        <dgm:presLayoutVars>
          <dgm:bulletEnabled val="1"/>
        </dgm:presLayoutVars>
      </dgm:prSet>
      <dgm:spPr/>
    </dgm:pt>
    <dgm:pt modelId="{FE97F8EA-5425-6C41-9629-44A5C6EBF4EB}" type="pres">
      <dgm:prSet presAssocID="{85241249-77E8-4C03-99A3-83607DC8CC2C}" presName="FourConn_2-3" presStyleLbl="fgAccFollowNode1" presStyleIdx="1" presStyleCnt="3">
        <dgm:presLayoutVars>
          <dgm:bulletEnabled val="1"/>
        </dgm:presLayoutVars>
      </dgm:prSet>
      <dgm:spPr/>
    </dgm:pt>
    <dgm:pt modelId="{10902423-3391-2142-85B8-928DBB47F7AB}" type="pres">
      <dgm:prSet presAssocID="{85241249-77E8-4C03-99A3-83607DC8CC2C}" presName="FourConn_3-4" presStyleLbl="fgAccFollowNode1" presStyleIdx="2" presStyleCnt="3">
        <dgm:presLayoutVars>
          <dgm:bulletEnabled val="1"/>
        </dgm:presLayoutVars>
      </dgm:prSet>
      <dgm:spPr/>
    </dgm:pt>
    <dgm:pt modelId="{B17F832D-F6A3-464D-AB16-96DE62F0C96C}" type="pres">
      <dgm:prSet presAssocID="{85241249-77E8-4C03-99A3-83607DC8CC2C}" presName="FourNodes_1_text" presStyleLbl="node1" presStyleIdx="3" presStyleCnt="4">
        <dgm:presLayoutVars>
          <dgm:bulletEnabled val="1"/>
        </dgm:presLayoutVars>
      </dgm:prSet>
      <dgm:spPr/>
    </dgm:pt>
    <dgm:pt modelId="{C4100FB9-30FE-0347-A5E0-FE37D5475894}" type="pres">
      <dgm:prSet presAssocID="{85241249-77E8-4C03-99A3-83607DC8CC2C}" presName="FourNodes_2_text" presStyleLbl="node1" presStyleIdx="3" presStyleCnt="4">
        <dgm:presLayoutVars>
          <dgm:bulletEnabled val="1"/>
        </dgm:presLayoutVars>
      </dgm:prSet>
      <dgm:spPr/>
    </dgm:pt>
    <dgm:pt modelId="{85FD4DA0-C03F-1040-B366-062327B5B9D8}" type="pres">
      <dgm:prSet presAssocID="{85241249-77E8-4C03-99A3-83607DC8CC2C}" presName="FourNodes_3_text" presStyleLbl="node1" presStyleIdx="3" presStyleCnt="4">
        <dgm:presLayoutVars>
          <dgm:bulletEnabled val="1"/>
        </dgm:presLayoutVars>
      </dgm:prSet>
      <dgm:spPr/>
    </dgm:pt>
    <dgm:pt modelId="{25CEDF04-F4AC-F047-8F0B-191A8A2FA56F}" type="pres">
      <dgm:prSet presAssocID="{85241249-77E8-4C03-99A3-83607DC8CC2C}" presName="FourNodes_4_text" presStyleLbl="node1" presStyleIdx="3" presStyleCnt="4">
        <dgm:presLayoutVars>
          <dgm:bulletEnabled val="1"/>
        </dgm:presLayoutVars>
      </dgm:prSet>
      <dgm:spPr/>
    </dgm:pt>
  </dgm:ptLst>
  <dgm:cxnLst>
    <dgm:cxn modelId="{65915A3C-C5F7-CF44-9CD4-C3DBBEA31DE4}" type="presOf" srcId="{9DC88AC8-2B5B-4C89-A454-21C0645763DE}" destId="{B17F832D-F6A3-464D-AB16-96DE62F0C96C}" srcOrd="1" destOrd="0" presId="urn:microsoft.com/office/officeart/2005/8/layout/vProcess5"/>
    <dgm:cxn modelId="{4E75B344-B3FC-42E5-AA9B-FA265DCF4033}" srcId="{85241249-77E8-4C03-99A3-83607DC8CC2C}" destId="{1B4B4DDF-F0F8-42CD-9A59-D3073F89B0B4}" srcOrd="1" destOrd="0" parTransId="{9AE7A707-2574-431C-A44A-EA8703F14781}" sibTransId="{7C6FECB4-B189-48BB-A49C-0FBAEE93098D}"/>
    <dgm:cxn modelId="{9EC30248-A053-6B4F-8F4C-C87E936EE443}" type="presOf" srcId="{9BCD888A-DCCB-4358-9DD0-ADEFBEF9E682}" destId="{25CEDF04-F4AC-F047-8F0B-191A8A2FA56F}" srcOrd="1" destOrd="0" presId="urn:microsoft.com/office/officeart/2005/8/layout/vProcess5"/>
    <dgm:cxn modelId="{A877205E-F73A-3F4A-AF44-40388469078C}" type="presOf" srcId="{D6286767-082D-48C6-AF38-5B7EEEA4FF4B}" destId="{10902423-3391-2142-85B8-928DBB47F7AB}" srcOrd="0" destOrd="0" presId="urn:microsoft.com/office/officeart/2005/8/layout/vProcess5"/>
    <dgm:cxn modelId="{708DCE6A-4B47-4F48-A564-F4A784A04218}" srcId="{85241249-77E8-4C03-99A3-83607DC8CC2C}" destId="{9DC88AC8-2B5B-4C89-A454-21C0645763DE}" srcOrd="0" destOrd="0" parTransId="{CECAC663-9FC1-43E4-AD00-9525ACF10222}" sibTransId="{0A184D5B-16A1-442B-B7BE-C5102FEEA960}"/>
    <dgm:cxn modelId="{502B7C78-4FC0-4719-9F33-2DA2DE659422}" srcId="{85241249-77E8-4C03-99A3-83607DC8CC2C}" destId="{D4172AA9-F00A-415B-94CC-39AB145E63E3}" srcOrd="2" destOrd="0" parTransId="{F04DF54B-CC13-4D2B-A955-8F758104C85F}" sibTransId="{D6286767-082D-48C6-AF38-5B7EEEA4FF4B}"/>
    <dgm:cxn modelId="{240C547B-40B7-9940-A303-3FDA0AE2C378}" type="presOf" srcId="{D4172AA9-F00A-415B-94CC-39AB145E63E3}" destId="{85FD4DA0-C03F-1040-B366-062327B5B9D8}" srcOrd="1" destOrd="0" presId="urn:microsoft.com/office/officeart/2005/8/layout/vProcess5"/>
    <dgm:cxn modelId="{D82B9288-DA82-E843-98D2-6524A2EA1497}" type="presOf" srcId="{D4172AA9-F00A-415B-94CC-39AB145E63E3}" destId="{2183D818-869B-0F4F-95EB-6C0CCCA6382E}" srcOrd="0" destOrd="0" presId="urn:microsoft.com/office/officeart/2005/8/layout/vProcess5"/>
    <dgm:cxn modelId="{8ED2578D-1348-7E40-B978-618FFA61D6D3}" type="presOf" srcId="{9DC88AC8-2B5B-4C89-A454-21C0645763DE}" destId="{A0F8AAAA-8EA8-0F40-AAE1-4C55C961CB25}" srcOrd="0" destOrd="0" presId="urn:microsoft.com/office/officeart/2005/8/layout/vProcess5"/>
    <dgm:cxn modelId="{5DE43A91-1846-CD46-A694-56478EB82BEC}" type="presOf" srcId="{85241249-77E8-4C03-99A3-83607DC8CC2C}" destId="{A66C780E-A08D-564B-B93D-8BDAAD1D2BCA}" srcOrd="0" destOrd="0" presId="urn:microsoft.com/office/officeart/2005/8/layout/vProcess5"/>
    <dgm:cxn modelId="{2B23F794-C76D-C048-9FD6-1D0B21057CC6}" type="presOf" srcId="{7C6FECB4-B189-48BB-A49C-0FBAEE93098D}" destId="{FE97F8EA-5425-6C41-9629-44A5C6EBF4EB}" srcOrd="0" destOrd="0" presId="urn:microsoft.com/office/officeart/2005/8/layout/vProcess5"/>
    <dgm:cxn modelId="{7BF03097-4370-4C9F-9B83-1E39ECC314C4}" srcId="{85241249-77E8-4C03-99A3-83607DC8CC2C}" destId="{9BCD888A-DCCB-4358-9DD0-ADEFBEF9E682}" srcOrd="3" destOrd="0" parTransId="{A2D86D5C-9EFF-4E0C-8966-E846AADF9C8F}" sibTransId="{9AD4616F-34B2-4879-904B-10C961592397}"/>
    <dgm:cxn modelId="{0BD2BBB2-8C99-5D40-B4D5-43005E215039}" type="presOf" srcId="{9BCD888A-DCCB-4358-9DD0-ADEFBEF9E682}" destId="{0832C8C2-97B0-D34D-AA3D-32796E251796}" srcOrd="0" destOrd="0" presId="urn:microsoft.com/office/officeart/2005/8/layout/vProcess5"/>
    <dgm:cxn modelId="{3E6A64C4-8AC8-B142-BC7E-074DFB7E523C}" type="presOf" srcId="{1B4B4DDF-F0F8-42CD-9A59-D3073F89B0B4}" destId="{C4100FB9-30FE-0347-A5E0-FE37D5475894}" srcOrd="1" destOrd="0" presId="urn:microsoft.com/office/officeart/2005/8/layout/vProcess5"/>
    <dgm:cxn modelId="{5655FBD4-DBDD-7041-BAD4-43422A82B4E8}" type="presOf" srcId="{1B4B4DDF-F0F8-42CD-9A59-D3073F89B0B4}" destId="{C2492B0C-C3E0-0741-A0E8-0A2406402B78}" srcOrd="0" destOrd="0" presId="urn:microsoft.com/office/officeart/2005/8/layout/vProcess5"/>
    <dgm:cxn modelId="{FD0E5CED-1CCE-7E4A-9115-D7EB850D8EDE}" type="presOf" srcId="{0A184D5B-16A1-442B-B7BE-C5102FEEA960}" destId="{EC48BB7B-CA94-B64D-A63F-33505DD615A7}" srcOrd="0" destOrd="0" presId="urn:microsoft.com/office/officeart/2005/8/layout/vProcess5"/>
    <dgm:cxn modelId="{CA6CE538-C8CD-D143-BB1E-E60FC724A470}" type="presParOf" srcId="{A66C780E-A08D-564B-B93D-8BDAAD1D2BCA}" destId="{549A490A-31F7-814B-A061-AA9386B98F0C}" srcOrd="0" destOrd="0" presId="urn:microsoft.com/office/officeart/2005/8/layout/vProcess5"/>
    <dgm:cxn modelId="{5C4345BD-83B6-E24D-B326-FFDA0EA93764}" type="presParOf" srcId="{A66C780E-A08D-564B-B93D-8BDAAD1D2BCA}" destId="{A0F8AAAA-8EA8-0F40-AAE1-4C55C961CB25}" srcOrd="1" destOrd="0" presId="urn:microsoft.com/office/officeart/2005/8/layout/vProcess5"/>
    <dgm:cxn modelId="{0A312495-9FB7-AC42-AA13-70CCFBBD2434}" type="presParOf" srcId="{A66C780E-A08D-564B-B93D-8BDAAD1D2BCA}" destId="{C2492B0C-C3E0-0741-A0E8-0A2406402B78}" srcOrd="2" destOrd="0" presId="urn:microsoft.com/office/officeart/2005/8/layout/vProcess5"/>
    <dgm:cxn modelId="{DB9B5FA3-7F8A-CE4B-B394-110410745000}" type="presParOf" srcId="{A66C780E-A08D-564B-B93D-8BDAAD1D2BCA}" destId="{2183D818-869B-0F4F-95EB-6C0CCCA6382E}" srcOrd="3" destOrd="0" presId="urn:microsoft.com/office/officeart/2005/8/layout/vProcess5"/>
    <dgm:cxn modelId="{04A6AF69-C195-7D45-88AA-44B1FFAE356D}" type="presParOf" srcId="{A66C780E-A08D-564B-B93D-8BDAAD1D2BCA}" destId="{0832C8C2-97B0-D34D-AA3D-32796E251796}" srcOrd="4" destOrd="0" presId="urn:microsoft.com/office/officeart/2005/8/layout/vProcess5"/>
    <dgm:cxn modelId="{E9090964-E2C4-2244-864A-2634878B7350}" type="presParOf" srcId="{A66C780E-A08D-564B-B93D-8BDAAD1D2BCA}" destId="{EC48BB7B-CA94-B64D-A63F-33505DD615A7}" srcOrd="5" destOrd="0" presId="urn:microsoft.com/office/officeart/2005/8/layout/vProcess5"/>
    <dgm:cxn modelId="{E294ABBB-C934-A74E-A20D-84E4FA588FA2}" type="presParOf" srcId="{A66C780E-A08D-564B-B93D-8BDAAD1D2BCA}" destId="{FE97F8EA-5425-6C41-9629-44A5C6EBF4EB}" srcOrd="6" destOrd="0" presId="urn:microsoft.com/office/officeart/2005/8/layout/vProcess5"/>
    <dgm:cxn modelId="{B0962F6F-B7B8-264C-B7B9-12151FE0C81C}" type="presParOf" srcId="{A66C780E-A08D-564B-B93D-8BDAAD1D2BCA}" destId="{10902423-3391-2142-85B8-928DBB47F7AB}" srcOrd="7" destOrd="0" presId="urn:microsoft.com/office/officeart/2005/8/layout/vProcess5"/>
    <dgm:cxn modelId="{C5BE11A7-D090-B546-8298-5A71561BFA67}" type="presParOf" srcId="{A66C780E-A08D-564B-B93D-8BDAAD1D2BCA}" destId="{B17F832D-F6A3-464D-AB16-96DE62F0C96C}" srcOrd="8" destOrd="0" presId="urn:microsoft.com/office/officeart/2005/8/layout/vProcess5"/>
    <dgm:cxn modelId="{0A805CD1-4FCE-1B42-A941-2C965611DB40}" type="presParOf" srcId="{A66C780E-A08D-564B-B93D-8BDAAD1D2BCA}" destId="{C4100FB9-30FE-0347-A5E0-FE37D5475894}" srcOrd="9" destOrd="0" presId="urn:microsoft.com/office/officeart/2005/8/layout/vProcess5"/>
    <dgm:cxn modelId="{09121FCD-007C-7548-98A0-9BEE91692902}" type="presParOf" srcId="{A66C780E-A08D-564B-B93D-8BDAAD1D2BCA}" destId="{85FD4DA0-C03F-1040-B366-062327B5B9D8}" srcOrd="10" destOrd="0" presId="urn:microsoft.com/office/officeart/2005/8/layout/vProcess5"/>
    <dgm:cxn modelId="{FA78D63F-AC8F-4C4D-88F5-87E161DCE681}" type="presParOf" srcId="{A66C780E-A08D-564B-B93D-8BDAAD1D2BCA}" destId="{25CEDF04-F4AC-F047-8F0B-191A8A2FA56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29A848-F13B-46BB-9705-076262F30F21}"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7125833F-560B-4E63-849C-88326A7D61DA}">
      <dgm:prSet/>
      <dgm:spPr/>
      <dgm:t>
        <a:bodyPr/>
        <a:lstStyle/>
        <a:p>
          <a:r>
            <a:rPr lang="en-GB"/>
            <a:t>Based on attachment theory, interventions should aim to reduce caregiving burden while strengthening emotional support systems. </a:t>
          </a:r>
          <a:endParaRPr lang="en-US"/>
        </a:p>
      </dgm:t>
    </dgm:pt>
    <dgm:pt modelId="{3531AECA-9F58-411C-A1F9-FD3EB490FD2A}" type="parTrans" cxnId="{98C0DFDD-2967-4C97-9D34-C69A4850799D}">
      <dgm:prSet/>
      <dgm:spPr/>
      <dgm:t>
        <a:bodyPr/>
        <a:lstStyle/>
        <a:p>
          <a:endParaRPr lang="en-US"/>
        </a:p>
      </dgm:t>
    </dgm:pt>
    <dgm:pt modelId="{DF64CBF3-9EFA-46B9-8119-DC531AB0F05E}" type="sibTrans" cxnId="{98C0DFDD-2967-4C97-9D34-C69A4850799D}">
      <dgm:prSet/>
      <dgm:spPr/>
      <dgm:t>
        <a:bodyPr/>
        <a:lstStyle/>
        <a:p>
          <a:endParaRPr lang="en-US"/>
        </a:p>
      </dgm:t>
    </dgm:pt>
    <dgm:pt modelId="{ECDE893D-A70F-4B91-9558-E25059B8CDE6}">
      <dgm:prSet/>
      <dgm:spPr/>
      <dgm:t>
        <a:bodyPr/>
        <a:lstStyle/>
        <a:p>
          <a:r>
            <a:rPr lang="en-GB"/>
            <a:t>Community social care services could provide professional home-care assistance for Jenny’s mother, allowing Jenny to focus more on education and peer relationships. </a:t>
          </a:r>
          <a:endParaRPr lang="en-US"/>
        </a:p>
      </dgm:t>
    </dgm:pt>
    <dgm:pt modelId="{B19CE6F5-1830-4827-99FE-038170DB8151}" type="parTrans" cxnId="{04501E39-C72C-49DA-BE69-F52D23EC8BB4}">
      <dgm:prSet/>
      <dgm:spPr/>
      <dgm:t>
        <a:bodyPr/>
        <a:lstStyle/>
        <a:p>
          <a:endParaRPr lang="en-US"/>
        </a:p>
      </dgm:t>
    </dgm:pt>
    <dgm:pt modelId="{1D1DA53B-AB4F-40EA-9144-A04E905C86DE}" type="sibTrans" cxnId="{04501E39-C72C-49DA-BE69-F52D23EC8BB4}">
      <dgm:prSet/>
      <dgm:spPr/>
      <dgm:t>
        <a:bodyPr/>
        <a:lstStyle/>
        <a:p>
          <a:endParaRPr lang="en-US"/>
        </a:p>
      </dgm:t>
    </dgm:pt>
    <dgm:pt modelId="{3B94FE03-2A5C-42EB-B358-7C01962F5A7A}">
      <dgm:prSet/>
      <dgm:spPr/>
      <dgm:t>
        <a:bodyPr/>
        <a:lstStyle/>
        <a:p>
          <a:r>
            <a:rPr lang="en-GB"/>
            <a:t>Access to counselling services and young carer support programmes can help Jenny develop coping strategies and emotional resilience. Schools can also provide academic mentoring and flexible learning arrangements to prevent educational disadvantage. </a:t>
          </a:r>
          <a:endParaRPr lang="en-US"/>
        </a:p>
      </dgm:t>
    </dgm:pt>
    <dgm:pt modelId="{75912635-E71D-4B50-BEA1-CF26C9624C4D}" type="parTrans" cxnId="{90CC74E7-2276-4DB9-8DF7-758E2A03B981}">
      <dgm:prSet/>
      <dgm:spPr/>
      <dgm:t>
        <a:bodyPr/>
        <a:lstStyle/>
        <a:p>
          <a:endParaRPr lang="en-US"/>
        </a:p>
      </dgm:t>
    </dgm:pt>
    <dgm:pt modelId="{C472B1A7-3D80-456E-941F-E3A39C89E166}" type="sibTrans" cxnId="{90CC74E7-2276-4DB9-8DF7-758E2A03B981}">
      <dgm:prSet/>
      <dgm:spPr/>
      <dgm:t>
        <a:bodyPr/>
        <a:lstStyle/>
        <a:p>
          <a:endParaRPr lang="en-US"/>
        </a:p>
      </dgm:t>
    </dgm:pt>
    <dgm:pt modelId="{7C1E9CD8-B627-4F04-9290-9BB6BB0432A2}">
      <dgm:prSet/>
      <dgm:spPr/>
      <dgm:t>
        <a:bodyPr/>
        <a:lstStyle/>
        <a:p>
          <a:r>
            <a:rPr lang="en-GB"/>
            <a:t>Research suggests coordinated support significantly improves psychological and social outcomes for young carers (Aldridge, 2018).</a:t>
          </a:r>
          <a:endParaRPr lang="en-US"/>
        </a:p>
      </dgm:t>
    </dgm:pt>
    <dgm:pt modelId="{DCDFD632-2AF6-46C5-BB28-4E3CE348EDF6}" type="parTrans" cxnId="{28087148-4660-4439-9658-4E471F116D17}">
      <dgm:prSet/>
      <dgm:spPr/>
      <dgm:t>
        <a:bodyPr/>
        <a:lstStyle/>
        <a:p>
          <a:endParaRPr lang="en-US"/>
        </a:p>
      </dgm:t>
    </dgm:pt>
    <dgm:pt modelId="{FDA11AEE-D5BD-4DFD-8F02-E8E757DB648B}" type="sibTrans" cxnId="{28087148-4660-4439-9658-4E471F116D17}">
      <dgm:prSet/>
      <dgm:spPr/>
      <dgm:t>
        <a:bodyPr/>
        <a:lstStyle/>
        <a:p>
          <a:endParaRPr lang="en-US"/>
        </a:p>
      </dgm:t>
    </dgm:pt>
    <dgm:pt modelId="{44F6146D-7D88-DE4B-B983-E6889CC9BE69}" type="pres">
      <dgm:prSet presAssocID="{2529A848-F13B-46BB-9705-076262F30F21}" presName="vert0" presStyleCnt="0">
        <dgm:presLayoutVars>
          <dgm:dir/>
          <dgm:animOne val="branch"/>
          <dgm:animLvl val="lvl"/>
        </dgm:presLayoutVars>
      </dgm:prSet>
      <dgm:spPr/>
    </dgm:pt>
    <dgm:pt modelId="{D8928F38-0797-3D49-B50B-0373F4C37C69}" type="pres">
      <dgm:prSet presAssocID="{7125833F-560B-4E63-849C-88326A7D61DA}" presName="thickLine" presStyleLbl="alignNode1" presStyleIdx="0" presStyleCnt="4"/>
      <dgm:spPr/>
    </dgm:pt>
    <dgm:pt modelId="{E5E99633-B360-1B40-8F5E-E7838C73993D}" type="pres">
      <dgm:prSet presAssocID="{7125833F-560B-4E63-849C-88326A7D61DA}" presName="horz1" presStyleCnt="0"/>
      <dgm:spPr/>
    </dgm:pt>
    <dgm:pt modelId="{33C1CF07-8CC3-7543-AACB-8F15FBE587FF}" type="pres">
      <dgm:prSet presAssocID="{7125833F-560B-4E63-849C-88326A7D61DA}" presName="tx1" presStyleLbl="revTx" presStyleIdx="0" presStyleCnt="4"/>
      <dgm:spPr/>
    </dgm:pt>
    <dgm:pt modelId="{D83970A4-F86D-D54E-BBB6-B94BAE4ADEA4}" type="pres">
      <dgm:prSet presAssocID="{7125833F-560B-4E63-849C-88326A7D61DA}" presName="vert1" presStyleCnt="0"/>
      <dgm:spPr/>
    </dgm:pt>
    <dgm:pt modelId="{285015B3-F7EE-274E-92BC-E3713EFE9E44}" type="pres">
      <dgm:prSet presAssocID="{ECDE893D-A70F-4B91-9558-E25059B8CDE6}" presName="thickLine" presStyleLbl="alignNode1" presStyleIdx="1" presStyleCnt="4"/>
      <dgm:spPr/>
    </dgm:pt>
    <dgm:pt modelId="{EB42427C-A8FC-2E4B-8E78-2EC54653C673}" type="pres">
      <dgm:prSet presAssocID="{ECDE893D-A70F-4B91-9558-E25059B8CDE6}" presName="horz1" presStyleCnt="0"/>
      <dgm:spPr/>
    </dgm:pt>
    <dgm:pt modelId="{A0ACB8D0-DB8C-BB4E-8B4C-C595DFDA4009}" type="pres">
      <dgm:prSet presAssocID="{ECDE893D-A70F-4B91-9558-E25059B8CDE6}" presName="tx1" presStyleLbl="revTx" presStyleIdx="1" presStyleCnt="4"/>
      <dgm:spPr/>
    </dgm:pt>
    <dgm:pt modelId="{83E05BF6-6C34-834A-BCEB-7A8BB923C813}" type="pres">
      <dgm:prSet presAssocID="{ECDE893D-A70F-4B91-9558-E25059B8CDE6}" presName="vert1" presStyleCnt="0"/>
      <dgm:spPr/>
    </dgm:pt>
    <dgm:pt modelId="{984FFE2C-5D06-DA42-994C-EDC7289F6A99}" type="pres">
      <dgm:prSet presAssocID="{3B94FE03-2A5C-42EB-B358-7C01962F5A7A}" presName="thickLine" presStyleLbl="alignNode1" presStyleIdx="2" presStyleCnt="4"/>
      <dgm:spPr/>
    </dgm:pt>
    <dgm:pt modelId="{FB826DAE-BC51-7448-9945-B28D02B4685F}" type="pres">
      <dgm:prSet presAssocID="{3B94FE03-2A5C-42EB-B358-7C01962F5A7A}" presName="horz1" presStyleCnt="0"/>
      <dgm:spPr/>
    </dgm:pt>
    <dgm:pt modelId="{B5552D10-39FC-8147-9D2F-A4F7D5F2E23C}" type="pres">
      <dgm:prSet presAssocID="{3B94FE03-2A5C-42EB-B358-7C01962F5A7A}" presName="tx1" presStyleLbl="revTx" presStyleIdx="2" presStyleCnt="4"/>
      <dgm:spPr/>
    </dgm:pt>
    <dgm:pt modelId="{050A1ED9-2647-EC4C-83F4-205AC3974E4B}" type="pres">
      <dgm:prSet presAssocID="{3B94FE03-2A5C-42EB-B358-7C01962F5A7A}" presName="vert1" presStyleCnt="0"/>
      <dgm:spPr/>
    </dgm:pt>
    <dgm:pt modelId="{AC391B61-B4E7-CE4A-A638-EB10F6404945}" type="pres">
      <dgm:prSet presAssocID="{7C1E9CD8-B627-4F04-9290-9BB6BB0432A2}" presName="thickLine" presStyleLbl="alignNode1" presStyleIdx="3" presStyleCnt="4"/>
      <dgm:spPr/>
    </dgm:pt>
    <dgm:pt modelId="{0234A887-7AF9-DD42-A2C0-4976B69FBCAC}" type="pres">
      <dgm:prSet presAssocID="{7C1E9CD8-B627-4F04-9290-9BB6BB0432A2}" presName="horz1" presStyleCnt="0"/>
      <dgm:spPr/>
    </dgm:pt>
    <dgm:pt modelId="{7D81CA2F-CAFE-7944-B030-033D1FA4718D}" type="pres">
      <dgm:prSet presAssocID="{7C1E9CD8-B627-4F04-9290-9BB6BB0432A2}" presName="tx1" presStyleLbl="revTx" presStyleIdx="3" presStyleCnt="4"/>
      <dgm:spPr/>
    </dgm:pt>
    <dgm:pt modelId="{F4981C81-B669-9042-8CB8-731B1FF2C25B}" type="pres">
      <dgm:prSet presAssocID="{7C1E9CD8-B627-4F04-9290-9BB6BB0432A2}" presName="vert1" presStyleCnt="0"/>
      <dgm:spPr/>
    </dgm:pt>
  </dgm:ptLst>
  <dgm:cxnLst>
    <dgm:cxn modelId="{B8F4EC18-8230-0049-9147-7816A1132BA8}" type="presOf" srcId="{ECDE893D-A70F-4B91-9558-E25059B8CDE6}" destId="{A0ACB8D0-DB8C-BB4E-8B4C-C595DFDA4009}" srcOrd="0" destOrd="0" presId="urn:microsoft.com/office/officeart/2008/layout/LinedList"/>
    <dgm:cxn modelId="{59AE4A25-EC33-064C-B509-244AB5309DDE}" type="presOf" srcId="{2529A848-F13B-46BB-9705-076262F30F21}" destId="{44F6146D-7D88-DE4B-B983-E6889CC9BE69}" srcOrd="0" destOrd="0" presId="urn:microsoft.com/office/officeart/2008/layout/LinedList"/>
    <dgm:cxn modelId="{04501E39-C72C-49DA-BE69-F52D23EC8BB4}" srcId="{2529A848-F13B-46BB-9705-076262F30F21}" destId="{ECDE893D-A70F-4B91-9558-E25059B8CDE6}" srcOrd="1" destOrd="0" parTransId="{B19CE6F5-1830-4827-99FE-038170DB8151}" sibTransId="{1D1DA53B-AB4F-40EA-9144-A04E905C86DE}"/>
    <dgm:cxn modelId="{BA29143E-2404-D342-8567-185B52A73F9B}" type="presOf" srcId="{3B94FE03-2A5C-42EB-B358-7C01962F5A7A}" destId="{B5552D10-39FC-8147-9D2F-A4F7D5F2E23C}" srcOrd="0" destOrd="0" presId="urn:microsoft.com/office/officeart/2008/layout/LinedList"/>
    <dgm:cxn modelId="{28087148-4660-4439-9658-4E471F116D17}" srcId="{2529A848-F13B-46BB-9705-076262F30F21}" destId="{7C1E9CD8-B627-4F04-9290-9BB6BB0432A2}" srcOrd="3" destOrd="0" parTransId="{DCDFD632-2AF6-46C5-BB28-4E3CE348EDF6}" sibTransId="{FDA11AEE-D5BD-4DFD-8F02-E8E757DB648B}"/>
    <dgm:cxn modelId="{EC5B0B56-D2CF-DE4E-AAC5-E4EBD722E87B}" type="presOf" srcId="{7C1E9CD8-B627-4F04-9290-9BB6BB0432A2}" destId="{7D81CA2F-CAFE-7944-B030-033D1FA4718D}" srcOrd="0" destOrd="0" presId="urn:microsoft.com/office/officeart/2008/layout/LinedList"/>
    <dgm:cxn modelId="{139117BF-CA3F-B94F-8B60-249059644D27}" type="presOf" srcId="{7125833F-560B-4E63-849C-88326A7D61DA}" destId="{33C1CF07-8CC3-7543-AACB-8F15FBE587FF}" srcOrd="0" destOrd="0" presId="urn:microsoft.com/office/officeart/2008/layout/LinedList"/>
    <dgm:cxn modelId="{98C0DFDD-2967-4C97-9D34-C69A4850799D}" srcId="{2529A848-F13B-46BB-9705-076262F30F21}" destId="{7125833F-560B-4E63-849C-88326A7D61DA}" srcOrd="0" destOrd="0" parTransId="{3531AECA-9F58-411C-A1F9-FD3EB490FD2A}" sibTransId="{DF64CBF3-9EFA-46B9-8119-DC531AB0F05E}"/>
    <dgm:cxn modelId="{90CC74E7-2276-4DB9-8DF7-758E2A03B981}" srcId="{2529A848-F13B-46BB-9705-076262F30F21}" destId="{3B94FE03-2A5C-42EB-B358-7C01962F5A7A}" srcOrd="2" destOrd="0" parTransId="{75912635-E71D-4B50-BEA1-CF26C9624C4D}" sibTransId="{C472B1A7-3D80-456E-941F-E3A39C89E166}"/>
    <dgm:cxn modelId="{CC8E6F53-7CBA-BD45-BCCF-1FFD9EBCBAD9}" type="presParOf" srcId="{44F6146D-7D88-DE4B-B983-E6889CC9BE69}" destId="{D8928F38-0797-3D49-B50B-0373F4C37C69}" srcOrd="0" destOrd="0" presId="urn:microsoft.com/office/officeart/2008/layout/LinedList"/>
    <dgm:cxn modelId="{BF3240D3-060D-8341-9363-9678AF8236CC}" type="presParOf" srcId="{44F6146D-7D88-DE4B-B983-E6889CC9BE69}" destId="{E5E99633-B360-1B40-8F5E-E7838C73993D}" srcOrd="1" destOrd="0" presId="urn:microsoft.com/office/officeart/2008/layout/LinedList"/>
    <dgm:cxn modelId="{E13EBE22-7374-4440-8A7C-768D69384021}" type="presParOf" srcId="{E5E99633-B360-1B40-8F5E-E7838C73993D}" destId="{33C1CF07-8CC3-7543-AACB-8F15FBE587FF}" srcOrd="0" destOrd="0" presId="urn:microsoft.com/office/officeart/2008/layout/LinedList"/>
    <dgm:cxn modelId="{B7E599A0-8126-7F42-94E4-A8685FA866A6}" type="presParOf" srcId="{E5E99633-B360-1B40-8F5E-E7838C73993D}" destId="{D83970A4-F86D-D54E-BBB6-B94BAE4ADEA4}" srcOrd="1" destOrd="0" presId="urn:microsoft.com/office/officeart/2008/layout/LinedList"/>
    <dgm:cxn modelId="{3068209C-83BF-D24A-9BCD-B11ABB82DE0E}" type="presParOf" srcId="{44F6146D-7D88-DE4B-B983-E6889CC9BE69}" destId="{285015B3-F7EE-274E-92BC-E3713EFE9E44}" srcOrd="2" destOrd="0" presId="urn:microsoft.com/office/officeart/2008/layout/LinedList"/>
    <dgm:cxn modelId="{9E311DBC-DB54-F243-B0AE-4BA0667FB0D4}" type="presParOf" srcId="{44F6146D-7D88-DE4B-B983-E6889CC9BE69}" destId="{EB42427C-A8FC-2E4B-8E78-2EC54653C673}" srcOrd="3" destOrd="0" presId="urn:microsoft.com/office/officeart/2008/layout/LinedList"/>
    <dgm:cxn modelId="{50E40656-CFD2-D54B-80EE-D0C119C7D821}" type="presParOf" srcId="{EB42427C-A8FC-2E4B-8E78-2EC54653C673}" destId="{A0ACB8D0-DB8C-BB4E-8B4C-C595DFDA4009}" srcOrd="0" destOrd="0" presId="urn:microsoft.com/office/officeart/2008/layout/LinedList"/>
    <dgm:cxn modelId="{F55CB18E-47D7-8940-92E7-AB3CF04DAC3D}" type="presParOf" srcId="{EB42427C-A8FC-2E4B-8E78-2EC54653C673}" destId="{83E05BF6-6C34-834A-BCEB-7A8BB923C813}" srcOrd="1" destOrd="0" presId="urn:microsoft.com/office/officeart/2008/layout/LinedList"/>
    <dgm:cxn modelId="{473317FA-09DC-C744-9574-FCD94281F01D}" type="presParOf" srcId="{44F6146D-7D88-DE4B-B983-E6889CC9BE69}" destId="{984FFE2C-5D06-DA42-994C-EDC7289F6A99}" srcOrd="4" destOrd="0" presId="urn:microsoft.com/office/officeart/2008/layout/LinedList"/>
    <dgm:cxn modelId="{BCB66801-1DBC-914D-9665-BFAEB014F5A2}" type="presParOf" srcId="{44F6146D-7D88-DE4B-B983-E6889CC9BE69}" destId="{FB826DAE-BC51-7448-9945-B28D02B4685F}" srcOrd="5" destOrd="0" presId="urn:microsoft.com/office/officeart/2008/layout/LinedList"/>
    <dgm:cxn modelId="{FDA8B15A-3708-2B48-9E52-A2428B6B264A}" type="presParOf" srcId="{FB826DAE-BC51-7448-9945-B28D02B4685F}" destId="{B5552D10-39FC-8147-9D2F-A4F7D5F2E23C}" srcOrd="0" destOrd="0" presId="urn:microsoft.com/office/officeart/2008/layout/LinedList"/>
    <dgm:cxn modelId="{93C86DE7-AA63-B749-AEEA-D371B1AA6CAD}" type="presParOf" srcId="{FB826DAE-BC51-7448-9945-B28D02B4685F}" destId="{050A1ED9-2647-EC4C-83F4-205AC3974E4B}" srcOrd="1" destOrd="0" presId="urn:microsoft.com/office/officeart/2008/layout/LinedList"/>
    <dgm:cxn modelId="{90056889-D7F9-894A-BD80-DE9B60EFA073}" type="presParOf" srcId="{44F6146D-7D88-DE4B-B983-E6889CC9BE69}" destId="{AC391B61-B4E7-CE4A-A638-EB10F6404945}" srcOrd="6" destOrd="0" presId="urn:microsoft.com/office/officeart/2008/layout/LinedList"/>
    <dgm:cxn modelId="{C438FF23-1FEB-F440-AA88-6BE1A8B706EF}" type="presParOf" srcId="{44F6146D-7D88-DE4B-B983-E6889CC9BE69}" destId="{0234A887-7AF9-DD42-A2C0-4976B69FBCAC}" srcOrd="7" destOrd="0" presId="urn:microsoft.com/office/officeart/2008/layout/LinedList"/>
    <dgm:cxn modelId="{7CCA3225-742A-A741-9A5A-11CBB850593D}" type="presParOf" srcId="{0234A887-7AF9-DD42-A2C0-4976B69FBCAC}" destId="{7D81CA2F-CAFE-7944-B030-033D1FA4718D}" srcOrd="0" destOrd="0" presId="urn:microsoft.com/office/officeart/2008/layout/LinedList"/>
    <dgm:cxn modelId="{89F792ED-7A0A-6A4C-BF1F-99176D75AD70}" type="presParOf" srcId="{0234A887-7AF9-DD42-A2C0-4976B69FBCAC}" destId="{F4981C81-B669-9042-8CB8-731B1FF2C2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8AAAA-8EA8-0F40-AAE1-4C55C961CB25}">
      <dsp:nvSpPr>
        <dsp:cNvPr id="0" name=""/>
        <dsp:cNvSpPr/>
      </dsp:nvSpPr>
      <dsp:spPr>
        <a:xfrm>
          <a:off x="0" y="0"/>
          <a:ext cx="6156960" cy="68370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Jenny’s father’s death represents a significant attachment disruption, potentially influencing her sense of emotional security. </a:t>
          </a:r>
          <a:endParaRPr lang="en-US" sz="1300" kern="1200"/>
        </a:p>
      </dsp:txBody>
      <dsp:txXfrm>
        <a:off x="20025" y="20025"/>
        <a:ext cx="5361416" cy="643654"/>
      </dsp:txXfrm>
    </dsp:sp>
    <dsp:sp modelId="{C2492B0C-C3E0-0741-A0E8-0A2406402B78}">
      <dsp:nvSpPr>
        <dsp:cNvPr id="0" name=""/>
        <dsp:cNvSpPr/>
      </dsp:nvSpPr>
      <dsp:spPr>
        <a:xfrm>
          <a:off x="515645" y="808014"/>
          <a:ext cx="6156960" cy="683704"/>
        </a:xfrm>
        <a:prstGeom prst="roundRect">
          <a:avLst>
            <a:gd name="adj" fmla="val 10000"/>
          </a:avLst>
        </a:prstGeom>
        <a:solidFill>
          <a:schemeClr val="accent2">
            <a:hueOff val="-3450629"/>
            <a:satOff val="15286"/>
            <a:lumOff val="-56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Her long-term caregiving responsibilities may create role strain, as she must balance school demands, social development, and caregiving duties. </a:t>
          </a:r>
          <a:endParaRPr lang="en-US" sz="1300" kern="1200"/>
        </a:p>
      </dsp:txBody>
      <dsp:txXfrm>
        <a:off x="535670" y="828039"/>
        <a:ext cx="5156856" cy="643654"/>
      </dsp:txXfrm>
    </dsp:sp>
    <dsp:sp modelId="{2183D818-869B-0F4F-95EB-6C0CCCA6382E}">
      <dsp:nvSpPr>
        <dsp:cNvPr id="0" name=""/>
        <dsp:cNvSpPr/>
      </dsp:nvSpPr>
      <dsp:spPr>
        <a:xfrm>
          <a:off x="1023594" y="1616028"/>
          <a:ext cx="6156960" cy="683704"/>
        </a:xfrm>
        <a:prstGeom prst="roundRect">
          <a:avLst>
            <a:gd name="adj" fmla="val 10000"/>
          </a:avLst>
        </a:prstGeom>
        <a:solidFill>
          <a:schemeClr val="accent2">
            <a:hueOff val="-6901259"/>
            <a:satOff val="30573"/>
            <a:lumOff val="-112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Studies indicate that young carers often report higher levels of anxiety, fatigue, and reduced academic participation, particularly when support services are limited (Department for Education, 2023). </a:t>
          </a:r>
          <a:endParaRPr lang="en-US" sz="1300" kern="1200"/>
        </a:p>
      </dsp:txBody>
      <dsp:txXfrm>
        <a:off x="1043619" y="1636053"/>
        <a:ext cx="5164552" cy="643654"/>
      </dsp:txXfrm>
    </dsp:sp>
    <dsp:sp modelId="{0832C8C2-97B0-D34D-AA3D-32796E251796}">
      <dsp:nvSpPr>
        <dsp:cNvPr id="0" name=""/>
        <dsp:cNvSpPr/>
      </dsp:nvSpPr>
      <dsp:spPr>
        <a:xfrm>
          <a:off x="1539239" y="2424043"/>
          <a:ext cx="6156960" cy="683704"/>
        </a:xfrm>
        <a:prstGeom prst="roundRect">
          <a:avLst>
            <a:gd name="adj" fmla="val 10000"/>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However, with appropriate support, caregiving experiences may also strengthen resilience, empathy, and problem-solving skills (Howe, 2011).</a:t>
          </a:r>
          <a:endParaRPr lang="en-US" sz="1300" kern="1200"/>
        </a:p>
      </dsp:txBody>
      <dsp:txXfrm>
        <a:off x="1559264" y="2444068"/>
        <a:ext cx="5156856" cy="643654"/>
      </dsp:txXfrm>
    </dsp:sp>
    <dsp:sp modelId="{EC48BB7B-CA94-B64D-A63F-33505DD615A7}">
      <dsp:nvSpPr>
        <dsp:cNvPr id="0" name=""/>
        <dsp:cNvSpPr/>
      </dsp:nvSpPr>
      <dsp:spPr>
        <a:xfrm>
          <a:off x="5712552" y="523655"/>
          <a:ext cx="444407" cy="44440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812544" y="523655"/>
        <a:ext cx="244423" cy="334416"/>
      </dsp:txXfrm>
    </dsp:sp>
    <dsp:sp modelId="{FE97F8EA-5425-6C41-9629-44A5C6EBF4EB}">
      <dsp:nvSpPr>
        <dsp:cNvPr id="0" name=""/>
        <dsp:cNvSpPr/>
      </dsp:nvSpPr>
      <dsp:spPr>
        <a:xfrm>
          <a:off x="6228197" y="1331670"/>
          <a:ext cx="444407" cy="444407"/>
        </a:xfrm>
        <a:prstGeom prst="downArrow">
          <a:avLst>
            <a:gd name="adj1" fmla="val 55000"/>
            <a:gd name="adj2" fmla="val 45000"/>
          </a:avLst>
        </a:prstGeom>
        <a:solidFill>
          <a:schemeClr val="accent2">
            <a:tint val="40000"/>
            <a:alpha val="90000"/>
            <a:hueOff val="-5472993"/>
            <a:satOff val="15661"/>
            <a:lumOff val="-1042"/>
            <a:alphaOff val="0"/>
          </a:schemeClr>
        </a:solidFill>
        <a:ln w="12700" cap="flat" cmpd="sng" algn="ctr">
          <a:solidFill>
            <a:schemeClr val="accent2">
              <a:tint val="40000"/>
              <a:alpha val="90000"/>
              <a:hueOff val="-5472993"/>
              <a:satOff val="15661"/>
              <a:lumOff val="-10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328189" y="1331670"/>
        <a:ext cx="244423" cy="334416"/>
      </dsp:txXfrm>
    </dsp:sp>
    <dsp:sp modelId="{10902423-3391-2142-85B8-928DBB47F7AB}">
      <dsp:nvSpPr>
        <dsp:cNvPr id="0" name=""/>
        <dsp:cNvSpPr/>
      </dsp:nvSpPr>
      <dsp:spPr>
        <a:xfrm>
          <a:off x="6736146" y="2139684"/>
          <a:ext cx="444407" cy="444407"/>
        </a:xfrm>
        <a:prstGeom prst="downArrow">
          <a:avLst>
            <a:gd name="adj1" fmla="val 55000"/>
            <a:gd name="adj2" fmla="val 45000"/>
          </a:avLst>
        </a:prstGeom>
        <a:solidFill>
          <a:schemeClr val="accent2">
            <a:tint val="40000"/>
            <a:alpha val="90000"/>
            <a:hueOff val="-10945986"/>
            <a:satOff val="31321"/>
            <a:lumOff val="-2084"/>
            <a:alphaOff val="0"/>
          </a:schemeClr>
        </a:solidFill>
        <a:ln w="12700" cap="flat" cmpd="sng" algn="ctr">
          <a:solidFill>
            <a:schemeClr val="accent2">
              <a:tint val="40000"/>
              <a:alpha val="90000"/>
              <a:hueOff val="-10945986"/>
              <a:satOff val="31321"/>
              <a:lumOff val="-208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836138" y="2139684"/>
        <a:ext cx="244423" cy="3344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28F38-0797-3D49-B50B-0373F4C37C69}">
      <dsp:nvSpPr>
        <dsp:cNvPr id="0" name=""/>
        <dsp:cNvSpPr/>
      </dsp:nvSpPr>
      <dsp:spPr>
        <a:xfrm>
          <a:off x="0" y="0"/>
          <a:ext cx="4205288" cy="0"/>
        </a:xfrm>
        <a:prstGeom prst="lin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3C1CF07-8CC3-7543-AACB-8F15FBE587FF}">
      <dsp:nvSpPr>
        <dsp:cNvPr id="0" name=""/>
        <dsp:cNvSpPr/>
      </dsp:nvSpPr>
      <dsp:spPr>
        <a:xfrm>
          <a:off x="0" y="0"/>
          <a:ext cx="4205288"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Based on attachment theory, interventions should aim to reduce caregiving burden while strengthening emotional support systems. </a:t>
          </a:r>
          <a:endParaRPr lang="en-US" sz="1500" kern="1200"/>
        </a:p>
      </dsp:txBody>
      <dsp:txXfrm>
        <a:off x="0" y="0"/>
        <a:ext cx="4205288" cy="1231899"/>
      </dsp:txXfrm>
    </dsp:sp>
    <dsp:sp modelId="{285015B3-F7EE-274E-92BC-E3713EFE9E44}">
      <dsp:nvSpPr>
        <dsp:cNvPr id="0" name=""/>
        <dsp:cNvSpPr/>
      </dsp:nvSpPr>
      <dsp:spPr>
        <a:xfrm>
          <a:off x="0" y="1231899"/>
          <a:ext cx="4205288" cy="0"/>
        </a:xfrm>
        <a:prstGeom prst="line">
          <a:avLst/>
        </a:prstGeom>
        <a:gradFill rotWithShape="0">
          <a:gsLst>
            <a:gs pos="0">
              <a:schemeClr val="accent5">
                <a:hueOff val="-79958"/>
                <a:satOff val="-2966"/>
                <a:lumOff val="4706"/>
                <a:alphaOff val="0"/>
                <a:tint val="97000"/>
                <a:satMod val="100000"/>
                <a:lumMod val="102000"/>
              </a:schemeClr>
            </a:gs>
            <a:gs pos="50000">
              <a:schemeClr val="accent5">
                <a:hueOff val="-79958"/>
                <a:satOff val="-2966"/>
                <a:lumOff val="4706"/>
                <a:alphaOff val="0"/>
                <a:shade val="100000"/>
                <a:satMod val="103000"/>
                <a:lumMod val="100000"/>
              </a:schemeClr>
            </a:gs>
            <a:gs pos="100000">
              <a:schemeClr val="accent5">
                <a:hueOff val="-79958"/>
                <a:satOff val="-2966"/>
                <a:lumOff val="4706"/>
                <a:alphaOff val="0"/>
                <a:shade val="93000"/>
                <a:satMod val="110000"/>
                <a:lumMod val="99000"/>
              </a:schemeClr>
            </a:gs>
          </a:gsLst>
          <a:lin ang="5400000" scaled="0"/>
        </a:gradFill>
        <a:ln w="6350" cap="flat" cmpd="sng" algn="ctr">
          <a:solidFill>
            <a:schemeClr val="accent5">
              <a:hueOff val="-79958"/>
              <a:satOff val="-2966"/>
              <a:lumOff val="4706"/>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A0ACB8D0-DB8C-BB4E-8B4C-C595DFDA4009}">
      <dsp:nvSpPr>
        <dsp:cNvPr id="0" name=""/>
        <dsp:cNvSpPr/>
      </dsp:nvSpPr>
      <dsp:spPr>
        <a:xfrm>
          <a:off x="0" y="1231899"/>
          <a:ext cx="4205288"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Community social care services could provide professional home-care assistance for Jenny’s mother, allowing Jenny to focus more on education and peer relationships. </a:t>
          </a:r>
          <a:endParaRPr lang="en-US" sz="1500" kern="1200"/>
        </a:p>
      </dsp:txBody>
      <dsp:txXfrm>
        <a:off x="0" y="1231899"/>
        <a:ext cx="4205288" cy="1231899"/>
      </dsp:txXfrm>
    </dsp:sp>
    <dsp:sp modelId="{984FFE2C-5D06-DA42-994C-EDC7289F6A99}">
      <dsp:nvSpPr>
        <dsp:cNvPr id="0" name=""/>
        <dsp:cNvSpPr/>
      </dsp:nvSpPr>
      <dsp:spPr>
        <a:xfrm>
          <a:off x="0" y="2463799"/>
          <a:ext cx="4205288" cy="0"/>
        </a:xfrm>
        <a:prstGeom prst="line">
          <a:avLst/>
        </a:prstGeom>
        <a:gradFill rotWithShape="0">
          <a:gsLst>
            <a:gs pos="0">
              <a:schemeClr val="accent5">
                <a:hueOff val="-159915"/>
                <a:satOff val="-5931"/>
                <a:lumOff val="9411"/>
                <a:alphaOff val="0"/>
                <a:tint val="97000"/>
                <a:satMod val="100000"/>
                <a:lumMod val="102000"/>
              </a:schemeClr>
            </a:gs>
            <a:gs pos="50000">
              <a:schemeClr val="accent5">
                <a:hueOff val="-159915"/>
                <a:satOff val="-5931"/>
                <a:lumOff val="9411"/>
                <a:alphaOff val="0"/>
                <a:shade val="100000"/>
                <a:satMod val="103000"/>
                <a:lumMod val="100000"/>
              </a:schemeClr>
            </a:gs>
            <a:gs pos="100000">
              <a:schemeClr val="accent5">
                <a:hueOff val="-159915"/>
                <a:satOff val="-5931"/>
                <a:lumOff val="9411"/>
                <a:alphaOff val="0"/>
                <a:shade val="93000"/>
                <a:satMod val="110000"/>
                <a:lumMod val="99000"/>
              </a:schemeClr>
            </a:gs>
          </a:gsLst>
          <a:lin ang="5400000" scaled="0"/>
        </a:gradFill>
        <a:ln w="6350" cap="flat" cmpd="sng" algn="ctr">
          <a:solidFill>
            <a:schemeClr val="accent5">
              <a:hueOff val="-159915"/>
              <a:satOff val="-5931"/>
              <a:lumOff val="941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5552D10-39FC-8147-9D2F-A4F7D5F2E23C}">
      <dsp:nvSpPr>
        <dsp:cNvPr id="0" name=""/>
        <dsp:cNvSpPr/>
      </dsp:nvSpPr>
      <dsp:spPr>
        <a:xfrm>
          <a:off x="0" y="2463799"/>
          <a:ext cx="4205288"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Access to counselling services and young carer support programmes can help Jenny develop coping strategies and emotional resilience. Schools can also provide academic mentoring and flexible learning arrangements to prevent educational disadvantage. </a:t>
          </a:r>
          <a:endParaRPr lang="en-US" sz="1500" kern="1200"/>
        </a:p>
      </dsp:txBody>
      <dsp:txXfrm>
        <a:off x="0" y="2463799"/>
        <a:ext cx="4205288" cy="1231899"/>
      </dsp:txXfrm>
    </dsp:sp>
    <dsp:sp modelId="{AC391B61-B4E7-CE4A-A638-EB10F6404945}">
      <dsp:nvSpPr>
        <dsp:cNvPr id="0" name=""/>
        <dsp:cNvSpPr/>
      </dsp:nvSpPr>
      <dsp:spPr>
        <a:xfrm>
          <a:off x="0" y="3695699"/>
          <a:ext cx="4205288" cy="0"/>
        </a:xfrm>
        <a:prstGeom prst="line">
          <a:avLst/>
        </a:prstGeom>
        <a:gradFill rotWithShape="0">
          <a:gsLst>
            <a:gs pos="0">
              <a:schemeClr val="accent5">
                <a:hueOff val="-239873"/>
                <a:satOff val="-8897"/>
                <a:lumOff val="14117"/>
                <a:alphaOff val="0"/>
                <a:tint val="97000"/>
                <a:satMod val="100000"/>
                <a:lumMod val="102000"/>
              </a:schemeClr>
            </a:gs>
            <a:gs pos="50000">
              <a:schemeClr val="accent5">
                <a:hueOff val="-239873"/>
                <a:satOff val="-8897"/>
                <a:lumOff val="14117"/>
                <a:alphaOff val="0"/>
                <a:shade val="100000"/>
                <a:satMod val="103000"/>
                <a:lumMod val="100000"/>
              </a:schemeClr>
            </a:gs>
            <a:gs pos="100000">
              <a:schemeClr val="accent5">
                <a:hueOff val="-239873"/>
                <a:satOff val="-8897"/>
                <a:lumOff val="14117"/>
                <a:alphaOff val="0"/>
                <a:shade val="93000"/>
                <a:satMod val="110000"/>
                <a:lumMod val="99000"/>
              </a:schemeClr>
            </a:gs>
          </a:gsLst>
          <a:lin ang="5400000" scaled="0"/>
        </a:gradFill>
        <a:ln w="6350" cap="flat" cmpd="sng" algn="ctr">
          <a:solidFill>
            <a:schemeClr val="accent5">
              <a:hueOff val="-239873"/>
              <a:satOff val="-8897"/>
              <a:lumOff val="14117"/>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D81CA2F-CAFE-7944-B030-033D1FA4718D}">
      <dsp:nvSpPr>
        <dsp:cNvPr id="0" name=""/>
        <dsp:cNvSpPr/>
      </dsp:nvSpPr>
      <dsp:spPr>
        <a:xfrm>
          <a:off x="0" y="3695699"/>
          <a:ext cx="4205288" cy="1231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Research suggests coordinated support significantly improves psychological and social outcomes for young carers (Aldridge, 2018).</a:t>
          </a:r>
          <a:endParaRPr lang="en-US" sz="1500" kern="1200"/>
        </a:p>
      </dsp:txBody>
      <dsp:txXfrm>
        <a:off x="0" y="3695699"/>
        <a:ext cx="4205288" cy="12318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4427406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735800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5BCAD085-E8A6-8845-BD4E-CB4CCA059FC4}"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178269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BCAD085-E8A6-8845-BD4E-CB4CCA059FC4}" type="datetimeFigureOut">
              <a:rPr lang="en-US" smtClean="0"/>
              <a:t>2/12/26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37566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5BCAD085-E8A6-8845-BD4E-CB4CCA059FC4}" type="datetimeFigureOut">
              <a:rPr lang="en-US" smtClean="0"/>
              <a:t>2/12/26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316382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2/12/26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08940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76432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5BCAD085-E8A6-8845-BD4E-CB4CCA059FC4}" type="datetimeFigureOut">
              <a:rPr lang="en-US" smtClean="0"/>
              <a:t>2/12/26</a:t>
            </a:fld>
            <a:endParaRPr lang="en-US"/>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10308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BCAD085-E8A6-8845-BD4E-CB4CCA059FC4}" type="datetimeFigureOut">
              <a:rPr lang="en-US" smtClean="0"/>
              <a:t>2/12/26</a:t>
            </a:fld>
            <a:endParaRPr lang="en-US"/>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40732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41588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2/12/26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10929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5BCAD085-E8A6-8845-BD4E-CB4CCA059FC4}" type="datetimeFigureOut">
              <a:rPr lang="en-US" smtClean="0"/>
              <a:t>2/12/26</a:t>
            </a:fld>
            <a:endParaRPr lang="en-US"/>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689747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9144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26067D-506E-314C-93DA-2FB37C912AB8}"/>
              </a:ext>
            </a:extLst>
          </p:cNvPr>
          <p:cNvSpPr>
            <a:spLocks noGrp="1"/>
          </p:cNvSpPr>
          <p:nvPr>
            <p:ph type="ctrTitle"/>
          </p:nvPr>
        </p:nvSpPr>
        <p:spPr>
          <a:xfrm>
            <a:off x="1200150" y="4269282"/>
            <a:ext cx="6743700" cy="1264762"/>
          </a:xfrm>
        </p:spPr>
        <p:txBody>
          <a:bodyPr>
            <a:normAutofit/>
          </a:bodyPr>
          <a:lstStyle/>
          <a:p>
            <a:r>
              <a:rPr lang="en-US" sz="2800"/>
              <a:t>Psychology in health and social care</a:t>
            </a:r>
          </a:p>
        </p:txBody>
      </p:sp>
      <p:sp>
        <p:nvSpPr>
          <p:cNvPr id="3" name="Subtitle 2">
            <a:extLst>
              <a:ext uri="{FF2B5EF4-FFF2-40B4-BE49-F238E27FC236}">
                <a16:creationId xmlns:a16="http://schemas.microsoft.com/office/drawing/2014/main" id="{C18EE263-9F9B-F24A-9369-661EED983BA7}"/>
              </a:ext>
            </a:extLst>
          </p:cNvPr>
          <p:cNvSpPr>
            <a:spLocks noGrp="1"/>
          </p:cNvSpPr>
          <p:nvPr>
            <p:ph type="subTitle" idx="1"/>
          </p:nvPr>
        </p:nvSpPr>
        <p:spPr>
          <a:xfrm>
            <a:off x="2021395" y="5688535"/>
            <a:ext cx="5101209" cy="536125"/>
          </a:xfrm>
        </p:spPr>
        <p:txBody>
          <a:bodyPr>
            <a:normAutofit/>
          </a:bodyPr>
          <a:lstStyle/>
          <a:p>
            <a:pPr>
              <a:lnSpc>
                <a:spcPct val="90000"/>
              </a:lnSpc>
            </a:pPr>
            <a:r>
              <a:rPr lang="en-GB" sz="900">
                <a:solidFill>
                  <a:srgbClr val="FFFFFF"/>
                </a:solidFill>
              </a:rPr>
              <a:t>Community Support Plan for Jenny (Age 16) - Applying Attachment Theory to Lifespan Development</a:t>
            </a:r>
          </a:p>
          <a:p>
            <a:pPr>
              <a:lnSpc>
                <a:spcPct val="90000"/>
              </a:lnSpc>
            </a:pPr>
            <a:r>
              <a:rPr lang="en-GB" sz="900">
                <a:solidFill>
                  <a:srgbClr val="FFFFFF"/>
                </a:solidFill>
              </a:rPr>
              <a:t>Student name:  Vivina Alexia Petre</a:t>
            </a:r>
          </a:p>
          <a:p>
            <a:pPr>
              <a:lnSpc>
                <a:spcPct val="90000"/>
              </a:lnSpc>
            </a:pPr>
            <a:endParaRPr lang="en-US" sz="900">
              <a:solidFill>
                <a:srgbClr val="FFFFFF"/>
              </a:solidFill>
            </a:endParaRPr>
          </a:p>
        </p:txBody>
      </p:sp>
      <p:pic>
        <p:nvPicPr>
          <p:cNvPr id="7" name="Graphic 6" descr="Brain in head">
            <a:extLst>
              <a:ext uri="{FF2B5EF4-FFF2-40B4-BE49-F238E27FC236}">
                <a16:creationId xmlns:a16="http://schemas.microsoft.com/office/drawing/2014/main" id="{7313876E-2976-1DF5-25EA-1D737A9A92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921346" y="640078"/>
            <a:ext cx="3301307" cy="3301307"/>
          </a:xfrm>
          <a:prstGeom prst="rect">
            <a:avLst/>
          </a:prstGeom>
        </p:spPr>
      </p:pic>
    </p:spTree>
    <p:extLst>
      <p:ext uri="{BB962C8B-B14F-4D97-AF65-F5344CB8AC3E}">
        <p14:creationId xmlns:p14="http://schemas.microsoft.com/office/powerpoint/2010/main" val="238744946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a:normAutofit/>
          </a:bodyPr>
          <a:lstStyle/>
          <a:p>
            <a:r>
              <a:rPr lang="en-GB" sz="2200">
                <a:solidFill>
                  <a:srgbClr val="FFFFFF"/>
                </a:solidFill>
              </a:rPr>
              <a:t>Scenario Overview</a:t>
            </a:r>
          </a:p>
        </p:txBody>
      </p:sp>
      <p:sp>
        <p:nvSpPr>
          <p:cNvPr id="3" name="Content Placeholder 2"/>
          <p:cNvSpPr>
            <a:spLocks noGrp="1"/>
          </p:cNvSpPr>
          <p:nvPr>
            <p:ph idx="1"/>
          </p:nvPr>
        </p:nvSpPr>
        <p:spPr>
          <a:xfrm>
            <a:off x="4193771" y="1402080"/>
            <a:ext cx="3990522" cy="4053840"/>
          </a:xfrm>
        </p:spPr>
        <p:txBody>
          <a:bodyPr anchor="ctr">
            <a:normAutofit/>
          </a:bodyPr>
          <a:lstStyle/>
          <a:p>
            <a:r>
              <a:rPr dirty="0"/>
              <a:t>Jenny is a 16-year-old young </a:t>
            </a:r>
            <a:r>
              <a:rPr dirty="0" err="1"/>
              <a:t>carer</a:t>
            </a:r>
            <a:r>
              <a:rPr dirty="0"/>
              <a:t> supporting her mother following the death of her father. Her responsibilities include cooking, cleaning, shopping, and administrative tasks.</a:t>
            </a:r>
            <a:endParaRPr lang="en-GB" dirty="0"/>
          </a:p>
          <a:p>
            <a:r>
              <a:rPr dirty="0"/>
              <a:t>Young </a:t>
            </a:r>
            <a:r>
              <a:rPr dirty="0" err="1"/>
              <a:t>carers</a:t>
            </a:r>
            <a:r>
              <a:rPr dirty="0"/>
              <a:t> often experience increased stress and reduced social opportunities (Department for Education,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643467"/>
            <a:ext cx="2522980" cy="1728044"/>
          </a:xfrm>
          <a:noFill/>
          <a:ln>
            <a:solidFill>
              <a:schemeClr val="bg1"/>
            </a:solidFill>
          </a:ln>
        </p:spPr>
        <p:txBody>
          <a:bodyPr wrap="square">
            <a:normAutofit/>
          </a:bodyPr>
          <a:lstStyle/>
          <a:p>
            <a:r>
              <a:rPr lang="en-GB" sz="2200">
                <a:solidFill>
                  <a:schemeClr val="bg1"/>
                </a:solidFill>
              </a:rPr>
              <a:t>Bowlby’s Attachment Theory</a:t>
            </a:r>
          </a:p>
        </p:txBody>
      </p:sp>
      <p:sp>
        <p:nvSpPr>
          <p:cNvPr id="3" name="Content Placeholder 2"/>
          <p:cNvSpPr>
            <a:spLocks noGrp="1"/>
          </p:cNvSpPr>
          <p:nvPr>
            <p:ph idx="1"/>
          </p:nvPr>
        </p:nvSpPr>
        <p:spPr>
          <a:xfrm>
            <a:off x="482601" y="2638044"/>
            <a:ext cx="2522980" cy="3415622"/>
          </a:xfrm>
        </p:spPr>
        <p:txBody>
          <a:bodyPr>
            <a:normAutofit/>
          </a:bodyPr>
          <a:lstStyle/>
          <a:p>
            <a:r>
              <a:rPr lang="en-GB">
                <a:solidFill>
                  <a:schemeClr val="bg1"/>
                </a:solidFill>
              </a:rPr>
              <a:t>Attachment theory states that early caregiver relationships shape emotional development and wellbeing (Bowlby, 1988). Disruptions such as bereavement or role reversal can increase emotional stress (Howe, 2011).</a:t>
            </a:r>
          </a:p>
        </p:txBody>
      </p:sp>
      <p:pic>
        <p:nvPicPr>
          <p:cNvPr id="1028" name="Picture 4" descr="Attachment Theory, Bowlby's Stages &amp; Attachment Styles">
            <a:extLst>
              <a:ext uri="{FF2B5EF4-FFF2-40B4-BE49-F238E27FC236}">
                <a16:creationId xmlns:a16="http://schemas.microsoft.com/office/drawing/2014/main" id="{CC20ABF6-389A-A14F-8D9A-DC12BA6D0BE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73322" y="751294"/>
            <a:ext cx="4688077" cy="519454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84122" y="978776"/>
            <a:ext cx="4443982" cy="1174991"/>
          </a:xfrm>
        </p:spPr>
        <p:txBody>
          <a:bodyPr>
            <a:normAutofit/>
          </a:bodyPr>
          <a:lstStyle/>
          <a:p>
            <a:r>
              <a:rPr lang="en-GB" sz="2100"/>
              <a:t>Key Concepts</a:t>
            </a:r>
          </a:p>
        </p:txBody>
      </p:sp>
      <p:pic>
        <p:nvPicPr>
          <p:cNvPr id="2050" name="Picture 2" descr="What Is Parentification? Signs of a Parentified Child">
            <a:extLst>
              <a:ext uri="{FF2B5EF4-FFF2-40B4-BE49-F238E27FC236}">
                <a16:creationId xmlns:a16="http://schemas.microsoft.com/office/drawing/2014/main" id="{3CD5E1E7-A4EA-5349-B9D2-9284A20B37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5648" r="35702"/>
          <a:stretch>
            <a:fillRect/>
          </a:stretch>
        </p:blipFill>
        <p:spPr bwMode="auto">
          <a:xfrm>
            <a:off x="20" y="10"/>
            <a:ext cx="3492988"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084122" y="2640692"/>
            <a:ext cx="4443982" cy="3255252"/>
          </a:xfrm>
        </p:spPr>
        <p:txBody>
          <a:bodyPr>
            <a:normAutofit/>
          </a:bodyPr>
          <a:lstStyle/>
          <a:p>
            <a:pPr>
              <a:lnSpc>
                <a:spcPct val="90000"/>
              </a:lnSpc>
            </a:pPr>
            <a:r>
              <a:rPr lang="en-GB" sz="1500"/>
              <a:t>Attachment theory proposes that individuals develop internal working models, which are mental representations of relationships based on early caregiving experiences (Bowlby, 1988). </a:t>
            </a:r>
          </a:p>
          <a:p>
            <a:pPr>
              <a:lnSpc>
                <a:spcPct val="90000"/>
              </a:lnSpc>
            </a:pPr>
            <a:r>
              <a:rPr lang="en-GB" sz="1500"/>
              <a:t>Another key concept is parentification, where children take on adult caregiving roles, often leading to increased responsibility and emotional pressure (Aldridge, 2018). Although caregiving can foster maturity and empathy, prolonged caregiving without support may negatively affect identity development, emotional wellbeing, and social participation during adolescence.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73352" y="964692"/>
            <a:ext cx="5797296" cy="1188720"/>
          </a:xfrm>
        </p:spPr>
        <p:txBody>
          <a:bodyPr>
            <a:normAutofit/>
          </a:bodyPr>
          <a:lstStyle/>
          <a:p>
            <a:r>
              <a:t>Application to Jenny</a:t>
            </a:r>
          </a:p>
        </p:txBody>
      </p:sp>
      <p:graphicFrame>
        <p:nvGraphicFramePr>
          <p:cNvPr id="5" name="Content Placeholder 2">
            <a:extLst>
              <a:ext uri="{FF2B5EF4-FFF2-40B4-BE49-F238E27FC236}">
                <a16:creationId xmlns:a16="http://schemas.microsoft.com/office/drawing/2014/main" id="{C2B5EE4A-3EE0-4ED1-B03E-C10470BA3105}"/>
              </a:ext>
            </a:extLst>
          </p:cNvPr>
          <p:cNvGraphicFramePr>
            <a:graphicFrameLocks noGrp="1"/>
          </p:cNvGraphicFramePr>
          <p:nvPr>
            <p:ph idx="1"/>
            <p:extLst>
              <p:ext uri="{D42A27DB-BD31-4B8C-83A1-F6EECF244321}">
                <p14:modId xmlns:p14="http://schemas.microsoft.com/office/powerpoint/2010/main" val="577798715"/>
              </p:ext>
            </p:extLst>
          </p:nvPr>
        </p:nvGraphicFramePr>
        <p:xfrm>
          <a:off x="723900" y="2638425"/>
          <a:ext cx="76962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73352" y="467418"/>
            <a:ext cx="5797296" cy="1188720"/>
          </a:xfrm>
          <a:solidFill>
            <a:srgbClr val="FFFFFF"/>
          </a:solidFill>
        </p:spPr>
        <p:txBody>
          <a:bodyPr>
            <a:normAutofit/>
          </a:bodyPr>
          <a:lstStyle/>
          <a:p>
            <a:r>
              <a:t>Nature and Nurture</a:t>
            </a:r>
          </a:p>
        </p:txBody>
      </p:sp>
      <p:sp>
        <p:nvSpPr>
          <p:cNvPr id="3" name="Content Placeholder 2"/>
          <p:cNvSpPr>
            <a:spLocks noGrp="1"/>
          </p:cNvSpPr>
          <p:nvPr>
            <p:ph idx="1"/>
          </p:nvPr>
        </p:nvSpPr>
        <p:spPr>
          <a:xfrm>
            <a:off x="1279546" y="2291262"/>
            <a:ext cx="6584634" cy="2879256"/>
          </a:xfrm>
        </p:spPr>
        <p:txBody>
          <a:bodyPr>
            <a:normAutofit/>
          </a:bodyPr>
          <a:lstStyle/>
          <a:p>
            <a:pPr>
              <a:lnSpc>
                <a:spcPct val="90000"/>
              </a:lnSpc>
            </a:pPr>
            <a:r>
              <a:rPr lang="en-GB" sz="1700">
                <a:solidFill>
                  <a:srgbClr val="404040"/>
                </a:solidFill>
              </a:rPr>
              <a:t>Adolescence is a period of rapid neurological development, particularly in areas of the brain responsible for emotional regulation and decision-making, making young people more sensitive to chronic stress (Sawyer et al., 2018). </a:t>
            </a:r>
          </a:p>
          <a:p>
            <a:pPr>
              <a:lnSpc>
                <a:spcPct val="90000"/>
              </a:lnSpc>
            </a:pPr>
            <a:r>
              <a:rPr lang="en-GB" sz="1700">
                <a:solidFill>
                  <a:srgbClr val="404040"/>
                </a:solidFill>
              </a:rPr>
              <a:t>Environmental influences such as bereavement, financial pressures, caregiving demands, and reduced social opportunities may further increase stress levels. </a:t>
            </a:r>
          </a:p>
          <a:p>
            <a:pPr>
              <a:lnSpc>
                <a:spcPct val="90000"/>
              </a:lnSpc>
            </a:pPr>
            <a:r>
              <a:rPr lang="en-GB" sz="1700">
                <a:solidFill>
                  <a:srgbClr val="404040"/>
                </a:solidFill>
              </a:rPr>
              <a:t>The interaction between biological vulnerability and environmental challenges highlights the importance of early intervention and multi-agency support in promoting positive developmental outcomes.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600" y="2681103"/>
            <a:ext cx="2522980" cy="1495794"/>
          </a:xfrm>
          <a:noFill/>
          <a:ln>
            <a:solidFill>
              <a:schemeClr val="bg1"/>
            </a:solidFill>
          </a:ln>
        </p:spPr>
        <p:txBody>
          <a:bodyPr wrap="square">
            <a:normAutofit/>
          </a:bodyPr>
          <a:lstStyle/>
          <a:p>
            <a:r>
              <a:rPr lang="en-GB" sz="1800">
                <a:solidFill>
                  <a:schemeClr val="bg1"/>
                </a:solidFill>
              </a:rPr>
              <a:t>Support Interventions</a:t>
            </a:r>
          </a:p>
        </p:txBody>
      </p:sp>
      <p:graphicFrame>
        <p:nvGraphicFramePr>
          <p:cNvPr id="5" name="Content Placeholder 2">
            <a:extLst>
              <a:ext uri="{FF2B5EF4-FFF2-40B4-BE49-F238E27FC236}">
                <a16:creationId xmlns:a16="http://schemas.microsoft.com/office/drawing/2014/main" id="{17C1742F-6EE7-E9DD-B1B9-9CE3899D1C5A}"/>
              </a:ext>
            </a:extLst>
          </p:cNvPr>
          <p:cNvGraphicFramePr>
            <a:graphicFrameLocks noGrp="1"/>
          </p:cNvGraphicFramePr>
          <p:nvPr>
            <p:ph idx="1"/>
            <p:extLst>
              <p:ext uri="{D42A27DB-BD31-4B8C-83A1-F6EECF244321}">
                <p14:modId xmlns:p14="http://schemas.microsoft.com/office/powerpoint/2010/main" val="1041861176"/>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3504" y="964692"/>
            <a:ext cx="4421124" cy="1188720"/>
          </a:xfrm>
        </p:spPr>
        <p:txBody>
          <a:bodyPr>
            <a:normAutofit/>
          </a:bodyPr>
          <a:lstStyle/>
          <a:p>
            <a:r>
              <a:rPr lang="en-GB"/>
              <a:t>Expected Outcomes</a:t>
            </a:r>
          </a:p>
        </p:txBody>
      </p:sp>
      <p:sp>
        <p:nvSpPr>
          <p:cNvPr id="3" name="Content Placeholder 2"/>
          <p:cNvSpPr>
            <a:spLocks noGrp="1"/>
          </p:cNvSpPr>
          <p:nvPr>
            <p:ph idx="1"/>
          </p:nvPr>
        </p:nvSpPr>
        <p:spPr>
          <a:xfrm>
            <a:off x="602432" y="2638044"/>
            <a:ext cx="4472488" cy="3263206"/>
          </a:xfrm>
        </p:spPr>
        <p:txBody>
          <a:bodyPr>
            <a:normAutofit/>
          </a:bodyPr>
          <a:lstStyle/>
          <a:p>
            <a:pPr>
              <a:lnSpc>
                <a:spcPct val="90000"/>
              </a:lnSpc>
            </a:pPr>
            <a:r>
              <a:rPr lang="en-GB" sz="1500"/>
              <a:t>Implementing a coordinated support plan is expected to reduce Jenny’s stress levels, improve her emotional wellbeing, and increase her ability to participate in education and social activities. </a:t>
            </a:r>
          </a:p>
          <a:p>
            <a:pPr>
              <a:lnSpc>
                <a:spcPct val="90000"/>
              </a:lnSpc>
            </a:pPr>
            <a:r>
              <a:rPr lang="en-GB" sz="1500"/>
              <a:t>Strengthening support networks also promotes healthier attachment relationships and emotional stability, which are essential for long-term mental health and successful transition into adulthood (Bowlby, 1988). </a:t>
            </a:r>
          </a:p>
          <a:p>
            <a:pPr>
              <a:lnSpc>
                <a:spcPct val="90000"/>
              </a:lnSpc>
            </a:pPr>
            <a:r>
              <a:rPr lang="en-GB" sz="1500"/>
              <a:t>Early intervention therefore plays a crucial role in preventing long-term psychological risks.</a:t>
            </a:r>
          </a:p>
        </p:txBody>
      </p:sp>
      <p:sp>
        <p:nvSpPr>
          <p:cNvPr id="3079" name="Rectangle 3078">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029" y="964692"/>
            <a:ext cx="2990088"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1" name="Rectangle 3080">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73" y="1128683"/>
            <a:ext cx="27432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dolescent wellbeing: supporting providers to act in times of crises -  Humanitarian Leadership Academy">
            <a:extLst>
              <a:ext uri="{FF2B5EF4-FFF2-40B4-BE49-F238E27FC236}">
                <a16:creationId xmlns:a16="http://schemas.microsoft.com/office/drawing/2014/main" id="{EC85227F-8739-A649-829A-FA9DD74085A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85" r="29582" b="11407"/>
          <a:stretch/>
        </p:blipFill>
        <p:spPr bwMode="auto">
          <a:xfrm>
            <a:off x="5804940" y="1293275"/>
            <a:ext cx="2460265" cy="42793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084122" y="978776"/>
            <a:ext cx="4443982" cy="1174991"/>
          </a:xfrm>
        </p:spPr>
        <p:txBody>
          <a:bodyPr>
            <a:normAutofit/>
          </a:bodyPr>
          <a:lstStyle/>
          <a:p>
            <a:r>
              <a:rPr lang="en-GB" sz="2100"/>
              <a:t>Evaluation of Theory</a:t>
            </a:r>
          </a:p>
        </p:txBody>
      </p:sp>
      <p:pic>
        <p:nvPicPr>
          <p:cNvPr id="5" name="Picture 4" descr="Colourful carved figures of humans">
            <a:extLst>
              <a:ext uri="{FF2B5EF4-FFF2-40B4-BE49-F238E27FC236}">
                <a16:creationId xmlns:a16="http://schemas.microsoft.com/office/drawing/2014/main" id="{65D33044-C84C-EF56-06C7-52E41402E163}"/>
              </a:ext>
            </a:extLst>
          </p:cNvPr>
          <p:cNvPicPr>
            <a:picLocks noChangeAspect="1"/>
          </p:cNvPicPr>
          <p:nvPr/>
        </p:nvPicPr>
        <p:blipFill>
          <a:blip r:embed="rId2"/>
          <a:srcRect l="31971" r="31739" b="-1"/>
          <a:stretch>
            <a:fillRect/>
          </a:stretch>
        </p:blipFill>
        <p:spPr>
          <a:xfrm>
            <a:off x="20" y="10"/>
            <a:ext cx="3492988" cy="6857990"/>
          </a:xfrm>
          <a:prstGeom prst="rect">
            <a:avLst/>
          </a:prstGeom>
        </p:spPr>
      </p:pic>
      <p:sp>
        <p:nvSpPr>
          <p:cNvPr id="3" name="Content Placeholder 2"/>
          <p:cNvSpPr>
            <a:spLocks noGrp="1"/>
          </p:cNvSpPr>
          <p:nvPr>
            <p:ph idx="1"/>
          </p:nvPr>
        </p:nvSpPr>
        <p:spPr>
          <a:xfrm>
            <a:off x="4084122" y="2640692"/>
            <a:ext cx="4443982" cy="3255252"/>
          </a:xfrm>
        </p:spPr>
        <p:txBody>
          <a:bodyPr>
            <a:normAutofit/>
          </a:bodyPr>
          <a:lstStyle/>
          <a:p>
            <a:pPr>
              <a:lnSpc>
                <a:spcPct val="90000"/>
              </a:lnSpc>
            </a:pPr>
            <a:r>
              <a:rPr lang="en-GB" sz="1500"/>
              <a:t>Attachment theory is valuable because it explains how early relational experiences influence emotional development and highlights the importance of stable caregiving relationships (Howe, 2011). </a:t>
            </a:r>
          </a:p>
          <a:p>
            <a:pPr>
              <a:lnSpc>
                <a:spcPct val="90000"/>
              </a:lnSpc>
            </a:pPr>
            <a:r>
              <a:rPr lang="en-GB" sz="1500"/>
              <a:t>However, critics argue that the theory may place too much emphasis on early childhood experiences while underestimating broader social, economic, and cultural influences affecting development (Aldridge, 2018). </a:t>
            </a:r>
          </a:p>
          <a:p>
            <a:pPr>
              <a:lnSpc>
                <a:spcPct val="90000"/>
              </a:lnSpc>
            </a:pPr>
            <a:r>
              <a:rPr lang="en-GB" sz="1500"/>
              <a:t>For this reason, attachment theory should be used alongside social and environmental frameworks when planning interventions.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260" y="1248156"/>
            <a:ext cx="726948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671" y="1060704"/>
            <a:ext cx="7550658"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73352" y="467418"/>
            <a:ext cx="5797296" cy="1188720"/>
          </a:xfrm>
          <a:solidFill>
            <a:srgbClr val="FFFFFF"/>
          </a:solidFill>
        </p:spPr>
        <p:txBody>
          <a:bodyPr>
            <a:normAutofit/>
          </a:bodyPr>
          <a:lstStyle/>
          <a:p>
            <a:r>
              <a:t>Conclusion</a:t>
            </a:r>
          </a:p>
        </p:txBody>
      </p:sp>
      <p:sp>
        <p:nvSpPr>
          <p:cNvPr id="3" name="Content Placeholder 2"/>
          <p:cNvSpPr>
            <a:spLocks noGrp="1"/>
          </p:cNvSpPr>
          <p:nvPr>
            <p:ph idx="1"/>
          </p:nvPr>
        </p:nvSpPr>
        <p:spPr>
          <a:xfrm>
            <a:off x="1279546" y="2291262"/>
            <a:ext cx="6584634" cy="2879256"/>
          </a:xfrm>
        </p:spPr>
        <p:txBody>
          <a:bodyPr>
            <a:normAutofit/>
          </a:bodyPr>
          <a:lstStyle/>
          <a:p>
            <a:r>
              <a:rPr lang="en-GB">
                <a:solidFill>
                  <a:srgbClr val="404040"/>
                </a:solidFill>
              </a:rPr>
              <a:t>Jenny’s caregiving responsibilities illustrate how significant life experiences during adolescence can influence psychological development and wellbeing. </a:t>
            </a:r>
          </a:p>
          <a:p>
            <a:r>
              <a:rPr lang="en-GB">
                <a:solidFill>
                  <a:srgbClr val="404040"/>
                </a:solidFill>
              </a:rPr>
              <a:t>Applying Bowlby’s Attachment Theory helps explain both the potential risks and resilience factors associated with her situation. </a:t>
            </a:r>
          </a:p>
          <a:p>
            <a:r>
              <a:rPr lang="en-GB">
                <a:solidFill>
                  <a:srgbClr val="404040"/>
                </a:solidFill>
              </a:rPr>
              <a:t>A coordinated community support plan involving social services, educational institutions, and counselling programmes is essential to ensure Jenny’s long-term emotional wellbeing, educational success, and healthy developmental progression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85000" lnSpcReduction="10000"/>
          </a:bodyPr>
          <a:lstStyle/>
          <a:p>
            <a:r>
              <a:rPr lang="en-GB" dirty="0"/>
              <a:t>Aldridge, J. (2018) </a:t>
            </a:r>
            <a:r>
              <a:rPr lang="en-GB" i="1" dirty="0"/>
              <a:t>Where are we now? Twenty-five years of research, policy and practice on young carers</a:t>
            </a:r>
            <a:r>
              <a:rPr lang="en-GB" dirty="0"/>
              <a:t>. Critical Social Policy.</a:t>
            </a:r>
          </a:p>
          <a:p>
            <a:r>
              <a:rPr lang="en-GB" dirty="0"/>
              <a:t>Bowlby, J. (1988) </a:t>
            </a:r>
            <a:r>
              <a:rPr lang="en-GB" i="1" dirty="0"/>
              <a:t>A Secure Base: Parent-Child Attachment and Healthy Human Development</a:t>
            </a:r>
            <a:r>
              <a:rPr lang="en-GB" dirty="0"/>
              <a:t>. London: Routledge.</a:t>
            </a:r>
          </a:p>
          <a:p>
            <a:r>
              <a:rPr lang="en-GB" dirty="0"/>
              <a:t>Department for Education (2023) </a:t>
            </a:r>
            <a:r>
              <a:rPr lang="en-GB" i="1" dirty="0"/>
              <a:t>Young Carers Research Report</a:t>
            </a:r>
            <a:r>
              <a:rPr lang="en-GB" dirty="0"/>
              <a:t>. London: DfE.</a:t>
            </a:r>
          </a:p>
          <a:p>
            <a:r>
              <a:rPr lang="en-GB" dirty="0"/>
              <a:t>Howe, D. (2011) </a:t>
            </a:r>
            <a:r>
              <a:rPr lang="en-GB" i="1" dirty="0"/>
              <a:t>Attachment Across the </a:t>
            </a:r>
            <a:r>
              <a:rPr lang="en-GB" i="1" dirty="0" err="1"/>
              <a:t>Lifecourse</a:t>
            </a:r>
            <a:r>
              <a:rPr lang="en-GB" dirty="0"/>
              <a:t>. London: Palgrave Macmillan.</a:t>
            </a:r>
          </a:p>
          <a:p>
            <a:r>
              <a:rPr lang="en-GB" dirty="0"/>
              <a:t>Sawyer, S. et al. (2018) ‘Adolescence: a foundation for future health’, </a:t>
            </a:r>
            <a:r>
              <a:rPr lang="en-GB" i="1" dirty="0"/>
              <a:t>The Lancet</a:t>
            </a:r>
            <a:r>
              <a:rPr lang="en-GB" dirty="0"/>
              <a:t>, 379(9826), pp. 1630-1640.</a:t>
            </a:r>
          </a:p>
          <a:p>
            <a:r>
              <a:rPr lang="en-GB" dirty="0"/>
              <a:t>World Health Organization (2022) </a:t>
            </a:r>
            <a:r>
              <a:rPr lang="en-GB" i="1" dirty="0"/>
              <a:t>Adolescent Mental Health</a:t>
            </a:r>
            <a:r>
              <a:rPr lang="en-GB" dirty="0"/>
              <a:t>. WHO.</a:t>
            </a:r>
          </a:p>
        </p:txBody>
      </p:sp>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{9D9B74E1-C7AF-E540-9E24-05BA72776D3D}tf10001120</Template>
  <TotalTime>11</TotalTime>
  <Words>818</Words>
  <Application>Microsoft Macintosh PowerPoint</Application>
  <PresentationFormat>On-screen Show (4:3)</PresentationFormat>
  <Paragraphs>44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Gill Sans MT</vt:lpstr>
      <vt:lpstr>Parcel</vt:lpstr>
      <vt:lpstr>Psychology in health and social care</vt:lpstr>
      <vt:lpstr>Scenario Overview</vt:lpstr>
      <vt:lpstr>Bowlby’s Attachment Theory</vt:lpstr>
      <vt:lpstr>Key Concepts</vt:lpstr>
      <vt:lpstr>Application to Jenny</vt:lpstr>
      <vt:lpstr>Nature and Nurture</vt:lpstr>
      <vt:lpstr>Support Interventions</vt:lpstr>
      <vt:lpstr>Expected Outcomes</vt:lpstr>
      <vt:lpstr>Evaluation of Theory</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subject/>
  <dc:creator/>
  <cp:keywords/>
  <dc:description>generated using python-pptx</dc:description>
  <cp:lastModifiedBy>Paula Marcu</cp:lastModifiedBy>
  <cp:revision>2</cp:revision>
  <dcterms:created xsi:type="dcterms:W3CDTF">2013-01-27T09:14:16Z</dcterms:created>
  <dcterms:modified xsi:type="dcterms:W3CDTF">2026-02-12T06:06:02Z</dcterms:modified>
  <cp:category/>
</cp:coreProperties>
</file>