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63" r:id="rId4"/>
    <p:sldId id="269" r:id="rId5"/>
    <p:sldId id="270" r:id="rId6"/>
    <p:sldId id="271" r:id="rId7"/>
    <p:sldId id="264" r:id="rId8"/>
    <p:sldId id="265" r:id="rId9"/>
    <p:sldId id="266" r:id="rId10"/>
    <p:sldId id="267" r:id="rId11"/>
    <p:sldId id="268" r:id="rId12"/>
    <p:sldId id="272" r:id="rId13"/>
    <p:sldId id="273" r:id="rId14"/>
    <p:sldId id="274" r:id="rId15"/>
    <p:sldId id="275" r:id="rId16"/>
    <p:sldId id="277" r:id="rId17"/>
    <p:sldId id="258" r:id="rId18"/>
    <p:sldId id="259" r:id="rId19"/>
    <p:sldId id="260" r:id="rId20"/>
    <p:sldId id="261" r:id="rId21"/>
    <p:sldId id="278" r:id="rId22"/>
    <p:sldId id="279"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5325" autoAdjust="0"/>
  </p:normalViewPr>
  <p:slideViewPr>
    <p:cSldViewPr snapToGrid="0">
      <p:cViewPr varScale="1">
        <p:scale>
          <a:sx n="52" d="100"/>
          <a:sy n="52" d="100"/>
        </p:scale>
        <p:origin x="14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C62DC7-E163-4ED0-9A71-18B6CF039AE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4005925-76EF-4BF3-8DD0-C8A2E35B3EA1}">
      <dgm:prSet/>
      <dgm:spPr/>
      <dgm:t>
        <a:bodyPr/>
        <a:lstStyle/>
        <a:p>
          <a:r>
            <a:rPr lang="en-US"/>
            <a:t>Complete the ‘Paragraph activity’, </a:t>
          </a:r>
        </a:p>
      </dgm:t>
    </dgm:pt>
    <dgm:pt modelId="{71418ECE-9451-45C5-A00E-297586680278}" type="parTrans" cxnId="{C790C0AC-216B-4727-AE40-0957DF976FC2}">
      <dgm:prSet/>
      <dgm:spPr/>
      <dgm:t>
        <a:bodyPr/>
        <a:lstStyle/>
        <a:p>
          <a:endParaRPr lang="en-US"/>
        </a:p>
      </dgm:t>
    </dgm:pt>
    <dgm:pt modelId="{F5B59B59-0208-4080-9271-FF9B7EEF49AC}" type="sibTrans" cxnId="{C790C0AC-216B-4727-AE40-0957DF976FC2}">
      <dgm:prSet/>
      <dgm:spPr/>
      <dgm:t>
        <a:bodyPr/>
        <a:lstStyle/>
        <a:p>
          <a:endParaRPr lang="en-US"/>
        </a:p>
      </dgm:t>
    </dgm:pt>
    <dgm:pt modelId="{71DC0E4B-15AF-474D-AD69-7D06E93E8DB4}">
      <dgm:prSet/>
      <dgm:spPr/>
      <dgm:t>
        <a:bodyPr/>
        <a:lstStyle/>
        <a:p>
          <a:r>
            <a:rPr lang="en-US"/>
            <a:t>Highlight or annotate which sentences </a:t>
          </a:r>
          <a:r>
            <a:rPr lang="en-US" i="1"/>
            <a:t>outline</a:t>
          </a:r>
          <a:r>
            <a:rPr lang="en-US"/>
            <a:t>, </a:t>
          </a:r>
          <a:r>
            <a:rPr lang="en-US" i="1"/>
            <a:t>develop</a:t>
          </a:r>
          <a:r>
            <a:rPr lang="en-US"/>
            <a:t> or </a:t>
          </a:r>
          <a:r>
            <a:rPr lang="en-US" i="1"/>
            <a:t>conclude</a:t>
          </a:r>
          <a:r>
            <a:rPr lang="en-US"/>
            <a:t> the topic being discussed.  </a:t>
          </a:r>
        </a:p>
      </dgm:t>
    </dgm:pt>
    <dgm:pt modelId="{36BFC1B6-4957-441B-8EC3-C850071B2AA2}" type="parTrans" cxnId="{D84BB868-90F5-4BDB-B629-665E93AE584F}">
      <dgm:prSet/>
      <dgm:spPr/>
      <dgm:t>
        <a:bodyPr/>
        <a:lstStyle/>
        <a:p>
          <a:endParaRPr lang="en-US"/>
        </a:p>
      </dgm:t>
    </dgm:pt>
    <dgm:pt modelId="{DA7711B7-9879-4847-938D-EB3E95B21016}" type="sibTrans" cxnId="{D84BB868-90F5-4BDB-B629-665E93AE584F}">
      <dgm:prSet/>
      <dgm:spPr/>
      <dgm:t>
        <a:bodyPr/>
        <a:lstStyle/>
        <a:p>
          <a:endParaRPr lang="en-US"/>
        </a:p>
      </dgm:t>
    </dgm:pt>
    <dgm:pt modelId="{9CC48106-80BC-4A2B-BC8B-1749823E324A}" type="pres">
      <dgm:prSet presAssocID="{CAC62DC7-E163-4ED0-9A71-18B6CF039AEF}" presName="hierChild1" presStyleCnt="0">
        <dgm:presLayoutVars>
          <dgm:chPref val="1"/>
          <dgm:dir/>
          <dgm:animOne val="branch"/>
          <dgm:animLvl val="lvl"/>
          <dgm:resizeHandles/>
        </dgm:presLayoutVars>
      </dgm:prSet>
      <dgm:spPr/>
    </dgm:pt>
    <dgm:pt modelId="{8D0C174F-B44E-4AF4-954B-A73A0B3C08BB}" type="pres">
      <dgm:prSet presAssocID="{14005925-76EF-4BF3-8DD0-C8A2E35B3EA1}" presName="hierRoot1" presStyleCnt="0"/>
      <dgm:spPr/>
    </dgm:pt>
    <dgm:pt modelId="{8F291230-8624-4EF8-8F42-95E00F5C48C1}" type="pres">
      <dgm:prSet presAssocID="{14005925-76EF-4BF3-8DD0-C8A2E35B3EA1}" presName="composite" presStyleCnt="0"/>
      <dgm:spPr/>
    </dgm:pt>
    <dgm:pt modelId="{DC890C65-A349-4D8C-98E1-68CF6C216DD6}" type="pres">
      <dgm:prSet presAssocID="{14005925-76EF-4BF3-8DD0-C8A2E35B3EA1}" presName="background" presStyleLbl="node0" presStyleIdx="0" presStyleCnt="2"/>
      <dgm:spPr/>
    </dgm:pt>
    <dgm:pt modelId="{1293C872-7A44-473D-952B-29725C29AB9B}" type="pres">
      <dgm:prSet presAssocID="{14005925-76EF-4BF3-8DD0-C8A2E35B3EA1}" presName="text" presStyleLbl="fgAcc0" presStyleIdx="0" presStyleCnt="2">
        <dgm:presLayoutVars>
          <dgm:chPref val="3"/>
        </dgm:presLayoutVars>
      </dgm:prSet>
      <dgm:spPr/>
    </dgm:pt>
    <dgm:pt modelId="{31ADA1B8-0931-4F39-9039-8DDA923CD85B}" type="pres">
      <dgm:prSet presAssocID="{14005925-76EF-4BF3-8DD0-C8A2E35B3EA1}" presName="hierChild2" presStyleCnt="0"/>
      <dgm:spPr/>
    </dgm:pt>
    <dgm:pt modelId="{0956C49A-B510-4083-A635-BE8480405968}" type="pres">
      <dgm:prSet presAssocID="{71DC0E4B-15AF-474D-AD69-7D06E93E8DB4}" presName="hierRoot1" presStyleCnt="0"/>
      <dgm:spPr/>
    </dgm:pt>
    <dgm:pt modelId="{4ED431B9-E7E8-4A17-B682-824227C6ABA2}" type="pres">
      <dgm:prSet presAssocID="{71DC0E4B-15AF-474D-AD69-7D06E93E8DB4}" presName="composite" presStyleCnt="0"/>
      <dgm:spPr/>
    </dgm:pt>
    <dgm:pt modelId="{B5FE0F95-1956-4CBF-88FD-78D0B7060C11}" type="pres">
      <dgm:prSet presAssocID="{71DC0E4B-15AF-474D-AD69-7D06E93E8DB4}" presName="background" presStyleLbl="node0" presStyleIdx="1" presStyleCnt="2"/>
      <dgm:spPr/>
    </dgm:pt>
    <dgm:pt modelId="{311336F7-81BB-49EB-A3CB-8DE7C24FABAC}" type="pres">
      <dgm:prSet presAssocID="{71DC0E4B-15AF-474D-AD69-7D06E93E8DB4}" presName="text" presStyleLbl="fgAcc0" presStyleIdx="1" presStyleCnt="2">
        <dgm:presLayoutVars>
          <dgm:chPref val="3"/>
        </dgm:presLayoutVars>
      </dgm:prSet>
      <dgm:spPr/>
    </dgm:pt>
    <dgm:pt modelId="{C88DF80E-39C9-427E-80E5-AF5BEB143B13}" type="pres">
      <dgm:prSet presAssocID="{71DC0E4B-15AF-474D-AD69-7D06E93E8DB4}" presName="hierChild2" presStyleCnt="0"/>
      <dgm:spPr/>
    </dgm:pt>
  </dgm:ptLst>
  <dgm:cxnLst>
    <dgm:cxn modelId="{DAED9D0E-DC3D-4983-A38E-2804664BA7DA}" type="presOf" srcId="{14005925-76EF-4BF3-8DD0-C8A2E35B3EA1}" destId="{1293C872-7A44-473D-952B-29725C29AB9B}" srcOrd="0" destOrd="0" presId="urn:microsoft.com/office/officeart/2005/8/layout/hierarchy1"/>
    <dgm:cxn modelId="{D84BB868-90F5-4BDB-B629-665E93AE584F}" srcId="{CAC62DC7-E163-4ED0-9A71-18B6CF039AEF}" destId="{71DC0E4B-15AF-474D-AD69-7D06E93E8DB4}" srcOrd="1" destOrd="0" parTransId="{36BFC1B6-4957-441B-8EC3-C850071B2AA2}" sibTransId="{DA7711B7-9879-4847-938D-EB3E95B21016}"/>
    <dgm:cxn modelId="{3B424769-27CA-42E2-B90D-589CCFB8CE55}" type="presOf" srcId="{71DC0E4B-15AF-474D-AD69-7D06E93E8DB4}" destId="{311336F7-81BB-49EB-A3CB-8DE7C24FABAC}" srcOrd="0" destOrd="0" presId="urn:microsoft.com/office/officeart/2005/8/layout/hierarchy1"/>
    <dgm:cxn modelId="{493E2B53-DAF8-447B-84FF-A6D57D4BA730}" type="presOf" srcId="{CAC62DC7-E163-4ED0-9A71-18B6CF039AEF}" destId="{9CC48106-80BC-4A2B-BC8B-1749823E324A}" srcOrd="0" destOrd="0" presId="urn:microsoft.com/office/officeart/2005/8/layout/hierarchy1"/>
    <dgm:cxn modelId="{C790C0AC-216B-4727-AE40-0957DF976FC2}" srcId="{CAC62DC7-E163-4ED0-9A71-18B6CF039AEF}" destId="{14005925-76EF-4BF3-8DD0-C8A2E35B3EA1}" srcOrd="0" destOrd="0" parTransId="{71418ECE-9451-45C5-A00E-297586680278}" sibTransId="{F5B59B59-0208-4080-9271-FF9B7EEF49AC}"/>
    <dgm:cxn modelId="{C6127215-DFE8-4D55-AABE-AD1FC07E450D}" type="presParOf" srcId="{9CC48106-80BC-4A2B-BC8B-1749823E324A}" destId="{8D0C174F-B44E-4AF4-954B-A73A0B3C08BB}" srcOrd="0" destOrd="0" presId="urn:microsoft.com/office/officeart/2005/8/layout/hierarchy1"/>
    <dgm:cxn modelId="{767781B6-15C6-41AF-BCD6-F0360DB2D4FB}" type="presParOf" srcId="{8D0C174F-B44E-4AF4-954B-A73A0B3C08BB}" destId="{8F291230-8624-4EF8-8F42-95E00F5C48C1}" srcOrd="0" destOrd="0" presId="urn:microsoft.com/office/officeart/2005/8/layout/hierarchy1"/>
    <dgm:cxn modelId="{418BCE11-EEAF-42D8-B48B-271FA8B7E6BB}" type="presParOf" srcId="{8F291230-8624-4EF8-8F42-95E00F5C48C1}" destId="{DC890C65-A349-4D8C-98E1-68CF6C216DD6}" srcOrd="0" destOrd="0" presId="urn:microsoft.com/office/officeart/2005/8/layout/hierarchy1"/>
    <dgm:cxn modelId="{D2388634-62F0-4508-9A9E-E4937749A744}" type="presParOf" srcId="{8F291230-8624-4EF8-8F42-95E00F5C48C1}" destId="{1293C872-7A44-473D-952B-29725C29AB9B}" srcOrd="1" destOrd="0" presId="urn:microsoft.com/office/officeart/2005/8/layout/hierarchy1"/>
    <dgm:cxn modelId="{3B55DF64-BDFC-4F66-BCFF-7A239A895EBB}" type="presParOf" srcId="{8D0C174F-B44E-4AF4-954B-A73A0B3C08BB}" destId="{31ADA1B8-0931-4F39-9039-8DDA923CD85B}" srcOrd="1" destOrd="0" presId="urn:microsoft.com/office/officeart/2005/8/layout/hierarchy1"/>
    <dgm:cxn modelId="{957FFAF3-9D34-4F6D-BD45-7190A5782B11}" type="presParOf" srcId="{9CC48106-80BC-4A2B-BC8B-1749823E324A}" destId="{0956C49A-B510-4083-A635-BE8480405968}" srcOrd="1" destOrd="0" presId="urn:microsoft.com/office/officeart/2005/8/layout/hierarchy1"/>
    <dgm:cxn modelId="{983DE9ED-11A0-4820-9B71-3960CF288390}" type="presParOf" srcId="{0956C49A-B510-4083-A635-BE8480405968}" destId="{4ED431B9-E7E8-4A17-B682-824227C6ABA2}" srcOrd="0" destOrd="0" presId="urn:microsoft.com/office/officeart/2005/8/layout/hierarchy1"/>
    <dgm:cxn modelId="{226D06BF-AB37-4940-B88D-3DB7F7F51BC6}" type="presParOf" srcId="{4ED431B9-E7E8-4A17-B682-824227C6ABA2}" destId="{B5FE0F95-1956-4CBF-88FD-78D0B7060C11}" srcOrd="0" destOrd="0" presId="urn:microsoft.com/office/officeart/2005/8/layout/hierarchy1"/>
    <dgm:cxn modelId="{042F5104-9F77-4D37-A28D-1B000C23F187}" type="presParOf" srcId="{4ED431B9-E7E8-4A17-B682-824227C6ABA2}" destId="{311336F7-81BB-49EB-A3CB-8DE7C24FABAC}" srcOrd="1" destOrd="0" presId="urn:microsoft.com/office/officeart/2005/8/layout/hierarchy1"/>
    <dgm:cxn modelId="{72784716-DF09-48D7-BF9C-CF1D7F8C5743}" type="presParOf" srcId="{0956C49A-B510-4083-A635-BE8480405968}" destId="{C88DF80E-39C9-427E-80E5-AF5BEB143B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90C65-A349-4D8C-98E1-68CF6C216DD6}">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93C872-7A44-473D-952B-29725C29AB9B}">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Complete the ‘Paragraph activity’, </a:t>
          </a:r>
        </a:p>
      </dsp:txBody>
      <dsp:txXfrm>
        <a:off x="696297" y="538547"/>
        <a:ext cx="4171627" cy="2590157"/>
      </dsp:txXfrm>
    </dsp:sp>
    <dsp:sp modelId="{B5FE0F95-1956-4CBF-88FD-78D0B7060C1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1336F7-81BB-49EB-A3CB-8DE7C24FABA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Highlight or annotate which sentences </a:t>
          </a:r>
          <a:r>
            <a:rPr lang="en-US" sz="3000" i="1" kern="1200"/>
            <a:t>outline</a:t>
          </a:r>
          <a:r>
            <a:rPr lang="en-US" sz="3000" kern="1200"/>
            <a:t>, </a:t>
          </a:r>
          <a:r>
            <a:rPr lang="en-US" sz="3000" i="1" kern="1200"/>
            <a:t>develop</a:t>
          </a:r>
          <a:r>
            <a:rPr lang="en-US" sz="3000" kern="1200"/>
            <a:t> or </a:t>
          </a:r>
          <a:r>
            <a:rPr lang="en-US" sz="3000" i="1" kern="1200"/>
            <a:t>conclude</a:t>
          </a:r>
          <a:r>
            <a:rPr lang="en-US" sz="3000" kern="1200"/>
            <a:t> the topic being discussed.  </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C64D4-B642-4A81-A176-1666AD98BD22}" type="datetimeFigureOut">
              <a:rPr lang="en-GB" smtClean="0"/>
              <a:t>29/05/2022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D80FE-40B6-4670-BBA7-0352016D1875}" type="slidenum">
              <a:rPr lang="en-GB" smtClean="0"/>
              <a:t>‹#›</a:t>
            </a:fld>
            <a:endParaRPr lang="en-GB"/>
          </a:p>
        </p:txBody>
      </p:sp>
    </p:spTree>
    <p:extLst>
      <p:ext uri="{BB962C8B-B14F-4D97-AF65-F5344CB8AC3E}">
        <p14:creationId xmlns:p14="http://schemas.microsoft.com/office/powerpoint/2010/main" val="2292977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 cohorts of students have highlighted the need for this level of support. </a:t>
            </a:r>
          </a:p>
        </p:txBody>
      </p:sp>
      <p:sp>
        <p:nvSpPr>
          <p:cNvPr id="4" name="Slide Number Placeholder 3"/>
          <p:cNvSpPr>
            <a:spLocks noGrp="1"/>
          </p:cNvSpPr>
          <p:nvPr>
            <p:ph type="sldNum" sz="quarter" idx="5"/>
          </p:nvPr>
        </p:nvSpPr>
        <p:spPr/>
        <p:txBody>
          <a:bodyPr/>
          <a:lstStyle/>
          <a:p>
            <a:fld id="{554D80FE-40B6-4670-BBA7-0352016D1875}" type="slidenum">
              <a:rPr lang="en-GB" smtClean="0"/>
              <a:t>3</a:t>
            </a:fld>
            <a:endParaRPr lang="en-GB"/>
          </a:p>
        </p:txBody>
      </p:sp>
    </p:spTree>
    <p:extLst>
      <p:ext uri="{BB962C8B-B14F-4D97-AF65-F5344CB8AC3E}">
        <p14:creationId xmlns:p14="http://schemas.microsoft.com/office/powerpoint/2010/main" val="971733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Compound sentences are useful for joining basic ideas or for extending a basic description. </a:t>
            </a:r>
          </a:p>
        </p:txBody>
      </p:sp>
      <p:sp>
        <p:nvSpPr>
          <p:cNvPr id="4" name="Slide Number Placeholder 3"/>
          <p:cNvSpPr>
            <a:spLocks noGrp="1"/>
          </p:cNvSpPr>
          <p:nvPr>
            <p:ph type="sldNum" sz="quarter" idx="5"/>
          </p:nvPr>
        </p:nvSpPr>
        <p:spPr/>
        <p:txBody>
          <a:bodyPr/>
          <a:lstStyle/>
          <a:p>
            <a:fld id="{554D80FE-40B6-4670-BBA7-0352016D1875}" type="slidenum">
              <a:rPr lang="en-GB" smtClean="0"/>
              <a:t>5</a:t>
            </a:fld>
            <a:endParaRPr lang="en-GB"/>
          </a:p>
        </p:txBody>
      </p:sp>
    </p:spTree>
    <p:extLst>
      <p:ext uri="{BB962C8B-B14F-4D97-AF65-F5344CB8AC3E}">
        <p14:creationId xmlns:p14="http://schemas.microsoft.com/office/powerpoint/2010/main" val="1784455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Complex sentence are the most common sentences used in academic writing, as these sentence allow the writer to add depth and detail to the broad points made. </a:t>
            </a:r>
          </a:p>
        </p:txBody>
      </p:sp>
      <p:sp>
        <p:nvSpPr>
          <p:cNvPr id="4" name="Slide Number Placeholder 3"/>
          <p:cNvSpPr>
            <a:spLocks noGrp="1"/>
          </p:cNvSpPr>
          <p:nvPr>
            <p:ph type="sldNum" sz="quarter" idx="5"/>
          </p:nvPr>
        </p:nvSpPr>
        <p:spPr/>
        <p:txBody>
          <a:bodyPr/>
          <a:lstStyle/>
          <a:p>
            <a:fld id="{554D80FE-40B6-4670-BBA7-0352016D1875}" type="slidenum">
              <a:rPr lang="en-GB" smtClean="0"/>
              <a:t>6</a:t>
            </a:fld>
            <a:endParaRPr lang="en-GB"/>
          </a:p>
        </p:txBody>
      </p:sp>
    </p:spTree>
    <p:extLst>
      <p:ext uri="{BB962C8B-B14F-4D97-AF65-F5344CB8AC3E}">
        <p14:creationId xmlns:p14="http://schemas.microsoft.com/office/powerpoint/2010/main" val="867287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could be done individually, as a small group or as a whole group. In class students should share their ideas with their lecturer and online students should email their lecturer with their attempts. </a:t>
            </a:r>
          </a:p>
          <a:p>
            <a:endParaRPr lang="en-GB" dirty="0"/>
          </a:p>
          <a:p>
            <a:r>
              <a:rPr lang="en-GB" dirty="0"/>
              <a:t>Remind students that these sources are available in Week 2 – Your four sources folder. </a:t>
            </a:r>
          </a:p>
        </p:txBody>
      </p:sp>
      <p:sp>
        <p:nvSpPr>
          <p:cNvPr id="4" name="Slide Number Placeholder 3"/>
          <p:cNvSpPr>
            <a:spLocks noGrp="1"/>
          </p:cNvSpPr>
          <p:nvPr>
            <p:ph type="sldNum" sz="quarter" idx="5"/>
          </p:nvPr>
        </p:nvSpPr>
        <p:spPr/>
        <p:txBody>
          <a:bodyPr/>
          <a:lstStyle/>
          <a:p>
            <a:fld id="{554D80FE-40B6-4670-BBA7-0352016D1875}" type="slidenum">
              <a:rPr lang="en-GB" smtClean="0"/>
              <a:t>7</a:t>
            </a:fld>
            <a:endParaRPr lang="en-GB"/>
          </a:p>
        </p:txBody>
      </p:sp>
    </p:spTree>
    <p:extLst>
      <p:ext uri="{BB962C8B-B14F-4D97-AF65-F5344CB8AC3E}">
        <p14:creationId xmlns:p14="http://schemas.microsoft.com/office/powerpoint/2010/main" val="2212178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the paragraph and identify which sentences provides an outline of the topic, which sentences develop the topic further and decide if the final sentence concludes the topic or links to further discussion. Consider highlighting each as you discuss. </a:t>
            </a:r>
          </a:p>
          <a:p>
            <a:endParaRPr lang="en-GB" dirty="0"/>
          </a:p>
          <a:p>
            <a:r>
              <a:rPr lang="en-GB" dirty="0"/>
              <a:t>If you want to explore the PEE style of paragraphing you can but please ensure that this is shown as achieving the same aims, for novice students the ‘explain’ element may feel challenging which is why we have emphasised the ‘conclude’ or ‘link’ element that is crucial for basic paragraphing. </a:t>
            </a:r>
          </a:p>
        </p:txBody>
      </p:sp>
      <p:sp>
        <p:nvSpPr>
          <p:cNvPr id="4" name="Slide Number Placeholder 3"/>
          <p:cNvSpPr>
            <a:spLocks noGrp="1"/>
          </p:cNvSpPr>
          <p:nvPr>
            <p:ph type="sldNum" sz="quarter" idx="5"/>
          </p:nvPr>
        </p:nvSpPr>
        <p:spPr/>
        <p:txBody>
          <a:bodyPr/>
          <a:lstStyle/>
          <a:p>
            <a:fld id="{554D80FE-40B6-4670-BBA7-0352016D1875}" type="slidenum">
              <a:rPr lang="en-GB" smtClean="0"/>
              <a:t>9</a:t>
            </a:fld>
            <a:endParaRPr lang="en-GB"/>
          </a:p>
        </p:txBody>
      </p:sp>
    </p:spTree>
    <p:extLst>
      <p:ext uri="{BB962C8B-B14F-4D97-AF65-F5344CB8AC3E}">
        <p14:creationId xmlns:p14="http://schemas.microsoft.com/office/powerpoint/2010/main" val="17766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will be found on Moodle as a pdf printable (for in class students to be given) and a word version that is editable for online students to complete and email. A </a:t>
            </a:r>
            <a:r>
              <a:rPr lang="en-GB" dirty="0" err="1"/>
              <a:t>moodle</a:t>
            </a:r>
            <a:r>
              <a:rPr lang="en-GB" dirty="0"/>
              <a:t> version is available that can be completed directly on Moodle. </a:t>
            </a:r>
          </a:p>
        </p:txBody>
      </p:sp>
      <p:sp>
        <p:nvSpPr>
          <p:cNvPr id="4" name="Slide Number Placeholder 3"/>
          <p:cNvSpPr>
            <a:spLocks noGrp="1"/>
          </p:cNvSpPr>
          <p:nvPr>
            <p:ph type="sldNum" sz="quarter" idx="5"/>
          </p:nvPr>
        </p:nvSpPr>
        <p:spPr/>
        <p:txBody>
          <a:bodyPr/>
          <a:lstStyle/>
          <a:p>
            <a:fld id="{554D80FE-40B6-4670-BBA7-0352016D1875}" type="slidenum">
              <a:rPr lang="en-GB" smtClean="0"/>
              <a:t>10</a:t>
            </a:fld>
            <a:endParaRPr lang="en-GB"/>
          </a:p>
        </p:txBody>
      </p:sp>
    </p:spTree>
    <p:extLst>
      <p:ext uri="{BB962C8B-B14F-4D97-AF65-F5344CB8AC3E}">
        <p14:creationId xmlns:p14="http://schemas.microsoft.com/office/powerpoint/2010/main" val="3438440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gauge the confidence levels of the group. Tackle any common errors or misconceptions here. </a:t>
            </a:r>
          </a:p>
        </p:txBody>
      </p:sp>
      <p:sp>
        <p:nvSpPr>
          <p:cNvPr id="4" name="Slide Number Placeholder 3"/>
          <p:cNvSpPr>
            <a:spLocks noGrp="1"/>
          </p:cNvSpPr>
          <p:nvPr>
            <p:ph type="sldNum" sz="quarter" idx="5"/>
          </p:nvPr>
        </p:nvSpPr>
        <p:spPr/>
        <p:txBody>
          <a:bodyPr/>
          <a:lstStyle/>
          <a:p>
            <a:fld id="{554D80FE-40B6-4670-BBA7-0352016D1875}" type="slidenum">
              <a:rPr lang="en-GB" smtClean="0"/>
              <a:t>11</a:t>
            </a:fld>
            <a:endParaRPr lang="en-GB"/>
          </a:p>
        </p:txBody>
      </p:sp>
    </p:spTree>
    <p:extLst>
      <p:ext uri="{BB962C8B-B14F-4D97-AF65-F5344CB8AC3E}">
        <p14:creationId xmlns:p14="http://schemas.microsoft.com/office/powerpoint/2010/main" val="2538546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needed, display the assignment brief and highlight the criterion 3 expectation to use data to support and justify the points made in their writing. </a:t>
            </a:r>
          </a:p>
          <a:p>
            <a:endParaRPr lang="en-GB" dirty="0"/>
          </a:p>
          <a:p>
            <a:r>
              <a:rPr lang="en-GB" dirty="0"/>
              <a:t>Source data taken from ONS website https://www.ons.gov.uk/employmentandlabourmarket/peopleinwork/labourproductivity/articles/homeworkinghoursrewardsandopportunitiesintheuk2011to2020/2021-04-19 </a:t>
            </a:r>
          </a:p>
        </p:txBody>
      </p:sp>
      <p:sp>
        <p:nvSpPr>
          <p:cNvPr id="4" name="Slide Number Placeholder 3"/>
          <p:cNvSpPr>
            <a:spLocks noGrp="1"/>
          </p:cNvSpPr>
          <p:nvPr>
            <p:ph type="sldNum" sz="quarter" idx="5"/>
          </p:nvPr>
        </p:nvSpPr>
        <p:spPr/>
        <p:txBody>
          <a:bodyPr/>
          <a:lstStyle/>
          <a:p>
            <a:fld id="{554D80FE-40B6-4670-BBA7-0352016D1875}" type="slidenum">
              <a:rPr lang="en-GB" smtClean="0"/>
              <a:t>13</a:t>
            </a:fld>
            <a:endParaRPr lang="en-GB"/>
          </a:p>
        </p:txBody>
      </p:sp>
    </p:spTree>
    <p:extLst>
      <p:ext uri="{BB962C8B-B14F-4D97-AF65-F5344CB8AC3E}">
        <p14:creationId xmlns:p14="http://schemas.microsoft.com/office/powerpoint/2010/main" val="2623604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can be done individually, as a small group or as a whole group. Sentences can be written out or verbally suggested. How many different sentences can be developed from this same pie chart? </a:t>
            </a:r>
          </a:p>
          <a:p>
            <a:endParaRPr lang="en-GB" dirty="0"/>
          </a:p>
          <a:p>
            <a:r>
              <a:rPr lang="en-GB" dirty="0"/>
              <a:t>Data taken from ONS 2021 https://www.ons.gov.uk/employmentandlabourmarket/peopleinwork/earningsandworkinghours/bulletins/genderpaygapintheuk/2021 </a:t>
            </a:r>
          </a:p>
        </p:txBody>
      </p:sp>
      <p:sp>
        <p:nvSpPr>
          <p:cNvPr id="4" name="Slide Number Placeholder 3"/>
          <p:cNvSpPr>
            <a:spLocks noGrp="1"/>
          </p:cNvSpPr>
          <p:nvPr>
            <p:ph type="sldNum" sz="quarter" idx="5"/>
          </p:nvPr>
        </p:nvSpPr>
        <p:spPr/>
        <p:txBody>
          <a:bodyPr/>
          <a:lstStyle/>
          <a:p>
            <a:fld id="{554D80FE-40B6-4670-BBA7-0352016D1875}" type="slidenum">
              <a:rPr lang="en-GB" smtClean="0"/>
              <a:t>14</a:t>
            </a:fld>
            <a:endParaRPr lang="en-GB"/>
          </a:p>
        </p:txBody>
      </p:sp>
    </p:spTree>
    <p:extLst>
      <p:ext uri="{BB962C8B-B14F-4D97-AF65-F5344CB8AC3E}">
        <p14:creationId xmlns:p14="http://schemas.microsoft.com/office/powerpoint/2010/main" val="3475165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will be found on Moodle as a pdf printable (for in class students to be given) and a word version that is editable for online students to complete and email, alternatively there is an Online accessible Moodle version available in week 4. </a:t>
            </a:r>
          </a:p>
        </p:txBody>
      </p:sp>
      <p:sp>
        <p:nvSpPr>
          <p:cNvPr id="4" name="Slide Number Placeholder 3"/>
          <p:cNvSpPr>
            <a:spLocks noGrp="1"/>
          </p:cNvSpPr>
          <p:nvPr>
            <p:ph type="sldNum" sz="quarter" idx="5"/>
          </p:nvPr>
        </p:nvSpPr>
        <p:spPr/>
        <p:txBody>
          <a:bodyPr/>
          <a:lstStyle/>
          <a:p>
            <a:fld id="{554D80FE-40B6-4670-BBA7-0352016D1875}" type="slidenum">
              <a:rPr lang="en-GB" smtClean="0"/>
              <a:t>15</a:t>
            </a:fld>
            <a:endParaRPr lang="en-GB"/>
          </a:p>
        </p:txBody>
      </p:sp>
    </p:spTree>
    <p:extLst>
      <p:ext uri="{BB962C8B-B14F-4D97-AF65-F5344CB8AC3E}">
        <p14:creationId xmlns:p14="http://schemas.microsoft.com/office/powerpoint/2010/main" val="3246404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activity will be found on Moodle as a pdf printable (for in class students to be given) and a word version that is editable for online students to complete and email. </a:t>
            </a:r>
          </a:p>
          <a:p>
            <a:endParaRPr lang="en-GB" dirty="0"/>
          </a:p>
        </p:txBody>
      </p:sp>
      <p:sp>
        <p:nvSpPr>
          <p:cNvPr id="4" name="Slide Number Placeholder 3"/>
          <p:cNvSpPr>
            <a:spLocks noGrp="1"/>
          </p:cNvSpPr>
          <p:nvPr>
            <p:ph type="sldNum" sz="quarter" idx="5"/>
          </p:nvPr>
        </p:nvSpPr>
        <p:spPr/>
        <p:txBody>
          <a:bodyPr/>
          <a:lstStyle/>
          <a:p>
            <a:fld id="{554D80FE-40B6-4670-BBA7-0352016D1875}" type="slidenum">
              <a:rPr lang="en-GB" smtClean="0"/>
              <a:t>21</a:t>
            </a:fld>
            <a:endParaRPr lang="en-GB"/>
          </a:p>
        </p:txBody>
      </p:sp>
    </p:spTree>
    <p:extLst>
      <p:ext uri="{BB962C8B-B14F-4D97-AF65-F5344CB8AC3E}">
        <p14:creationId xmlns:p14="http://schemas.microsoft.com/office/powerpoint/2010/main" val="1615345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661227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3655121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298031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9A13A0-DAD8-498A-80CA-323169BE9A80}" type="datetimeFigureOut">
              <a:rPr lang="en-GB" smtClean="0"/>
              <a:t>29/05/2022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4100034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9A13A0-DAD8-498A-80CA-323169BE9A80}" type="datetimeFigureOut">
              <a:rPr lang="en-GB" smtClean="0"/>
              <a:t>29/05/2022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4239228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948683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259901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4060877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9A13A0-DAD8-498A-80CA-323169BE9A80}" type="datetimeFigureOut">
              <a:rPr lang="en-GB" smtClean="0"/>
              <a:t>29/05/2022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1691943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9A13A0-DAD8-498A-80CA-323169BE9A80}" type="datetimeFigureOut">
              <a:rPr lang="en-GB" smtClean="0"/>
              <a:t>29/05/2022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4002087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3086017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85293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3975129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3169927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10049666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2574581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9A13A0-DAD8-498A-80CA-323169BE9A80}" type="datetimeFigureOut">
              <a:rPr lang="en-GB" smtClean="0"/>
              <a:t>29/05/2022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4D128-3508-43E0-9F9B-C6B548549D30}" type="slidenum">
              <a:rPr lang="en-GB" smtClean="0"/>
              <a:t>‹#›</a:t>
            </a:fld>
            <a:endParaRPr lang="en-GB"/>
          </a:p>
        </p:txBody>
      </p:sp>
    </p:spTree>
    <p:extLst>
      <p:ext uri="{BB962C8B-B14F-4D97-AF65-F5344CB8AC3E}">
        <p14:creationId xmlns:p14="http://schemas.microsoft.com/office/powerpoint/2010/main" val="1015286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D9A13A0-DAD8-498A-80CA-323169BE9A80}" type="datetimeFigureOut">
              <a:rPr lang="en-GB" smtClean="0"/>
              <a:t>29/05/2022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14D128-3508-43E0-9F9B-C6B548549D30}" type="slidenum">
              <a:rPr lang="en-GB" smtClean="0"/>
              <a:t>‹#›</a:t>
            </a:fld>
            <a:endParaRPr lang="en-GB"/>
          </a:p>
        </p:txBody>
      </p:sp>
    </p:spTree>
    <p:extLst>
      <p:ext uri="{BB962C8B-B14F-4D97-AF65-F5344CB8AC3E}">
        <p14:creationId xmlns:p14="http://schemas.microsoft.com/office/powerpoint/2010/main" val="15670292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nationalfoodstrategy.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B9108FAB-4678-4902-BEDF-8BAF71E8FF2D}"/>
              </a:ext>
            </a:extLst>
          </p:cNvPr>
          <p:cNvPicPr>
            <a:picLocks noChangeAspect="1"/>
          </p:cNvPicPr>
          <p:nvPr/>
        </p:nvPicPr>
        <p:blipFill rotWithShape="1">
          <a:blip r:embed="rId2">
            <a:alphaModFix amt="50000"/>
          </a:blip>
          <a:srcRect t="1310" b="14420"/>
          <a:stretch/>
        </p:blipFill>
        <p:spPr>
          <a:xfrm>
            <a:off x="20" y="1"/>
            <a:ext cx="12191980" cy="6857999"/>
          </a:xfrm>
          <a:prstGeom prst="rect">
            <a:avLst/>
          </a:prstGeom>
        </p:spPr>
      </p:pic>
      <p:sp>
        <p:nvSpPr>
          <p:cNvPr id="2" name="Title 1">
            <a:extLst>
              <a:ext uri="{FF2B5EF4-FFF2-40B4-BE49-F238E27FC236}">
                <a16:creationId xmlns:a16="http://schemas.microsoft.com/office/drawing/2014/main" id="{04F632AE-3A93-4EE5-8F4B-4BB2F8CE56CB}"/>
              </a:ext>
            </a:extLst>
          </p:cNvPr>
          <p:cNvSpPr>
            <a:spLocks noGrp="1"/>
          </p:cNvSpPr>
          <p:nvPr>
            <p:ph type="ctrTitle"/>
          </p:nvPr>
        </p:nvSpPr>
        <p:spPr>
          <a:xfrm>
            <a:off x="1524000" y="1122362"/>
            <a:ext cx="9144000" cy="2900518"/>
          </a:xfrm>
        </p:spPr>
        <p:txBody>
          <a:bodyPr>
            <a:normAutofit/>
          </a:bodyPr>
          <a:lstStyle/>
          <a:p>
            <a:r>
              <a:rPr lang="en-GB">
                <a:solidFill>
                  <a:srgbClr val="FFFFFF"/>
                </a:solidFill>
              </a:rPr>
              <a:t>Academic Writing</a:t>
            </a:r>
          </a:p>
        </p:txBody>
      </p:sp>
      <p:sp>
        <p:nvSpPr>
          <p:cNvPr id="3" name="Subtitle 2">
            <a:extLst>
              <a:ext uri="{FF2B5EF4-FFF2-40B4-BE49-F238E27FC236}">
                <a16:creationId xmlns:a16="http://schemas.microsoft.com/office/drawing/2014/main" id="{A713DE9E-BE6D-4AA2-8A50-9F232CFF1F41}"/>
              </a:ext>
            </a:extLst>
          </p:cNvPr>
          <p:cNvSpPr>
            <a:spLocks noGrp="1"/>
          </p:cNvSpPr>
          <p:nvPr>
            <p:ph type="subTitle" idx="1"/>
          </p:nvPr>
        </p:nvSpPr>
        <p:spPr>
          <a:xfrm>
            <a:off x="1524000" y="4159404"/>
            <a:ext cx="9144000" cy="1098395"/>
          </a:xfrm>
        </p:spPr>
        <p:txBody>
          <a:bodyPr>
            <a:normAutofit/>
          </a:bodyPr>
          <a:lstStyle/>
          <a:p>
            <a:r>
              <a:rPr lang="en-GB" b="1" dirty="0">
                <a:solidFill>
                  <a:schemeClr val="accent2">
                    <a:lumMod val="20000"/>
                    <a:lumOff val="80000"/>
                  </a:schemeClr>
                </a:solidFill>
              </a:rPr>
              <a:t>BMSW</a:t>
            </a:r>
            <a:r>
              <a:rPr lang="en-GB" sz="2000" b="1" dirty="0">
                <a:solidFill>
                  <a:schemeClr val="accent2">
                    <a:lumMod val="20000"/>
                    <a:lumOff val="80000"/>
                  </a:schemeClr>
                </a:solidFill>
              </a:rPr>
              <a:t>4001_BIRM</a:t>
            </a:r>
            <a:endParaRPr lang="en-GB" dirty="0">
              <a:solidFill>
                <a:srgbClr val="FFFFFF"/>
              </a:solidFill>
            </a:endParaRPr>
          </a:p>
        </p:txBody>
      </p:sp>
    </p:spTree>
    <p:extLst>
      <p:ext uri="{BB962C8B-B14F-4D97-AF65-F5344CB8AC3E}">
        <p14:creationId xmlns:p14="http://schemas.microsoft.com/office/powerpoint/2010/main" val="8158763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endar on table">
            <a:extLst>
              <a:ext uri="{FF2B5EF4-FFF2-40B4-BE49-F238E27FC236}">
                <a16:creationId xmlns:a16="http://schemas.microsoft.com/office/drawing/2014/main" id="{14318DDA-4E97-4943-B3FF-A870FDC8245C}"/>
              </a:ext>
            </a:extLst>
          </p:cNvPr>
          <p:cNvPicPr>
            <a:picLocks noChangeAspect="1"/>
          </p:cNvPicPr>
          <p:nvPr/>
        </p:nvPicPr>
        <p:blipFill rotWithShape="1">
          <a:blip r:embed="rId2"/>
          <a:srcRect r="15627" b="-1"/>
          <a:stretch/>
        </p:blipFill>
        <p:spPr>
          <a:xfrm>
            <a:off x="3523485" y="10"/>
            <a:ext cx="8668512" cy="6857990"/>
          </a:xfrm>
          <a:prstGeom prst="rect">
            <a:avLst/>
          </a:prstGeom>
        </p:spPr>
      </p:pic>
      <p:sp>
        <p:nvSpPr>
          <p:cNvPr id="2" name="Title 1">
            <a:extLst>
              <a:ext uri="{FF2B5EF4-FFF2-40B4-BE49-F238E27FC236}">
                <a16:creationId xmlns:a16="http://schemas.microsoft.com/office/drawing/2014/main" id="{EA4C736D-EB77-4430-8C74-25B89699EA4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In the session today</a:t>
            </a:r>
          </a:p>
        </p:txBody>
      </p:sp>
      <p:sp>
        <p:nvSpPr>
          <p:cNvPr id="3" name="TextBox 2">
            <a:extLst>
              <a:ext uri="{FF2B5EF4-FFF2-40B4-BE49-F238E27FC236}">
                <a16:creationId xmlns:a16="http://schemas.microsoft.com/office/drawing/2014/main" id="{0B1A4D6F-FCE3-4C49-B967-7EC7170054B4}"/>
              </a:ext>
            </a:extLst>
          </p:cNvPr>
          <p:cNvSpPr txBox="1"/>
          <p:nvPr/>
        </p:nvSpPr>
        <p:spPr>
          <a:xfrm>
            <a:off x="6570404" y="1007165"/>
            <a:ext cx="6493565"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3200" dirty="0">
                <a:solidFill>
                  <a:schemeClr val="bg1"/>
                </a:solidFill>
                <a:latin typeface="Arial" panose="020B0604020202020204" pitchFamily="34" charset="0"/>
                <a:cs typeface="Arial" panose="020B0604020202020204" pitchFamily="34" charset="0"/>
              </a:rPr>
              <a:t>Composition of sentences. </a:t>
            </a:r>
          </a:p>
        </p:txBody>
      </p:sp>
      <p:sp>
        <p:nvSpPr>
          <p:cNvPr id="10" name="TextBox 9">
            <a:extLst>
              <a:ext uri="{FF2B5EF4-FFF2-40B4-BE49-F238E27FC236}">
                <a16:creationId xmlns:a16="http://schemas.microsoft.com/office/drawing/2014/main" id="{6CC07E0B-62FB-4BB8-B340-D57932940211}"/>
              </a:ext>
            </a:extLst>
          </p:cNvPr>
          <p:cNvSpPr txBox="1"/>
          <p:nvPr/>
        </p:nvSpPr>
        <p:spPr>
          <a:xfrm>
            <a:off x="6633091" y="1729409"/>
            <a:ext cx="6493565"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3200" dirty="0">
                <a:solidFill>
                  <a:schemeClr val="bg1"/>
                </a:solidFill>
                <a:latin typeface="Arial" panose="020B0604020202020204" pitchFamily="34" charset="0"/>
                <a:cs typeface="Arial" panose="020B0604020202020204" pitchFamily="34" charset="0"/>
              </a:rPr>
              <a:t>Composition of paragraphs </a:t>
            </a:r>
          </a:p>
        </p:txBody>
      </p:sp>
      <p:sp>
        <p:nvSpPr>
          <p:cNvPr id="12" name="TextBox 11">
            <a:extLst>
              <a:ext uri="{FF2B5EF4-FFF2-40B4-BE49-F238E27FC236}">
                <a16:creationId xmlns:a16="http://schemas.microsoft.com/office/drawing/2014/main" id="{6AC1B5B9-FBE4-4DA4-B920-027578C0FF52}"/>
              </a:ext>
            </a:extLst>
          </p:cNvPr>
          <p:cNvSpPr txBox="1"/>
          <p:nvPr/>
        </p:nvSpPr>
        <p:spPr>
          <a:xfrm>
            <a:off x="6633090" y="2451653"/>
            <a:ext cx="6493565"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3200" dirty="0">
                <a:solidFill>
                  <a:schemeClr val="bg1"/>
                </a:solidFill>
                <a:latin typeface="Arial" panose="020B0604020202020204" pitchFamily="34" charset="0"/>
                <a:cs typeface="Arial" panose="020B0604020202020204" pitchFamily="34" charset="0"/>
              </a:rPr>
              <a:t>Using data </a:t>
            </a:r>
          </a:p>
        </p:txBody>
      </p:sp>
      <p:sp>
        <p:nvSpPr>
          <p:cNvPr id="14" name="TextBox 13">
            <a:extLst>
              <a:ext uri="{FF2B5EF4-FFF2-40B4-BE49-F238E27FC236}">
                <a16:creationId xmlns:a16="http://schemas.microsoft.com/office/drawing/2014/main" id="{5F32F8F8-98B0-4B2D-AB21-DB2E98FB2A5F}"/>
              </a:ext>
            </a:extLst>
          </p:cNvPr>
          <p:cNvSpPr txBox="1"/>
          <p:nvPr/>
        </p:nvSpPr>
        <p:spPr>
          <a:xfrm>
            <a:off x="6633089" y="3136612"/>
            <a:ext cx="6493565"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3200" dirty="0">
                <a:solidFill>
                  <a:schemeClr val="bg1"/>
                </a:solidFill>
                <a:latin typeface="Arial" panose="020B0604020202020204" pitchFamily="34" charset="0"/>
                <a:cs typeface="Arial" panose="020B0604020202020204" pitchFamily="34" charset="0"/>
              </a:rPr>
              <a:t>Planning your assignments</a:t>
            </a:r>
          </a:p>
        </p:txBody>
      </p:sp>
    </p:spTree>
    <p:extLst>
      <p:ext uri="{BB962C8B-B14F-4D97-AF65-F5344CB8AC3E}">
        <p14:creationId xmlns:p14="http://schemas.microsoft.com/office/powerpoint/2010/main" val="30855800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2" grpId="0"/>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CF9F-4614-4424-92FB-CB4B98F38169}"/>
              </a:ext>
            </a:extLst>
          </p:cNvPr>
          <p:cNvSpPr>
            <a:spLocks noGrp="1"/>
          </p:cNvSpPr>
          <p:nvPr>
            <p:ph type="title"/>
          </p:nvPr>
        </p:nvSpPr>
        <p:spPr>
          <a:xfrm>
            <a:off x="427383" y="132349"/>
            <a:ext cx="5257800" cy="1325563"/>
          </a:xfrm>
        </p:spPr>
        <p:txBody>
          <a:bodyPr/>
          <a:lstStyle/>
          <a:p>
            <a:r>
              <a:rPr lang="en-GB" u="sng" dirty="0"/>
              <a:t>How sentences work</a:t>
            </a:r>
            <a:r>
              <a:rPr lang="en-GB" dirty="0"/>
              <a:t>. </a:t>
            </a:r>
          </a:p>
        </p:txBody>
      </p:sp>
      <p:sp>
        <p:nvSpPr>
          <p:cNvPr id="4" name="Rectangle 3">
            <a:extLst>
              <a:ext uri="{FF2B5EF4-FFF2-40B4-BE49-F238E27FC236}">
                <a16:creationId xmlns:a16="http://schemas.microsoft.com/office/drawing/2014/main" id="{9D3C1B93-5319-46A7-B280-6957F3710224}"/>
              </a:ext>
            </a:extLst>
          </p:cNvPr>
          <p:cNvSpPr/>
          <p:nvPr/>
        </p:nvSpPr>
        <p:spPr>
          <a:xfrm>
            <a:off x="185525" y="4308745"/>
            <a:ext cx="3737113" cy="609600"/>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Simple sentences</a:t>
            </a:r>
          </a:p>
        </p:txBody>
      </p:sp>
      <p:sp>
        <p:nvSpPr>
          <p:cNvPr id="5" name="Rectangle 4">
            <a:extLst>
              <a:ext uri="{FF2B5EF4-FFF2-40B4-BE49-F238E27FC236}">
                <a16:creationId xmlns:a16="http://schemas.microsoft.com/office/drawing/2014/main" id="{5F90026C-E96A-4FF1-8B68-D5F608764362}"/>
              </a:ext>
            </a:extLst>
          </p:cNvPr>
          <p:cNvSpPr/>
          <p:nvPr/>
        </p:nvSpPr>
        <p:spPr>
          <a:xfrm>
            <a:off x="4227443" y="4308745"/>
            <a:ext cx="3737113" cy="609600"/>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Compound sentences</a:t>
            </a:r>
          </a:p>
        </p:txBody>
      </p:sp>
      <p:sp>
        <p:nvSpPr>
          <p:cNvPr id="6" name="Rectangle 5">
            <a:extLst>
              <a:ext uri="{FF2B5EF4-FFF2-40B4-BE49-F238E27FC236}">
                <a16:creationId xmlns:a16="http://schemas.microsoft.com/office/drawing/2014/main" id="{F0194068-5A7B-4F60-B523-FB9E6C632F95}"/>
              </a:ext>
            </a:extLst>
          </p:cNvPr>
          <p:cNvSpPr/>
          <p:nvPr/>
        </p:nvSpPr>
        <p:spPr>
          <a:xfrm>
            <a:off x="8269361" y="4308745"/>
            <a:ext cx="3737114" cy="609600"/>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Complex sentences</a:t>
            </a:r>
          </a:p>
        </p:txBody>
      </p:sp>
      <p:sp>
        <p:nvSpPr>
          <p:cNvPr id="10" name="TextBox 9">
            <a:extLst>
              <a:ext uri="{FF2B5EF4-FFF2-40B4-BE49-F238E27FC236}">
                <a16:creationId xmlns:a16="http://schemas.microsoft.com/office/drawing/2014/main" id="{5D666A60-B2AE-4C70-85F7-F9183EC939FD}"/>
              </a:ext>
            </a:extLst>
          </p:cNvPr>
          <p:cNvSpPr txBox="1"/>
          <p:nvPr/>
        </p:nvSpPr>
        <p:spPr>
          <a:xfrm>
            <a:off x="265043" y="1761974"/>
            <a:ext cx="1192695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 sentence must have a verb, a doing word.” (McMillan &amp; Weyers, 2014, p162)</a:t>
            </a:r>
          </a:p>
        </p:txBody>
      </p:sp>
      <p:sp>
        <p:nvSpPr>
          <p:cNvPr id="13" name="Title 1">
            <a:extLst>
              <a:ext uri="{FF2B5EF4-FFF2-40B4-BE49-F238E27FC236}">
                <a16:creationId xmlns:a16="http://schemas.microsoft.com/office/drawing/2014/main" id="{D5BD73CC-BFD2-4804-BCC1-7FD328B7BD5C}"/>
              </a:ext>
            </a:extLst>
          </p:cNvPr>
          <p:cNvSpPr txBox="1">
            <a:spLocks/>
          </p:cNvSpPr>
          <p:nvPr/>
        </p:nvSpPr>
        <p:spPr>
          <a:xfrm>
            <a:off x="3203712" y="2547209"/>
            <a:ext cx="74642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t>Different types of sentence </a:t>
            </a:r>
          </a:p>
        </p:txBody>
      </p:sp>
    </p:spTree>
    <p:extLst>
      <p:ext uri="{BB962C8B-B14F-4D97-AF65-F5344CB8AC3E}">
        <p14:creationId xmlns:p14="http://schemas.microsoft.com/office/powerpoint/2010/main" val="41866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6D7C1F1-8297-45B6-84B3-180E218A227A}"/>
              </a:ext>
            </a:extLst>
          </p:cNvPr>
          <p:cNvSpPr/>
          <p:nvPr/>
        </p:nvSpPr>
        <p:spPr>
          <a:xfrm>
            <a:off x="3790118" y="845793"/>
            <a:ext cx="3737113" cy="609600"/>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Simple sentences</a:t>
            </a:r>
          </a:p>
        </p:txBody>
      </p:sp>
      <p:sp>
        <p:nvSpPr>
          <p:cNvPr id="5" name="Rectangle 4">
            <a:extLst>
              <a:ext uri="{FF2B5EF4-FFF2-40B4-BE49-F238E27FC236}">
                <a16:creationId xmlns:a16="http://schemas.microsoft.com/office/drawing/2014/main" id="{7FE6051D-D6C8-47A0-A893-A077C1C34931}"/>
              </a:ext>
            </a:extLst>
          </p:cNvPr>
          <p:cNvSpPr/>
          <p:nvPr/>
        </p:nvSpPr>
        <p:spPr>
          <a:xfrm>
            <a:off x="881269" y="1989417"/>
            <a:ext cx="10429462" cy="16549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Simple sentences have a subject (the person or thing doing the action) and a verb, sometimes followed by a phrase of other information. Together these make sense as a unit. </a:t>
            </a:r>
          </a:p>
        </p:txBody>
      </p:sp>
      <p:sp>
        <p:nvSpPr>
          <p:cNvPr id="6" name="TextBox 5">
            <a:extLst>
              <a:ext uri="{FF2B5EF4-FFF2-40B4-BE49-F238E27FC236}">
                <a16:creationId xmlns:a16="http://schemas.microsoft.com/office/drawing/2014/main" id="{B00758FB-2530-421E-B8D2-5311C759D378}"/>
              </a:ext>
            </a:extLst>
          </p:cNvPr>
          <p:cNvSpPr txBox="1"/>
          <p:nvPr/>
        </p:nvSpPr>
        <p:spPr>
          <a:xfrm>
            <a:off x="3087765" y="3926581"/>
            <a:ext cx="8222966"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Plants </a:t>
            </a:r>
            <a:r>
              <a:rPr lang="en-GB" sz="2800" b="1" dirty="0">
                <a:latin typeface="Arial" panose="020B0604020202020204" pitchFamily="34" charset="0"/>
                <a:cs typeface="Arial" panose="020B0604020202020204" pitchFamily="34" charset="0"/>
              </a:rPr>
              <a:t>require</a:t>
            </a:r>
            <a:r>
              <a:rPr lang="en-GB" sz="2800" dirty="0">
                <a:latin typeface="Arial" panose="020B0604020202020204" pitchFamily="34" charset="0"/>
                <a:cs typeface="Arial" panose="020B0604020202020204" pitchFamily="34" charset="0"/>
              </a:rPr>
              <a:t> sunlight and water.</a:t>
            </a:r>
          </a:p>
          <a:p>
            <a:r>
              <a:rPr lang="en-GB" sz="2800" dirty="0">
                <a:latin typeface="Arial" panose="020B0604020202020204" pitchFamily="34" charset="0"/>
                <a:cs typeface="Arial" panose="020B0604020202020204" pitchFamily="34" charset="0"/>
              </a:rPr>
              <a:t>Nurses </a:t>
            </a:r>
            <a:r>
              <a:rPr lang="en-GB" sz="2800" b="1" dirty="0">
                <a:latin typeface="Arial" panose="020B0604020202020204" pitchFamily="34" charset="0"/>
                <a:cs typeface="Arial" panose="020B0604020202020204" pitchFamily="34" charset="0"/>
              </a:rPr>
              <a:t>work</a:t>
            </a:r>
            <a:r>
              <a:rPr lang="en-GB" sz="2800" dirty="0">
                <a:latin typeface="Arial" panose="020B0604020202020204" pitchFamily="34" charset="0"/>
                <a:cs typeface="Arial" panose="020B0604020202020204" pitchFamily="34" charset="0"/>
              </a:rPr>
              <a:t> long hours.  </a:t>
            </a:r>
          </a:p>
        </p:txBody>
      </p:sp>
      <p:sp>
        <p:nvSpPr>
          <p:cNvPr id="7" name="TextBox 6">
            <a:extLst>
              <a:ext uri="{FF2B5EF4-FFF2-40B4-BE49-F238E27FC236}">
                <a16:creationId xmlns:a16="http://schemas.microsoft.com/office/drawing/2014/main" id="{3F0F7F4E-3AE8-49D4-BDBB-6DC16991D204}"/>
              </a:ext>
            </a:extLst>
          </p:cNvPr>
          <p:cNvSpPr txBox="1"/>
          <p:nvPr/>
        </p:nvSpPr>
        <p:spPr>
          <a:xfrm>
            <a:off x="1080056" y="5367130"/>
            <a:ext cx="10429462"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Simply sentences can be useful when stating a fact or statistic.</a:t>
            </a:r>
          </a:p>
          <a:p>
            <a:r>
              <a:rPr lang="en-GB" sz="2400" dirty="0">
                <a:latin typeface="Arial" panose="020B0604020202020204" pitchFamily="34" charset="0"/>
                <a:cs typeface="Arial" panose="020B0604020202020204" pitchFamily="34" charset="0"/>
              </a:rPr>
              <a:t>Simple sentences can have impact. </a:t>
            </a:r>
          </a:p>
        </p:txBody>
      </p:sp>
    </p:spTree>
    <p:extLst>
      <p:ext uri="{BB962C8B-B14F-4D97-AF65-F5344CB8AC3E}">
        <p14:creationId xmlns:p14="http://schemas.microsoft.com/office/powerpoint/2010/main" val="218593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DD8964-4552-4407-85B5-6933219B4DB7}"/>
              </a:ext>
            </a:extLst>
          </p:cNvPr>
          <p:cNvSpPr/>
          <p:nvPr/>
        </p:nvSpPr>
        <p:spPr>
          <a:xfrm>
            <a:off x="4108172" y="808306"/>
            <a:ext cx="3737113" cy="609600"/>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Compound sentences</a:t>
            </a:r>
          </a:p>
        </p:txBody>
      </p:sp>
      <p:sp>
        <p:nvSpPr>
          <p:cNvPr id="5" name="Rectangle 4">
            <a:extLst>
              <a:ext uri="{FF2B5EF4-FFF2-40B4-BE49-F238E27FC236}">
                <a16:creationId xmlns:a16="http://schemas.microsoft.com/office/drawing/2014/main" id="{7129D7DA-BE06-4E94-9BC0-15B44BF5E93D}"/>
              </a:ext>
            </a:extLst>
          </p:cNvPr>
          <p:cNvSpPr/>
          <p:nvPr/>
        </p:nvSpPr>
        <p:spPr>
          <a:xfrm>
            <a:off x="914400" y="1759097"/>
            <a:ext cx="10707756" cy="19382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These are two simple sentences joined usually by </a:t>
            </a:r>
            <a:r>
              <a:rPr lang="en-GB" sz="2400" b="1" u="sng" dirty="0">
                <a:latin typeface="Arial" panose="020B0604020202020204" pitchFamily="34" charset="0"/>
                <a:cs typeface="Arial" panose="020B0604020202020204" pitchFamily="34" charset="0"/>
              </a:rPr>
              <a:t>and</a:t>
            </a:r>
            <a:r>
              <a:rPr lang="en-GB" sz="2400" dirty="0">
                <a:latin typeface="Arial" panose="020B0604020202020204" pitchFamily="34" charset="0"/>
                <a:cs typeface="Arial" panose="020B0604020202020204" pitchFamily="34" charset="0"/>
              </a:rPr>
              <a:t> or </a:t>
            </a:r>
            <a:r>
              <a:rPr lang="en-GB" sz="2400" b="1" u="sng" dirty="0">
                <a:latin typeface="Arial" panose="020B0604020202020204" pitchFamily="34" charset="0"/>
                <a:cs typeface="Arial" panose="020B0604020202020204" pitchFamily="34" charset="0"/>
              </a:rPr>
              <a:t>but</a:t>
            </a:r>
            <a:r>
              <a:rPr lang="en-GB" sz="2400" dirty="0">
                <a:latin typeface="Arial" panose="020B0604020202020204" pitchFamily="34" charset="0"/>
                <a:cs typeface="Arial" panose="020B0604020202020204" pitchFamily="34" charset="0"/>
              </a:rPr>
              <a:t>. There will be two verbs in this combined sentence. </a:t>
            </a:r>
          </a:p>
        </p:txBody>
      </p:sp>
      <p:sp>
        <p:nvSpPr>
          <p:cNvPr id="6" name="TextBox 5">
            <a:extLst>
              <a:ext uri="{FF2B5EF4-FFF2-40B4-BE49-F238E27FC236}">
                <a16:creationId xmlns:a16="http://schemas.microsoft.com/office/drawing/2014/main" id="{0E6F690E-220E-4BAF-BE9D-7DB2524E5CD7}"/>
              </a:ext>
            </a:extLst>
          </p:cNvPr>
          <p:cNvSpPr txBox="1"/>
          <p:nvPr/>
        </p:nvSpPr>
        <p:spPr>
          <a:xfrm>
            <a:off x="808383" y="4157870"/>
            <a:ext cx="11794434"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Social care </a:t>
            </a:r>
            <a:r>
              <a:rPr lang="en-GB" sz="2800" b="1" dirty="0">
                <a:latin typeface="Arial" panose="020B0604020202020204" pitchFamily="34" charset="0"/>
                <a:cs typeface="Arial" panose="020B0604020202020204" pitchFamily="34" charset="0"/>
              </a:rPr>
              <a:t>requires</a:t>
            </a:r>
            <a:r>
              <a:rPr lang="en-GB" sz="2800" dirty="0">
                <a:latin typeface="Arial" panose="020B0604020202020204" pitchFamily="34" charset="0"/>
                <a:cs typeface="Arial" panose="020B0604020202020204" pitchFamily="34" charset="0"/>
              </a:rPr>
              <a:t> resilience </a:t>
            </a:r>
            <a:r>
              <a:rPr lang="en-GB" sz="2800" b="1" u="sng" dirty="0">
                <a:latin typeface="Arial" panose="020B0604020202020204" pitchFamily="34" charset="0"/>
                <a:cs typeface="Arial" panose="020B0604020202020204" pitchFamily="34" charset="0"/>
              </a:rPr>
              <a:t>and</a:t>
            </a:r>
            <a:r>
              <a:rPr lang="en-GB" sz="2800" dirty="0">
                <a:latin typeface="Arial" panose="020B0604020202020204" pitchFamily="34" charset="0"/>
                <a:cs typeface="Arial" panose="020B0604020202020204" pitchFamily="34" charset="0"/>
              </a:rPr>
              <a:t> managers must </a:t>
            </a:r>
            <a:r>
              <a:rPr lang="en-GB" sz="2800" b="1" dirty="0">
                <a:latin typeface="Arial" panose="020B0604020202020204" pitchFamily="34" charset="0"/>
                <a:cs typeface="Arial" panose="020B0604020202020204" pitchFamily="34" charset="0"/>
              </a:rPr>
              <a:t>support</a:t>
            </a:r>
            <a:r>
              <a:rPr lang="en-GB" sz="2800" dirty="0">
                <a:latin typeface="Arial" panose="020B0604020202020204" pitchFamily="34" charset="0"/>
                <a:cs typeface="Arial" panose="020B0604020202020204" pitchFamily="34" charset="0"/>
              </a:rPr>
              <a:t> their workforce. </a:t>
            </a:r>
          </a:p>
        </p:txBody>
      </p:sp>
      <p:sp>
        <p:nvSpPr>
          <p:cNvPr id="7" name="TextBox 6">
            <a:extLst>
              <a:ext uri="{FF2B5EF4-FFF2-40B4-BE49-F238E27FC236}">
                <a16:creationId xmlns:a16="http://schemas.microsoft.com/office/drawing/2014/main" id="{1511CC27-5ACD-4958-9567-92944691AE5E}"/>
              </a:ext>
            </a:extLst>
          </p:cNvPr>
          <p:cNvSpPr txBox="1"/>
          <p:nvPr/>
        </p:nvSpPr>
        <p:spPr>
          <a:xfrm>
            <a:off x="914400" y="5353877"/>
            <a:ext cx="10707755" cy="830997"/>
          </a:xfrm>
          <a:prstGeom prst="rect">
            <a:avLst/>
          </a:prstGeom>
          <a:noFill/>
        </p:spPr>
        <p:txBody>
          <a:bodyPr wrap="square" rtlCol="0">
            <a:spAutoFit/>
          </a:bodyPr>
          <a:lstStyle/>
          <a:p>
            <a:r>
              <a:rPr lang="en-GB" sz="2400" dirty="0"/>
              <a:t>Can you create a compound sentence that describes a job role</a:t>
            </a:r>
            <a:r>
              <a:rPr lang="en-GB" sz="2400" dirty="0">
                <a:latin typeface="Arial" panose="020B0604020202020204" pitchFamily="34" charset="0"/>
                <a:cs typeface="Arial" panose="020B0604020202020204" pitchFamily="34" charset="0"/>
              </a:rPr>
              <a:t>?</a:t>
            </a:r>
          </a:p>
          <a:p>
            <a:r>
              <a:rPr lang="en-GB" sz="2400" dirty="0"/>
              <a:t>When would you use a compound sentenc</a:t>
            </a:r>
            <a:r>
              <a:rPr lang="en-GB" sz="2400" dirty="0">
                <a:latin typeface="Arial" panose="020B0604020202020204" pitchFamily="34" charset="0"/>
                <a:cs typeface="Arial" panose="020B0604020202020204" pitchFamily="34" charset="0"/>
              </a:rPr>
              <a:t>e?  </a:t>
            </a:r>
          </a:p>
        </p:txBody>
      </p:sp>
    </p:spTree>
    <p:extLst>
      <p:ext uri="{BB962C8B-B14F-4D97-AF65-F5344CB8AC3E}">
        <p14:creationId xmlns:p14="http://schemas.microsoft.com/office/powerpoint/2010/main" val="324458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fade">
                                      <p:cBhvr>
                                        <p:cTn id="2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6B00DC-B8D7-4004-982A-089796A64207}"/>
              </a:ext>
            </a:extLst>
          </p:cNvPr>
          <p:cNvSpPr/>
          <p:nvPr/>
        </p:nvSpPr>
        <p:spPr>
          <a:xfrm>
            <a:off x="4121420" y="712167"/>
            <a:ext cx="3737114" cy="609600"/>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Complex sentences</a:t>
            </a:r>
          </a:p>
        </p:txBody>
      </p:sp>
      <p:sp>
        <p:nvSpPr>
          <p:cNvPr id="5" name="Rectangle 4">
            <a:extLst>
              <a:ext uri="{FF2B5EF4-FFF2-40B4-BE49-F238E27FC236}">
                <a16:creationId xmlns:a16="http://schemas.microsoft.com/office/drawing/2014/main" id="{EB2DB268-C9CC-43D6-9F55-ABED2AE7911C}"/>
              </a:ext>
            </a:extLst>
          </p:cNvPr>
          <p:cNvSpPr/>
          <p:nvPr/>
        </p:nvSpPr>
        <p:spPr>
          <a:xfrm>
            <a:off x="541176" y="1701274"/>
            <a:ext cx="10974963" cy="17277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These sentences have a main clause and subordinate clauses. A main clause is a unit of meaning built around a verb. A subordinate clause also contains a verb but it would not make sense if it was written on its own but often provides depth of description to the main clause. </a:t>
            </a:r>
          </a:p>
        </p:txBody>
      </p:sp>
      <p:sp>
        <p:nvSpPr>
          <p:cNvPr id="6" name="TextBox 5">
            <a:extLst>
              <a:ext uri="{FF2B5EF4-FFF2-40B4-BE49-F238E27FC236}">
                <a16:creationId xmlns:a16="http://schemas.microsoft.com/office/drawing/2014/main" id="{F7627485-ED5C-419B-B65D-A60AD500A697}"/>
              </a:ext>
            </a:extLst>
          </p:cNvPr>
          <p:cNvSpPr txBox="1"/>
          <p:nvPr/>
        </p:nvSpPr>
        <p:spPr>
          <a:xfrm>
            <a:off x="1152935" y="3808506"/>
            <a:ext cx="10363203"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Employment legislation protects the rights of workers, especially when they are not treated according to UK law. </a:t>
            </a:r>
          </a:p>
        </p:txBody>
      </p:sp>
      <p:sp>
        <p:nvSpPr>
          <p:cNvPr id="7" name="TextBox 6">
            <a:extLst>
              <a:ext uri="{FF2B5EF4-FFF2-40B4-BE49-F238E27FC236}">
                <a16:creationId xmlns:a16="http://schemas.microsoft.com/office/drawing/2014/main" id="{54CF10AC-2ED3-45CA-A50A-D206EF326129}"/>
              </a:ext>
            </a:extLst>
          </p:cNvPr>
          <p:cNvSpPr txBox="1"/>
          <p:nvPr/>
        </p:nvSpPr>
        <p:spPr>
          <a:xfrm>
            <a:off x="435159" y="5001208"/>
            <a:ext cx="10974963"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Can you identify the main clause and subordinate clause in the complex sentence above?</a:t>
            </a:r>
          </a:p>
          <a:p>
            <a:r>
              <a:rPr lang="en-GB" sz="2400" dirty="0">
                <a:latin typeface="Arial" panose="020B0604020202020204" pitchFamily="34" charset="0"/>
                <a:cs typeface="Arial" panose="020B0604020202020204" pitchFamily="34" charset="0"/>
              </a:rPr>
              <a:t>When would a complex sentence be useful in your writing?  </a:t>
            </a:r>
          </a:p>
        </p:txBody>
      </p:sp>
    </p:spTree>
    <p:extLst>
      <p:ext uri="{BB962C8B-B14F-4D97-AF65-F5344CB8AC3E}">
        <p14:creationId xmlns:p14="http://schemas.microsoft.com/office/powerpoint/2010/main" val="73380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fade">
                                      <p:cBhvr>
                                        <p:cTn id="2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4182-2535-4BE6-923B-D8CBEDBDFB54}"/>
              </a:ext>
            </a:extLst>
          </p:cNvPr>
          <p:cNvSpPr>
            <a:spLocks noGrp="1"/>
          </p:cNvSpPr>
          <p:nvPr>
            <p:ph type="title"/>
          </p:nvPr>
        </p:nvSpPr>
        <p:spPr>
          <a:xfrm>
            <a:off x="826396" y="586855"/>
            <a:ext cx="2775220" cy="4022467"/>
          </a:xfrm>
        </p:spPr>
        <p:txBody>
          <a:bodyPr anchor="b">
            <a:normAutofit/>
          </a:bodyPr>
          <a:lstStyle/>
          <a:p>
            <a:pPr algn="r"/>
            <a:r>
              <a:rPr lang="en-GB" sz="4000" dirty="0">
                <a:solidFill>
                  <a:srgbClr val="FFFFFF"/>
                </a:solidFill>
              </a:rPr>
              <a:t> Sentences Activity – 30 mins. </a:t>
            </a:r>
          </a:p>
        </p:txBody>
      </p:sp>
      <p:sp>
        <p:nvSpPr>
          <p:cNvPr id="3" name="Content Placeholder 2">
            <a:extLst>
              <a:ext uri="{FF2B5EF4-FFF2-40B4-BE49-F238E27FC236}">
                <a16:creationId xmlns:a16="http://schemas.microsoft.com/office/drawing/2014/main" id="{A12D5D62-FEFD-40EF-8825-4F55398640CA}"/>
              </a:ext>
            </a:extLst>
          </p:cNvPr>
          <p:cNvSpPr>
            <a:spLocks noGrp="1"/>
          </p:cNvSpPr>
          <p:nvPr>
            <p:ph idx="1"/>
          </p:nvPr>
        </p:nvSpPr>
        <p:spPr>
          <a:xfrm>
            <a:off x="4142792" y="970384"/>
            <a:ext cx="7222813" cy="5225143"/>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Using a source for your task1 Academic report assignment. </a:t>
            </a:r>
          </a:p>
          <a:p>
            <a:r>
              <a:rPr lang="en-GB" sz="2400" dirty="0">
                <a:latin typeface="Arial" panose="020B0604020202020204" pitchFamily="34" charset="0"/>
                <a:cs typeface="Arial" panose="020B0604020202020204" pitchFamily="34" charset="0"/>
              </a:rPr>
              <a:t>Write a simple sentence. </a:t>
            </a:r>
          </a:p>
          <a:p>
            <a:pPr lvl="1"/>
            <a:r>
              <a:rPr lang="en-GB" sz="2400" dirty="0">
                <a:latin typeface="Arial" panose="020B0604020202020204" pitchFamily="34" charset="0"/>
                <a:cs typeface="Arial" panose="020B0604020202020204" pitchFamily="34" charset="0"/>
              </a:rPr>
              <a:t>Can you extend this simple sentence with </a:t>
            </a:r>
            <a:r>
              <a:rPr lang="en-GB" sz="2400" b="1" dirty="0">
                <a:latin typeface="Arial" panose="020B0604020202020204" pitchFamily="34" charset="0"/>
                <a:cs typeface="Arial" panose="020B0604020202020204" pitchFamily="34" charset="0"/>
              </a:rPr>
              <a:t>and</a:t>
            </a:r>
            <a:r>
              <a:rPr lang="en-GB" sz="2400" dirty="0">
                <a:latin typeface="Arial" panose="020B0604020202020204" pitchFamily="34" charset="0"/>
                <a:cs typeface="Arial" panose="020B0604020202020204" pitchFamily="34" charset="0"/>
              </a:rPr>
              <a:t> or </a:t>
            </a:r>
            <a:r>
              <a:rPr lang="en-GB" sz="2400" b="1" dirty="0">
                <a:latin typeface="Arial" panose="020B0604020202020204" pitchFamily="34" charset="0"/>
                <a:cs typeface="Arial" panose="020B0604020202020204" pitchFamily="34" charset="0"/>
              </a:rPr>
              <a:t>but</a:t>
            </a:r>
            <a:r>
              <a:rPr lang="en-GB" sz="2400" dirty="0">
                <a:latin typeface="Arial" panose="020B0604020202020204" pitchFamily="34" charset="0"/>
                <a:cs typeface="Arial" panose="020B0604020202020204" pitchFamily="34" charset="0"/>
              </a:rPr>
              <a:t> to become a compound sentence?</a:t>
            </a:r>
          </a:p>
          <a:p>
            <a:pPr lvl="1"/>
            <a:r>
              <a:rPr lang="en-GB" sz="2400" dirty="0">
                <a:latin typeface="Arial" panose="020B0604020202020204" pitchFamily="34" charset="0"/>
                <a:cs typeface="Arial" panose="020B0604020202020204" pitchFamily="34" charset="0"/>
              </a:rPr>
              <a:t>Using your first simple sentence, can you add a subordinate clause to form a complex sentence that adds depth or detail to your original point? </a:t>
            </a:r>
          </a:p>
          <a:p>
            <a:pPr lvl="1"/>
            <a:r>
              <a:rPr lang="en-GB" sz="2400" dirty="0">
                <a:latin typeface="Arial" panose="020B0604020202020204" pitchFamily="34" charset="0"/>
                <a:cs typeface="Arial" panose="020B0604020202020204" pitchFamily="34" charset="0"/>
              </a:rPr>
              <a:t>Are you able to add an in-text citation to your final sentence? </a:t>
            </a:r>
          </a:p>
        </p:txBody>
      </p:sp>
    </p:spTree>
    <p:extLst>
      <p:ext uri="{BB962C8B-B14F-4D97-AF65-F5344CB8AC3E}">
        <p14:creationId xmlns:p14="http://schemas.microsoft.com/office/powerpoint/2010/main" val="2187975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AB701-AC51-40E3-A3DB-A2F59A23DA49}"/>
              </a:ext>
            </a:extLst>
          </p:cNvPr>
          <p:cNvSpPr>
            <a:spLocks noGrp="1"/>
          </p:cNvSpPr>
          <p:nvPr>
            <p:ph type="title"/>
          </p:nvPr>
        </p:nvSpPr>
        <p:spPr>
          <a:xfrm>
            <a:off x="453887" y="0"/>
            <a:ext cx="5257800" cy="1325563"/>
          </a:xfrm>
        </p:spPr>
        <p:txBody>
          <a:bodyPr/>
          <a:lstStyle/>
          <a:p>
            <a:r>
              <a:rPr lang="en-GB" dirty="0"/>
              <a:t>How paragraphs work</a:t>
            </a:r>
          </a:p>
        </p:txBody>
      </p:sp>
      <p:sp>
        <p:nvSpPr>
          <p:cNvPr id="4" name="TextBox 3">
            <a:extLst>
              <a:ext uri="{FF2B5EF4-FFF2-40B4-BE49-F238E27FC236}">
                <a16:creationId xmlns:a16="http://schemas.microsoft.com/office/drawing/2014/main" id="{122F88F5-FB68-4FF7-BB16-F5D674A5B1E0}"/>
              </a:ext>
            </a:extLst>
          </p:cNvPr>
          <p:cNvSpPr txBox="1"/>
          <p:nvPr/>
        </p:nvSpPr>
        <p:spPr>
          <a:xfrm>
            <a:off x="505238" y="1325563"/>
            <a:ext cx="10412897" cy="3539430"/>
          </a:xfrm>
          <a:prstGeom prst="rect">
            <a:avLst/>
          </a:prstGeom>
          <a:noFill/>
          <a:ln w="38100">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A paragraph is a unit of text which usually contains several sentences.</a:t>
            </a:r>
          </a:p>
          <a:p>
            <a:pPr>
              <a:lnSpc>
                <a:spcPct val="150000"/>
              </a:lnSpc>
            </a:pPr>
            <a:endParaRPr lang="en-GB"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first sentence outlines the topic,</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following sentences develop the topic further, </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paragraph concludes with a sentence which </a:t>
            </a:r>
            <a:r>
              <a:rPr lang="en-GB" sz="2400" b="1" dirty="0">
                <a:latin typeface="Arial" panose="020B0604020202020204" pitchFamily="34" charset="0"/>
                <a:cs typeface="Arial" panose="020B0604020202020204" pitchFamily="34" charset="0"/>
              </a:rPr>
              <a:t>ends</a:t>
            </a:r>
            <a:r>
              <a:rPr lang="en-GB" sz="2400" dirty="0">
                <a:latin typeface="Arial" panose="020B0604020202020204" pitchFamily="34" charset="0"/>
                <a:cs typeface="Arial" panose="020B0604020202020204" pitchFamily="34" charset="0"/>
              </a:rPr>
              <a:t> the discussion of the topic </a:t>
            </a:r>
            <a:r>
              <a:rPr lang="en-GB" sz="2400" b="1" dirty="0">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links</a:t>
            </a:r>
            <a:r>
              <a:rPr lang="en-GB" sz="2400" dirty="0">
                <a:latin typeface="Arial" panose="020B0604020202020204" pitchFamily="34" charset="0"/>
                <a:cs typeface="Arial" panose="020B0604020202020204" pitchFamily="34" charset="0"/>
              </a:rPr>
              <a:t> to the topic in the next paragraph.   </a:t>
            </a:r>
          </a:p>
          <a:p>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9F5794D-7FB0-4AC0-A3E0-479707EB7272}"/>
              </a:ext>
            </a:extLst>
          </p:cNvPr>
          <p:cNvSpPr txBox="1"/>
          <p:nvPr/>
        </p:nvSpPr>
        <p:spPr>
          <a:xfrm>
            <a:off x="657367" y="5144116"/>
            <a:ext cx="10877266"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Let’s look at an example together.</a:t>
            </a:r>
          </a:p>
        </p:txBody>
      </p:sp>
      <p:pic>
        <p:nvPicPr>
          <p:cNvPr id="7" name="Picture 6" descr="Businesswoman holding tablet">
            <a:extLst>
              <a:ext uri="{FF2B5EF4-FFF2-40B4-BE49-F238E27FC236}">
                <a16:creationId xmlns:a16="http://schemas.microsoft.com/office/drawing/2014/main" id="{CE513C1A-D9C3-4DCA-953D-3C4C0B5DE4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298" y="3292088"/>
            <a:ext cx="1050464" cy="3145809"/>
          </a:xfrm>
          <a:prstGeom prst="rect">
            <a:avLst/>
          </a:prstGeom>
        </p:spPr>
      </p:pic>
    </p:spTree>
    <p:extLst>
      <p:ext uri="{BB962C8B-B14F-4D97-AF65-F5344CB8AC3E}">
        <p14:creationId xmlns:p14="http://schemas.microsoft.com/office/powerpoint/2010/main" val="119910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par>
                                <p:cTn id="28" presetID="10" presetClass="entr" presetSubtype="0"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99C15-C404-4A17-BFD8-4930D115FF67}"/>
              </a:ext>
            </a:extLst>
          </p:cNvPr>
          <p:cNvSpPr>
            <a:spLocks noGrp="1"/>
          </p:cNvSpPr>
          <p:nvPr>
            <p:ph type="title"/>
          </p:nvPr>
        </p:nvSpPr>
        <p:spPr>
          <a:xfrm>
            <a:off x="149481" y="829451"/>
            <a:ext cx="3201366" cy="3387497"/>
          </a:xfrm>
        </p:spPr>
        <p:txBody>
          <a:bodyPr anchor="b">
            <a:normAutofit/>
          </a:bodyPr>
          <a:lstStyle/>
          <a:p>
            <a:pPr algn="r"/>
            <a:r>
              <a:rPr lang="en-GB" sz="4000" dirty="0">
                <a:solidFill>
                  <a:srgbClr val="FFFFFF"/>
                </a:solidFill>
              </a:rPr>
              <a:t>Example adapted from Day (2018, p168)</a:t>
            </a:r>
          </a:p>
        </p:txBody>
      </p:sp>
      <p:sp>
        <p:nvSpPr>
          <p:cNvPr id="3" name="Content Placeholder 2">
            <a:extLst>
              <a:ext uri="{FF2B5EF4-FFF2-40B4-BE49-F238E27FC236}">
                <a16:creationId xmlns:a16="http://schemas.microsoft.com/office/drawing/2014/main" id="{2A54FA99-C18F-490D-9331-ED755185658A}"/>
              </a:ext>
            </a:extLst>
          </p:cNvPr>
          <p:cNvSpPr>
            <a:spLocks noGrp="1"/>
          </p:cNvSpPr>
          <p:nvPr>
            <p:ph idx="1"/>
          </p:nvPr>
        </p:nvSpPr>
        <p:spPr>
          <a:xfrm>
            <a:off x="3582955" y="829451"/>
            <a:ext cx="8248261" cy="5067496"/>
          </a:xfrm>
        </p:spPr>
        <p:style>
          <a:lnRef idx="2">
            <a:schemeClr val="accent2"/>
          </a:lnRef>
          <a:fillRef idx="1">
            <a:schemeClr val="lt1"/>
          </a:fillRef>
          <a:effectRef idx="0">
            <a:schemeClr val="accent2"/>
          </a:effectRef>
          <a:fontRef idx="minor">
            <a:schemeClr val="dk1"/>
          </a:fontRef>
        </p:style>
        <p:txBody>
          <a:bodyPr anchor="ctr">
            <a:noAutofit/>
          </a:bodyPr>
          <a:lstStyle/>
          <a:p>
            <a:pPr marL="0" indent="0">
              <a:buNone/>
            </a:pPr>
            <a:r>
              <a:rPr lang="en-GB" sz="2400" dirty="0">
                <a:latin typeface="Arial" panose="020B0604020202020204" pitchFamily="34" charset="0"/>
                <a:cs typeface="Arial" panose="020B0604020202020204" pitchFamily="34" charset="0"/>
              </a:rPr>
              <a:t>Coronary heart disease (CHD) is a problem that is increasing in many countries as a result of changes in modern lifestyle. In the United States, for example, CHD now causes more than half of human deaths (Paolo,2016). Many factors increase the risk of CHD, all with a common outcome – the build up of fatty deposits within coronary arteries, known as atherosclerosis (BHF, 2021). Atherosclerosis is one of the effects created by cholesterol build up on the artery walls, suggesting diet is likely to be a contributory factor in CHD, (Paolo, 2016). Other lifestyle choices, such as smoking and lack of exercise, are also predisposing factors, (BHF, 2021).  </a:t>
            </a:r>
          </a:p>
        </p:txBody>
      </p:sp>
    </p:spTree>
    <p:extLst>
      <p:ext uri="{BB962C8B-B14F-4D97-AF65-F5344CB8AC3E}">
        <p14:creationId xmlns:p14="http://schemas.microsoft.com/office/powerpoint/2010/main" val="87142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CBBE0-D4A9-4ABE-A013-5A2FC081DF2C}"/>
              </a:ext>
            </a:extLst>
          </p:cNvPr>
          <p:cNvSpPr>
            <a:spLocks noGrp="1"/>
          </p:cNvSpPr>
          <p:nvPr>
            <p:ph type="title"/>
          </p:nvPr>
        </p:nvSpPr>
        <p:spPr>
          <a:xfrm>
            <a:off x="1043631" y="809898"/>
            <a:ext cx="10173010" cy="1554480"/>
          </a:xfrm>
        </p:spPr>
        <p:txBody>
          <a:bodyPr vert="horz" lIns="91440" tIns="45720" rIns="91440" bIns="45720" rtlCol="0" anchor="ctr">
            <a:normAutofit/>
          </a:bodyPr>
          <a:lstStyle/>
          <a:p>
            <a:r>
              <a:rPr lang="en-US" sz="4800" kern="1200">
                <a:latin typeface="+mj-lt"/>
                <a:ea typeface="+mj-ea"/>
                <a:cs typeface="+mj-cs"/>
              </a:rPr>
              <a:t>Paragraph activity- 30 Mins</a:t>
            </a:r>
          </a:p>
        </p:txBody>
      </p:sp>
      <p:graphicFrame>
        <p:nvGraphicFramePr>
          <p:cNvPr id="30" name="Content Placeholder 3">
            <a:extLst>
              <a:ext uri="{FF2B5EF4-FFF2-40B4-BE49-F238E27FC236}">
                <a16:creationId xmlns:a16="http://schemas.microsoft.com/office/drawing/2014/main" id="{D599BAB4-B651-48B5-A564-809F39C37434}"/>
              </a:ext>
            </a:extLst>
          </p:cNvPr>
          <p:cNvGraphicFramePr>
            <a:graphicFrameLocks noGrp="1"/>
          </p:cNvGraphicFramePr>
          <p:nvPr>
            <p:ph idx="1"/>
            <p:extLst>
              <p:ext uri="{D42A27DB-BD31-4B8C-83A1-F6EECF244321}">
                <p14:modId xmlns:p14="http://schemas.microsoft.com/office/powerpoint/2010/main" val="86280245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118390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75E826F-3DFA-4958-91FC-2EC57F3D196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000">
                <a:solidFill>
                  <a:srgbClr val="FFFFFF"/>
                </a:solidFill>
                <a:latin typeface="+mj-lt"/>
                <a:ea typeface="+mj-ea"/>
                <a:cs typeface="+mj-cs"/>
              </a:rPr>
              <a:t>Reflect – do you feel able to begin drafting your own paragraphs? </a:t>
            </a:r>
          </a:p>
        </p:txBody>
      </p:sp>
      <p:pic>
        <p:nvPicPr>
          <p:cNvPr id="6" name="Picture 5" descr="Businesswoman hand on chin">
            <a:extLst>
              <a:ext uri="{FF2B5EF4-FFF2-40B4-BE49-F238E27FC236}">
                <a16:creationId xmlns:a16="http://schemas.microsoft.com/office/drawing/2014/main" id="{33555494-4850-4CC0-B9A4-A147DF6C50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4870" y="2426818"/>
            <a:ext cx="1169311" cy="3997637"/>
          </a:xfrm>
          <a:prstGeom prst="rect">
            <a:avLst/>
          </a:prstGeom>
        </p:spPr>
      </p:pic>
      <p:pic>
        <p:nvPicPr>
          <p:cNvPr id="8" name="Picture 7" descr="Businessman thinking">
            <a:extLst>
              <a:ext uri="{FF2B5EF4-FFF2-40B4-BE49-F238E27FC236}">
                <a16:creationId xmlns:a16="http://schemas.microsoft.com/office/drawing/2014/main" id="{43B5924B-4EDB-4846-9A76-DE3A605ED2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13420" y="2426818"/>
            <a:ext cx="1319222" cy="3997637"/>
          </a:xfrm>
          <a:prstGeom prst="rect">
            <a:avLst/>
          </a:prstGeom>
        </p:spPr>
      </p:pic>
    </p:spTree>
    <p:extLst>
      <p:ext uri="{BB962C8B-B14F-4D97-AF65-F5344CB8AC3E}">
        <p14:creationId xmlns:p14="http://schemas.microsoft.com/office/powerpoint/2010/main" val="3876141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B9CBD50C-8F0A-47A3-B0CC-97C3342172CD}"/>
              </a:ext>
            </a:extLst>
          </p:cNvPr>
          <p:cNvPicPr>
            <a:picLocks noChangeAspect="1"/>
          </p:cNvPicPr>
          <p:nvPr/>
        </p:nvPicPr>
        <p:blipFill rotWithShape="1">
          <a:blip r:embed="rId2"/>
          <a:srcRect r="21000"/>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6AE221A7-AD6B-4618-95E5-062BF4A89B62}"/>
              </a:ext>
            </a:extLst>
          </p:cNvPr>
          <p:cNvSpPr>
            <a:spLocks noGrp="1"/>
          </p:cNvSpPr>
          <p:nvPr>
            <p:ph type="title"/>
          </p:nvPr>
        </p:nvSpPr>
        <p:spPr>
          <a:xfrm>
            <a:off x="521524" y="1146628"/>
            <a:ext cx="4023360" cy="1525239"/>
          </a:xfrm>
        </p:spPr>
        <p:txBody>
          <a:bodyPr vert="horz" lIns="91440" tIns="45720" rIns="91440" bIns="45720" rtlCol="0" anchor="b">
            <a:normAutofit/>
          </a:bodyPr>
          <a:lstStyle/>
          <a:p>
            <a:r>
              <a:rPr lang="en-US" sz="4800" dirty="0"/>
              <a:t>Using data</a:t>
            </a:r>
          </a:p>
        </p:txBody>
      </p:sp>
    </p:spTree>
    <p:extLst>
      <p:ext uri="{BB962C8B-B14F-4D97-AF65-F5344CB8AC3E}">
        <p14:creationId xmlns:p14="http://schemas.microsoft.com/office/powerpoint/2010/main" val="353998977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02CC3-E28C-4A26-8EAE-8080F1858AE9}"/>
              </a:ext>
            </a:extLst>
          </p:cNvPr>
          <p:cNvSpPr>
            <a:spLocks noGrp="1"/>
          </p:cNvSpPr>
          <p:nvPr>
            <p:ph type="title"/>
          </p:nvPr>
        </p:nvSpPr>
        <p:spPr>
          <a:xfrm>
            <a:off x="648930" y="629266"/>
            <a:ext cx="9252154" cy="1223983"/>
          </a:xfrm>
        </p:spPr>
        <p:txBody>
          <a:bodyPr>
            <a:normAutofit/>
          </a:bodyPr>
          <a:lstStyle/>
          <a:p>
            <a:r>
              <a:rPr lang="en-GB"/>
              <a:t>Using data in your work</a:t>
            </a:r>
          </a:p>
        </p:txBody>
      </p:sp>
      <p:sp>
        <p:nvSpPr>
          <p:cNvPr id="3" name="Content Placeholder 2">
            <a:extLst>
              <a:ext uri="{FF2B5EF4-FFF2-40B4-BE49-F238E27FC236}">
                <a16:creationId xmlns:a16="http://schemas.microsoft.com/office/drawing/2014/main" id="{96DF3B6A-00AC-4149-AADF-AABE119F1A44}"/>
              </a:ext>
            </a:extLst>
          </p:cNvPr>
          <p:cNvSpPr>
            <a:spLocks noGrp="1"/>
          </p:cNvSpPr>
          <p:nvPr>
            <p:ph idx="1"/>
          </p:nvPr>
        </p:nvSpPr>
        <p:spPr>
          <a:xfrm>
            <a:off x="375523" y="1761062"/>
            <a:ext cx="4338409" cy="4196185"/>
          </a:xfrm>
        </p:spPr>
        <p:style>
          <a:lnRef idx="2">
            <a:schemeClr val="accent2"/>
          </a:lnRef>
          <a:fillRef idx="1">
            <a:schemeClr val="lt1"/>
          </a:fillRef>
          <a:effectRef idx="0">
            <a:schemeClr val="accent2"/>
          </a:effectRef>
          <a:fontRef idx="minor">
            <a:schemeClr val="dk1"/>
          </a:fontRef>
        </p:style>
        <p:txBody>
          <a:bodyPr>
            <a:normAutofit/>
          </a:bodyPr>
          <a:lstStyle/>
          <a:p>
            <a:pPr>
              <a:lnSpc>
                <a:spcPct val="90000"/>
              </a:lnSpc>
            </a:pPr>
            <a:r>
              <a:rPr lang="en-GB" dirty="0"/>
              <a:t>Data refers to numerical results from research. </a:t>
            </a:r>
          </a:p>
          <a:p>
            <a:pPr>
              <a:lnSpc>
                <a:spcPct val="90000"/>
              </a:lnSpc>
            </a:pPr>
            <a:r>
              <a:rPr lang="en-GB" dirty="0"/>
              <a:t>We can include data in a sentence or as a graph, table or image. </a:t>
            </a:r>
          </a:p>
          <a:p>
            <a:pPr>
              <a:lnSpc>
                <a:spcPct val="90000"/>
              </a:lnSpc>
            </a:pPr>
            <a:r>
              <a:rPr lang="en-GB" dirty="0"/>
              <a:t>You must always cite and reference the source of your data. </a:t>
            </a:r>
          </a:p>
          <a:p>
            <a:pPr>
              <a:lnSpc>
                <a:spcPct val="90000"/>
              </a:lnSpc>
            </a:pPr>
            <a:r>
              <a:rPr lang="en-GB" dirty="0"/>
              <a:t>Using data can support and develop your points and helps you to achieve higher marks for criterion 3. </a:t>
            </a:r>
          </a:p>
          <a:p>
            <a:pPr marL="0" indent="0">
              <a:lnSpc>
                <a:spcPct val="90000"/>
              </a:lnSpc>
              <a:buNone/>
            </a:pPr>
            <a:r>
              <a:rPr lang="en-GB" dirty="0"/>
              <a:t> </a:t>
            </a:r>
          </a:p>
        </p:txBody>
      </p:sp>
      <p:pic>
        <p:nvPicPr>
          <p:cNvPr id="7" name="Picture 6" descr="Chart&#10;&#10;Description automatically generated">
            <a:extLst>
              <a:ext uri="{FF2B5EF4-FFF2-40B4-BE49-F238E27FC236}">
                <a16:creationId xmlns:a16="http://schemas.microsoft.com/office/drawing/2014/main" id="{F054CA33-D44C-4315-BB97-A8DCDFBC18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7820" y="1300827"/>
            <a:ext cx="6302639" cy="4947571"/>
          </a:xfrm>
          <a:prstGeom prst="rect">
            <a:avLst/>
          </a:prstGeom>
          <a:effectLst>
            <a:outerShdw blurRad="50800" dist="38100" dir="5400000" algn="t" rotWithShape="0">
              <a:prstClr val="black">
                <a:alpha val="43000"/>
              </a:prstClr>
            </a:outerShdw>
          </a:effectLst>
        </p:spPr>
      </p:pic>
      <p:sp>
        <p:nvSpPr>
          <p:cNvPr id="4" name="TextBox 3">
            <a:extLst>
              <a:ext uri="{FF2B5EF4-FFF2-40B4-BE49-F238E27FC236}">
                <a16:creationId xmlns:a16="http://schemas.microsoft.com/office/drawing/2014/main" id="{01A657A8-3019-4C30-8B2E-DCD7789C67A3}"/>
              </a:ext>
            </a:extLst>
          </p:cNvPr>
          <p:cNvSpPr txBox="1"/>
          <p:nvPr/>
        </p:nvSpPr>
        <p:spPr>
          <a:xfrm>
            <a:off x="6145000" y="6345018"/>
            <a:ext cx="5345459" cy="419618"/>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Figure 1 – Graph to show Unpaid Overtime worked by homeworkers, (ONS, 2021)</a:t>
            </a:r>
          </a:p>
        </p:txBody>
      </p:sp>
    </p:spTree>
    <p:extLst>
      <p:ext uri="{BB962C8B-B14F-4D97-AF65-F5344CB8AC3E}">
        <p14:creationId xmlns:p14="http://schemas.microsoft.com/office/powerpoint/2010/main" val="377336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06A8C-A1AA-4AD3-B250-2E03040A55A5}"/>
              </a:ext>
            </a:extLst>
          </p:cNvPr>
          <p:cNvSpPr>
            <a:spLocks noGrp="1"/>
          </p:cNvSpPr>
          <p:nvPr>
            <p:ph type="title"/>
          </p:nvPr>
        </p:nvSpPr>
        <p:spPr>
          <a:xfrm>
            <a:off x="606340" y="476797"/>
            <a:ext cx="4560584" cy="1128068"/>
          </a:xfrm>
        </p:spPr>
        <p:txBody>
          <a:bodyPr anchor="ctr">
            <a:normAutofit fontScale="90000"/>
          </a:bodyPr>
          <a:lstStyle/>
          <a:p>
            <a:r>
              <a:rPr lang="en-GB" sz="3700" dirty="0">
                <a:latin typeface="Arial" panose="020B0604020202020204" pitchFamily="34" charset="0"/>
                <a:cs typeface="Arial" panose="020B0604020202020204" pitchFamily="34" charset="0"/>
              </a:rPr>
              <a:t>Can you build a sentence around data?</a:t>
            </a:r>
          </a:p>
        </p:txBody>
      </p:sp>
      <p:sp>
        <p:nvSpPr>
          <p:cNvPr id="9" name="Content Placeholder 8">
            <a:extLst>
              <a:ext uri="{FF2B5EF4-FFF2-40B4-BE49-F238E27FC236}">
                <a16:creationId xmlns:a16="http://schemas.microsoft.com/office/drawing/2014/main" id="{AC74394D-1B47-43A7-8BF7-2823708B7B72}"/>
              </a:ext>
            </a:extLst>
          </p:cNvPr>
          <p:cNvSpPr>
            <a:spLocks noGrp="1"/>
          </p:cNvSpPr>
          <p:nvPr>
            <p:ph idx="1"/>
          </p:nvPr>
        </p:nvSpPr>
        <p:spPr>
          <a:xfrm>
            <a:off x="311560" y="1604865"/>
            <a:ext cx="5150144" cy="4705225"/>
          </a:xfrm>
        </p:spPr>
        <p:style>
          <a:lnRef idx="2">
            <a:schemeClr val="accent1"/>
          </a:lnRef>
          <a:fillRef idx="1">
            <a:schemeClr val="lt1"/>
          </a:fillRef>
          <a:effectRef idx="0">
            <a:schemeClr val="accent1"/>
          </a:effectRef>
          <a:fontRef idx="minor">
            <a:schemeClr val="dk1"/>
          </a:fontRef>
        </p:style>
        <p:txBody>
          <a:bodyPr anchor="ctr">
            <a:normAutofit/>
          </a:bodyPr>
          <a:lstStyle/>
          <a:p>
            <a:r>
              <a:rPr lang="en-US" sz="2600" dirty="0">
                <a:latin typeface="Arial" panose="020B0604020202020204" pitchFamily="34" charset="0"/>
                <a:cs typeface="Arial" panose="020B0604020202020204" pitchFamily="34" charset="0"/>
              </a:rPr>
              <a:t>Using the pie chart displayed here, can you identify a statistic to build a sentence with? </a:t>
            </a:r>
          </a:p>
          <a:p>
            <a:r>
              <a:rPr lang="en-US" sz="2600" dirty="0">
                <a:latin typeface="Arial" panose="020B0604020202020204" pitchFamily="34" charset="0"/>
                <a:cs typeface="Arial" panose="020B0604020202020204" pitchFamily="34" charset="0"/>
              </a:rPr>
              <a:t>For example, 4% of advertising spending is spent on yogurt. </a:t>
            </a:r>
          </a:p>
          <a:p>
            <a:r>
              <a:rPr lang="en-US" sz="2600" dirty="0">
                <a:latin typeface="Arial" panose="020B0604020202020204" pitchFamily="34" charset="0"/>
                <a:cs typeface="Arial" panose="020B0604020202020204" pitchFamily="34" charset="0"/>
              </a:rPr>
              <a:t>Can you build a sentence around the statistic you have identified? </a:t>
            </a:r>
          </a:p>
        </p:txBody>
      </p:sp>
      <p:pic>
        <p:nvPicPr>
          <p:cNvPr id="5" name="Content Placeholder 4" descr="Chart, sunburst chart&#10;&#10;Description automatically generated">
            <a:extLst>
              <a:ext uri="{FF2B5EF4-FFF2-40B4-BE49-F238E27FC236}">
                <a16:creationId xmlns:a16="http://schemas.microsoft.com/office/drawing/2014/main" id="{FBFF4EB6-DA6A-46DF-A113-BFFEC28E9561}"/>
              </a:ext>
            </a:extLst>
          </p:cNvPr>
          <p:cNvPicPr>
            <a:picLocks noChangeAspect="1"/>
          </p:cNvPicPr>
          <p:nvPr/>
        </p:nvPicPr>
        <p:blipFill rotWithShape="1">
          <a:blip r:embed="rId3"/>
          <a:srcRect l="3954" r="6298" b="1"/>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7C4299DF-EFD7-4025-A304-B6B7D57E2954}"/>
              </a:ext>
            </a:extLst>
          </p:cNvPr>
          <p:cNvSpPr txBox="1"/>
          <p:nvPr/>
        </p:nvSpPr>
        <p:spPr>
          <a:xfrm>
            <a:off x="5598367" y="6017702"/>
            <a:ext cx="6593633" cy="707886"/>
          </a:xfrm>
          <a:prstGeom prst="rect">
            <a:avLst/>
          </a:prstGeom>
          <a:noFill/>
        </p:spPr>
        <p:txBody>
          <a:bodyPr wrap="square" rtlCol="0">
            <a:spAutoFit/>
          </a:bodyPr>
          <a:lstStyle/>
          <a:p>
            <a:pPr algn="l"/>
            <a:r>
              <a:rPr lang="en-GB" sz="2000" dirty="0"/>
              <a:t>Figure 1 – Pie chart to show the share of advertising spending, source: </a:t>
            </a:r>
            <a:r>
              <a:rPr lang="en-GB" sz="2000" dirty="0">
                <a:solidFill>
                  <a:srgbClr val="000000"/>
                </a:solidFill>
                <a:latin typeface="Europa-Regular"/>
              </a:rPr>
              <a:t> </a:t>
            </a:r>
            <a:r>
              <a:rPr lang="en-GB" sz="2000" b="0" i="0" u="none" strike="noStrike" baseline="0" dirty="0">
                <a:latin typeface="Europa-Regular"/>
              </a:rPr>
              <a:t>Cancer Research UK (2019</a:t>
            </a:r>
            <a:r>
              <a:rPr lang="en-GB" sz="1600" b="0" i="0" u="none" strike="noStrike" baseline="0" dirty="0">
                <a:latin typeface="Europa-Regular"/>
              </a:rPr>
              <a:t>) </a:t>
            </a:r>
            <a:endParaRPr lang="en-GB" sz="1600" dirty="0"/>
          </a:p>
        </p:txBody>
      </p:sp>
    </p:spTree>
    <p:extLst>
      <p:ext uri="{BB962C8B-B14F-4D97-AF65-F5344CB8AC3E}">
        <p14:creationId xmlns:p14="http://schemas.microsoft.com/office/powerpoint/2010/main" val="307158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FB849-A129-4E0C-95B1-A462E519A560}"/>
              </a:ext>
            </a:extLst>
          </p:cNvPr>
          <p:cNvSpPr>
            <a:spLocks noGrp="1"/>
          </p:cNvSpPr>
          <p:nvPr>
            <p:ph type="title"/>
          </p:nvPr>
        </p:nvSpPr>
        <p:spPr>
          <a:xfrm>
            <a:off x="5297762" y="329184"/>
            <a:ext cx="6251110" cy="1783080"/>
          </a:xfrm>
        </p:spPr>
        <p:txBody>
          <a:bodyPr anchor="b">
            <a:normAutofit/>
          </a:bodyPr>
          <a:lstStyle/>
          <a:p>
            <a:r>
              <a:rPr lang="en-GB" sz="5400" dirty="0"/>
              <a:t>Activity – Using data - 30mins </a:t>
            </a:r>
          </a:p>
        </p:txBody>
      </p:sp>
      <p:sp>
        <p:nvSpPr>
          <p:cNvPr id="3" name="Content Placeholder 2">
            <a:extLst>
              <a:ext uri="{FF2B5EF4-FFF2-40B4-BE49-F238E27FC236}">
                <a16:creationId xmlns:a16="http://schemas.microsoft.com/office/drawing/2014/main" id="{55A78BDB-E46C-4335-9641-503922C56CE0}"/>
              </a:ext>
            </a:extLst>
          </p:cNvPr>
          <p:cNvSpPr>
            <a:spLocks noGrp="1"/>
          </p:cNvSpPr>
          <p:nvPr>
            <p:ph idx="1"/>
          </p:nvPr>
        </p:nvSpPr>
        <p:spPr>
          <a:xfrm>
            <a:off x="5297762" y="2706624"/>
            <a:ext cx="6251110" cy="3483864"/>
          </a:xfrm>
        </p:spPr>
        <p:txBody>
          <a:bodyPr>
            <a:normAutofit/>
          </a:bodyPr>
          <a:lstStyle/>
          <a:p>
            <a:r>
              <a:rPr lang="en-GB" sz="3200" dirty="0">
                <a:latin typeface="Arial" panose="020B0604020202020204" pitchFamily="34" charset="0"/>
                <a:cs typeface="Arial" panose="020B0604020202020204" pitchFamily="34" charset="0"/>
              </a:rPr>
              <a:t>Complete the using data activity.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Reflect – do you feel confident about using data in your written work? </a:t>
            </a:r>
          </a:p>
        </p:txBody>
      </p:sp>
      <p:pic>
        <p:nvPicPr>
          <p:cNvPr id="5" name="Picture 4" descr="Working space background">
            <a:extLst>
              <a:ext uri="{FF2B5EF4-FFF2-40B4-BE49-F238E27FC236}">
                <a16:creationId xmlns:a16="http://schemas.microsoft.com/office/drawing/2014/main" id="{9E49DEF0-5247-4B95-A48E-FA2212447650}"/>
              </a:ext>
            </a:extLst>
          </p:cNvPr>
          <p:cNvPicPr>
            <a:picLocks noChangeAspect="1"/>
          </p:cNvPicPr>
          <p:nvPr/>
        </p:nvPicPr>
        <p:blipFill rotWithShape="1">
          <a:blip r:embed="rId3"/>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3307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2AD4-688A-4B75-A94F-3EEB01CD375E}"/>
              </a:ext>
            </a:extLst>
          </p:cNvPr>
          <p:cNvSpPr>
            <a:spLocks noGrp="1"/>
          </p:cNvSpPr>
          <p:nvPr>
            <p:ph type="title"/>
          </p:nvPr>
        </p:nvSpPr>
        <p:spPr>
          <a:xfrm>
            <a:off x="1242458" y="2582961"/>
            <a:ext cx="9404723" cy="1400530"/>
          </a:xfrm>
        </p:spPr>
        <p:txBody>
          <a:bodyPr/>
          <a:lstStyle/>
          <a:p>
            <a:r>
              <a:rPr lang="en-GB" sz="5400" dirty="0"/>
              <a:t>Beginning your assignment</a:t>
            </a:r>
          </a:p>
        </p:txBody>
      </p:sp>
    </p:spTree>
    <p:extLst>
      <p:ext uri="{BB962C8B-B14F-4D97-AF65-F5344CB8AC3E}">
        <p14:creationId xmlns:p14="http://schemas.microsoft.com/office/powerpoint/2010/main" val="3061092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11E64-EF08-48A4-B0F0-8CD04AAC9D75}"/>
              </a:ext>
            </a:extLst>
          </p:cNvPr>
          <p:cNvSpPr>
            <a:spLocks noGrp="1"/>
          </p:cNvSpPr>
          <p:nvPr>
            <p:ph type="title"/>
          </p:nvPr>
        </p:nvSpPr>
        <p:spPr/>
        <p:txBody>
          <a:bodyPr/>
          <a:lstStyle/>
          <a:p>
            <a:r>
              <a:rPr lang="en-GB" dirty="0"/>
              <a:t>Before you begin. </a:t>
            </a:r>
          </a:p>
        </p:txBody>
      </p:sp>
      <p:sp>
        <p:nvSpPr>
          <p:cNvPr id="3" name="Content Placeholder 2">
            <a:extLst>
              <a:ext uri="{FF2B5EF4-FFF2-40B4-BE49-F238E27FC236}">
                <a16:creationId xmlns:a16="http://schemas.microsoft.com/office/drawing/2014/main" id="{4F99D841-D51F-487C-AD37-1D7D0CD93A3A}"/>
              </a:ext>
            </a:extLst>
          </p:cNvPr>
          <p:cNvSpPr>
            <a:spLocks noGrp="1"/>
          </p:cNvSpPr>
          <p:nvPr>
            <p:ph idx="1"/>
          </p:nvPr>
        </p:nvSpPr>
        <p:spPr>
          <a:xfrm>
            <a:off x="838200" y="1562445"/>
            <a:ext cx="10515600" cy="983836"/>
          </a:xfrm>
        </p:spPr>
        <p:txBody>
          <a:bodyPr>
            <a:normAutofit/>
          </a:bodyPr>
          <a:lstStyle/>
          <a:p>
            <a:pPr marL="0" indent="0">
              <a:buNone/>
            </a:pPr>
            <a:r>
              <a:rPr lang="en-GB" sz="2400" dirty="0"/>
              <a:t>Godwin (2019,p9) outlines seven pieces of information that you need prior to beginning your assignment. </a:t>
            </a:r>
          </a:p>
        </p:txBody>
      </p:sp>
      <p:sp>
        <p:nvSpPr>
          <p:cNvPr id="5" name="Rectangle: Rounded Corners 4">
            <a:extLst>
              <a:ext uri="{FF2B5EF4-FFF2-40B4-BE49-F238E27FC236}">
                <a16:creationId xmlns:a16="http://schemas.microsoft.com/office/drawing/2014/main" id="{2E62B158-CB22-4EFB-91AA-8A1E97765CAA}"/>
              </a:ext>
            </a:extLst>
          </p:cNvPr>
          <p:cNvSpPr/>
          <p:nvPr/>
        </p:nvSpPr>
        <p:spPr>
          <a:xfrm>
            <a:off x="838199" y="2357507"/>
            <a:ext cx="10094843" cy="5305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Deadline</a:t>
            </a:r>
            <a:endParaRPr lang="en-GB" dirty="0"/>
          </a:p>
        </p:txBody>
      </p:sp>
      <p:sp>
        <p:nvSpPr>
          <p:cNvPr id="6" name="Rectangle: Rounded Corners 5">
            <a:extLst>
              <a:ext uri="{FF2B5EF4-FFF2-40B4-BE49-F238E27FC236}">
                <a16:creationId xmlns:a16="http://schemas.microsoft.com/office/drawing/2014/main" id="{03DB19AE-048A-4400-B5ED-F05DB6B16AC9}"/>
              </a:ext>
            </a:extLst>
          </p:cNvPr>
          <p:cNvSpPr/>
          <p:nvPr/>
        </p:nvSpPr>
        <p:spPr>
          <a:xfrm>
            <a:off x="838196" y="2974259"/>
            <a:ext cx="10094843" cy="5305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Word Count</a:t>
            </a:r>
          </a:p>
        </p:txBody>
      </p:sp>
      <p:sp>
        <p:nvSpPr>
          <p:cNvPr id="7" name="Rectangle: Rounded Corners 6">
            <a:extLst>
              <a:ext uri="{FF2B5EF4-FFF2-40B4-BE49-F238E27FC236}">
                <a16:creationId xmlns:a16="http://schemas.microsoft.com/office/drawing/2014/main" id="{DA7B1696-41FC-4F4F-93A0-A85EA4635192}"/>
              </a:ext>
            </a:extLst>
          </p:cNvPr>
          <p:cNvSpPr/>
          <p:nvPr/>
        </p:nvSpPr>
        <p:spPr>
          <a:xfrm>
            <a:off x="838196" y="3578655"/>
            <a:ext cx="10094843" cy="5305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Format/structure</a:t>
            </a:r>
          </a:p>
        </p:txBody>
      </p:sp>
      <p:sp>
        <p:nvSpPr>
          <p:cNvPr id="8" name="Rectangle: Rounded Corners 7">
            <a:extLst>
              <a:ext uri="{FF2B5EF4-FFF2-40B4-BE49-F238E27FC236}">
                <a16:creationId xmlns:a16="http://schemas.microsoft.com/office/drawing/2014/main" id="{7C9C3C9A-551B-4E6F-9777-65500F4B3C5C}"/>
              </a:ext>
            </a:extLst>
          </p:cNvPr>
          <p:cNvSpPr/>
          <p:nvPr/>
        </p:nvSpPr>
        <p:spPr>
          <a:xfrm>
            <a:off x="838197" y="4237535"/>
            <a:ext cx="10094843" cy="4903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Percentage worth</a:t>
            </a:r>
          </a:p>
        </p:txBody>
      </p:sp>
      <p:sp>
        <p:nvSpPr>
          <p:cNvPr id="9" name="Rectangle: Rounded Corners 8">
            <a:extLst>
              <a:ext uri="{FF2B5EF4-FFF2-40B4-BE49-F238E27FC236}">
                <a16:creationId xmlns:a16="http://schemas.microsoft.com/office/drawing/2014/main" id="{3F769E04-DB82-4267-821E-E99735F0BFB0}"/>
              </a:ext>
            </a:extLst>
          </p:cNvPr>
          <p:cNvSpPr/>
          <p:nvPr/>
        </p:nvSpPr>
        <p:spPr>
          <a:xfrm>
            <a:off x="838198" y="4873175"/>
            <a:ext cx="10094843" cy="530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Learning outcomes</a:t>
            </a:r>
          </a:p>
        </p:txBody>
      </p:sp>
      <p:sp>
        <p:nvSpPr>
          <p:cNvPr id="10" name="Rectangle: Rounded Corners 9">
            <a:extLst>
              <a:ext uri="{FF2B5EF4-FFF2-40B4-BE49-F238E27FC236}">
                <a16:creationId xmlns:a16="http://schemas.microsoft.com/office/drawing/2014/main" id="{05CB0791-D2C5-416F-B32C-FF47CB7B39BE}"/>
              </a:ext>
            </a:extLst>
          </p:cNvPr>
          <p:cNvSpPr/>
          <p:nvPr/>
        </p:nvSpPr>
        <p:spPr>
          <a:xfrm>
            <a:off x="838199" y="5494059"/>
            <a:ext cx="10094843" cy="4903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Professional outcomes</a:t>
            </a:r>
          </a:p>
        </p:txBody>
      </p:sp>
      <p:sp>
        <p:nvSpPr>
          <p:cNvPr id="11" name="Rectangle: Rounded Corners 10">
            <a:extLst>
              <a:ext uri="{FF2B5EF4-FFF2-40B4-BE49-F238E27FC236}">
                <a16:creationId xmlns:a16="http://schemas.microsoft.com/office/drawing/2014/main" id="{D49C7AA1-0BBD-429D-B3DD-A00859698D13}"/>
              </a:ext>
            </a:extLst>
          </p:cNvPr>
          <p:cNvSpPr/>
          <p:nvPr/>
        </p:nvSpPr>
        <p:spPr>
          <a:xfrm>
            <a:off x="838200" y="6165158"/>
            <a:ext cx="10094843" cy="4333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Assessment criteria</a:t>
            </a:r>
          </a:p>
        </p:txBody>
      </p:sp>
    </p:spTree>
    <p:extLst>
      <p:ext uri="{BB962C8B-B14F-4D97-AF65-F5344CB8AC3E}">
        <p14:creationId xmlns:p14="http://schemas.microsoft.com/office/powerpoint/2010/main" val="181036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5B4AD-8436-4644-9515-B677A5B982BA}"/>
              </a:ext>
            </a:extLst>
          </p:cNvPr>
          <p:cNvSpPr>
            <a:spLocks noGrp="1"/>
          </p:cNvSpPr>
          <p:nvPr>
            <p:ph type="title"/>
          </p:nvPr>
        </p:nvSpPr>
        <p:spPr>
          <a:xfrm>
            <a:off x="3493755" y="475251"/>
            <a:ext cx="5204489" cy="1777620"/>
          </a:xfrm>
        </p:spPr>
        <p:txBody>
          <a:bodyPr vert="horz" lIns="91440" tIns="45720" rIns="91440" bIns="45720" rtlCol="0" anchor="b">
            <a:normAutofit/>
          </a:bodyPr>
          <a:lstStyle/>
          <a:p>
            <a:pPr algn="ctr"/>
            <a:r>
              <a:rPr lang="en-US" sz="5400" kern="1200" dirty="0">
                <a:solidFill>
                  <a:schemeClr val="tx1"/>
                </a:solidFill>
                <a:latin typeface="+mj-lt"/>
                <a:ea typeface="+mj-ea"/>
                <a:cs typeface="+mj-cs"/>
              </a:rPr>
              <a:t>Plan your task timeline</a:t>
            </a:r>
          </a:p>
        </p:txBody>
      </p:sp>
      <p:sp>
        <p:nvSpPr>
          <p:cNvPr id="4" name="Rectangle 3">
            <a:extLst>
              <a:ext uri="{FF2B5EF4-FFF2-40B4-BE49-F238E27FC236}">
                <a16:creationId xmlns:a16="http://schemas.microsoft.com/office/drawing/2014/main" id="{F7ECFEF7-9131-4036-A18F-C775754119CE}"/>
              </a:ext>
            </a:extLst>
          </p:cNvPr>
          <p:cNvSpPr/>
          <p:nvPr/>
        </p:nvSpPr>
        <p:spPr>
          <a:xfrm>
            <a:off x="834887" y="2623930"/>
            <a:ext cx="4479235" cy="6096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ighlight>
                  <a:srgbClr val="000000"/>
                </a:highlight>
              </a:rPr>
              <a:t>Gathering information </a:t>
            </a:r>
          </a:p>
        </p:txBody>
      </p:sp>
      <p:sp>
        <p:nvSpPr>
          <p:cNvPr id="198" name="Rectangle 197">
            <a:extLst>
              <a:ext uri="{FF2B5EF4-FFF2-40B4-BE49-F238E27FC236}">
                <a16:creationId xmlns:a16="http://schemas.microsoft.com/office/drawing/2014/main" id="{DF82EA1F-763A-412E-9725-8BCCC9F05284}"/>
              </a:ext>
            </a:extLst>
          </p:cNvPr>
          <p:cNvSpPr/>
          <p:nvPr/>
        </p:nvSpPr>
        <p:spPr>
          <a:xfrm>
            <a:off x="1669773" y="3279907"/>
            <a:ext cx="5380384" cy="60960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highlight>
                  <a:srgbClr val="000000"/>
                </a:highlight>
              </a:rPr>
              <a:t>Processing information </a:t>
            </a:r>
          </a:p>
        </p:txBody>
      </p:sp>
      <p:sp>
        <p:nvSpPr>
          <p:cNvPr id="199" name="Rectangle 198">
            <a:extLst>
              <a:ext uri="{FF2B5EF4-FFF2-40B4-BE49-F238E27FC236}">
                <a16:creationId xmlns:a16="http://schemas.microsoft.com/office/drawing/2014/main" id="{46A9C4A0-6C45-4FB3-BACC-A6F236911DCF}"/>
              </a:ext>
            </a:extLst>
          </p:cNvPr>
          <p:cNvSpPr/>
          <p:nvPr/>
        </p:nvSpPr>
        <p:spPr>
          <a:xfrm>
            <a:off x="5314122" y="3955766"/>
            <a:ext cx="4479235" cy="609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highlight>
                  <a:srgbClr val="000000"/>
                </a:highlight>
              </a:rPr>
              <a:t>Creating the text</a:t>
            </a:r>
          </a:p>
        </p:txBody>
      </p:sp>
      <p:sp>
        <p:nvSpPr>
          <p:cNvPr id="200" name="Rectangle 199">
            <a:extLst>
              <a:ext uri="{FF2B5EF4-FFF2-40B4-BE49-F238E27FC236}">
                <a16:creationId xmlns:a16="http://schemas.microsoft.com/office/drawing/2014/main" id="{A0F4A966-B85F-418B-BF9F-C97A225001B7}"/>
              </a:ext>
            </a:extLst>
          </p:cNvPr>
          <p:cNvSpPr/>
          <p:nvPr/>
        </p:nvSpPr>
        <p:spPr>
          <a:xfrm>
            <a:off x="8470548" y="4611738"/>
            <a:ext cx="2645617" cy="6096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highlight>
                  <a:srgbClr val="000000"/>
                </a:highlight>
              </a:rPr>
              <a:t>Editing and reviewing</a:t>
            </a:r>
          </a:p>
        </p:txBody>
      </p:sp>
      <p:sp>
        <p:nvSpPr>
          <p:cNvPr id="201" name="Rectangle 200">
            <a:extLst>
              <a:ext uri="{FF2B5EF4-FFF2-40B4-BE49-F238E27FC236}">
                <a16:creationId xmlns:a16="http://schemas.microsoft.com/office/drawing/2014/main" id="{BB835432-1B23-485F-9992-43BCB55CFF29}"/>
              </a:ext>
            </a:extLst>
          </p:cNvPr>
          <p:cNvSpPr/>
          <p:nvPr/>
        </p:nvSpPr>
        <p:spPr>
          <a:xfrm>
            <a:off x="10222244" y="5267710"/>
            <a:ext cx="1002347" cy="6096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highlight>
                  <a:srgbClr val="000000"/>
                </a:highlight>
              </a:rPr>
              <a:t>Final checks</a:t>
            </a:r>
          </a:p>
        </p:txBody>
      </p:sp>
      <p:sp>
        <p:nvSpPr>
          <p:cNvPr id="202" name="Rectangle 201">
            <a:extLst>
              <a:ext uri="{FF2B5EF4-FFF2-40B4-BE49-F238E27FC236}">
                <a16:creationId xmlns:a16="http://schemas.microsoft.com/office/drawing/2014/main" id="{781B86C7-D5DC-4A98-B4EE-F4A3667FEB7C}"/>
              </a:ext>
            </a:extLst>
          </p:cNvPr>
          <p:cNvSpPr/>
          <p:nvPr/>
        </p:nvSpPr>
        <p:spPr>
          <a:xfrm>
            <a:off x="11023700" y="5923682"/>
            <a:ext cx="1002347" cy="51648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schemeClr val="tx1"/>
                </a:solidFill>
                <a:highlight>
                  <a:srgbClr val="000000"/>
                </a:highlight>
              </a:rPr>
              <a:t>Submit</a:t>
            </a:r>
          </a:p>
        </p:txBody>
      </p:sp>
    </p:spTree>
    <p:extLst>
      <p:ext uri="{BB962C8B-B14F-4D97-AF65-F5344CB8AC3E}">
        <p14:creationId xmlns:p14="http://schemas.microsoft.com/office/powerpoint/2010/main" val="281884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8"/>
                                        </p:tgtEl>
                                        <p:attrNameLst>
                                          <p:attrName>style.visibility</p:attrName>
                                        </p:attrNameLst>
                                      </p:cBhvr>
                                      <p:to>
                                        <p:strVal val="visible"/>
                                      </p:to>
                                    </p:set>
                                    <p:animEffect transition="in" filter="fade">
                                      <p:cBhvr>
                                        <p:cTn id="12" dur="500"/>
                                        <p:tgtEl>
                                          <p:spTgt spid="1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9"/>
                                        </p:tgtEl>
                                        <p:attrNameLst>
                                          <p:attrName>style.visibility</p:attrName>
                                        </p:attrNameLst>
                                      </p:cBhvr>
                                      <p:to>
                                        <p:strVal val="visible"/>
                                      </p:to>
                                    </p:set>
                                    <p:animEffect transition="in" filter="fade">
                                      <p:cBhvr>
                                        <p:cTn id="17" dur="500"/>
                                        <p:tgtEl>
                                          <p:spTgt spid="19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0"/>
                                        </p:tgtEl>
                                        <p:attrNameLst>
                                          <p:attrName>style.visibility</p:attrName>
                                        </p:attrNameLst>
                                      </p:cBhvr>
                                      <p:to>
                                        <p:strVal val="visible"/>
                                      </p:to>
                                    </p:set>
                                    <p:animEffect transition="in" filter="fade">
                                      <p:cBhvr>
                                        <p:cTn id="22" dur="500"/>
                                        <p:tgtEl>
                                          <p:spTgt spid="20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1"/>
                                        </p:tgtEl>
                                        <p:attrNameLst>
                                          <p:attrName>style.visibility</p:attrName>
                                        </p:attrNameLst>
                                      </p:cBhvr>
                                      <p:to>
                                        <p:strVal val="visible"/>
                                      </p:to>
                                    </p:set>
                                    <p:animEffect transition="in" filter="fade">
                                      <p:cBhvr>
                                        <p:cTn id="27" dur="500"/>
                                        <p:tgtEl>
                                          <p:spTgt spid="20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2"/>
                                        </p:tgtEl>
                                        <p:attrNameLst>
                                          <p:attrName>style.visibility</p:attrName>
                                        </p:attrNameLst>
                                      </p:cBhvr>
                                      <p:to>
                                        <p:strVal val="visible"/>
                                      </p:to>
                                    </p:set>
                                    <p:animEffect transition="in" filter="fade">
                                      <p:cBhvr>
                                        <p:cTn id="32" dur="5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98" grpId="0" animBg="1"/>
      <p:bldP spid="199" grpId="0" animBg="1"/>
      <p:bldP spid="200" grpId="0" animBg="1"/>
      <p:bldP spid="201" grpId="0" animBg="1"/>
      <p:bldP spid="20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366BD-89D6-4797-BAEC-F46BADF71150}"/>
              </a:ext>
            </a:extLst>
          </p:cNvPr>
          <p:cNvSpPr>
            <a:spLocks noGrp="1"/>
          </p:cNvSpPr>
          <p:nvPr>
            <p:ph type="title"/>
          </p:nvPr>
        </p:nvSpPr>
        <p:spPr>
          <a:xfrm>
            <a:off x="832982" y="818097"/>
            <a:ext cx="10044023" cy="877729"/>
          </a:xfrm>
        </p:spPr>
        <p:txBody>
          <a:bodyPr anchor="ctr">
            <a:normAutofit/>
          </a:bodyPr>
          <a:lstStyle/>
          <a:p>
            <a:r>
              <a:rPr lang="en-GB" sz="4000" dirty="0">
                <a:solidFill>
                  <a:srgbClr val="FFFFFF"/>
                </a:solidFill>
              </a:rPr>
              <a:t>Divide your word count</a:t>
            </a:r>
          </a:p>
        </p:txBody>
      </p:sp>
      <p:sp>
        <p:nvSpPr>
          <p:cNvPr id="6" name="Oval 5">
            <a:extLst>
              <a:ext uri="{FF2B5EF4-FFF2-40B4-BE49-F238E27FC236}">
                <a16:creationId xmlns:a16="http://schemas.microsoft.com/office/drawing/2014/main" id="{00D04883-18DB-4E38-ADE7-391E357DCB9B}"/>
              </a:ext>
            </a:extLst>
          </p:cNvPr>
          <p:cNvSpPr/>
          <p:nvPr/>
        </p:nvSpPr>
        <p:spPr>
          <a:xfrm>
            <a:off x="1165159" y="2848585"/>
            <a:ext cx="1612446" cy="1445998"/>
          </a:xfrm>
          <a:prstGeom prst="ellipse">
            <a:avLst/>
          </a:prstGeom>
        </p:spPr>
        <p:style>
          <a:lnRef idx="0">
            <a:schemeClr val="lt2">
              <a:alpha val="0"/>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p:style>
      </p:sp>
      <p:sp>
        <p:nvSpPr>
          <p:cNvPr id="7" name="Rectangle 6" descr="Teacher">
            <a:extLst>
              <a:ext uri="{FF2B5EF4-FFF2-40B4-BE49-F238E27FC236}">
                <a16:creationId xmlns:a16="http://schemas.microsoft.com/office/drawing/2014/main" id="{4885FDD9-4C07-413C-A0CF-32CBFB2540F4}"/>
              </a:ext>
            </a:extLst>
          </p:cNvPr>
          <p:cNvSpPr/>
          <p:nvPr/>
        </p:nvSpPr>
        <p:spPr>
          <a:xfrm>
            <a:off x="1508796" y="3156749"/>
            <a:ext cx="925174" cy="82967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750CE073-7662-4A7B-8DF1-155492C2BAA5}"/>
              </a:ext>
            </a:extLst>
          </p:cNvPr>
          <p:cNvSpPr/>
          <p:nvPr/>
        </p:nvSpPr>
        <p:spPr>
          <a:xfrm>
            <a:off x="649705" y="4412974"/>
            <a:ext cx="2643355" cy="1052003"/>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800" kern="1200" dirty="0"/>
              <a:t>10%  </a:t>
            </a:r>
          </a:p>
          <a:p>
            <a:pPr marL="0" lvl="0" indent="0" algn="ctr" defTabSz="933450">
              <a:lnSpc>
                <a:spcPct val="90000"/>
              </a:lnSpc>
              <a:spcBef>
                <a:spcPct val="0"/>
              </a:spcBef>
              <a:spcAft>
                <a:spcPct val="35000"/>
              </a:spcAft>
              <a:buNone/>
              <a:defRPr cap="all"/>
            </a:pPr>
            <a:r>
              <a:rPr lang="en-GB" sz="2800" kern="1200" dirty="0"/>
              <a:t>introduction</a:t>
            </a:r>
            <a:endParaRPr lang="en-US" sz="2800" kern="1200" dirty="0"/>
          </a:p>
        </p:txBody>
      </p:sp>
      <p:sp>
        <p:nvSpPr>
          <p:cNvPr id="10" name="Oval 9">
            <a:extLst>
              <a:ext uri="{FF2B5EF4-FFF2-40B4-BE49-F238E27FC236}">
                <a16:creationId xmlns:a16="http://schemas.microsoft.com/office/drawing/2014/main" id="{04A97BC8-3315-4DDC-A141-30173476D98C}"/>
              </a:ext>
            </a:extLst>
          </p:cNvPr>
          <p:cNvSpPr/>
          <p:nvPr/>
        </p:nvSpPr>
        <p:spPr>
          <a:xfrm>
            <a:off x="4271102" y="2848585"/>
            <a:ext cx="1612446" cy="1445998"/>
          </a:xfrm>
          <a:prstGeom prst="ellipse">
            <a:avLst/>
          </a:prstGeom>
        </p:spPr>
        <p:style>
          <a:lnRef idx="0">
            <a:schemeClr val="lt2">
              <a:alpha val="0"/>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p:style>
      </p:sp>
      <p:sp>
        <p:nvSpPr>
          <p:cNvPr id="12" name="Rectangle 11" descr="Run">
            <a:extLst>
              <a:ext uri="{FF2B5EF4-FFF2-40B4-BE49-F238E27FC236}">
                <a16:creationId xmlns:a16="http://schemas.microsoft.com/office/drawing/2014/main" id="{E5AD5C2B-B58E-4851-BBB4-5C2F80700EAD}"/>
              </a:ext>
            </a:extLst>
          </p:cNvPr>
          <p:cNvSpPr/>
          <p:nvPr/>
        </p:nvSpPr>
        <p:spPr>
          <a:xfrm>
            <a:off x="4614738" y="3156749"/>
            <a:ext cx="925174" cy="82967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64B2BB47-335A-44D8-B9DA-253032DCF810}"/>
              </a:ext>
            </a:extLst>
          </p:cNvPr>
          <p:cNvSpPr/>
          <p:nvPr/>
        </p:nvSpPr>
        <p:spPr>
          <a:xfrm>
            <a:off x="3755648" y="4412974"/>
            <a:ext cx="2643355" cy="1052003"/>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800" kern="1200" dirty="0"/>
              <a:t>80% </a:t>
            </a:r>
          </a:p>
          <a:p>
            <a:pPr marL="0" lvl="0" indent="0" algn="ctr" defTabSz="933450">
              <a:lnSpc>
                <a:spcPct val="90000"/>
              </a:lnSpc>
              <a:spcBef>
                <a:spcPct val="0"/>
              </a:spcBef>
              <a:spcAft>
                <a:spcPct val="35000"/>
              </a:spcAft>
              <a:buNone/>
              <a:defRPr cap="all"/>
            </a:pPr>
            <a:r>
              <a:rPr lang="en-GB" sz="2800" kern="1200" dirty="0"/>
              <a:t>main body</a:t>
            </a:r>
            <a:endParaRPr lang="en-US" sz="2800" kern="1200" dirty="0"/>
          </a:p>
        </p:txBody>
      </p:sp>
      <p:sp>
        <p:nvSpPr>
          <p:cNvPr id="16" name="Oval 15">
            <a:extLst>
              <a:ext uri="{FF2B5EF4-FFF2-40B4-BE49-F238E27FC236}">
                <a16:creationId xmlns:a16="http://schemas.microsoft.com/office/drawing/2014/main" id="{42DE0532-397E-4DCC-A02E-55F453358B7C}"/>
              </a:ext>
            </a:extLst>
          </p:cNvPr>
          <p:cNvSpPr/>
          <p:nvPr/>
        </p:nvSpPr>
        <p:spPr>
          <a:xfrm>
            <a:off x="7377045" y="2848585"/>
            <a:ext cx="1612446" cy="1445998"/>
          </a:xfrm>
          <a:prstGeom prst="ellipse">
            <a:avLst/>
          </a:prstGeom>
        </p:spPr>
        <p:style>
          <a:lnRef idx="0">
            <a:schemeClr val="lt2">
              <a:alpha val="0"/>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p:style>
      </p:sp>
      <p:sp>
        <p:nvSpPr>
          <p:cNvPr id="17" name="Rectangle 16" descr="Closed Quotation Mark">
            <a:extLst>
              <a:ext uri="{FF2B5EF4-FFF2-40B4-BE49-F238E27FC236}">
                <a16:creationId xmlns:a16="http://schemas.microsoft.com/office/drawing/2014/main" id="{46ABD699-9F37-4314-A4A5-6B63C787DC4E}"/>
              </a:ext>
            </a:extLst>
          </p:cNvPr>
          <p:cNvSpPr/>
          <p:nvPr/>
        </p:nvSpPr>
        <p:spPr>
          <a:xfrm>
            <a:off x="7720681" y="3156749"/>
            <a:ext cx="925174" cy="82967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1948003A-36F6-43E8-BA47-3F2F21FD69BC}"/>
              </a:ext>
            </a:extLst>
          </p:cNvPr>
          <p:cNvSpPr/>
          <p:nvPr/>
        </p:nvSpPr>
        <p:spPr>
          <a:xfrm>
            <a:off x="6861591" y="4507860"/>
            <a:ext cx="2643355" cy="862230"/>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800" kern="1200" dirty="0"/>
              <a:t>10% </a:t>
            </a:r>
          </a:p>
          <a:p>
            <a:pPr marL="0" lvl="0" indent="0" algn="ctr" defTabSz="933450">
              <a:lnSpc>
                <a:spcPct val="90000"/>
              </a:lnSpc>
              <a:spcBef>
                <a:spcPct val="0"/>
              </a:spcBef>
              <a:spcAft>
                <a:spcPct val="35000"/>
              </a:spcAft>
              <a:buNone/>
              <a:defRPr cap="all"/>
            </a:pPr>
            <a:r>
              <a:rPr lang="en-GB" sz="2800" kern="1200" dirty="0"/>
              <a:t>conclusion </a:t>
            </a:r>
            <a:endParaRPr lang="en-US" sz="2800" kern="1200" dirty="0"/>
          </a:p>
        </p:txBody>
      </p:sp>
      <p:sp>
        <p:nvSpPr>
          <p:cNvPr id="21" name="Freeform: Shape 20">
            <a:extLst>
              <a:ext uri="{FF2B5EF4-FFF2-40B4-BE49-F238E27FC236}">
                <a16:creationId xmlns:a16="http://schemas.microsoft.com/office/drawing/2014/main" id="{10BD1CEC-E68E-414D-9DC0-33CC4041FE20}"/>
              </a:ext>
            </a:extLst>
          </p:cNvPr>
          <p:cNvSpPr/>
          <p:nvPr/>
        </p:nvSpPr>
        <p:spPr>
          <a:xfrm>
            <a:off x="9967534" y="4744977"/>
            <a:ext cx="2643355" cy="720000"/>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endParaRPr lang="en-US" sz="2100" kern="1200"/>
          </a:p>
        </p:txBody>
      </p:sp>
      <p:sp>
        <p:nvSpPr>
          <p:cNvPr id="3" name="TextBox 2">
            <a:extLst>
              <a:ext uri="{FF2B5EF4-FFF2-40B4-BE49-F238E27FC236}">
                <a16:creationId xmlns:a16="http://schemas.microsoft.com/office/drawing/2014/main" id="{4E7062BF-631A-434A-BBAF-6629D9B0FC45}"/>
              </a:ext>
            </a:extLst>
          </p:cNvPr>
          <p:cNvSpPr txBox="1"/>
          <p:nvPr/>
        </p:nvSpPr>
        <p:spPr>
          <a:xfrm>
            <a:off x="649705" y="5816383"/>
            <a:ext cx="11256171"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These are only guidelines and sometimes you will vary this  distribution of words, just ensure that you plan how you want to organise your wordcount. </a:t>
            </a:r>
          </a:p>
        </p:txBody>
      </p:sp>
    </p:spTree>
    <p:extLst>
      <p:ext uri="{BB962C8B-B14F-4D97-AF65-F5344CB8AC3E}">
        <p14:creationId xmlns:p14="http://schemas.microsoft.com/office/powerpoint/2010/main" val="151361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gtEl>
                                        <p:attrNameLst>
                                          <p:attrName>style.visibility</p:attrName>
                                        </p:attrNameLst>
                                      </p:cBhvr>
                                      <p:to>
                                        <p:strVal val="visible"/>
                                      </p:to>
                                    </p:set>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P spid="18"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C18B5-7863-4261-8D42-0F11CD92122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Dividing up the main body</a:t>
            </a:r>
          </a:p>
        </p:txBody>
      </p:sp>
      <p:sp>
        <p:nvSpPr>
          <p:cNvPr id="6" name="Freeform: Shape 5">
            <a:extLst>
              <a:ext uri="{FF2B5EF4-FFF2-40B4-BE49-F238E27FC236}">
                <a16:creationId xmlns:a16="http://schemas.microsoft.com/office/drawing/2014/main" id="{94793BD5-9F59-4754-9629-FA7C26104E5B}"/>
              </a:ext>
            </a:extLst>
          </p:cNvPr>
          <p:cNvSpPr/>
          <p:nvPr/>
        </p:nvSpPr>
        <p:spPr>
          <a:xfrm>
            <a:off x="632085" y="1799102"/>
            <a:ext cx="10927829" cy="1050779"/>
          </a:xfrm>
          <a:custGeom>
            <a:avLst/>
            <a:gdLst>
              <a:gd name="connsiteX0" fmla="*/ 0 w 10927829"/>
              <a:gd name="connsiteY0" fmla="*/ 154873 h 929222"/>
              <a:gd name="connsiteX1" fmla="*/ 154873 w 10927829"/>
              <a:gd name="connsiteY1" fmla="*/ 0 h 929222"/>
              <a:gd name="connsiteX2" fmla="*/ 10772956 w 10927829"/>
              <a:gd name="connsiteY2" fmla="*/ 0 h 929222"/>
              <a:gd name="connsiteX3" fmla="*/ 10927829 w 10927829"/>
              <a:gd name="connsiteY3" fmla="*/ 154873 h 929222"/>
              <a:gd name="connsiteX4" fmla="*/ 10927829 w 10927829"/>
              <a:gd name="connsiteY4" fmla="*/ 774349 h 929222"/>
              <a:gd name="connsiteX5" fmla="*/ 10772956 w 10927829"/>
              <a:gd name="connsiteY5" fmla="*/ 929222 h 929222"/>
              <a:gd name="connsiteX6" fmla="*/ 154873 w 10927829"/>
              <a:gd name="connsiteY6" fmla="*/ 929222 h 929222"/>
              <a:gd name="connsiteX7" fmla="*/ 0 w 10927829"/>
              <a:gd name="connsiteY7" fmla="*/ 774349 h 929222"/>
              <a:gd name="connsiteX8" fmla="*/ 0 w 10927829"/>
              <a:gd name="connsiteY8" fmla="*/ 154873 h 929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929222">
                <a:moveTo>
                  <a:pt x="0" y="154873"/>
                </a:moveTo>
                <a:cubicBezTo>
                  <a:pt x="0" y="69339"/>
                  <a:pt x="69339" y="0"/>
                  <a:pt x="154873" y="0"/>
                </a:cubicBezTo>
                <a:lnTo>
                  <a:pt x="10772956" y="0"/>
                </a:lnTo>
                <a:cubicBezTo>
                  <a:pt x="10858490" y="0"/>
                  <a:pt x="10927829" y="69339"/>
                  <a:pt x="10927829" y="154873"/>
                </a:cubicBezTo>
                <a:lnTo>
                  <a:pt x="10927829" y="774349"/>
                </a:lnTo>
                <a:cubicBezTo>
                  <a:pt x="10927829" y="859883"/>
                  <a:pt x="10858490" y="929222"/>
                  <a:pt x="10772956" y="929222"/>
                </a:cubicBezTo>
                <a:lnTo>
                  <a:pt x="154873" y="929222"/>
                </a:lnTo>
                <a:cubicBezTo>
                  <a:pt x="69339" y="929222"/>
                  <a:pt x="0" y="859883"/>
                  <a:pt x="0" y="774349"/>
                </a:cubicBezTo>
                <a:lnTo>
                  <a:pt x="0" y="154873"/>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21561" tIns="121561" rIns="121561" bIns="121561" numCol="1" spcCol="1270" anchor="ctr" anchorCtr="0">
            <a:noAutofit/>
          </a:bodyPr>
          <a:lstStyle/>
          <a:p>
            <a:pPr marL="0" lvl="0" indent="0" algn="ctr" defTabSz="889000">
              <a:lnSpc>
                <a:spcPct val="90000"/>
              </a:lnSpc>
              <a:spcBef>
                <a:spcPct val="0"/>
              </a:spcBef>
              <a:spcAft>
                <a:spcPct val="35000"/>
              </a:spcAft>
              <a:buNone/>
            </a:pPr>
            <a:r>
              <a:rPr lang="en-GB" sz="2800" b="1" kern="1200" dirty="0">
                <a:solidFill>
                  <a:schemeClr val="bg1"/>
                </a:solidFill>
              </a:rPr>
              <a:t>2000 word assignment = 200 intro, 1600 main body, 200 conclusion</a:t>
            </a:r>
            <a:endParaRPr lang="en-US" sz="2800" b="1" kern="1200" dirty="0">
              <a:solidFill>
                <a:schemeClr val="bg1"/>
              </a:solidFill>
            </a:endParaRPr>
          </a:p>
        </p:txBody>
      </p:sp>
      <p:sp>
        <p:nvSpPr>
          <p:cNvPr id="7" name="Freeform: Shape 6">
            <a:extLst>
              <a:ext uri="{FF2B5EF4-FFF2-40B4-BE49-F238E27FC236}">
                <a16:creationId xmlns:a16="http://schemas.microsoft.com/office/drawing/2014/main" id="{E83E2905-907B-4EF4-A61B-517F62D4BE9E}"/>
              </a:ext>
            </a:extLst>
          </p:cNvPr>
          <p:cNvSpPr/>
          <p:nvPr/>
        </p:nvSpPr>
        <p:spPr>
          <a:xfrm>
            <a:off x="632085" y="2928745"/>
            <a:ext cx="10927829" cy="542452"/>
          </a:xfrm>
          <a:custGeom>
            <a:avLst/>
            <a:gdLst>
              <a:gd name="connsiteX0" fmla="*/ 0 w 10927829"/>
              <a:gd name="connsiteY0" fmla="*/ 79952 h 479700"/>
              <a:gd name="connsiteX1" fmla="*/ 79952 w 10927829"/>
              <a:gd name="connsiteY1" fmla="*/ 0 h 479700"/>
              <a:gd name="connsiteX2" fmla="*/ 10847877 w 10927829"/>
              <a:gd name="connsiteY2" fmla="*/ 0 h 479700"/>
              <a:gd name="connsiteX3" fmla="*/ 10927829 w 10927829"/>
              <a:gd name="connsiteY3" fmla="*/ 79952 h 479700"/>
              <a:gd name="connsiteX4" fmla="*/ 10927829 w 10927829"/>
              <a:gd name="connsiteY4" fmla="*/ 399748 h 479700"/>
              <a:gd name="connsiteX5" fmla="*/ 10847877 w 10927829"/>
              <a:gd name="connsiteY5" fmla="*/ 479700 h 479700"/>
              <a:gd name="connsiteX6" fmla="*/ 79952 w 10927829"/>
              <a:gd name="connsiteY6" fmla="*/ 479700 h 479700"/>
              <a:gd name="connsiteX7" fmla="*/ 0 w 10927829"/>
              <a:gd name="connsiteY7" fmla="*/ 399748 h 479700"/>
              <a:gd name="connsiteX8" fmla="*/ 0 w 10927829"/>
              <a:gd name="connsiteY8" fmla="*/ 79952 h 47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479700">
                <a:moveTo>
                  <a:pt x="0" y="79952"/>
                </a:moveTo>
                <a:cubicBezTo>
                  <a:pt x="0" y="35796"/>
                  <a:pt x="35796" y="0"/>
                  <a:pt x="79952" y="0"/>
                </a:cubicBezTo>
                <a:lnTo>
                  <a:pt x="10847877" y="0"/>
                </a:lnTo>
                <a:cubicBezTo>
                  <a:pt x="10892033" y="0"/>
                  <a:pt x="10927829" y="35796"/>
                  <a:pt x="10927829" y="79952"/>
                </a:cubicBezTo>
                <a:lnTo>
                  <a:pt x="10927829" y="399748"/>
                </a:lnTo>
                <a:cubicBezTo>
                  <a:pt x="10927829" y="443904"/>
                  <a:pt x="10892033" y="479700"/>
                  <a:pt x="10847877" y="479700"/>
                </a:cubicBezTo>
                <a:lnTo>
                  <a:pt x="79952" y="479700"/>
                </a:lnTo>
                <a:cubicBezTo>
                  <a:pt x="35796" y="479700"/>
                  <a:pt x="0" y="443904"/>
                  <a:pt x="0" y="399748"/>
                </a:cubicBezTo>
                <a:lnTo>
                  <a:pt x="0" y="79952"/>
                </a:lnTo>
                <a:close/>
              </a:path>
            </a:pathLst>
          </a:custGeom>
        </p:spPr>
        <p:style>
          <a:lnRef idx="2">
            <a:schemeClr val="lt1">
              <a:hueOff val="0"/>
              <a:satOff val="0"/>
              <a:lumOff val="0"/>
              <a:alphaOff val="0"/>
            </a:schemeClr>
          </a:lnRef>
          <a:fillRef idx="1">
            <a:schemeClr val="accent5">
              <a:hueOff val="-1126424"/>
              <a:satOff val="-2903"/>
              <a:lumOff val="-1961"/>
              <a:alphaOff val="0"/>
            </a:schemeClr>
          </a:fillRef>
          <a:effectRef idx="0">
            <a:schemeClr val="accent5">
              <a:hueOff val="-1126424"/>
              <a:satOff val="-2903"/>
              <a:lumOff val="-1961"/>
              <a:alphaOff val="0"/>
            </a:schemeClr>
          </a:effectRef>
          <a:fontRef idx="minor">
            <a:schemeClr val="lt1"/>
          </a:fontRef>
        </p:style>
        <p:txBody>
          <a:bodyPr spcFirstLastPara="0" vert="horz" wrap="square" lIns="99617" tIns="99617" rIns="99617" bIns="99617" numCol="1" spcCol="1270" anchor="ctr" anchorCtr="0">
            <a:noAutofit/>
          </a:bodyPr>
          <a:lstStyle/>
          <a:p>
            <a:pPr marL="0" lvl="0" indent="0" algn="l" defTabSz="889000">
              <a:lnSpc>
                <a:spcPct val="90000"/>
              </a:lnSpc>
              <a:spcBef>
                <a:spcPct val="0"/>
              </a:spcBef>
              <a:spcAft>
                <a:spcPct val="35000"/>
              </a:spcAft>
              <a:buNone/>
            </a:pPr>
            <a:r>
              <a:rPr lang="en-GB" sz="2800" b="1" kern="1200" dirty="0">
                <a:solidFill>
                  <a:schemeClr val="bg1"/>
                </a:solidFill>
              </a:rPr>
              <a:t>Main body – 1600</a:t>
            </a:r>
            <a:endParaRPr lang="en-US" sz="2800" b="1" kern="1200" dirty="0">
              <a:solidFill>
                <a:schemeClr val="bg1"/>
              </a:solidFill>
            </a:endParaRPr>
          </a:p>
        </p:txBody>
      </p:sp>
      <p:sp>
        <p:nvSpPr>
          <p:cNvPr id="8" name="Freeform: Shape 7">
            <a:extLst>
              <a:ext uri="{FF2B5EF4-FFF2-40B4-BE49-F238E27FC236}">
                <a16:creationId xmlns:a16="http://schemas.microsoft.com/office/drawing/2014/main" id="{DDF8CCC3-DB24-46A2-9E07-B1D56BC83F80}"/>
              </a:ext>
            </a:extLst>
          </p:cNvPr>
          <p:cNvSpPr/>
          <p:nvPr/>
        </p:nvSpPr>
        <p:spPr>
          <a:xfrm>
            <a:off x="632085" y="3536333"/>
            <a:ext cx="10927829" cy="542452"/>
          </a:xfrm>
          <a:custGeom>
            <a:avLst/>
            <a:gdLst>
              <a:gd name="connsiteX0" fmla="*/ 0 w 10927829"/>
              <a:gd name="connsiteY0" fmla="*/ 79952 h 479700"/>
              <a:gd name="connsiteX1" fmla="*/ 79952 w 10927829"/>
              <a:gd name="connsiteY1" fmla="*/ 0 h 479700"/>
              <a:gd name="connsiteX2" fmla="*/ 10847877 w 10927829"/>
              <a:gd name="connsiteY2" fmla="*/ 0 h 479700"/>
              <a:gd name="connsiteX3" fmla="*/ 10927829 w 10927829"/>
              <a:gd name="connsiteY3" fmla="*/ 79952 h 479700"/>
              <a:gd name="connsiteX4" fmla="*/ 10927829 w 10927829"/>
              <a:gd name="connsiteY4" fmla="*/ 399748 h 479700"/>
              <a:gd name="connsiteX5" fmla="*/ 10847877 w 10927829"/>
              <a:gd name="connsiteY5" fmla="*/ 479700 h 479700"/>
              <a:gd name="connsiteX6" fmla="*/ 79952 w 10927829"/>
              <a:gd name="connsiteY6" fmla="*/ 479700 h 479700"/>
              <a:gd name="connsiteX7" fmla="*/ 0 w 10927829"/>
              <a:gd name="connsiteY7" fmla="*/ 399748 h 479700"/>
              <a:gd name="connsiteX8" fmla="*/ 0 w 10927829"/>
              <a:gd name="connsiteY8" fmla="*/ 79952 h 47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479700">
                <a:moveTo>
                  <a:pt x="0" y="79952"/>
                </a:moveTo>
                <a:cubicBezTo>
                  <a:pt x="0" y="35796"/>
                  <a:pt x="35796" y="0"/>
                  <a:pt x="79952" y="0"/>
                </a:cubicBezTo>
                <a:lnTo>
                  <a:pt x="10847877" y="0"/>
                </a:lnTo>
                <a:cubicBezTo>
                  <a:pt x="10892033" y="0"/>
                  <a:pt x="10927829" y="35796"/>
                  <a:pt x="10927829" y="79952"/>
                </a:cubicBezTo>
                <a:lnTo>
                  <a:pt x="10927829" y="399748"/>
                </a:lnTo>
                <a:cubicBezTo>
                  <a:pt x="10927829" y="443904"/>
                  <a:pt x="10892033" y="479700"/>
                  <a:pt x="10847877" y="479700"/>
                </a:cubicBezTo>
                <a:lnTo>
                  <a:pt x="79952" y="479700"/>
                </a:lnTo>
                <a:cubicBezTo>
                  <a:pt x="35796" y="479700"/>
                  <a:pt x="0" y="443904"/>
                  <a:pt x="0" y="399748"/>
                </a:cubicBezTo>
                <a:lnTo>
                  <a:pt x="0" y="79952"/>
                </a:lnTo>
                <a:close/>
              </a:path>
            </a:pathLst>
          </a:custGeom>
        </p:spPr>
        <p:style>
          <a:lnRef idx="2">
            <a:schemeClr val="lt1">
              <a:hueOff val="0"/>
              <a:satOff val="0"/>
              <a:lumOff val="0"/>
              <a:alphaOff val="0"/>
            </a:schemeClr>
          </a:lnRef>
          <a:fillRef idx="1">
            <a:schemeClr val="accent5">
              <a:hueOff val="-2252848"/>
              <a:satOff val="-5806"/>
              <a:lumOff val="-3922"/>
              <a:alphaOff val="0"/>
            </a:schemeClr>
          </a:fillRef>
          <a:effectRef idx="0">
            <a:schemeClr val="accent5">
              <a:hueOff val="-2252848"/>
              <a:satOff val="-5806"/>
              <a:lumOff val="-3922"/>
              <a:alphaOff val="0"/>
            </a:schemeClr>
          </a:effectRef>
          <a:fontRef idx="minor">
            <a:schemeClr val="lt1"/>
          </a:fontRef>
        </p:style>
        <p:txBody>
          <a:bodyPr spcFirstLastPara="0" vert="horz" wrap="square" lIns="99617" tIns="99617" rIns="99617" bIns="99617" numCol="1" spcCol="1270" anchor="ctr" anchorCtr="0">
            <a:noAutofit/>
          </a:bodyPr>
          <a:lstStyle/>
          <a:p>
            <a:pPr marL="0" lvl="0" indent="0" algn="ctr" defTabSz="889000">
              <a:lnSpc>
                <a:spcPct val="90000"/>
              </a:lnSpc>
              <a:spcBef>
                <a:spcPct val="0"/>
              </a:spcBef>
              <a:spcAft>
                <a:spcPct val="35000"/>
              </a:spcAft>
              <a:buNone/>
            </a:pPr>
            <a:r>
              <a:rPr lang="en-GB" sz="2800" kern="1200" dirty="0"/>
              <a:t>2 x 800 word sections – (divided into paragraphs). </a:t>
            </a:r>
            <a:endParaRPr lang="en-US" sz="2800" kern="1200" dirty="0"/>
          </a:p>
        </p:txBody>
      </p:sp>
      <p:sp>
        <p:nvSpPr>
          <p:cNvPr id="10" name="Freeform: Shape 9">
            <a:extLst>
              <a:ext uri="{FF2B5EF4-FFF2-40B4-BE49-F238E27FC236}">
                <a16:creationId xmlns:a16="http://schemas.microsoft.com/office/drawing/2014/main" id="{893CE245-336F-4672-B4B1-837BA3EA3C01}"/>
              </a:ext>
            </a:extLst>
          </p:cNvPr>
          <p:cNvSpPr/>
          <p:nvPr/>
        </p:nvSpPr>
        <p:spPr>
          <a:xfrm>
            <a:off x="632085" y="4143920"/>
            <a:ext cx="10927829" cy="542452"/>
          </a:xfrm>
          <a:custGeom>
            <a:avLst/>
            <a:gdLst>
              <a:gd name="connsiteX0" fmla="*/ 0 w 10927829"/>
              <a:gd name="connsiteY0" fmla="*/ 79952 h 479700"/>
              <a:gd name="connsiteX1" fmla="*/ 79952 w 10927829"/>
              <a:gd name="connsiteY1" fmla="*/ 0 h 479700"/>
              <a:gd name="connsiteX2" fmla="*/ 10847877 w 10927829"/>
              <a:gd name="connsiteY2" fmla="*/ 0 h 479700"/>
              <a:gd name="connsiteX3" fmla="*/ 10927829 w 10927829"/>
              <a:gd name="connsiteY3" fmla="*/ 79952 h 479700"/>
              <a:gd name="connsiteX4" fmla="*/ 10927829 w 10927829"/>
              <a:gd name="connsiteY4" fmla="*/ 399748 h 479700"/>
              <a:gd name="connsiteX5" fmla="*/ 10847877 w 10927829"/>
              <a:gd name="connsiteY5" fmla="*/ 479700 h 479700"/>
              <a:gd name="connsiteX6" fmla="*/ 79952 w 10927829"/>
              <a:gd name="connsiteY6" fmla="*/ 479700 h 479700"/>
              <a:gd name="connsiteX7" fmla="*/ 0 w 10927829"/>
              <a:gd name="connsiteY7" fmla="*/ 399748 h 479700"/>
              <a:gd name="connsiteX8" fmla="*/ 0 w 10927829"/>
              <a:gd name="connsiteY8" fmla="*/ 79952 h 47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479700">
                <a:moveTo>
                  <a:pt x="0" y="79952"/>
                </a:moveTo>
                <a:cubicBezTo>
                  <a:pt x="0" y="35796"/>
                  <a:pt x="35796" y="0"/>
                  <a:pt x="79952" y="0"/>
                </a:cubicBezTo>
                <a:lnTo>
                  <a:pt x="10847877" y="0"/>
                </a:lnTo>
                <a:cubicBezTo>
                  <a:pt x="10892033" y="0"/>
                  <a:pt x="10927829" y="35796"/>
                  <a:pt x="10927829" y="79952"/>
                </a:cubicBezTo>
                <a:lnTo>
                  <a:pt x="10927829" y="399748"/>
                </a:lnTo>
                <a:cubicBezTo>
                  <a:pt x="10927829" y="443904"/>
                  <a:pt x="10892033" y="479700"/>
                  <a:pt x="10847877" y="479700"/>
                </a:cubicBezTo>
                <a:lnTo>
                  <a:pt x="79952" y="479700"/>
                </a:lnTo>
                <a:cubicBezTo>
                  <a:pt x="35796" y="479700"/>
                  <a:pt x="0" y="443904"/>
                  <a:pt x="0" y="399748"/>
                </a:cubicBezTo>
                <a:lnTo>
                  <a:pt x="0" y="79952"/>
                </a:lnTo>
                <a:close/>
              </a:path>
            </a:pathLst>
          </a:custGeom>
        </p:spPr>
        <p:style>
          <a:lnRef idx="2">
            <a:schemeClr val="lt1">
              <a:hueOff val="0"/>
              <a:satOff val="0"/>
              <a:lumOff val="0"/>
              <a:alphaOff val="0"/>
            </a:schemeClr>
          </a:lnRef>
          <a:fillRef idx="1">
            <a:schemeClr val="accent5">
              <a:hueOff val="-3379271"/>
              <a:satOff val="-8710"/>
              <a:lumOff val="-5883"/>
              <a:alphaOff val="0"/>
            </a:schemeClr>
          </a:fillRef>
          <a:effectRef idx="0">
            <a:schemeClr val="accent5">
              <a:hueOff val="-3379271"/>
              <a:satOff val="-8710"/>
              <a:lumOff val="-5883"/>
              <a:alphaOff val="0"/>
            </a:schemeClr>
          </a:effectRef>
          <a:fontRef idx="minor">
            <a:schemeClr val="lt1"/>
          </a:fontRef>
        </p:style>
        <p:txBody>
          <a:bodyPr spcFirstLastPara="0" vert="horz" wrap="square" lIns="99617" tIns="99617" rIns="99617" bIns="99617" numCol="1" spcCol="1270" anchor="ctr" anchorCtr="0">
            <a:noAutofit/>
          </a:bodyPr>
          <a:lstStyle/>
          <a:p>
            <a:pPr marL="0" lvl="0" indent="0" algn="l" defTabSz="889000">
              <a:lnSpc>
                <a:spcPct val="90000"/>
              </a:lnSpc>
              <a:spcBef>
                <a:spcPct val="0"/>
              </a:spcBef>
              <a:spcAft>
                <a:spcPct val="35000"/>
              </a:spcAft>
              <a:buNone/>
            </a:pPr>
            <a:r>
              <a:rPr lang="en-GB" sz="3200" kern="1200" dirty="0"/>
              <a:t>Or</a:t>
            </a:r>
            <a:endParaRPr lang="en-US" sz="3200" kern="1200" dirty="0"/>
          </a:p>
        </p:txBody>
      </p:sp>
      <p:sp>
        <p:nvSpPr>
          <p:cNvPr id="12" name="Freeform: Shape 11">
            <a:extLst>
              <a:ext uri="{FF2B5EF4-FFF2-40B4-BE49-F238E27FC236}">
                <a16:creationId xmlns:a16="http://schemas.microsoft.com/office/drawing/2014/main" id="{4D75AFDC-69AA-4844-9E68-202C88C400CC}"/>
              </a:ext>
            </a:extLst>
          </p:cNvPr>
          <p:cNvSpPr/>
          <p:nvPr/>
        </p:nvSpPr>
        <p:spPr>
          <a:xfrm>
            <a:off x="632085" y="4751508"/>
            <a:ext cx="10927829" cy="542452"/>
          </a:xfrm>
          <a:custGeom>
            <a:avLst/>
            <a:gdLst>
              <a:gd name="connsiteX0" fmla="*/ 0 w 10927829"/>
              <a:gd name="connsiteY0" fmla="*/ 79952 h 479700"/>
              <a:gd name="connsiteX1" fmla="*/ 79952 w 10927829"/>
              <a:gd name="connsiteY1" fmla="*/ 0 h 479700"/>
              <a:gd name="connsiteX2" fmla="*/ 10847877 w 10927829"/>
              <a:gd name="connsiteY2" fmla="*/ 0 h 479700"/>
              <a:gd name="connsiteX3" fmla="*/ 10927829 w 10927829"/>
              <a:gd name="connsiteY3" fmla="*/ 79952 h 479700"/>
              <a:gd name="connsiteX4" fmla="*/ 10927829 w 10927829"/>
              <a:gd name="connsiteY4" fmla="*/ 399748 h 479700"/>
              <a:gd name="connsiteX5" fmla="*/ 10847877 w 10927829"/>
              <a:gd name="connsiteY5" fmla="*/ 479700 h 479700"/>
              <a:gd name="connsiteX6" fmla="*/ 79952 w 10927829"/>
              <a:gd name="connsiteY6" fmla="*/ 479700 h 479700"/>
              <a:gd name="connsiteX7" fmla="*/ 0 w 10927829"/>
              <a:gd name="connsiteY7" fmla="*/ 399748 h 479700"/>
              <a:gd name="connsiteX8" fmla="*/ 0 w 10927829"/>
              <a:gd name="connsiteY8" fmla="*/ 79952 h 47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479700">
                <a:moveTo>
                  <a:pt x="0" y="79952"/>
                </a:moveTo>
                <a:cubicBezTo>
                  <a:pt x="0" y="35796"/>
                  <a:pt x="35796" y="0"/>
                  <a:pt x="79952" y="0"/>
                </a:cubicBezTo>
                <a:lnTo>
                  <a:pt x="10847877" y="0"/>
                </a:lnTo>
                <a:cubicBezTo>
                  <a:pt x="10892033" y="0"/>
                  <a:pt x="10927829" y="35796"/>
                  <a:pt x="10927829" y="79952"/>
                </a:cubicBezTo>
                <a:lnTo>
                  <a:pt x="10927829" y="399748"/>
                </a:lnTo>
                <a:cubicBezTo>
                  <a:pt x="10927829" y="443904"/>
                  <a:pt x="10892033" y="479700"/>
                  <a:pt x="10847877" y="479700"/>
                </a:cubicBezTo>
                <a:lnTo>
                  <a:pt x="79952" y="479700"/>
                </a:lnTo>
                <a:cubicBezTo>
                  <a:pt x="35796" y="479700"/>
                  <a:pt x="0" y="443904"/>
                  <a:pt x="0" y="399748"/>
                </a:cubicBezTo>
                <a:lnTo>
                  <a:pt x="0" y="79952"/>
                </a:lnTo>
                <a:close/>
              </a:path>
            </a:pathLst>
          </a:custGeom>
        </p:spPr>
        <p:style>
          <a:lnRef idx="2">
            <a:schemeClr val="lt1">
              <a:hueOff val="0"/>
              <a:satOff val="0"/>
              <a:lumOff val="0"/>
              <a:alphaOff val="0"/>
            </a:schemeClr>
          </a:lnRef>
          <a:fillRef idx="1">
            <a:schemeClr val="accent5">
              <a:hueOff val="-4505695"/>
              <a:satOff val="-11613"/>
              <a:lumOff val="-7843"/>
              <a:alphaOff val="0"/>
            </a:schemeClr>
          </a:fillRef>
          <a:effectRef idx="0">
            <a:schemeClr val="accent5">
              <a:hueOff val="-4505695"/>
              <a:satOff val="-11613"/>
              <a:lumOff val="-7843"/>
              <a:alphaOff val="0"/>
            </a:schemeClr>
          </a:effectRef>
          <a:fontRef idx="minor">
            <a:schemeClr val="lt1"/>
          </a:fontRef>
        </p:style>
        <p:txBody>
          <a:bodyPr spcFirstLastPara="0" vert="horz" wrap="square" lIns="99617" tIns="99617" rIns="99617" bIns="99617" numCol="1" spcCol="1270" anchor="ctr" anchorCtr="0">
            <a:noAutofit/>
          </a:bodyPr>
          <a:lstStyle/>
          <a:p>
            <a:pPr marL="0" lvl="0" indent="0" algn="ctr" defTabSz="889000">
              <a:lnSpc>
                <a:spcPct val="90000"/>
              </a:lnSpc>
              <a:spcBef>
                <a:spcPct val="0"/>
              </a:spcBef>
              <a:spcAft>
                <a:spcPct val="35000"/>
              </a:spcAft>
              <a:buNone/>
            </a:pPr>
            <a:r>
              <a:rPr lang="en-GB" sz="2800" kern="1200" dirty="0"/>
              <a:t>4 x 400 word sections - (divided into paragraphs). </a:t>
            </a:r>
            <a:endParaRPr lang="en-US" sz="2800" kern="1200" dirty="0"/>
          </a:p>
        </p:txBody>
      </p:sp>
      <p:sp>
        <p:nvSpPr>
          <p:cNvPr id="14" name="Freeform: Shape 13">
            <a:extLst>
              <a:ext uri="{FF2B5EF4-FFF2-40B4-BE49-F238E27FC236}">
                <a16:creationId xmlns:a16="http://schemas.microsoft.com/office/drawing/2014/main" id="{846300AC-FA20-456E-802F-DC556C6F0AA1}"/>
              </a:ext>
            </a:extLst>
          </p:cNvPr>
          <p:cNvSpPr/>
          <p:nvPr/>
        </p:nvSpPr>
        <p:spPr>
          <a:xfrm>
            <a:off x="632085" y="5359095"/>
            <a:ext cx="10927829" cy="542452"/>
          </a:xfrm>
          <a:custGeom>
            <a:avLst/>
            <a:gdLst>
              <a:gd name="connsiteX0" fmla="*/ 0 w 10927829"/>
              <a:gd name="connsiteY0" fmla="*/ 79952 h 479700"/>
              <a:gd name="connsiteX1" fmla="*/ 79952 w 10927829"/>
              <a:gd name="connsiteY1" fmla="*/ 0 h 479700"/>
              <a:gd name="connsiteX2" fmla="*/ 10847877 w 10927829"/>
              <a:gd name="connsiteY2" fmla="*/ 0 h 479700"/>
              <a:gd name="connsiteX3" fmla="*/ 10927829 w 10927829"/>
              <a:gd name="connsiteY3" fmla="*/ 79952 h 479700"/>
              <a:gd name="connsiteX4" fmla="*/ 10927829 w 10927829"/>
              <a:gd name="connsiteY4" fmla="*/ 399748 h 479700"/>
              <a:gd name="connsiteX5" fmla="*/ 10847877 w 10927829"/>
              <a:gd name="connsiteY5" fmla="*/ 479700 h 479700"/>
              <a:gd name="connsiteX6" fmla="*/ 79952 w 10927829"/>
              <a:gd name="connsiteY6" fmla="*/ 479700 h 479700"/>
              <a:gd name="connsiteX7" fmla="*/ 0 w 10927829"/>
              <a:gd name="connsiteY7" fmla="*/ 399748 h 479700"/>
              <a:gd name="connsiteX8" fmla="*/ 0 w 10927829"/>
              <a:gd name="connsiteY8" fmla="*/ 79952 h 47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479700">
                <a:moveTo>
                  <a:pt x="0" y="79952"/>
                </a:moveTo>
                <a:cubicBezTo>
                  <a:pt x="0" y="35796"/>
                  <a:pt x="35796" y="0"/>
                  <a:pt x="79952" y="0"/>
                </a:cubicBezTo>
                <a:lnTo>
                  <a:pt x="10847877" y="0"/>
                </a:lnTo>
                <a:cubicBezTo>
                  <a:pt x="10892033" y="0"/>
                  <a:pt x="10927829" y="35796"/>
                  <a:pt x="10927829" y="79952"/>
                </a:cubicBezTo>
                <a:lnTo>
                  <a:pt x="10927829" y="399748"/>
                </a:lnTo>
                <a:cubicBezTo>
                  <a:pt x="10927829" y="443904"/>
                  <a:pt x="10892033" y="479700"/>
                  <a:pt x="10847877" y="479700"/>
                </a:cubicBezTo>
                <a:lnTo>
                  <a:pt x="79952" y="479700"/>
                </a:lnTo>
                <a:cubicBezTo>
                  <a:pt x="35796" y="479700"/>
                  <a:pt x="0" y="443904"/>
                  <a:pt x="0" y="399748"/>
                </a:cubicBezTo>
                <a:lnTo>
                  <a:pt x="0" y="79952"/>
                </a:lnTo>
                <a:close/>
              </a:path>
            </a:pathLst>
          </a:custGeom>
        </p:spPr>
        <p:style>
          <a:lnRef idx="2">
            <a:schemeClr val="lt1">
              <a:hueOff val="0"/>
              <a:satOff val="0"/>
              <a:lumOff val="0"/>
              <a:alphaOff val="0"/>
            </a:schemeClr>
          </a:lnRef>
          <a:fillRef idx="1">
            <a:schemeClr val="accent5">
              <a:hueOff val="-5632119"/>
              <a:satOff val="-14516"/>
              <a:lumOff val="-9804"/>
              <a:alphaOff val="0"/>
            </a:schemeClr>
          </a:fillRef>
          <a:effectRef idx="0">
            <a:schemeClr val="accent5">
              <a:hueOff val="-5632119"/>
              <a:satOff val="-14516"/>
              <a:lumOff val="-9804"/>
              <a:alphaOff val="0"/>
            </a:schemeClr>
          </a:effectRef>
          <a:fontRef idx="minor">
            <a:schemeClr val="lt1"/>
          </a:fontRef>
        </p:style>
        <p:txBody>
          <a:bodyPr spcFirstLastPara="0" vert="horz" wrap="square" lIns="99617" tIns="99617" rIns="99617" bIns="99617" numCol="1" spcCol="1270" anchor="ctr" anchorCtr="0">
            <a:noAutofit/>
          </a:bodyPr>
          <a:lstStyle/>
          <a:p>
            <a:pPr marL="0" lvl="0" indent="0" algn="l" defTabSz="889000">
              <a:lnSpc>
                <a:spcPct val="90000"/>
              </a:lnSpc>
              <a:spcBef>
                <a:spcPct val="0"/>
              </a:spcBef>
              <a:spcAft>
                <a:spcPct val="35000"/>
              </a:spcAft>
              <a:buNone/>
            </a:pPr>
            <a:r>
              <a:rPr lang="en-GB" sz="3200" kern="1200" dirty="0"/>
              <a:t>Or</a:t>
            </a:r>
            <a:endParaRPr lang="en-US" sz="3200" kern="1200" dirty="0"/>
          </a:p>
        </p:txBody>
      </p:sp>
      <p:sp>
        <p:nvSpPr>
          <p:cNvPr id="16" name="Freeform: Shape 15">
            <a:extLst>
              <a:ext uri="{FF2B5EF4-FFF2-40B4-BE49-F238E27FC236}">
                <a16:creationId xmlns:a16="http://schemas.microsoft.com/office/drawing/2014/main" id="{B99471B2-1125-4D14-A24F-3021B5A4C81E}"/>
              </a:ext>
            </a:extLst>
          </p:cNvPr>
          <p:cNvSpPr/>
          <p:nvPr/>
        </p:nvSpPr>
        <p:spPr>
          <a:xfrm>
            <a:off x="632085" y="5966683"/>
            <a:ext cx="10927829" cy="542452"/>
          </a:xfrm>
          <a:custGeom>
            <a:avLst/>
            <a:gdLst>
              <a:gd name="connsiteX0" fmla="*/ 0 w 10927829"/>
              <a:gd name="connsiteY0" fmla="*/ 79952 h 479700"/>
              <a:gd name="connsiteX1" fmla="*/ 79952 w 10927829"/>
              <a:gd name="connsiteY1" fmla="*/ 0 h 479700"/>
              <a:gd name="connsiteX2" fmla="*/ 10847877 w 10927829"/>
              <a:gd name="connsiteY2" fmla="*/ 0 h 479700"/>
              <a:gd name="connsiteX3" fmla="*/ 10927829 w 10927829"/>
              <a:gd name="connsiteY3" fmla="*/ 79952 h 479700"/>
              <a:gd name="connsiteX4" fmla="*/ 10927829 w 10927829"/>
              <a:gd name="connsiteY4" fmla="*/ 399748 h 479700"/>
              <a:gd name="connsiteX5" fmla="*/ 10847877 w 10927829"/>
              <a:gd name="connsiteY5" fmla="*/ 479700 h 479700"/>
              <a:gd name="connsiteX6" fmla="*/ 79952 w 10927829"/>
              <a:gd name="connsiteY6" fmla="*/ 479700 h 479700"/>
              <a:gd name="connsiteX7" fmla="*/ 0 w 10927829"/>
              <a:gd name="connsiteY7" fmla="*/ 399748 h 479700"/>
              <a:gd name="connsiteX8" fmla="*/ 0 w 10927829"/>
              <a:gd name="connsiteY8" fmla="*/ 79952 h 479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27829" h="479700">
                <a:moveTo>
                  <a:pt x="0" y="79952"/>
                </a:moveTo>
                <a:cubicBezTo>
                  <a:pt x="0" y="35796"/>
                  <a:pt x="35796" y="0"/>
                  <a:pt x="79952" y="0"/>
                </a:cubicBezTo>
                <a:lnTo>
                  <a:pt x="10847877" y="0"/>
                </a:lnTo>
                <a:cubicBezTo>
                  <a:pt x="10892033" y="0"/>
                  <a:pt x="10927829" y="35796"/>
                  <a:pt x="10927829" y="79952"/>
                </a:cubicBezTo>
                <a:lnTo>
                  <a:pt x="10927829" y="399748"/>
                </a:lnTo>
                <a:cubicBezTo>
                  <a:pt x="10927829" y="443904"/>
                  <a:pt x="10892033" y="479700"/>
                  <a:pt x="10847877" y="479700"/>
                </a:cubicBezTo>
                <a:lnTo>
                  <a:pt x="79952" y="479700"/>
                </a:lnTo>
                <a:cubicBezTo>
                  <a:pt x="35796" y="479700"/>
                  <a:pt x="0" y="443904"/>
                  <a:pt x="0" y="399748"/>
                </a:cubicBezTo>
                <a:lnTo>
                  <a:pt x="0" y="79952"/>
                </a:lnTo>
                <a:close/>
              </a:path>
            </a:pathLst>
          </a:cu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spcFirstLastPara="0" vert="horz" wrap="square" lIns="99617" tIns="99617" rIns="99617" bIns="99617" numCol="1" spcCol="1270" anchor="ctr" anchorCtr="0">
            <a:noAutofit/>
          </a:bodyPr>
          <a:lstStyle/>
          <a:p>
            <a:pPr marL="0" lvl="0" indent="0" algn="ctr" defTabSz="889000">
              <a:lnSpc>
                <a:spcPct val="90000"/>
              </a:lnSpc>
              <a:spcBef>
                <a:spcPct val="0"/>
              </a:spcBef>
              <a:spcAft>
                <a:spcPct val="35000"/>
              </a:spcAft>
              <a:buNone/>
            </a:pPr>
            <a:r>
              <a:rPr lang="en-GB" sz="2800" kern="1200" dirty="0"/>
              <a:t>5 x 300 word sections - (divided into paragraphs). </a:t>
            </a:r>
            <a:endParaRPr lang="en-US" sz="2800" kern="1200" dirty="0"/>
          </a:p>
        </p:txBody>
      </p:sp>
    </p:spTree>
    <p:extLst>
      <p:ext uri="{BB962C8B-B14F-4D97-AF65-F5344CB8AC3E}">
        <p14:creationId xmlns:p14="http://schemas.microsoft.com/office/powerpoint/2010/main" val="2442952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P spid="12" grpId="0" animBg="1"/>
      <p:bldP spid="14" grpId="0" animBg="1"/>
      <p:bldP spid="1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1A762-EF89-423D-A957-60B478C04582}"/>
              </a:ext>
            </a:extLst>
          </p:cNvPr>
          <p:cNvSpPr>
            <a:spLocks noGrp="1"/>
          </p:cNvSpPr>
          <p:nvPr>
            <p:ph type="title"/>
          </p:nvPr>
        </p:nvSpPr>
        <p:spPr>
          <a:xfrm>
            <a:off x="1027111" y="1282700"/>
            <a:ext cx="9404723" cy="3911600"/>
          </a:xfrm>
        </p:spPr>
        <p:txBody>
          <a:bodyPr/>
          <a:lstStyle/>
          <a:p>
            <a:r>
              <a:rPr lang="en-GB" dirty="0"/>
              <a:t>Activity – Assignment planning – </a:t>
            </a:r>
            <a:br>
              <a:rPr lang="en-GB" dirty="0"/>
            </a:br>
            <a:r>
              <a:rPr lang="en-GB" dirty="0"/>
              <a:t>30 mins</a:t>
            </a:r>
            <a:br>
              <a:rPr lang="en-GB" dirty="0"/>
            </a:br>
            <a:br>
              <a:rPr lang="en-GB" dirty="0"/>
            </a:br>
            <a:r>
              <a:rPr lang="en-GB" dirty="0"/>
              <a:t>Plan your composition timeline and wordcount for your task 2 academic report. </a:t>
            </a:r>
          </a:p>
        </p:txBody>
      </p:sp>
    </p:spTree>
    <p:extLst>
      <p:ext uri="{BB962C8B-B14F-4D97-AF65-F5344CB8AC3E}">
        <p14:creationId xmlns:p14="http://schemas.microsoft.com/office/powerpoint/2010/main" val="218530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C0D37-677A-4665-9588-A9E290388245}"/>
              </a:ext>
            </a:extLst>
          </p:cNvPr>
          <p:cNvSpPr>
            <a:spLocks noGrp="1"/>
          </p:cNvSpPr>
          <p:nvPr>
            <p:ph type="title"/>
          </p:nvPr>
        </p:nvSpPr>
        <p:spPr>
          <a:xfrm>
            <a:off x="646111" y="526608"/>
            <a:ext cx="10410664" cy="1400530"/>
          </a:xfrm>
        </p:spPr>
        <p:txBody>
          <a:bodyPr/>
          <a:lstStyle/>
          <a:p>
            <a:r>
              <a:rPr lang="en-GB" dirty="0"/>
              <a:t>Next week – Assessment &amp;Workshops</a:t>
            </a:r>
          </a:p>
        </p:txBody>
      </p:sp>
      <p:sp>
        <p:nvSpPr>
          <p:cNvPr id="3" name="Content Placeholder 2">
            <a:extLst>
              <a:ext uri="{FF2B5EF4-FFF2-40B4-BE49-F238E27FC236}">
                <a16:creationId xmlns:a16="http://schemas.microsoft.com/office/drawing/2014/main" id="{475DABCE-1548-464D-A4CA-C383E6DEB3AD}"/>
              </a:ext>
            </a:extLst>
          </p:cNvPr>
          <p:cNvSpPr>
            <a:spLocks noGrp="1"/>
          </p:cNvSpPr>
          <p:nvPr>
            <p:ph idx="1"/>
          </p:nvPr>
        </p:nvSpPr>
        <p:spPr>
          <a:xfrm>
            <a:off x="890668" y="1226873"/>
            <a:ext cx="10410664" cy="2378184"/>
          </a:xfrm>
        </p:spPr>
        <p:txBody>
          <a:bodyPr>
            <a:normAutofit fontScale="92500" lnSpcReduction="10000"/>
          </a:bodyPr>
          <a:lstStyle/>
          <a:p>
            <a:r>
              <a:rPr lang="en-GB" sz="2400" dirty="0"/>
              <a:t>30min quiz assessment – in class – on paper – 15questions. </a:t>
            </a:r>
          </a:p>
          <a:p>
            <a:r>
              <a:rPr lang="en-GB" sz="2400" dirty="0"/>
              <a:t>Task 2 workshop - you will have the opportunity to begin drafting your task 2 academic</a:t>
            </a:r>
          </a:p>
          <a:p>
            <a:r>
              <a:rPr lang="en-GB" sz="2400" dirty="0"/>
              <a:t>Lecture support will provide feedback on your ideas and drafts. </a:t>
            </a:r>
          </a:p>
          <a:p>
            <a:r>
              <a:rPr lang="en-GB" sz="2400" dirty="0"/>
              <a:t>Any key academic writing concepts that you wish to revisit can be revised with lecture support. </a:t>
            </a:r>
          </a:p>
        </p:txBody>
      </p:sp>
      <p:sp>
        <p:nvSpPr>
          <p:cNvPr id="4" name="TextBox 3">
            <a:extLst>
              <a:ext uri="{FF2B5EF4-FFF2-40B4-BE49-F238E27FC236}">
                <a16:creationId xmlns:a16="http://schemas.microsoft.com/office/drawing/2014/main" id="{2A211938-A6B4-42AC-8548-18354028C7F9}"/>
              </a:ext>
            </a:extLst>
          </p:cNvPr>
          <p:cNvSpPr txBox="1"/>
          <p:nvPr/>
        </p:nvSpPr>
        <p:spPr>
          <a:xfrm>
            <a:off x="646111" y="3605057"/>
            <a:ext cx="11183032" cy="1815882"/>
          </a:xfrm>
          <a:prstGeom prst="rect">
            <a:avLst/>
          </a:prstGeom>
          <a:noFill/>
        </p:spPr>
        <p:txBody>
          <a:bodyPr wrap="square" rtlCol="0">
            <a:spAutoFit/>
          </a:bodyPr>
          <a:lstStyle/>
          <a:p>
            <a:r>
              <a:rPr lang="en-GB" sz="4000" dirty="0"/>
              <a:t>Also, Presentation Skills Workshop </a:t>
            </a:r>
          </a:p>
          <a:p>
            <a:pPr lvl="1"/>
            <a:r>
              <a:rPr lang="en-GB" dirty="0"/>
              <a:t>- </a:t>
            </a:r>
            <a:r>
              <a:rPr lang="en-GB" sz="2400" dirty="0"/>
              <a:t>In your BMSW4003_BIRM you have a presentation assessment in week 6, so we will be providing you with some pointers on how to present effectively.</a:t>
            </a:r>
            <a:endParaRPr lang="en-GB" dirty="0"/>
          </a:p>
        </p:txBody>
      </p:sp>
    </p:spTree>
    <p:extLst>
      <p:ext uri="{BB962C8B-B14F-4D97-AF65-F5344CB8AC3E}">
        <p14:creationId xmlns:p14="http://schemas.microsoft.com/office/powerpoint/2010/main" val="10908199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97C60-55DA-478B-BB32-CF0AF17EF41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7902B8D-5BE2-4C0C-8C9A-E8371D5F2B74}"/>
              </a:ext>
            </a:extLst>
          </p:cNvPr>
          <p:cNvSpPr>
            <a:spLocks noGrp="1"/>
          </p:cNvSpPr>
          <p:nvPr>
            <p:ph idx="1"/>
          </p:nvPr>
        </p:nvSpPr>
        <p:spPr>
          <a:xfrm>
            <a:off x="797860" y="1532965"/>
            <a:ext cx="10748029" cy="4195481"/>
          </a:xfrm>
        </p:spPr>
        <p:txBody>
          <a:bodyPr>
            <a:normAutofit/>
          </a:bodyPr>
          <a:lstStyle/>
          <a:p>
            <a:pPr marL="0" indent="0">
              <a:lnSpc>
                <a:spcPct val="150000"/>
              </a:lnSpc>
              <a:buNone/>
            </a:pP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Cancer Research UK (2019) as cited in NFS Evidence (2021) </a:t>
            </a:r>
            <a:r>
              <a:rPr lang="en-GB" b="0" i="1"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National Food Strategy, Evidence</a:t>
            </a: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 [online report] Available at </a:t>
            </a: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hlinkClick r:id="rId2">
                  <a:extLst>
                    <a:ext uri="{A12FA001-AC4F-418D-AE19-62706E023703}">
                      <ahyp:hlinkClr xmlns:ahyp="http://schemas.microsoft.com/office/drawing/2018/hyperlinkcolor" val="tx"/>
                    </a:ext>
                  </a:extLst>
                </a:hlinkClick>
              </a:rPr>
              <a:t>https://www.nationalfoodstrategy.org/</a:t>
            </a: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 (accessed 1</a:t>
            </a:r>
            <a:r>
              <a:rPr lang="en-GB" b="0" i="0" u="none" strike="noStrike" baseline="3000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st</a:t>
            </a: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 Oct 2021) </a:t>
            </a:r>
          </a:p>
          <a:p>
            <a:pPr marL="0" indent="0">
              <a:lnSpc>
                <a:spcPct val="150000"/>
              </a:lnSpc>
              <a:buNone/>
            </a:pP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Day, T (2018) </a:t>
            </a:r>
            <a:r>
              <a:rPr lang="en-GB" b="0" i="1"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Success in Academic Writing</a:t>
            </a: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 2</a:t>
            </a:r>
            <a:r>
              <a:rPr lang="en-GB" b="0" i="0" u="none" strike="noStrike" baseline="3000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nd</a:t>
            </a:r>
            <a:r>
              <a:rPr lang="en-GB" b="0" i="0" u="none" strike="noStrike" baseline="0"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 edition, London: Palgrave  </a:t>
            </a:r>
            <a:endParaRPr lang="en-GB"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endParaRPr>
          </a:p>
          <a:p>
            <a:pPr marL="0" indent="0">
              <a:lnSpc>
                <a:spcPct val="150000"/>
              </a:lnSpc>
              <a:buNone/>
            </a:pPr>
            <a:r>
              <a:rPr lang="en-GB"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McMillan, K. and Weyers, J. (2014) </a:t>
            </a:r>
            <a:r>
              <a:rPr lang="en-GB" i="1"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Academic Writing for Success</a:t>
            </a:r>
            <a:r>
              <a:rPr lang="en-GB" dirty="0">
                <a:solidFill>
                  <a:schemeClr val="tx1">
                    <a:lumMod val="95000"/>
                  </a:schemeClr>
                </a:solidFill>
                <a:latin typeface="Arial" panose="020B0604020202020204" pitchFamily="34" charset="0"/>
                <a:ea typeface="Adobe Gothic Std B" panose="020B0800000000000000" pitchFamily="34" charset="-128"/>
                <a:cs typeface="Arial" panose="020B0604020202020204" pitchFamily="34" charset="0"/>
              </a:rPr>
              <a:t>, Harlow: Pearson </a:t>
            </a:r>
          </a:p>
        </p:txBody>
      </p:sp>
    </p:spTree>
    <p:extLst>
      <p:ext uri="{BB962C8B-B14F-4D97-AF65-F5344CB8AC3E}">
        <p14:creationId xmlns:p14="http://schemas.microsoft.com/office/powerpoint/2010/main" val="36544700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502</TotalTime>
  <Words>1626</Words>
  <Application>Microsoft Office PowerPoint</Application>
  <PresentationFormat>Widescreen</PresentationFormat>
  <Paragraphs>140</Paragraphs>
  <Slides>23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Century Gothic</vt:lpstr>
      <vt:lpstr>Europa-Regular</vt:lpstr>
      <vt:lpstr>Wingdings 3</vt:lpstr>
      <vt:lpstr>Ion</vt:lpstr>
      <vt:lpstr>Academic Writing</vt:lpstr>
      <vt:lpstr>In the session today</vt:lpstr>
      <vt:lpstr>How sentences work. </vt:lpstr>
      <vt:lpstr>PowerPoint Presentation</vt:lpstr>
      <vt:lpstr>PowerPoint Presentation</vt:lpstr>
      <vt:lpstr>PowerPoint Presentation</vt:lpstr>
      <vt:lpstr> Sentences Activity – 30 mins. </vt:lpstr>
      <vt:lpstr>How paragraphs work</vt:lpstr>
      <vt:lpstr>Example adapted from Day (2018, p168)</vt:lpstr>
      <vt:lpstr>Paragraph activity- 30 Mins</vt:lpstr>
      <vt:lpstr>PowerPoint Presentation</vt:lpstr>
      <vt:lpstr>Using data</vt:lpstr>
      <vt:lpstr>Using data in your work</vt:lpstr>
      <vt:lpstr>Can you build a sentence around data?</vt:lpstr>
      <vt:lpstr>Activity – Using data - 30mins </vt:lpstr>
      <vt:lpstr>Beginning your assignment</vt:lpstr>
      <vt:lpstr>Before you begin. </vt:lpstr>
      <vt:lpstr>Plan your task timeline</vt:lpstr>
      <vt:lpstr>Divide your word count</vt:lpstr>
      <vt:lpstr>Dividing up the main body</vt:lpstr>
      <vt:lpstr>Activity – Assignment planning –  30 mins  Plan your composition timeline and wordcount for your task 2 academic report. </vt:lpstr>
      <vt:lpstr>Next week – Assessment &amp;Workshops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Rebecca Kavanagh</dc:creator>
  <cp:lastModifiedBy>Rebecca Kavanagh</cp:lastModifiedBy>
  <cp:revision>22</cp:revision>
  <dcterms:created xsi:type="dcterms:W3CDTF">2021-10-04T18:36:47Z</dcterms:created>
  <dcterms:modified xsi:type="dcterms:W3CDTF">2022-05-29T21:19:51Z</dcterms:modified>
</cp:coreProperties>
</file>