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853" autoAdjust="0"/>
    <p:restoredTop sz="94249" autoAdjust="0"/>
  </p:normalViewPr>
  <p:slideViewPr>
    <p:cSldViewPr snapToGrid="0" snapToObjects="1">
      <p:cViewPr>
        <p:scale>
          <a:sx n="30" d="100"/>
          <a:sy n="30" d="100"/>
        </p:scale>
        <p:origin x="1662" y="-271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73618" y="1746652"/>
            <a:ext cx="20059472" cy="4149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Engineering Design Group Project – Line Launcher</a:t>
            </a:r>
          </a:p>
          <a:p>
            <a:pPr>
              <a:lnSpc>
                <a:spcPct val="110000"/>
              </a:lnSpc>
              <a:spcBef>
                <a:spcPct val="0"/>
              </a:spcBef>
              <a:buNone/>
            </a:pPr>
            <a:r>
              <a:rPr lang="en-GB" altLang="en-US" sz="4400" dirty="0">
                <a:solidFill>
                  <a:srgbClr val="002060"/>
                </a:solidFill>
                <a:latin typeface="Calibri" charset="0"/>
                <a:ea typeface="Calibri" charset="0"/>
                <a:cs typeface="Calibri" charset="0"/>
              </a:rPr>
              <a:t>Group E</a:t>
            </a:r>
          </a:p>
          <a:p>
            <a:pPr>
              <a:lnSpc>
                <a:spcPct val="110000"/>
              </a:lnSpc>
              <a:spcBef>
                <a:spcPct val="0"/>
              </a:spcBef>
              <a:buNone/>
            </a:pPr>
            <a:r>
              <a:rPr lang="en-GB" altLang="en-US" sz="4000" dirty="0">
                <a:solidFill>
                  <a:srgbClr val="002060"/>
                </a:solidFill>
                <a:latin typeface="Calibri" charset="0"/>
                <a:ea typeface="Calibri" charset="0"/>
                <a:cs typeface="Calibri" charset="0"/>
              </a:rPr>
              <a:t>Richard Parker - 1902504      Oliver Turner - 1805585      Elliot Shaw – 1705678</a:t>
            </a:r>
          </a:p>
          <a:p>
            <a:pPr>
              <a:lnSpc>
                <a:spcPct val="110000"/>
              </a:lnSpc>
              <a:spcBef>
                <a:spcPct val="0"/>
              </a:spcBef>
              <a:buNone/>
            </a:pPr>
            <a:r>
              <a:rPr lang="en-GB" altLang="en-US" sz="4000" dirty="0">
                <a:solidFill>
                  <a:srgbClr val="002060"/>
                </a:solidFill>
                <a:latin typeface="Calibri" charset="0"/>
                <a:ea typeface="Calibri" charset="0"/>
                <a:cs typeface="Calibri" charset="0"/>
              </a:rPr>
              <a:t>Joseph Omar - 1902433         Kielder Francis – 1907778</a:t>
            </a:r>
          </a:p>
          <a:p>
            <a:pPr>
              <a:lnSpc>
                <a:spcPct val="110000"/>
              </a:lnSpc>
              <a:spcBef>
                <a:spcPct val="0"/>
              </a:spcBef>
              <a:buNone/>
            </a:pPr>
            <a:endParaRPr lang="en-GB" altLang="en-US" sz="16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UWTSD University of South Wales Trinity Saint David - 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3618" y="5643754"/>
            <a:ext cx="8021296" cy="233409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Our Design</a:t>
            </a:r>
          </a:p>
          <a:p>
            <a:pPr>
              <a:spcBef>
                <a:spcPct val="50000"/>
              </a:spcBef>
            </a:pPr>
            <a:r>
              <a:rPr lang="en-US" altLang="en-US" dirty="0"/>
              <a:t>Our device uses a pair of parallel extension springs, mounted outside of a barrel, which pull on a bar placed behind the ball. It is mounted at 45°on vertical MDF mounts, but has the ability to be adjusted between 35°and 55°if necessary, and these in turn are mounted on a MDF base on the table.</a:t>
            </a:r>
          </a:p>
          <a:p>
            <a:pPr>
              <a:spcBef>
                <a:spcPct val="50000"/>
              </a:spcBef>
            </a:pPr>
            <a:r>
              <a:rPr lang="en-US" altLang="en-US" sz="3600" b="1" dirty="0"/>
              <a:t>Propulsion</a:t>
            </a:r>
          </a:p>
          <a:p>
            <a:pPr>
              <a:spcBef>
                <a:spcPct val="50000"/>
              </a:spcBef>
            </a:pPr>
            <a:r>
              <a:rPr lang="en-GB" altLang="en-US" dirty="0"/>
              <a:t>As a spring propelled launcher, we’ve gone with a dual spring design over a single spring. The springs are to be mounted on either side of the barrel towards the tip. The AH2532 springs from flexosprings.com we have selected to use, are of 100mm in length and 0.51 in thickness, joined to the braces via a pair of split rings.</a:t>
            </a:r>
          </a:p>
          <a:p>
            <a:pPr>
              <a:spcBef>
                <a:spcPct val="50000"/>
              </a:spcBef>
            </a:pPr>
            <a:r>
              <a:rPr lang="en-GB" altLang="en-US" dirty="0"/>
              <a:t>The braces are hollowed in the middle so they may be clamped to the barrel and the backs have a slight curve to them allowing a smooth, tight fit, so there shall be no play or movement upon firing.</a:t>
            </a:r>
          </a:p>
          <a:p>
            <a:pPr>
              <a:spcBef>
                <a:spcPct val="50000"/>
              </a:spcBef>
            </a:pPr>
            <a:r>
              <a:rPr lang="en-GB" altLang="en-US" dirty="0"/>
              <a:t>The two braces have been laser cut in the workshop out of MDF (medium density fibreboard). We decided on this method of propulsion as two equal springs may provides us with more accurate and consistent results.</a:t>
            </a:r>
            <a:endParaRPr lang="en-US" altLang="en-US" dirty="0"/>
          </a:p>
          <a:p>
            <a:pPr>
              <a:spcBef>
                <a:spcPct val="50000"/>
              </a:spcBef>
            </a:pPr>
            <a:r>
              <a:rPr lang="en-US" altLang="en-US" dirty="0"/>
              <a:t>Elliot Shaw</a:t>
            </a:r>
          </a:p>
          <a:p>
            <a:pPr>
              <a:spcBef>
                <a:spcPct val="50000"/>
              </a:spcBef>
            </a:pPr>
            <a:r>
              <a:rPr lang="en-US" altLang="en-US" sz="3600" b="1" dirty="0"/>
              <a:t>Trigger and Safety System</a:t>
            </a:r>
          </a:p>
          <a:p>
            <a:pPr>
              <a:spcBef>
                <a:spcPct val="50000"/>
              </a:spcBef>
            </a:pPr>
            <a:r>
              <a:rPr lang="en-GB" altLang="en-US" dirty="0"/>
              <a:t>The trigger system is a part that when activated allows squash ball to be shot from the line launch system and into a target area. It works by holding the bar that the squash ball is resting on in place, and when we want to release the bar we use an actuator which will be under the trigger bar to push the trigger bar upwards and allow the squash ball to be released. </a:t>
            </a:r>
          </a:p>
          <a:p>
            <a:pPr>
              <a:spcBef>
                <a:spcPct val="50000"/>
              </a:spcBef>
            </a:pPr>
            <a:r>
              <a:rPr lang="en-GB" altLang="en-US" dirty="0"/>
              <a:t>For a safety system we decided to go with something simple we would put a nail through the top of the barrel to stop the squash ball from exiting the barrel unintentionally, with that if we fire at the wrong time or the trigger bar have an unforeseen fault then the ball would then stay in the barrel.</a:t>
            </a:r>
            <a:endParaRPr lang="en-US" altLang="en-US" dirty="0"/>
          </a:p>
          <a:p>
            <a:pPr>
              <a:spcBef>
                <a:spcPct val="50000"/>
              </a:spcBef>
            </a:pPr>
            <a:r>
              <a:rPr lang="en-US" altLang="en-US" dirty="0"/>
              <a:t>Joseph Omar</a:t>
            </a:r>
          </a:p>
          <a:p>
            <a:pPr>
              <a:spcBef>
                <a:spcPct val="50000"/>
              </a:spcBef>
            </a:pPr>
            <a:r>
              <a:rPr lang="en-AU" altLang="en-US" sz="3600" b="1" dirty="0"/>
              <a:t>Lateral and Range Adjustment</a:t>
            </a:r>
            <a:endParaRPr lang="en-AU" altLang="en-US" sz="3600" dirty="0"/>
          </a:p>
          <a:p>
            <a:pPr>
              <a:spcBef>
                <a:spcPct val="50000"/>
              </a:spcBef>
            </a:pPr>
            <a:r>
              <a:rPr lang="en-GB" dirty="0"/>
              <a:t>The device has a Mounting Bar with 5mm holes at 10mm intervals, and a Mounting Rail with 5mm holes starting at a 10mm gap but decreasing by 0.1mm every increment. To set the range, the device controller will find the required distance in our table of distances and extensions found through testing, pull the bar back to the desired extension mark on the barrel’s printed ruler, then put a bolt and wingnut through the hole that lines up best on the Mounting Rail and Bar. Lateral aiming is done using laser pointer fixed to the base </a:t>
            </a:r>
            <a:r>
              <a:rPr lang="en-GB"/>
              <a:t>which is </a:t>
            </a:r>
            <a:r>
              <a:rPr lang="en-GB" dirty="0"/>
              <a:t>calibrate to be straight, and the Barrel Side Mounts are recessed into the base and fixed by adhesive and cabinet brackets.</a:t>
            </a:r>
          </a:p>
          <a:p>
            <a:pPr>
              <a:spcBef>
                <a:spcPct val="50000"/>
              </a:spcBef>
            </a:pPr>
            <a:r>
              <a:rPr lang="en-AU" altLang="en-US" dirty="0"/>
              <a:t>Richard Parker</a:t>
            </a:r>
          </a:p>
        </p:txBody>
      </p:sp>
      <p:sp>
        <p:nvSpPr>
          <p:cNvPr id="14" name="Text Box 19"/>
          <p:cNvSpPr txBox="1">
            <a:spLocks noChangeArrowheads="1"/>
          </p:cNvSpPr>
          <p:nvPr/>
        </p:nvSpPr>
        <p:spPr bwMode="auto">
          <a:xfrm>
            <a:off x="8388533" y="26032896"/>
            <a:ext cx="6410325"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4 – This screenshot of a previous version of the trigger system show the Mounting Bar and Rail System more clearly; there is always a hole that nearly lines up, giving full adjustment with virtually no increments.</a:t>
            </a:r>
          </a:p>
        </p:txBody>
      </p:sp>
      <p:sp>
        <p:nvSpPr>
          <p:cNvPr id="17" name="Text Box 21"/>
          <p:cNvSpPr txBox="1">
            <a:spLocks noChangeArrowheads="1"/>
          </p:cNvSpPr>
          <p:nvPr/>
        </p:nvSpPr>
        <p:spPr bwMode="auto">
          <a:xfrm>
            <a:off x="8481981" y="10500030"/>
            <a:ext cx="5638799"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Figure 1 – A screenshot from </a:t>
            </a:r>
            <a:r>
              <a:rPr lang="en-AU" altLang="en-US" sz="2000" i="1" dirty="0" err="1">
                <a:latin typeface="Times New Roman" charset="0"/>
              </a:rPr>
              <a:t>Solidworks</a:t>
            </a:r>
            <a:r>
              <a:rPr lang="en-AU" altLang="en-US" sz="2000" i="1" dirty="0">
                <a:latin typeface="Times New Roman" charset="0"/>
              </a:rPr>
              <a:t> showing  the full assembly of the device.</a:t>
            </a:r>
          </a:p>
        </p:txBody>
      </p:sp>
      <p:sp>
        <p:nvSpPr>
          <p:cNvPr id="18" name="Text Box 27"/>
          <p:cNvSpPr txBox="1">
            <a:spLocks noChangeArrowheads="1"/>
          </p:cNvSpPr>
          <p:nvPr/>
        </p:nvSpPr>
        <p:spPr bwMode="auto">
          <a:xfrm>
            <a:off x="8578939" y="15841906"/>
            <a:ext cx="5982614"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Figure 2 – This screenshot shows the assembly from the side view</a:t>
            </a:r>
          </a:p>
        </p:txBody>
      </p:sp>
      <p:sp>
        <p:nvSpPr>
          <p:cNvPr id="24" name="Text Box 22"/>
          <p:cNvSpPr txBox="1">
            <a:spLocks noChangeArrowheads="1"/>
          </p:cNvSpPr>
          <p:nvPr/>
        </p:nvSpPr>
        <p:spPr bwMode="auto">
          <a:xfrm>
            <a:off x="14608528" y="5643754"/>
            <a:ext cx="6501479" cy="23063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Barrel and Line Management</a:t>
            </a:r>
            <a:endParaRPr lang="en-AU" altLang="en-US" sz="2800" dirty="0"/>
          </a:p>
          <a:p>
            <a:pPr>
              <a:spcBef>
                <a:spcPct val="50000"/>
              </a:spcBef>
            </a:pPr>
            <a:r>
              <a:rPr lang="en-GB" altLang="en-US" dirty="0"/>
              <a:t>The barrel is on of the most essential parts of the system, causing the ball to travel in a straight line once it is fired. This specific part is made of PVC, and has two cuts of the side to allow the bar to pass through smoothly, which pushes the ball as it is fired. At the bottom end of the barrel, there is a hole in order for the barrel to adjust the angle, and there is a cut at the bottom to allow for movement. At the top end of the barrel, there is also a vertical hole for the nail to pass through, which will be our safety system. On both sides at the top end, there will be mounts for the springs to be attached to that are attached by a jubilee clip. The other end of the springs will be attached to the bar.</a:t>
            </a:r>
            <a:endParaRPr lang="en-AU" altLang="en-US" dirty="0"/>
          </a:p>
          <a:p>
            <a:pPr>
              <a:spcBef>
                <a:spcPct val="50000"/>
              </a:spcBef>
            </a:pPr>
            <a:r>
              <a:rPr lang="en-AU" altLang="en-US" dirty="0" err="1"/>
              <a:t>Kielder</a:t>
            </a:r>
            <a:r>
              <a:rPr lang="en-AU" altLang="en-US" dirty="0"/>
              <a:t> Francis</a:t>
            </a:r>
          </a:p>
          <a:p>
            <a:pPr>
              <a:spcBef>
                <a:spcPct val="50000"/>
              </a:spcBef>
            </a:pPr>
            <a:r>
              <a:rPr lang="en-AU" altLang="en-US" sz="3600" b="1" dirty="0"/>
              <a:t>Mounting and System Integration</a:t>
            </a:r>
          </a:p>
          <a:p>
            <a:pPr>
              <a:spcBef>
                <a:spcPct val="50000"/>
              </a:spcBef>
            </a:pPr>
            <a:r>
              <a:rPr lang="en-GB" altLang="en-US" dirty="0"/>
              <a:t>Its integral to the project that each section of the design works together with each other section without interference. A complete CAD model shows that there is no interference between parts. The project is mounted on 9.5mm MDF, static components (side mounts to base) have been precisely laser cut to -0.4mm (tolerances in the laser cutter are ±0.7mm (1)) allowing a tight push fit eliminating the need for screws, brackets or glue. Holes for moving components have been cut to recommended clearance tolerances so they can move and lock in place (2). This provides a sturdy base for the barrel, firing mechanism and aiming system to be mounted upon.</a:t>
            </a:r>
            <a:endParaRPr lang="en-AU" altLang="en-US" dirty="0"/>
          </a:p>
          <a:p>
            <a:pPr>
              <a:spcBef>
                <a:spcPct val="50000"/>
              </a:spcBef>
            </a:pPr>
            <a:r>
              <a:rPr lang="en-AU" altLang="en-US" dirty="0"/>
              <a:t>Oliver Turner</a:t>
            </a:r>
          </a:p>
          <a:p>
            <a:pPr>
              <a:spcBef>
                <a:spcPct val="50000"/>
              </a:spcBef>
            </a:pPr>
            <a:r>
              <a:rPr lang="en-AU" altLang="en-US" sz="3600" b="1" dirty="0"/>
              <a:t>Acknowledgements</a:t>
            </a:r>
          </a:p>
          <a:p>
            <a:pPr>
              <a:spcBef>
                <a:spcPct val="50000"/>
              </a:spcBef>
            </a:pPr>
            <a:r>
              <a:rPr lang="en-AU" altLang="en-US" dirty="0"/>
              <a:t>We would like to thank Dave Cooper and Andy </a:t>
            </a:r>
            <a:r>
              <a:rPr lang="en-AU" altLang="en-US" dirty="0" err="1"/>
              <a:t>Tibbot</a:t>
            </a:r>
            <a:r>
              <a:rPr lang="en-AU" altLang="en-US" dirty="0"/>
              <a:t> for their assistance and advice when manufacturing the device.</a:t>
            </a:r>
          </a:p>
          <a:p>
            <a:pPr>
              <a:spcBef>
                <a:spcPct val="50000"/>
              </a:spcBef>
            </a:pPr>
            <a:r>
              <a:rPr lang="en-AU" altLang="en-US" sz="3600" b="1" dirty="0"/>
              <a:t>References</a:t>
            </a:r>
          </a:p>
          <a:p>
            <a:pPr marL="342900" indent="-342900">
              <a:spcBef>
                <a:spcPct val="50000"/>
              </a:spcBef>
              <a:buFontTx/>
              <a:buAutoNum type="arabicParenBoth"/>
            </a:pPr>
            <a:r>
              <a:rPr lang="en-GB" sz="1800" dirty="0"/>
              <a:t>Ltd, </a:t>
            </a:r>
            <a:r>
              <a:rPr lang="en-GB" sz="1800" dirty="0" err="1"/>
              <a:t>i</a:t>
            </a:r>
            <a:r>
              <a:rPr lang="en-GB" sz="1800" dirty="0"/>
              <a:t>. (2020). </a:t>
            </a:r>
            <a:r>
              <a:rPr lang="en-GB" sz="1800" i="1" dirty="0"/>
              <a:t>Laser Cutting &amp; Engraving Services | MDF / Ply | Cutting Technologies Ltd. [online] Cut-tec.co.uk. </a:t>
            </a:r>
            <a:r>
              <a:rPr lang="en-GB" sz="1800" dirty="0"/>
              <a:t>Available at:</a:t>
            </a:r>
            <a:r>
              <a:rPr lang="en-GB" sz="1800" i="1" dirty="0"/>
              <a:t> https://www.cut-tec.co.uk/materials/laser-cutting/wood-mdf-ply/mdf-ply/#.XlRJFCj7RPY </a:t>
            </a:r>
            <a:r>
              <a:rPr lang="en-GB" sz="1800" dirty="0"/>
              <a:t>[Accessed 22 Feb. 2020].</a:t>
            </a:r>
            <a:endParaRPr lang="en-AU" altLang="en-US" sz="1400" dirty="0"/>
          </a:p>
          <a:p>
            <a:pPr marL="342900" indent="-342900">
              <a:spcBef>
                <a:spcPct val="50000"/>
              </a:spcBef>
              <a:buAutoNum type="arabicParenBoth"/>
            </a:pPr>
            <a:r>
              <a:rPr lang="en-GB" sz="1800" dirty="0"/>
              <a:t>- Engineering </a:t>
            </a:r>
            <a:r>
              <a:rPr lang="en-GB" sz="1800" dirty="0" err="1"/>
              <a:t>ToolBox</a:t>
            </a:r>
            <a:r>
              <a:rPr lang="en-GB" sz="1800" dirty="0"/>
              <a:t>, (2018). </a:t>
            </a:r>
            <a:r>
              <a:rPr lang="en-GB" sz="1800" i="1" dirty="0"/>
              <a:t>Metric Threads - Clearance Holes and Tapping Drill Sizes</a:t>
            </a:r>
            <a:r>
              <a:rPr lang="en-GB" sz="1800" dirty="0"/>
              <a:t>. [online] Available at: https://www.engineeringtoolbox.com/iso-metric-thread-drill-tap-size-d_2045.html [Accessed 22/02/2020].</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8" name="Picture 27">
            <a:extLst>
              <a:ext uri="{FF2B5EF4-FFF2-40B4-BE49-F238E27FC236}">
                <a16:creationId xmlns:a16="http://schemas.microsoft.com/office/drawing/2014/main" id="{A7DCE5DC-815F-4AAC-BAA5-C479911E7CCF}"/>
              </a:ext>
            </a:extLst>
          </p:cNvPr>
          <p:cNvPicPr>
            <a:picLocks noChangeAspect="1"/>
          </p:cNvPicPr>
          <p:nvPr/>
        </p:nvPicPr>
        <p:blipFill>
          <a:blip r:embed="rId4"/>
          <a:stretch>
            <a:fillRect/>
          </a:stretch>
        </p:blipFill>
        <p:spPr>
          <a:xfrm>
            <a:off x="1120317" y="29058752"/>
            <a:ext cx="2308683" cy="909286"/>
          </a:xfrm>
          <a:prstGeom prst="rect">
            <a:avLst/>
          </a:prstGeom>
        </p:spPr>
      </p:pic>
      <p:pic>
        <p:nvPicPr>
          <p:cNvPr id="29" name="Picture 28">
            <a:extLst>
              <a:ext uri="{FF2B5EF4-FFF2-40B4-BE49-F238E27FC236}">
                <a16:creationId xmlns:a16="http://schemas.microsoft.com/office/drawing/2014/main" id="{A4F033B1-AAE0-4775-9EB0-E6EF5454FB29}"/>
              </a:ext>
            </a:extLst>
          </p:cNvPr>
          <p:cNvPicPr>
            <a:picLocks noChangeAspect="1"/>
          </p:cNvPicPr>
          <p:nvPr/>
        </p:nvPicPr>
        <p:blipFill>
          <a:blip r:embed="rId5"/>
          <a:stretch>
            <a:fillRect/>
          </a:stretch>
        </p:blipFill>
        <p:spPr>
          <a:xfrm>
            <a:off x="4389722" y="29064511"/>
            <a:ext cx="2811178" cy="910964"/>
          </a:xfrm>
          <a:prstGeom prst="rect">
            <a:avLst/>
          </a:prstGeom>
        </p:spPr>
      </p:pic>
      <p:pic>
        <p:nvPicPr>
          <p:cNvPr id="3" name="Picture 2">
            <a:extLst>
              <a:ext uri="{FF2B5EF4-FFF2-40B4-BE49-F238E27FC236}">
                <a16:creationId xmlns:a16="http://schemas.microsoft.com/office/drawing/2014/main" id="{2D39FE1F-4ACA-4C67-ACBC-33C5476818D9}"/>
              </a:ext>
            </a:extLst>
          </p:cNvPr>
          <p:cNvPicPr>
            <a:picLocks noChangeAspect="1"/>
          </p:cNvPicPr>
          <p:nvPr/>
        </p:nvPicPr>
        <p:blipFill rotWithShape="1">
          <a:blip r:embed="rId6"/>
          <a:srcRect l="22778" t="17658" r="17969" b="8163"/>
          <a:stretch/>
        </p:blipFill>
        <p:spPr>
          <a:xfrm>
            <a:off x="8532242" y="6283121"/>
            <a:ext cx="5889219" cy="4149237"/>
          </a:xfrm>
          <a:prstGeom prst="rect">
            <a:avLst/>
          </a:prstGeom>
        </p:spPr>
      </p:pic>
      <p:pic>
        <p:nvPicPr>
          <p:cNvPr id="22" name="Picture 21">
            <a:extLst>
              <a:ext uri="{FF2B5EF4-FFF2-40B4-BE49-F238E27FC236}">
                <a16:creationId xmlns:a16="http://schemas.microsoft.com/office/drawing/2014/main" id="{72CF82DE-F584-43D6-BDDB-0441EDCACFD7}"/>
              </a:ext>
            </a:extLst>
          </p:cNvPr>
          <p:cNvPicPr/>
          <p:nvPr/>
        </p:nvPicPr>
        <p:blipFill rotWithShape="1">
          <a:blip r:embed="rId7"/>
          <a:srcRect l="33594" t="18042" r="18587" b="12646"/>
          <a:stretch/>
        </p:blipFill>
        <p:spPr>
          <a:xfrm>
            <a:off x="8532242" y="11630363"/>
            <a:ext cx="6076008" cy="4256621"/>
          </a:xfrm>
          <a:prstGeom prst="rect">
            <a:avLst/>
          </a:prstGeom>
        </p:spPr>
      </p:pic>
      <p:pic>
        <p:nvPicPr>
          <p:cNvPr id="25" name="Picture 24">
            <a:extLst>
              <a:ext uri="{FF2B5EF4-FFF2-40B4-BE49-F238E27FC236}">
                <a16:creationId xmlns:a16="http://schemas.microsoft.com/office/drawing/2014/main" id="{2E4EB2A2-D05B-40C3-B4EB-098C4A7D0157}"/>
              </a:ext>
            </a:extLst>
          </p:cNvPr>
          <p:cNvPicPr/>
          <p:nvPr/>
        </p:nvPicPr>
        <p:blipFill rotWithShape="1">
          <a:blip r:embed="rId8" cstate="print">
            <a:extLst>
              <a:ext uri="{28A0092B-C50C-407E-A947-70E740481C1C}">
                <a14:useLocalDpi xmlns:a14="http://schemas.microsoft.com/office/drawing/2010/main" val="0"/>
              </a:ext>
            </a:extLst>
          </a:blip>
          <a:srcRect l="34020" t="23549" r="7402" b="27552"/>
          <a:stretch/>
        </p:blipFill>
        <p:spPr>
          <a:xfrm>
            <a:off x="8537682" y="23375585"/>
            <a:ext cx="6024009" cy="2657311"/>
          </a:xfrm>
          <a:prstGeom prst="rect">
            <a:avLst/>
          </a:prstGeom>
        </p:spPr>
      </p:pic>
      <p:pic>
        <p:nvPicPr>
          <p:cNvPr id="5" name="Picture 4">
            <a:extLst>
              <a:ext uri="{FF2B5EF4-FFF2-40B4-BE49-F238E27FC236}">
                <a16:creationId xmlns:a16="http://schemas.microsoft.com/office/drawing/2014/main" id="{1F4DF51E-FB4A-4158-B447-933D9321C01F}"/>
              </a:ext>
            </a:extLst>
          </p:cNvPr>
          <p:cNvPicPr>
            <a:picLocks noChangeAspect="1"/>
          </p:cNvPicPr>
          <p:nvPr/>
        </p:nvPicPr>
        <p:blipFill>
          <a:blip r:embed="rId9"/>
          <a:stretch>
            <a:fillRect/>
          </a:stretch>
        </p:blipFill>
        <p:spPr>
          <a:xfrm>
            <a:off x="8510937" y="17113290"/>
            <a:ext cx="4194754" cy="5687030"/>
          </a:xfrm>
          <a:prstGeom prst="rect">
            <a:avLst/>
          </a:prstGeom>
        </p:spPr>
      </p:pic>
      <p:sp>
        <p:nvSpPr>
          <p:cNvPr id="11" name="TextBox 10">
            <a:extLst>
              <a:ext uri="{FF2B5EF4-FFF2-40B4-BE49-F238E27FC236}">
                <a16:creationId xmlns:a16="http://schemas.microsoft.com/office/drawing/2014/main" id="{F077B10D-CB9D-40AE-9F26-ADBC22C14254}"/>
              </a:ext>
            </a:extLst>
          </p:cNvPr>
          <p:cNvSpPr txBox="1"/>
          <p:nvPr/>
        </p:nvSpPr>
        <p:spPr>
          <a:xfrm>
            <a:off x="12985716" y="17113290"/>
            <a:ext cx="1406789" cy="2554545"/>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Figure 3 – This photo shows our parts being cut out of 9mm MDF on the laser cutter.</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622</TotalTime>
  <Words>1048</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Sarah Parker.</cp:lastModifiedBy>
  <cp:revision>41</cp:revision>
  <dcterms:created xsi:type="dcterms:W3CDTF">2016-02-25T08:27:32Z</dcterms:created>
  <dcterms:modified xsi:type="dcterms:W3CDTF">2020-02-24T23:25:49Z</dcterms:modified>
</cp:coreProperties>
</file>