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 id="259" r:id="rId4"/>
    <p:sldId id="261" r:id="rId5"/>
    <p:sldId id="262" r:id="rId6"/>
    <p:sldId id="263" r:id="rId7"/>
    <p:sldId id="264" r:id="rId8"/>
    <p:sldId id="266" r:id="rId9"/>
    <p:sldId id="269" r:id="rId10"/>
    <p:sldId id="271" r:id="rId11"/>
    <p:sldId id="270" r:id="rId12"/>
    <p:sldId id="272" r:id="rId13"/>
    <p:sldId id="273" r:id="rId14"/>
    <p:sldId id="274" r:id="rId15"/>
    <p:sldId id="275" r:id="rId16"/>
    <p:sldId id="276" r:id="rId17"/>
    <p:sldId id="277" r:id="rId18"/>
    <p:sldId id="278" r:id="rId19"/>
    <p:sldId id="27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5" d="100"/>
          <a:sy n="65" d="100"/>
        </p:scale>
        <p:origin x="6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02BA1-9BA1-4F42-A352-41A7E6CA9746}"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7289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02BA1-9BA1-4F42-A352-41A7E6CA9746}" type="slidenum">
              <a:rPr lang="en-GB" smtClean="0"/>
              <a:pPr/>
              <a:t>‹#›</a:t>
            </a:fld>
            <a:endParaRPr lang="en-GB"/>
          </a:p>
        </p:txBody>
      </p:sp>
    </p:spTree>
    <p:extLst>
      <p:ext uri="{BB962C8B-B14F-4D97-AF65-F5344CB8AC3E}">
        <p14:creationId xmlns:p14="http://schemas.microsoft.com/office/powerpoint/2010/main" val="286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02BA1-9BA1-4F42-A352-41A7E6CA9746}" type="slidenum">
              <a:rPr lang="en-GB" smtClean="0"/>
              <a:pPr/>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5505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402BA1-9BA1-4F42-A352-41A7E6CA9746}" type="slidenum">
              <a:rPr lang="en-GB" smtClean="0"/>
              <a:pPr/>
              <a:t>‹#›</a:t>
            </a:fld>
            <a:endParaRPr lang="en-GB"/>
          </a:p>
        </p:txBody>
      </p:sp>
    </p:spTree>
    <p:extLst>
      <p:ext uri="{BB962C8B-B14F-4D97-AF65-F5344CB8AC3E}">
        <p14:creationId xmlns:p14="http://schemas.microsoft.com/office/powerpoint/2010/main" val="2369675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402BA1-9BA1-4F42-A352-41A7E6CA9746}" type="slidenum">
              <a:rPr lang="en-GB" smtClean="0"/>
              <a:pPr/>
              <a:t>‹#›</a:t>
            </a:fld>
            <a:endParaRPr lang="en-GB"/>
          </a:p>
        </p:txBody>
      </p:sp>
    </p:spTree>
    <p:extLst>
      <p:ext uri="{BB962C8B-B14F-4D97-AF65-F5344CB8AC3E}">
        <p14:creationId xmlns:p14="http://schemas.microsoft.com/office/powerpoint/2010/main" val="2541345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402BA1-9BA1-4F42-A352-41A7E6CA9746}" type="slidenum">
              <a:rPr lang="en-GB" smtClean="0"/>
              <a:pPr/>
              <a:t>‹#›</a:t>
            </a:fld>
            <a:endParaRPr lang="en-GB"/>
          </a:p>
        </p:txBody>
      </p:sp>
    </p:spTree>
    <p:extLst>
      <p:ext uri="{BB962C8B-B14F-4D97-AF65-F5344CB8AC3E}">
        <p14:creationId xmlns:p14="http://schemas.microsoft.com/office/powerpoint/2010/main" val="3545669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0402BA1-9BA1-4F42-A352-41A7E6CA9746}" type="slidenum">
              <a:rPr lang="en-GB" smtClean="0"/>
              <a:pPr/>
              <a:t>‹#›</a:t>
            </a:fld>
            <a:endParaRPr lang="en-GB"/>
          </a:p>
        </p:txBody>
      </p:sp>
    </p:spTree>
    <p:extLst>
      <p:ext uri="{BB962C8B-B14F-4D97-AF65-F5344CB8AC3E}">
        <p14:creationId xmlns:p14="http://schemas.microsoft.com/office/powerpoint/2010/main" val="319130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8F77266-B2A1-4E4D-ACD2-244FBCC2931E}" type="datetimeFigureOut">
              <a:rPr lang="en-GB" smtClean="0"/>
              <a:pPr/>
              <a:t>21/03/2017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0402BA1-9BA1-4F42-A352-41A7E6CA974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3242164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402BA1-9BA1-4F42-A352-41A7E6CA9746}" type="slidenum">
              <a:rPr lang="en-GB" smtClean="0"/>
              <a:pPr/>
              <a:t>‹#›</a:t>
            </a:fld>
            <a:endParaRPr lang="en-GB"/>
          </a:p>
        </p:txBody>
      </p:sp>
    </p:spTree>
    <p:extLst>
      <p:ext uri="{BB962C8B-B14F-4D97-AF65-F5344CB8AC3E}">
        <p14:creationId xmlns:p14="http://schemas.microsoft.com/office/powerpoint/2010/main" val="2649130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02BA1-9BA1-4F42-A352-41A7E6CA9746}" type="slidenum">
              <a:rPr lang="en-GB" smtClean="0"/>
              <a:pPr/>
              <a:t>‹#›</a:t>
            </a:fld>
            <a:endParaRPr lang="en-GB"/>
          </a:p>
        </p:txBody>
      </p:sp>
    </p:spTree>
    <p:extLst>
      <p:ext uri="{BB962C8B-B14F-4D97-AF65-F5344CB8AC3E}">
        <p14:creationId xmlns:p14="http://schemas.microsoft.com/office/powerpoint/2010/main" val="361603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F77266-B2A1-4E4D-ACD2-244FBCC2931E}" type="datetimeFigureOut">
              <a:rPr lang="en-GB" smtClean="0"/>
              <a:pPr/>
              <a:t>21/03/2017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402BA1-9BA1-4F42-A352-41A7E6CA9746}" type="slidenum">
              <a:rPr lang="en-GB" smtClean="0"/>
              <a:pPr/>
              <a:t>‹#›</a:t>
            </a:fld>
            <a:endParaRPr lang="en-GB"/>
          </a:p>
        </p:txBody>
      </p:sp>
    </p:spTree>
    <p:extLst>
      <p:ext uri="{BB962C8B-B14F-4D97-AF65-F5344CB8AC3E}">
        <p14:creationId xmlns:p14="http://schemas.microsoft.com/office/powerpoint/2010/main" val="24527956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F77266-B2A1-4E4D-ACD2-244FBCC2931E}" type="datetimeFigureOut">
              <a:rPr lang="en-GB" smtClean="0"/>
              <a:pPr/>
              <a:t>21/03/2017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0402BA1-9BA1-4F42-A352-41A7E6CA9746}" type="slidenum">
              <a:rPr lang="en-GB" smtClean="0"/>
              <a:pPr/>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96124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6600" dirty="0" smtClean="0"/>
              <a:t>Classical Mythology and Art</a:t>
            </a:r>
            <a:endParaRPr lang="en-GB" sz="6600" dirty="0"/>
          </a:p>
        </p:txBody>
      </p:sp>
      <p:sp>
        <p:nvSpPr>
          <p:cNvPr id="3" name="Subtitle 2"/>
          <p:cNvSpPr>
            <a:spLocks noGrp="1"/>
          </p:cNvSpPr>
          <p:nvPr>
            <p:ph type="subTitle" idx="1"/>
          </p:nvPr>
        </p:nvSpPr>
        <p:spPr/>
        <p:txBody>
          <a:bodyPr>
            <a:normAutofit/>
          </a:bodyPr>
          <a:lstStyle/>
          <a:p>
            <a:r>
              <a:rPr lang="en-GB" sz="3200" dirty="0" smtClean="0"/>
              <a:t>The political uses of myth</a:t>
            </a:r>
            <a:endParaRPr lang="en-GB" sz="3200" dirty="0"/>
          </a:p>
        </p:txBody>
      </p:sp>
      <p:pic>
        <p:nvPicPr>
          <p:cNvPr id="5" name="Picture 4"/>
          <p:cNvPicPr>
            <a:picLocks noChangeAspect="1"/>
          </p:cNvPicPr>
          <p:nvPr/>
        </p:nvPicPr>
        <p:blipFill rotWithShape="1">
          <a:blip r:embed="rId2"/>
          <a:srcRect b="30085"/>
          <a:stretch/>
        </p:blipFill>
        <p:spPr>
          <a:xfrm>
            <a:off x="2975020" y="141700"/>
            <a:ext cx="6225688" cy="3266521"/>
          </a:xfrm>
          <a:prstGeom prst="rect">
            <a:avLst/>
          </a:prstGeom>
        </p:spPr>
      </p:pic>
    </p:spTree>
    <p:extLst>
      <p:ext uri="{BB962C8B-B14F-4D97-AF65-F5344CB8AC3E}">
        <p14:creationId xmlns:p14="http://schemas.microsoft.com/office/powerpoint/2010/main" val="7890723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political uses of myth</a:t>
            </a:r>
            <a:endParaRPr lang="en-GB" dirty="0"/>
          </a:p>
        </p:txBody>
      </p:sp>
      <p:sp>
        <p:nvSpPr>
          <p:cNvPr id="3" name="Text Placeholder 2"/>
          <p:cNvSpPr>
            <a:spLocks noGrp="1"/>
          </p:cNvSpPr>
          <p:nvPr>
            <p:ph type="body" idx="1"/>
          </p:nvPr>
        </p:nvSpPr>
        <p:spPr/>
        <p:txBody>
          <a:bodyPr>
            <a:normAutofit/>
          </a:bodyPr>
          <a:lstStyle/>
          <a:p>
            <a:r>
              <a:rPr lang="en-GB" sz="2800" dirty="0" err="1" smtClean="0"/>
              <a:t>athens</a:t>
            </a:r>
            <a:endParaRPr lang="en-GB" sz="2800" dirty="0"/>
          </a:p>
        </p:txBody>
      </p:sp>
      <p:sp>
        <p:nvSpPr>
          <p:cNvPr id="4" name="Content Placeholder 3"/>
          <p:cNvSpPr>
            <a:spLocks noGrp="1"/>
          </p:cNvSpPr>
          <p:nvPr>
            <p:ph sz="half" idx="2"/>
          </p:nvPr>
        </p:nvSpPr>
        <p:spPr>
          <a:xfrm>
            <a:off x="1097280" y="2582334"/>
            <a:ext cx="4937760" cy="2607852"/>
          </a:xfrm>
        </p:spPr>
        <p:style>
          <a:lnRef idx="2">
            <a:schemeClr val="accent1"/>
          </a:lnRef>
          <a:fillRef idx="1">
            <a:schemeClr val="lt1"/>
          </a:fillRef>
          <a:effectRef idx="0">
            <a:schemeClr val="accent1"/>
          </a:effectRef>
          <a:fontRef idx="minor">
            <a:schemeClr val="dk1"/>
          </a:fontRef>
        </p:style>
        <p:txBody>
          <a:bodyPr/>
          <a:lstStyle/>
          <a:p>
            <a:pPr>
              <a:buFont typeface="Arial" panose="020B0604020202020204" pitchFamily="34" charset="0"/>
              <a:buChar char="•"/>
            </a:pPr>
            <a:r>
              <a:rPr lang="en-GB" sz="2800" dirty="0" smtClean="0"/>
              <a:t>Founding myth: </a:t>
            </a:r>
            <a:r>
              <a:rPr lang="en-GB" sz="2800" dirty="0" err="1" smtClean="0"/>
              <a:t>Erechtheus</a:t>
            </a:r>
            <a:r>
              <a:rPr lang="en-GB" sz="2800" dirty="0" smtClean="0"/>
              <a:t>, Poseidon and Athena</a:t>
            </a:r>
          </a:p>
          <a:p>
            <a:pPr>
              <a:buFont typeface="Arial" panose="020B0604020202020204" pitchFamily="34" charset="0"/>
              <a:buChar char="•"/>
            </a:pPr>
            <a:r>
              <a:rPr lang="en-GB" sz="2800" dirty="0" smtClean="0"/>
              <a:t>The Acropolis and the Parthenon</a:t>
            </a:r>
            <a:endParaRPr lang="en-GB" dirty="0"/>
          </a:p>
          <a:p>
            <a:pPr>
              <a:buFont typeface="Arial" panose="020B0604020202020204" pitchFamily="34" charset="0"/>
              <a:buChar char="•"/>
            </a:pPr>
            <a:r>
              <a:rPr lang="en-GB" sz="2400" dirty="0" smtClean="0"/>
              <a:t>In seminars: the </a:t>
            </a:r>
            <a:r>
              <a:rPr lang="en-GB" sz="2400" dirty="0" err="1" smtClean="0"/>
              <a:t>Tyrannicides</a:t>
            </a:r>
            <a:endParaRPr lang="en-GB" sz="2400" dirty="0" smtClean="0"/>
          </a:p>
        </p:txBody>
      </p:sp>
      <p:sp>
        <p:nvSpPr>
          <p:cNvPr id="5" name="Text Placeholder 4"/>
          <p:cNvSpPr>
            <a:spLocks noGrp="1"/>
          </p:cNvSpPr>
          <p:nvPr>
            <p:ph type="body" sz="quarter" idx="3"/>
          </p:nvPr>
        </p:nvSpPr>
        <p:spPr/>
        <p:txBody>
          <a:bodyPr>
            <a:normAutofit/>
          </a:bodyPr>
          <a:lstStyle/>
          <a:p>
            <a:r>
              <a:rPr lang="en-GB" sz="2800" dirty="0" err="1" smtClean="0"/>
              <a:t>rome</a:t>
            </a:r>
            <a:endParaRPr lang="en-GB" sz="2800" dirty="0"/>
          </a:p>
        </p:txBody>
      </p:sp>
      <p:sp>
        <p:nvSpPr>
          <p:cNvPr id="6" name="Content Placeholder 5"/>
          <p:cNvSpPr>
            <a:spLocks noGrp="1"/>
          </p:cNvSpPr>
          <p:nvPr>
            <p:ph sz="quarter" idx="4"/>
          </p:nvPr>
        </p:nvSpPr>
        <p:spPr>
          <a:xfrm>
            <a:off x="6217920" y="2582334"/>
            <a:ext cx="4937760" cy="2607852"/>
          </a:xfrm>
        </p:spPr>
        <p:style>
          <a:lnRef idx="2">
            <a:schemeClr val="accent1"/>
          </a:lnRef>
          <a:fillRef idx="1">
            <a:schemeClr val="lt1"/>
          </a:fillRef>
          <a:effectRef idx="0">
            <a:schemeClr val="accent1"/>
          </a:effectRef>
          <a:fontRef idx="minor">
            <a:schemeClr val="dk1"/>
          </a:fontRef>
        </p:style>
        <p:txBody>
          <a:bodyPr>
            <a:noAutofit/>
          </a:bodyPr>
          <a:lstStyle/>
          <a:p>
            <a:pPr>
              <a:buFont typeface="Arial" panose="020B0604020202020204" pitchFamily="34" charset="0"/>
              <a:buChar char="•"/>
            </a:pPr>
            <a:r>
              <a:rPr lang="en-GB" sz="2800" dirty="0" smtClean="0"/>
              <a:t>Founding myth: Romulus and Remus</a:t>
            </a:r>
          </a:p>
          <a:p>
            <a:pPr>
              <a:buFont typeface="Arial" panose="020B0604020202020204" pitchFamily="34" charset="0"/>
              <a:buChar char="•"/>
            </a:pPr>
            <a:r>
              <a:rPr lang="en-GB" sz="2800" dirty="0" smtClean="0"/>
              <a:t>Augustus and the tripod</a:t>
            </a:r>
          </a:p>
          <a:p>
            <a:pPr>
              <a:buFont typeface="Arial" panose="020B0604020202020204" pitchFamily="34" charset="0"/>
              <a:buChar char="•"/>
            </a:pPr>
            <a:r>
              <a:rPr lang="en-GB" sz="2800" dirty="0" smtClean="0"/>
              <a:t>Emperors as heroes</a:t>
            </a:r>
            <a:endParaRPr lang="en-GB" sz="2800" dirty="0"/>
          </a:p>
        </p:txBody>
      </p:sp>
    </p:spTree>
    <p:extLst>
      <p:ext uri="{BB962C8B-B14F-4D97-AF65-F5344CB8AC3E}">
        <p14:creationId xmlns:p14="http://schemas.microsoft.com/office/powerpoint/2010/main" val="28611900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Rome: foundation myth</a:t>
            </a:r>
            <a:endParaRPr lang="en-GB" dirty="0"/>
          </a:p>
        </p:txBody>
      </p:sp>
      <p:sp>
        <p:nvSpPr>
          <p:cNvPr id="3" name="Content Placeholder 2"/>
          <p:cNvSpPr>
            <a:spLocks noGrp="1"/>
          </p:cNvSpPr>
          <p:nvPr>
            <p:ph idx="1"/>
          </p:nvPr>
        </p:nvSpPr>
        <p:spPr>
          <a:xfrm>
            <a:off x="502276" y="1845734"/>
            <a:ext cx="10653404" cy="4023360"/>
          </a:xfrm>
        </p:spPr>
        <p:txBody>
          <a:bodyPr/>
          <a:lstStyle/>
          <a:p>
            <a:pPr>
              <a:buFont typeface="Arial" panose="020B0604020202020204" pitchFamily="34" charset="0"/>
              <a:buChar char="•"/>
            </a:pPr>
            <a:r>
              <a:rPr lang="en-GB" sz="2800" dirty="0" smtClean="0"/>
              <a:t>Romulus and Remus, sons </a:t>
            </a:r>
            <a:r>
              <a:rPr lang="en-GB" sz="2800" dirty="0"/>
              <a:t>of Rhea Silvia and Mars</a:t>
            </a:r>
          </a:p>
          <a:p>
            <a:pPr lvl="1">
              <a:buFont typeface="Arial" panose="020B0604020202020204" pitchFamily="34" charset="0"/>
              <a:buChar char="•"/>
            </a:pPr>
            <a:r>
              <a:rPr lang="en-GB" sz="2400" dirty="0"/>
              <a:t>Their mother is the daughter of </a:t>
            </a:r>
            <a:r>
              <a:rPr lang="en-GB" sz="2400" dirty="0" err="1"/>
              <a:t>Numitor</a:t>
            </a:r>
            <a:r>
              <a:rPr lang="en-GB" sz="2400" dirty="0"/>
              <a:t>, king of Alba Longa</a:t>
            </a:r>
          </a:p>
          <a:p>
            <a:pPr>
              <a:buFont typeface="Arial" panose="020B0604020202020204" pitchFamily="34" charset="0"/>
              <a:buChar char="•"/>
            </a:pPr>
            <a:r>
              <a:rPr lang="en-GB" sz="2800" dirty="0" err="1"/>
              <a:t>Numitor’s</a:t>
            </a:r>
            <a:r>
              <a:rPr lang="en-GB" sz="2800" dirty="0"/>
              <a:t> brother, </a:t>
            </a:r>
            <a:r>
              <a:rPr lang="en-GB" sz="2800" dirty="0" err="1"/>
              <a:t>Amulius</a:t>
            </a:r>
            <a:r>
              <a:rPr lang="en-GB" sz="2800" dirty="0"/>
              <a:t>, deposed him, forced Rhea </a:t>
            </a:r>
            <a:r>
              <a:rPr lang="en-GB" sz="2800" dirty="0" smtClean="0"/>
              <a:t>Silvia </a:t>
            </a:r>
            <a:r>
              <a:rPr lang="en-GB" sz="2800" dirty="0"/>
              <a:t>to become a Vestal Virgin</a:t>
            </a:r>
          </a:p>
          <a:p>
            <a:pPr lvl="1">
              <a:buFont typeface="Arial" panose="020B0604020202020204" pitchFamily="34" charset="0"/>
              <a:buChar char="•"/>
            </a:pPr>
            <a:r>
              <a:rPr lang="en-GB" sz="2400" dirty="0"/>
              <a:t>When she gave birth to the twins he had them put in a box and thrown in a river</a:t>
            </a:r>
          </a:p>
          <a:p>
            <a:pPr>
              <a:buFont typeface="Arial" panose="020B0604020202020204" pitchFamily="34" charset="0"/>
              <a:buChar char="•"/>
            </a:pPr>
            <a:r>
              <a:rPr lang="en-GB" sz="2800" dirty="0"/>
              <a:t>They were carried to safety, found and suckled by a wolf</a:t>
            </a:r>
          </a:p>
          <a:p>
            <a:pPr lvl="1">
              <a:buFont typeface="Arial" panose="020B0604020202020204" pitchFamily="34" charset="0"/>
              <a:buChar char="•"/>
            </a:pPr>
            <a:r>
              <a:rPr lang="en-GB" sz="2400" dirty="0"/>
              <a:t>Later a shepherd found them and raised them</a:t>
            </a:r>
          </a:p>
          <a:p>
            <a:endParaRPr lang="en-GB" dirty="0"/>
          </a:p>
        </p:txBody>
      </p:sp>
      <p:sp>
        <p:nvSpPr>
          <p:cNvPr id="4" name="TextBox 3"/>
          <p:cNvSpPr txBox="1"/>
          <p:nvPr/>
        </p:nvSpPr>
        <p:spPr>
          <a:xfrm>
            <a:off x="7418231" y="568644"/>
            <a:ext cx="4121239"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smtClean="0"/>
              <a:t>Cassius </a:t>
            </a:r>
            <a:r>
              <a:rPr lang="en-GB" sz="2400" dirty="0" err="1" smtClean="0"/>
              <a:t>Dio</a:t>
            </a:r>
            <a:r>
              <a:rPr lang="en-GB" sz="2400" dirty="0" smtClean="0"/>
              <a:t>, Livy, Plutarch, Ovid.</a:t>
            </a:r>
            <a:endParaRPr lang="en-GB" sz="2400" dirty="0"/>
          </a:p>
        </p:txBody>
      </p:sp>
      <p:sp>
        <p:nvSpPr>
          <p:cNvPr id="5" name="TextBox 4"/>
          <p:cNvSpPr txBox="1"/>
          <p:nvPr/>
        </p:nvSpPr>
        <p:spPr>
          <a:xfrm>
            <a:off x="721217" y="5177308"/>
            <a:ext cx="10599312" cy="10772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3200" dirty="0" smtClean="0"/>
              <a:t>What is the significance of this myth?  </a:t>
            </a:r>
          </a:p>
          <a:p>
            <a:pPr algn="ctr"/>
            <a:r>
              <a:rPr lang="en-GB" sz="3200" dirty="0" smtClean="0"/>
              <a:t>What does it tell us about Rome?</a:t>
            </a:r>
            <a:endParaRPr lang="en-GB" sz="3200" dirty="0"/>
          </a:p>
        </p:txBody>
      </p:sp>
    </p:spTree>
    <p:extLst>
      <p:ext uri="{BB962C8B-B14F-4D97-AF65-F5344CB8AC3E}">
        <p14:creationId xmlns:p14="http://schemas.microsoft.com/office/powerpoint/2010/main" val="44601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1472" y="5901016"/>
            <a:ext cx="11044208" cy="354468"/>
          </a:xfrm>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buNone/>
            </a:pPr>
            <a:r>
              <a:rPr lang="en-GB" dirty="0" smtClean="0"/>
              <a:t>269-266 BCE, obverse: Hercules, reverse: Romulus and Remus silver </a:t>
            </a:r>
            <a:r>
              <a:rPr lang="en-GB" dirty="0" err="1" smtClean="0"/>
              <a:t>didracham</a:t>
            </a:r>
            <a:r>
              <a:rPr lang="en-GB" dirty="0" smtClean="0"/>
              <a:t>, Roman, British Museum</a:t>
            </a:r>
            <a:endParaRPr lang="en-GB" dirty="0"/>
          </a:p>
        </p:txBody>
      </p:sp>
      <p:pic>
        <p:nvPicPr>
          <p:cNvPr id="1026" name="Picture 2" descr="Silver coin."/>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838200" y="365125"/>
            <a:ext cx="5210629" cy="54573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ilver coin."/>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6207472" y="365124"/>
            <a:ext cx="5146328" cy="5457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13754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905814" y="6105087"/>
            <a:ext cx="10380372" cy="443820"/>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dirty="0" smtClean="0"/>
              <a:t>137 BCE, obverse: Roma, reverse: Romulus and Remus, silver denarius, Rome, British Museum</a:t>
            </a:r>
            <a:endParaRPr lang="en-GB" dirty="0"/>
          </a:p>
        </p:txBody>
      </p:sp>
      <p:pic>
        <p:nvPicPr>
          <p:cNvPr id="2050" name="Picture 2" descr="Silver coi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19502" y="225651"/>
            <a:ext cx="11152996" cy="5725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4000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1450" y="1844675"/>
            <a:ext cx="4724400" cy="4351338"/>
          </a:xfrm>
        </p:spPr>
        <p:txBody>
          <a:bodyPr>
            <a:normAutofit/>
          </a:bodyPr>
          <a:lstStyle/>
          <a:p>
            <a:r>
              <a:rPr lang="en-GB" sz="2800" dirty="0" smtClean="0"/>
              <a:t>300-400 AD</a:t>
            </a:r>
          </a:p>
          <a:p>
            <a:r>
              <a:rPr lang="en-GB" sz="2800" dirty="0" smtClean="0"/>
              <a:t>Found in </a:t>
            </a:r>
            <a:r>
              <a:rPr lang="en-GB" sz="2800" dirty="0" err="1"/>
              <a:t>Isurium</a:t>
            </a:r>
            <a:r>
              <a:rPr lang="en-GB" sz="2800" dirty="0"/>
              <a:t> </a:t>
            </a:r>
            <a:r>
              <a:rPr lang="en-GB" sz="2800" dirty="0" err="1" smtClean="0"/>
              <a:t>Brigantum</a:t>
            </a:r>
            <a:r>
              <a:rPr lang="en-GB" sz="2800" dirty="0" smtClean="0"/>
              <a:t> (</a:t>
            </a:r>
            <a:r>
              <a:rPr lang="en-GB" sz="2800" dirty="0" err="1" smtClean="0"/>
              <a:t>Aldborough</a:t>
            </a:r>
            <a:r>
              <a:rPr lang="en-GB" sz="2800" dirty="0" smtClean="0"/>
              <a:t>)</a:t>
            </a:r>
          </a:p>
          <a:p>
            <a:r>
              <a:rPr lang="en-GB" sz="2800" dirty="0" smtClean="0"/>
              <a:t>Leeds City Museum</a:t>
            </a:r>
            <a:endParaRPr lang="en-GB" sz="2800" dirty="0"/>
          </a:p>
        </p:txBody>
      </p:sp>
      <p:pic>
        <p:nvPicPr>
          <p:cNvPr id="6146" name="Picture 2" descr="http://www.ancient.eu/uploads/images/3859.jpg?v=1431523323"/>
          <p:cNvPicPr>
            <a:picLocks noChangeAspect="1" noChangeArrowheads="1"/>
          </p:cNvPicPr>
          <p:nvPr/>
        </p:nvPicPr>
        <p:blipFill>
          <a:blip r:embed="rId2" cstate="email">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5064369" y="0"/>
            <a:ext cx="712763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4234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14400"/>
            <a:ext cx="3309257" cy="2331076"/>
          </a:xfrm>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sz="2800" dirty="0" smtClean="0"/>
              <a:t>c. 98-117 AD</a:t>
            </a:r>
            <a:endParaRPr lang="en-GB" sz="2800" dirty="0"/>
          </a:p>
          <a:p>
            <a:r>
              <a:rPr lang="en-GB" sz="2800" dirty="0" smtClean="0"/>
              <a:t>Part of an Altar to Mars and Venus</a:t>
            </a:r>
          </a:p>
          <a:p>
            <a:r>
              <a:rPr lang="en-GB" sz="2800" dirty="0" smtClean="0"/>
              <a:t>National Museum of Rome</a:t>
            </a:r>
            <a:endParaRPr lang="en-GB" sz="2800"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309257" y="-3572"/>
            <a:ext cx="8882743" cy="6861572"/>
          </a:xfrm>
          <a:prstGeom prst="rect">
            <a:avLst/>
          </a:prstGeom>
        </p:spPr>
      </p:pic>
    </p:spTree>
    <p:extLst>
      <p:ext uri="{BB962C8B-B14F-4D97-AF65-F5344CB8AC3E}">
        <p14:creationId xmlns:p14="http://schemas.microsoft.com/office/powerpoint/2010/main" val="42200865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 y="1753053"/>
            <a:ext cx="3643086" cy="4351338"/>
          </a:xfrm>
        </p:spPr>
        <p:txBody>
          <a:bodyPr>
            <a:normAutofit/>
          </a:bodyPr>
          <a:lstStyle/>
          <a:p>
            <a:r>
              <a:rPr lang="en-GB" sz="2800" dirty="0" smtClean="0"/>
              <a:t>55-34 BC</a:t>
            </a:r>
          </a:p>
          <a:p>
            <a:r>
              <a:rPr lang="en-GB" sz="2800" dirty="0" smtClean="0"/>
              <a:t>Marble relief</a:t>
            </a:r>
          </a:p>
          <a:p>
            <a:r>
              <a:rPr lang="en-GB" sz="2800" dirty="0" smtClean="0"/>
              <a:t>Romulus and Remus?</a:t>
            </a:r>
          </a:p>
          <a:p>
            <a:r>
              <a:rPr lang="en-GB" sz="2800" i="1" dirty="0" smtClean="0"/>
              <a:t>LIMC </a:t>
            </a:r>
            <a:r>
              <a:rPr lang="en-GB" sz="2800" dirty="0" smtClean="0"/>
              <a:t>16</a:t>
            </a:r>
            <a:endParaRPr lang="en-GB" sz="2800" i="1"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643086" y="174171"/>
            <a:ext cx="8548914" cy="5877378"/>
          </a:xfrm>
          <a:prstGeom prst="rect">
            <a:avLst/>
          </a:prstGeom>
        </p:spPr>
      </p:pic>
    </p:spTree>
    <p:extLst>
      <p:ext uri="{BB962C8B-B14F-4D97-AF65-F5344CB8AC3E}">
        <p14:creationId xmlns:p14="http://schemas.microsoft.com/office/powerpoint/2010/main" val="1377536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Sabine Women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The early city of R</a:t>
            </a:r>
            <a:r>
              <a:rPr lang="en-US" sz="2800" dirty="0" smtClean="0"/>
              <a:t>o</a:t>
            </a:r>
            <a:r>
              <a:rPr lang="en-GB" sz="2800" dirty="0" smtClean="0"/>
              <a:t>me was apparently inhabited largely by unmarried men who had migrated there</a:t>
            </a:r>
          </a:p>
          <a:p>
            <a:pPr>
              <a:buFont typeface="Arial" panose="020B0604020202020204" pitchFamily="34" charset="0"/>
              <a:buChar char="•"/>
            </a:pPr>
            <a:r>
              <a:rPr lang="en-GB" sz="2800" dirty="0" smtClean="0"/>
              <a:t>In order to populate his city, Romulus decided to get women into the city through a trick</a:t>
            </a:r>
          </a:p>
          <a:p>
            <a:pPr lvl="1">
              <a:buFont typeface="Arial" panose="020B0604020202020204" pitchFamily="34" charset="0"/>
              <a:buChar char="•"/>
            </a:pPr>
            <a:r>
              <a:rPr lang="en-GB" sz="2800" dirty="0" smtClean="0"/>
              <a:t>He invited the </a:t>
            </a:r>
            <a:r>
              <a:rPr lang="en-GB" sz="2800" dirty="0" err="1" smtClean="0"/>
              <a:t>Sabines</a:t>
            </a:r>
            <a:r>
              <a:rPr lang="en-GB" sz="2800" dirty="0" smtClean="0"/>
              <a:t> to the city for a festival, and the Romans then seized any unmarried women from the </a:t>
            </a:r>
            <a:r>
              <a:rPr lang="en-GB" sz="2800" dirty="0" err="1" smtClean="0"/>
              <a:t>Sabines</a:t>
            </a:r>
            <a:endParaRPr lang="en-GB" sz="2800" dirty="0" smtClean="0"/>
          </a:p>
          <a:p>
            <a:pPr>
              <a:buFont typeface="Arial" panose="020B0604020202020204" pitchFamily="34" charset="0"/>
              <a:buChar char="•"/>
            </a:pPr>
            <a:r>
              <a:rPr lang="en-GB" sz="2800" dirty="0" smtClean="0"/>
              <a:t>This led to war between the R</a:t>
            </a:r>
            <a:r>
              <a:rPr lang="en-US" sz="2800" dirty="0" smtClean="0"/>
              <a:t>o</a:t>
            </a:r>
            <a:r>
              <a:rPr lang="en-GB" sz="2800" dirty="0" smtClean="0"/>
              <a:t>mans and t</a:t>
            </a:r>
            <a:r>
              <a:rPr lang="en-US" sz="2800" dirty="0" smtClean="0"/>
              <a:t>he</a:t>
            </a:r>
            <a:r>
              <a:rPr lang="en-GB" sz="2800" dirty="0" smtClean="0"/>
              <a:t> </a:t>
            </a:r>
            <a:r>
              <a:rPr lang="en-GB" sz="2800" dirty="0" err="1" smtClean="0"/>
              <a:t>Sabines</a:t>
            </a:r>
            <a:endParaRPr lang="en-GB" sz="2800" dirty="0" smtClean="0"/>
          </a:p>
          <a:p>
            <a:endParaRPr lang="en-GB" sz="2800" dirty="0"/>
          </a:p>
        </p:txBody>
      </p:sp>
    </p:spTree>
    <p:extLst>
      <p:ext uri="{BB962C8B-B14F-4D97-AF65-F5344CB8AC3E}">
        <p14:creationId xmlns:p14="http://schemas.microsoft.com/office/powerpoint/2010/main" val="2369153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0623" y="139847"/>
            <a:ext cx="10515600" cy="6390045"/>
          </a:xfrm>
        </p:spPr>
        <p:style>
          <a:lnRef idx="2">
            <a:schemeClr val="accent1"/>
          </a:lnRef>
          <a:fillRef idx="1">
            <a:schemeClr val="lt1"/>
          </a:fillRef>
          <a:effectRef idx="0">
            <a:schemeClr val="accent1"/>
          </a:effectRef>
          <a:fontRef idx="minor">
            <a:schemeClr val="dk1"/>
          </a:fontRef>
        </p:style>
        <p:txBody>
          <a:bodyPr>
            <a:normAutofit/>
          </a:bodyPr>
          <a:lstStyle/>
          <a:p>
            <a:pPr marL="0" indent="0" algn="just">
              <a:buNone/>
            </a:pPr>
            <a:r>
              <a:rPr lang="en-GB" sz="2800" dirty="0"/>
              <a:t>The abducted maidens were quite as despondent and indignant</a:t>
            </a:r>
            <a:r>
              <a:rPr lang="en-GB" sz="2800" dirty="0" smtClean="0"/>
              <a:t>. Romulus</a:t>
            </a:r>
            <a:r>
              <a:rPr lang="en-GB" sz="2800" dirty="0"/>
              <a:t>, however, went round in person, and pointed out to them that it was all owing to the pride of their parents in denying right of intermarriage to their neighbours. They would live in honourable wedlock, and share all their property and civil rights, and —dearest of all to human nature-would be the mothers of </a:t>
            </a:r>
            <a:r>
              <a:rPr lang="en-GB" sz="2800" dirty="0" smtClean="0"/>
              <a:t>freemen</a:t>
            </a:r>
            <a:r>
              <a:rPr lang="en-GB" sz="2800" dirty="0"/>
              <a:t>. He begged them to lay aside their feelings of resentment and give their affections to those whom fortune had made masters of their persons. An injury had often led to reconciliation and love; they would find their husbands all the more affectionate because each would do his utmost, so far as in him lay to make up for the loss of parents and </a:t>
            </a:r>
            <a:r>
              <a:rPr lang="en-GB" sz="2800" dirty="0" smtClean="0"/>
              <a:t>country</a:t>
            </a:r>
            <a:r>
              <a:rPr lang="en-GB" sz="2800" dirty="0"/>
              <a:t>. These arguments were reinforced by the endearments of their husbands who excused their conduct by pleading the irresistible force of their passion —a plea effective beyond all others in appealing to a woman's nature</a:t>
            </a:r>
            <a:r>
              <a:rPr lang="en-GB" sz="2800" dirty="0" smtClean="0"/>
              <a:t>.</a:t>
            </a:r>
          </a:p>
          <a:p>
            <a:pPr marL="0" indent="0" algn="just">
              <a:buNone/>
            </a:pPr>
            <a:r>
              <a:rPr lang="en-GB" sz="2800" dirty="0" smtClean="0"/>
              <a:t>					Livy </a:t>
            </a:r>
            <a:r>
              <a:rPr lang="en-GB" sz="2800" i="1" dirty="0" smtClean="0"/>
              <a:t>The History of Rome</a:t>
            </a:r>
            <a:r>
              <a:rPr lang="en-GB" sz="2800" dirty="0" smtClean="0"/>
              <a:t> 1.9.14-15</a:t>
            </a:r>
            <a:endParaRPr lang="en-GB" sz="2800" dirty="0"/>
          </a:p>
        </p:txBody>
      </p:sp>
    </p:spTree>
    <p:extLst>
      <p:ext uri="{BB962C8B-B14F-4D97-AF65-F5344CB8AC3E}">
        <p14:creationId xmlns:p14="http://schemas.microsoft.com/office/powerpoint/2010/main" val="1684011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66670" y="5917037"/>
            <a:ext cx="9710671" cy="400050"/>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dirty="0" smtClean="0"/>
              <a:t>89 BCE, silver denarius, obverse: King </a:t>
            </a:r>
            <a:r>
              <a:rPr lang="en-GB" dirty="0" err="1" smtClean="0"/>
              <a:t>Tatius</a:t>
            </a:r>
            <a:r>
              <a:rPr lang="en-GB" dirty="0" smtClean="0"/>
              <a:t>, reverse: Sabine women, Rome, British Museum</a:t>
            </a:r>
            <a:endParaRPr lang="en-GB" dirty="0"/>
          </a:p>
        </p:txBody>
      </p:sp>
      <p:pic>
        <p:nvPicPr>
          <p:cNvPr id="7170" name="Picture 2" descr="Silver coi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38200" y="367506"/>
            <a:ext cx="10515600" cy="5327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00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3200" dirty="0" err="1" smtClean="0"/>
              <a:t>Poussin</a:t>
            </a:r>
            <a:endParaRPr lang="en-GB" sz="3200" dirty="0" smtClean="0"/>
          </a:p>
          <a:p>
            <a:r>
              <a:rPr lang="en-GB" sz="3200" dirty="0" smtClean="0"/>
              <a:t>1634-5</a:t>
            </a:r>
            <a:endParaRPr lang="en-GB" sz="3200" dirty="0"/>
          </a:p>
        </p:txBody>
      </p:sp>
      <p:pic>
        <p:nvPicPr>
          <p:cNvPr id="4" name="Picture 3"/>
          <p:cNvPicPr>
            <a:picLocks noChangeAspect="1"/>
          </p:cNvPicPr>
          <p:nvPr/>
        </p:nvPicPr>
        <p:blipFill>
          <a:blip r:embed="rId2"/>
          <a:stretch>
            <a:fillRect/>
          </a:stretch>
        </p:blipFill>
        <p:spPr>
          <a:xfrm>
            <a:off x="3168203" y="228070"/>
            <a:ext cx="8791977" cy="6473093"/>
          </a:xfrm>
          <a:prstGeom prst="rect">
            <a:avLst/>
          </a:prstGeom>
        </p:spPr>
      </p:pic>
    </p:spTree>
    <p:extLst>
      <p:ext uri="{BB962C8B-B14F-4D97-AF65-F5344CB8AC3E}">
        <p14:creationId xmlns:p14="http://schemas.microsoft.com/office/powerpoint/2010/main" val="23375380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Augustus and the tripod</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Myth of Apollo and Heracles fighting over the Delphic tripod found in vase painting from 6</a:t>
            </a:r>
            <a:r>
              <a:rPr lang="en-GB" sz="2800" baseline="30000" dirty="0" smtClean="0"/>
              <a:t>th</a:t>
            </a:r>
            <a:r>
              <a:rPr lang="en-GB" sz="2800" dirty="0" smtClean="0"/>
              <a:t> century BC onwards.</a:t>
            </a:r>
          </a:p>
          <a:p>
            <a:pPr>
              <a:buFont typeface="Arial" panose="020B0604020202020204" pitchFamily="34" charset="0"/>
              <a:buChar char="•"/>
            </a:pPr>
            <a:endParaRPr lang="en-GB" sz="2800" dirty="0"/>
          </a:p>
          <a:p>
            <a:pPr marL="0" indent="0">
              <a:buNone/>
            </a:pPr>
            <a:r>
              <a:rPr lang="en-GB" sz="2800" dirty="0"/>
              <a:t>Attic Red </a:t>
            </a:r>
            <a:r>
              <a:rPr lang="en-GB" sz="2800" dirty="0" smtClean="0"/>
              <a:t>Figure Krater</a:t>
            </a:r>
          </a:p>
          <a:p>
            <a:pPr marL="0" indent="0">
              <a:buNone/>
            </a:pPr>
            <a:r>
              <a:rPr lang="en-GB" sz="2800" dirty="0" smtClean="0"/>
              <a:t>Attributed </a:t>
            </a:r>
            <a:r>
              <a:rPr lang="en-GB" sz="2800" dirty="0"/>
              <a:t>to </a:t>
            </a:r>
            <a:r>
              <a:rPr lang="en-GB" sz="2800" dirty="0" err="1"/>
              <a:t>Myson</a:t>
            </a:r>
            <a:endParaRPr lang="en-GB" sz="2800" dirty="0"/>
          </a:p>
          <a:p>
            <a:pPr marL="0" indent="0">
              <a:buNone/>
            </a:pPr>
            <a:r>
              <a:rPr lang="en-GB" sz="2800" dirty="0" smtClean="0"/>
              <a:t>490 </a:t>
            </a:r>
            <a:r>
              <a:rPr lang="en-GB" sz="2800" dirty="0"/>
              <a:t>- 460 B.C.</a:t>
            </a:r>
          </a:p>
        </p:txBody>
      </p:sp>
      <p:pic>
        <p:nvPicPr>
          <p:cNvPr id="4" name="Picture 3"/>
          <p:cNvPicPr>
            <a:picLocks noChangeAspect="1"/>
          </p:cNvPicPr>
          <p:nvPr/>
        </p:nvPicPr>
        <p:blipFill>
          <a:blip r:embed="rId2"/>
          <a:stretch>
            <a:fillRect/>
          </a:stretch>
        </p:blipFill>
        <p:spPr>
          <a:xfrm>
            <a:off x="8233557" y="2409825"/>
            <a:ext cx="3838575" cy="4448175"/>
          </a:xfrm>
          <a:prstGeom prst="rect">
            <a:avLst/>
          </a:prstGeom>
        </p:spPr>
      </p:pic>
    </p:spTree>
    <p:extLst>
      <p:ext uri="{BB962C8B-B14F-4D97-AF65-F5344CB8AC3E}">
        <p14:creationId xmlns:p14="http://schemas.microsoft.com/office/powerpoint/2010/main" val="3350618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Augustus and the tripod</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3200" dirty="0" smtClean="0"/>
              <a:t>Augustus chose to use this myth as decoration of his imperial palace on the Palatine Hill in Rome.</a:t>
            </a:r>
          </a:p>
          <a:p>
            <a:pPr>
              <a:buFont typeface="Arial" panose="020B0604020202020204" pitchFamily="34" charset="0"/>
              <a:buChar char="•"/>
            </a:pPr>
            <a:r>
              <a:rPr lang="en-GB" sz="3200" dirty="0" smtClean="0"/>
              <a:t>Augustus impersonated Apollo at a banquet, and thought of him as a personal patron god. (Suetonius, </a:t>
            </a:r>
            <a:r>
              <a:rPr lang="en-GB" sz="3200" i="1" dirty="0" smtClean="0"/>
              <a:t>Augustus</a:t>
            </a:r>
            <a:r>
              <a:rPr lang="en-GB" sz="3200" dirty="0" smtClean="0"/>
              <a:t>)</a:t>
            </a:r>
          </a:p>
          <a:p>
            <a:pPr>
              <a:buFont typeface="Arial" panose="020B0604020202020204" pitchFamily="34" charset="0"/>
              <a:buChar char="•"/>
            </a:pPr>
            <a:r>
              <a:rPr lang="en-GB" sz="3200" dirty="0" smtClean="0"/>
              <a:t>He seems to have drawn parallels between the battle for the tripod, and his own battle with Marc Antony for power.</a:t>
            </a:r>
          </a:p>
          <a:p>
            <a:pPr>
              <a:buFont typeface="Arial" panose="020B0604020202020204" pitchFamily="34" charset="0"/>
              <a:buChar char="•"/>
            </a:pPr>
            <a:endParaRPr lang="en-GB" sz="2800" dirty="0"/>
          </a:p>
        </p:txBody>
      </p:sp>
    </p:spTree>
    <p:extLst>
      <p:ext uri="{BB962C8B-B14F-4D97-AF65-F5344CB8AC3E}">
        <p14:creationId xmlns:p14="http://schemas.microsoft.com/office/powerpoint/2010/main" val="133068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0001" y="1737360"/>
            <a:ext cx="10058400" cy="4023360"/>
          </a:xfrm>
        </p:spPr>
        <p:txBody>
          <a:bodyPr>
            <a:normAutofit/>
          </a:bodyPr>
          <a:lstStyle/>
          <a:p>
            <a:pPr marL="0" indent="0">
              <a:buNone/>
            </a:pPr>
            <a:r>
              <a:rPr lang="en-GB" sz="2800" dirty="0" smtClean="0"/>
              <a:t>Terracotta relief</a:t>
            </a:r>
          </a:p>
          <a:p>
            <a:pPr marL="0" indent="0">
              <a:buNone/>
            </a:pPr>
            <a:r>
              <a:rPr lang="en-GB" sz="2800" dirty="0" smtClean="0"/>
              <a:t>Late 1</a:t>
            </a:r>
            <a:r>
              <a:rPr lang="en-GB" sz="2800" baseline="30000" dirty="0" smtClean="0"/>
              <a:t>st</a:t>
            </a:r>
            <a:r>
              <a:rPr lang="en-GB" sz="2800" dirty="0" smtClean="0"/>
              <a:t> century BC – </a:t>
            </a:r>
          </a:p>
          <a:p>
            <a:pPr marL="0" indent="0">
              <a:buNone/>
            </a:pPr>
            <a:r>
              <a:rPr lang="en-GB" sz="2800" dirty="0" smtClean="0"/>
              <a:t>early 1</a:t>
            </a:r>
            <a:r>
              <a:rPr lang="en-GB" sz="2800" baseline="30000" dirty="0" smtClean="0"/>
              <a:t>st</a:t>
            </a:r>
            <a:r>
              <a:rPr lang="en-GB" sz="2800" dirty="0" smtClean="0"/>
              <a:t> century AD</a:t>
            </a:r>
            <a:endParaRPr lang="en-GB" sz="2800" dirty="0"/>
          </a:p>
        </p:txBody>
      </p:sp>
      <p:pic>
        <p:nvPicPr>
          <p:cNvPr id="5" name="Picture 4"/>
          <p:cNvPicPr>
            <a:picLocks noChangeAspect="1"/>
          </p:cNvPicPr>
          <p:nvPr/>
        </p:nvPicPr>
        <p:blipFill>
          <a:blip r:embed="rId2"/>
          <a:stretch>
            <a:fillRect/>
          </a:stretch>
        </p:blipFill>
        <p:spPr>
          <a:xfrm>
            <a:off x="5811592" y="0"/>
            <a:ext cx="6075608" cy="6603922"/>
          </a:xfrm>
          <a:prstGeom prst="rect">
            <a:avLst/>
          </a:prstGeom>
        </p:spPr>
      </p:pic>
      <p:sp>
        <p:nvSpPr>
          <p:cNvPr id="7" name="TextBox 6"/>
          <p:cNvSpPr txBox="1"/>
          <p:nvPr/>
        </p:nvSpPr>
        <p:spPr>
          <a:xfrm>
            <a:off x="643944" y="3554569"/>
            <a:ext cx="4778062"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dirty="0" smtClean="0"/>
              <a:t>How does this depiction of the myth differentiate the two figures?</a:t>
            </a:r>
            <a:endParaRPr lang="en-GB" sz="2400" dirty="0"/>
          </a:p>
        </p:txBody>
      </p:sp>
    </p:spTree>
    <p:extLst>
      <p:ext uri="{BB962C8B-B14F-4D97-AF65-F5344CB8AC3E}">
        <p14:creationId xmlns:p14="http://schemas.microsoft.com/office/powerpoint/2010/main" val="3204560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Emperors as heroes</a:t>
            </a:r>
            <a:endParaRPr lang="en-GB" dirty="0"/>
          </a:p>
        </p:txBody>
      </p:sp>
      <p:pic>
        <p:nvPicPr>
          <p:cNvPr id="5" name="Content Placeholder 4"/>
          <p:cNvPicPr>
            <a:picLocks noGrp="1" noChangeAspect="1"/>
          </p:cNvPicPr>
          <p:nvPr>
            <p:ph idx="1"/>
          </p:nvPr>
        </p:nvPicPr>
        <p:blipFill>
          <a:blip r:embed="rId2"/>
          <a:stretch>
            <a:fillRect/>
          </a:stretch>
        </p:blipFill>
        <p:spPr>
          <a:xfrm>
            <a:off x="3444663" y="2593237"/>
            <a:ext cx="5363633" cy="4022725"/>
          </a:xfrm>
          <a:prstGeom prst="rect">
            <a:avLst/>
          </a:prstGeom>
        </p:spPr>
      </p:pic>
      <p:pic>
        <p:nvPicPr>
          <p:cNvPr id="4" name="Picture 3"/>
          <p:cNvPicPr>
            <a:picLocks noChangeAspect="1"/>
          </p:cNvPicPr>
          <p:nvPr/>
        </p:nvPicPr>
        <p:blipFill>
          <a:blip r:embed="rId3"/>
          <a:stretch>
            <a:fillRect/>
          </a:stretch>
        </p:blipFill>
        <p:spPr>
          <a:xfrm>
            <a:off x="7632343" y="149180"/>
            <a:ext cx="4191000" cy="6096000"/>
          </a:xfrm>
          <a:prstGeom prst="rect">
            <a:avLst/>
          </a:prstGeom>
        </p:spPr>
      </p:pic>
      <p:sp>
        <p:nvSpPr>
          <p:cNvPr id="6" name="TextBox 5"/>
          <p:cNvSpPr txBox="1"/>
          <p:nvPr/>
        </p:nvSpPr>
        <p:spPr>
          <a:xfrm>
            <a:off x="888642" y="1906073"/>
            <a:ext cx="4584879" cy="1200329"/>
          </a:xfrm>
          <a:prstGeom prst="rect">
            <a:avLst/>
          </a:prstGeom>
          <a:noFill/>
        </p:spPr>
        <p:txBody>
          <a:bodyPr wrap="square" rtlCol="0">
            <a:spAutoFit/>
          </a:bodyPr>
          <a:lstStyle/>
          <a:p>
            <a:r>
              <a:rPr lang="en-GB" sz="2400" dirty="0" smtClean="0"/>
              <a:t>Claudius as Jupiter</a:t>
            </a:r>
          </a:p>
          <a:p>
            <a:r>
              <a:rPr lang="en-GB" sz="2400" dirty="0" smtClean="0"/>
              <a:t>Marble</a:t>
            </a:r>
          </a:p>
          <a:p>
            <a:r>
              <a:rPr lang="en-GB" sz="2400" dirty="0" smtClean="0"/>
              <a:t>1</a:t>
            </a:r>
            <a:r>
              <a:rPr lang="en-GB" sz="2400" baseline="30000" dirty="0" smtClean="0"/>
              <a:t>st</a:t>
            </a:r>
            <a:r>
              <a:rPr lang="en-GB" sz="2400" dirty="0" smtClean="0"/>
              <a:t> century AD</a:t>
            </a:r>
            <a:endParaRPr lang="en-GB" sz="2400" dirty="0"/>
          </a:p>
        </p:txBody>
      </p:sp>
    </p:spTree>
    <p:extLst>
      <p:ext uri="{BB962C8B-B14F-4D97-AF65-F5344CB8AC3E}">
        <p14:creationId xmlns:p14="http://schemas.microsoft.com/office/powerpoint/2010/main" val="721735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Emperors as heroes</a:t>
            </a:r>
            <a:endParaRPr lang="en-GB" dirty="0"/>
          </a:p>
        </p:txBody>
      </p:sp>
      <p:sp>
        <p:nvSpPr>
          <p:cNvPr id="6" name="TextBox 5"/>
          <p:cNvSpPr txBox="1"/>
          <p:nvPr/>
        </p:nvSpPr>
        <p:spPr>
          <a:xfrm>
            <a:off x="953035" y="2023963"/>
            <a:ext cx="4584879" cy="830997"/>
          </a:xfrm>
          <a:prstGeom prst="rect">
            <a:avLst/>
          </a:prstGeom>
          <a:noFill/>
        </p:spPr>
        <p:txBody>
          <a:bodyPr wrap="square" rtlCol="0">
            <a:spAutoFit/>
          </a:bodyPr>
          <a:lstStyle/>
          <a:p>
            <a:r>
              <a:rPr lang="en-GB" sz="2400" dirty="0" smtClean="0"/>
              <a:t>Commodus as Heracles</a:t>
            </a:r>
          </a:p>
          <a:p>
            <a:r>
              <a:rPr lang="en-GB" sz="2400" dirty="0" smtClean="0"/>
              <a:t>2</a:t>
            </a:r>
            <a:r>
              <a:rPr lang="en-GB" sz="2400" baseline="30000" dirty="0" smtClean="0"/>
              <a:t>nd</a:t>
            </a:r>
            <a:r>
              <a:rPr lang="en-GB" sz="2400" dirty="0" smtClean="0"/>
              <a:t> century AD</a:t>
            </a:r>
            <a:endParaRPr lang="en-GB" sz="2400" dirty="0"/>
          </a:p>
        </p:txBody>
      </p:sp>
      <p:pic>
        <p:nvPicPr>
          <p:cNvPr id="7" name="Picture 6"/>
          <p:cNvPicPr>
            <a:picLocks noChangeAspect="1"/>
          </p:cNvPicPr>
          <p:nvPr/>
        </p:nvPicPr>
        <p:blipFill>
          <a:blip r:embed="rId2"/>
          <a:stretch>
            <a:fillRect/>
          </a:stretch>
        </p:blipFill>
        <p:spPr>
          <a:xfrm>
            <a:off x="6318375" y="0"/>
            <a:ext cx="4421263" cy="6702447"/>
          </a:xfrm>
          <a:prstGeom prst="rect">
            <a:avLst/>
          </a:prstGeom>
        </p:spPr>
      </p:pic>
    </p:spTree>
    <p:extLst>
      <p:ext uri="{BB962C8B-B14F-4D97-AF65-F5344CB8AC3E}">
        <p14:creationId xmlns:p14="http://schemas.microsoft.com/office/powerpoint/2010/main" val="35783491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873544" y="267664"/>
            <a:ext cx="2904267" cy="5797211"/>
          </a:xfrm>
          <a:prstGeom prst="rect">
            <a:avLst/>
          </a:prstGeom>
        </p:spPr>
      </p:pic>
      <p:pic>
        <p:nvPicPr>
          <p:cNvPr id="3" name="Picture 2"/>
          <p:cNvPicPr>
            <a:picLocks noChangeAspect="1"/>
          </p:cNvPicPr>
          <p:nvPr/>
        </p:nvPicPr>
        <p:blipFill>
          <a:blip r:embed="rId3"/>
          <a:stretch>
            <a:fillRect/>
          </a:stretch>
        </p:blipFill>
        <p:spPr>
          <a:xfrm>
            <a:off x="4856852" y="223581"/>
            <a:ext cx="3085625" cy="6256793"/>
          </a:xfrm>
          <a:prstGeom prst="rect">
            <a:avLst/>
          </a:prstGeom>
        </p:spPr>
      </p:pic>
      <p:sp>
        <p:nvSpPr>
          <p:cNvPr id="6" name="TextBox 5"/>
          <p:cNvSpPr txBox="1"/>
          <p:nvPr/>
        </p:nvSpPr>
        <p:spPr>
          <a:xfrm>
            <a:off x="4666696" y="5649376"/>
            <a:ext cx="3327043"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smtClean="0"/>
              <a:t>Empress Sabina as Ceres</a:t>
            </a:r>
          </a:p>
          <a:p>
            <a:r>
              <a:rPr lang="en-GB" sz="2400" dirty="0" smtClean="0"/>
              <a:t>2</a:t>
            </a:r>
            <a:r>
              <a:rPr lang="en-GB" sz="2400" baseline="30000" dirty="0" smtClean="0"/>
              <a:t>nd</a:t>
            </a:r>
            <a:r>
              <a:rPr lang="en-GB" sz="2400" dirty="0" smtClean="0"/>
              <a:t> century AD</a:t>
            </a:r>
            <a:endParaRPr lang="en-GB" sz="2400" dirty="0"/>
          </a:p>
        </p:txBody>
      </p:sp>
      <p:sp>
        <p:nvSpPr>
          <p:cNvPr id="8" name="TextBox 7"/>
          <p:cNvSpPr txBox="1"/>
          <p:nvPr/>
        </p:nvSpPr>
        <p:spPr>
          <a:xfrm>
            <a:off x="8045002" y="5657808"/>
            <a:ext cx="3958107"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smtClean="0"/>
              <a:t>Empress Julia </a:t>
            </a:r>
            <a:r>
              <a:rPr lang="en-GB" sz="2400" dirty="0" err="1" smtClean="0"/>
              <a:t>Domna</a:t>
            </a:r>
            <a:r>
              <a:rPr lang="en-GB" sz="2400" dirty="0" smtClean="0"/>
              <a:t> as Ceres</a:t>
            </a:r>
          </a:p>
          <a:p>
            <a:r>
              <a:rPr lang="en-GB" sz="2400" dirty="0" smtClean="0"/>
              <a:t>3</a:t>
            </a:r>
            <a:r>
              <a:rPr lang="en-GB" sz="2400" baseline="30000" dirty="0" smtClean="0"/>
              <a:t>rd</a:t>
            </a:r>
            <a:r>
              <a:rPr lang="en-GB" sz="2400" dirty="0" smtClean="0"/>
              <a:t> century AD</a:t>
            </a:r>
            <a:endParaRPr lang="en-GB" sz="2400" dirty="0"/>
          </a:p>
        </p:txBody>
      </p:sp>
      <p:pic>
        <p:nvPicPr>
          <p:cNvPr id="9" name="Picture 8"/>
          <p:cNvPicPr>
            <a:picLocks noChangeAspect="1"/>
          </p:cNvPicPr>
          <p:nvPr/>
        </p:nvPicPr>
        <p:blipFill>
          <a:blip r:embed="rId4"/>
          <a:stretch>
            <a:fillRect/>
          </a:stretch>
        </p:blipFill>
        <p:spPr>
          <a:xfrm>
            <a:off x="251825" y="223581"/>
            <a:ext cx="3894516" cy="5425796"/>
          </a:xfrm>
          <a:prstGeom prst="rect">
            <a:avLst/>
          </a:prstGeom>
        </p:spPr>
      </p:pic>
      <p:sp>
        <p:nvSpPr>
          <p:cNvPr id="10" name="TextBox 9"/>
          <p:cNvSpPr txBox="1"/>
          <p:nvPr/>
        </p:nvSpPr>
        <p:spPr>
          <a:xfrm>
            <a:off x="617679" y="5657808"/>
            <a:ext cx="3327043"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smtClean="0"/>
              <a:t>Livia as Ceres</a:t>
            </a:r>
          </a:p>
          <a:p>
            <a:r>
              <a:rPr lang="en-GB" sz="2400" dirty="0" smtClean="0"/>
              <a:t>1</a:t>
            </a:r>
            <a:r>
              <a:rPr lang="en-GB" sz="2400" baseline="30000" dirty="0" smtClean="0"/>
              <a:t>st</a:t>
            </a:r>
            <a:r>
              <a:rPr lang="en-GB" sz="2400" dirty="0" smtClean="0"/>
              <a:t> century AD</a:t>
            </a:r>
            <a:endParaRPr lang="en-GB" sz="2400" dirty="0"/>
          </a:p>
        </p:txBody>
      </p:sp>
    </p:spTree>
    <p:extLst>
      <p:ext uri="{BB962C8B-B14F-4D97-AF65-F5344CB8AC3E}">
        <p14:creationId xmlns:p14="http://schemas.microsoft.com/office/powerpoint/2010/main" val="169291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uses of myth</a:t>
            </a:r>
            <a:endParaRPr lang="en-GB" dirty="0"/>
          </a:p>
        </p:txBody>
      </p:sp>
      <p:sp>
        <p:nvSpPr>
          <p:cNvPr id="3" name="Content Placeholder 2"/>
          <p:cNvSpPr>
            <a:spLocks noGrp="1"/>
          </p:cNvSpPr>
          <p:nvPr>
            <p:ph idx="1"/>
          </p:nvPr>
        </p:nvSpPr>
        <p:spPr/>
        <p:style>
          <a:lnRef idx="2">
            <a:schemeClr val="accent1"/>
          </a:lnRef>
          <a:fillRef idx="1">
            <a:schemeClr val="lt1"/>
          </a:fillRef>
          <a:effectRef idx="0">
            <a:schemeClr val="accent1"/>
          </a:effectRef>
          <a:fontRef idx="minor">
            <a:schemeClr val="dk1"/>
          </a:fontRef>
        </p:style>
        <p:txBody>
          <a:bodyPr>
            <a:normAutofit/>
          </a:bodyPr>
          <a:lstStyle/>
          <a:p>
            <a:pPr algn="ctr"/>
            <a:r>
              <a:rPr lang="en-GB" sz="4000" dirty="0" smtClean="0"/>
              <a:t>For what purposes was myth used in art in Rome?</a:t>
            </a:r>
          </a:p>
          <a:p>
            <a:pPr algn="ctr"/>
            <a:endParaRPr lang="en-GB" sz="4000" dirty="0"/>
          </a:p>
          <a:p>
            <a:pPr algn="ctr"/>
            <a:r>
              <a:rPr lang="en-GB" sz="4000" dirty="0" smtClean="0"/>
              <a:t>How does this differ from how myth was used in Athens?</a:t>
            </a:r>
            <a:endParaRPr lang="en-GB" sz="4000" dirty="0"/>
          </a:p>
        </p:txBody>
      </p:sp>
    </p:spTree>
    <p:extLst>
      <p:ext uri="{BB962C8B-B14F-4D97-AF65-F5344CB8AC3E}">
        <p14:creationId xmlns:p14="http://schemas.microsoft.com/office/powerpoint/2010/main" val="3224696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otalTime>89</TotalTime>
  <Words>698</Words>
  <Application>Microsoft Office PowerPoint</Application>
  <PresentationFormat>Widescreen</PresentationFormat>
  <Paragraphs>74</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Retrospect</vt:lpstr>
      <vt:lpstr>Classical Mythology and Art</vt:lpstr>
      <vt:lpstr>The political uses of myth</vt:lpstr>
      <vt:lpstr>Rome: foundation myth</vt:lpstr>
      <vt:lpstr>PowerPoint Presentation</vt:lpstr>
      <vt:lpstr>PowerPoint Presentation</vt:lpstr>
      <vt:lpstr>PowerPoint Presentation</vt:lpstr>
      <vt:lpstr>PowerPoint Presentation</vt:lpstr>
      <vt:lpstr>PowerPoint Presentation</vt:lpstr>
      <vt:lpstr>The Sabine Women</vt:lpstr>
      <vt:lpstr>PowerPoint Presentation</vt:lpstr>
      <vt:lpstr>PowerPoint Presentation</vt:lpstr>
      <vt:lpstr>PowerPoint Presentation</vt:lpstr>
      <vt:lpstr>Augustus and the tripod</vt:lpstr>
      <vt:lpstr>Augustus and the tripod</vt:lpstr>
      <vt:lpstr>PowerPoint Presentation</vt:lpstr>
      <vt:lpstr>Emperors as heroes</vt:lpstr>
      <vt:lpstr>Emperors as heroes</vt:lpstr>
      <vt:lpstr>PowerPoint Presentation</vt:lpstr>
      <vt:lpstr>Political uses of myth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Mythology and Art</dc:title>
  <dc:creator>Catherine Goode</dc:creator>
  <cp:lastModifiedBy>Catherine Rozier</cp:lastModifiedBy>
  <cp:revision>11</cp:revision>
  <dcterms:created xsi:type="dcterms:W3CDTF">2017-03-15T18:23:15Z</dcterms:created>
  <dcterms:modified xsi:type="dcterms:W3CDTF">2017-03-21T09:33:24Z</dcterms:modified>
</cp:coreProperties>
</file>