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handoutMasterIdLst>
    <p:handoutMasterId r:id="rId24"/>
  </p:handoutMasterIdLst>
  <p:sldIdLst>
    <p:sldId id="277" r:id="rId2"/>
    <p:sldId id="530" r:id="rId3"/>
    <p:sldId id="358" r:id="rId4"/>
    <p:sldId id="265" r:id="rId5"/>
    <p:sldId id="360" r:id="rId6"/>
    <p:sldId id="266" r:id="rId7"/>
    <p:sldId id="267" r:id="rId8"/>
    <p:sldId id="268" r:id="rId9"/>
    <p:sldId id="269" r:id="rId10"/>
    <p:sldId id="270" r:id="rId11"/>
    <p:sldId id="271" r:id="rId12"/>
    <p:sldId id="353" r:id="rId13"/>
    <p:sldId id="273" r:id="rId14"/>
    <p:sldId id="275" r:id="rId15"/>
    <p:sldId id="276" r:id="rId16"/>
    <p:sldId id="293" r:id="rId17"/>
    <p:sldId id="278" r:id="rId18"/>
    <p:sldId id="279" r:id="rId19"/>
    <p:sldId id="280" r:id="rId20"/>
    <p:sldId id="362" r:id="rId21"/>
    <p:sldId id="529" r:id="rId22"/>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087" autoAdjust="0"/>
    <p:restoredTop sz="95833" autoAdjust="0"/>
  </p:normalViewPr>
  <p:slideViewPr>
    <p:cSldViewPr>
      <p:cViewPr varScale="1">
        <p:scale>
          <a:sx n="111" d="100"/>
          <a:sy n="111" d="100"/>
        </p:scale>
        <p:origin x="1136"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544"/>
    </p:cViewPr>
  </p:sorter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A9FA8D21-1AB0-7D45-B88F-C9DC3C022BDE}"/>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9A922C0F-9AB8-8441-B4B5-98372030E2D7}"/>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3E0A8C05-C599-5A40-B16D-6760CE91C799}"/>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E0E75DC1-C240-FB45-8ACD-762A705AB583}"/>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C3AF7EF0-EDA6-104D-836C-2933563833F8}"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C85F4DAA-3148-9746-979B-8A6B369E093F}"/>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CF7D9B2-B703-CD41-AA78-CB34B4AFA84A}"/>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3316" name="Rectangle 4">
            <a:extLst>
              <a:ext uri="{FF2B5EF4-FFF2-40B4-BE49-F238E27FC236}">
                <a16:creationId xmlns:a16="http://schemas.microsoft.com/office/drawing/2014/main" id="{827D5899-79D3-0D69-3398-F2B5E3ACA4A4}"/>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3CA88B4B-5670-FF4B-BADA-BAB07534F230}"/>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E6A646B4-6C0C-2942-951D-D1B77C7A8A9C}"/>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21DBE63-3C87-9248-8BD7-EA44B3293B1D}"/>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fld id="{60FD2728-92BA-D24C-994F-F98225FF1FCE}"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a:extLst>
              <a:ext uri="{FF2B5EF4-FFF2-40B4-BE49-F238E27FC236}">
                <a16:creationId xmlns:a16="http://schemas.microsoft.com/office/drawing/2014/main" id="{3AECB5A5-BCD5-9942-7BB1-D1C22C9539D0}"/>
              </a:ext>
            </a:extLst>
          </p:cNvPr>
          <p:cNvSpPr>
            <a:spLocks noGrp="1" noRot="1" noChangeAspect="1" noChangeArrowheads="1" noTextEdit="1"/>
          </p:cNvSpPr>
          <p:nvPr>
            <p:ph type="sldImg"/>
          </p:nvPr>
        </p:nvSpPr>
        <p:spPr>
          <a:ln/>
        </p:spPr>
      </p:sp>
      <p:sp>
        <p:nvSpPr>
          <p:cNvPr id="33794" name="Rectangle 3">
            <a:extLst>
              <a:ext uri="{FF2B5EF4-FFF2-40B4-BE49-F238E27FC236}">
                <a16:creationId xmlns:a16="http://schemas.microsoft.com/office/drawing/2014/main" id="{5F0108CB-4560-AC86-A635-35A6E7092E9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0CFE82A-2330-6695-048F-A17350970D6F}"/>
              </a:ext>
            </a:extLst>
          </p:cNvPr>
          <p:cNvSpPr>
            <a:spLocks noGrp="1"/>
          </p:cNvSpPr>
          <p:nvPr>
            <p:ph type="dt" sz="half" idx="10"/>
          </p:nvPr>
        </p:nvSpPr>
        <p:spPr>
          <a:xfrm>
            <a:off x="395288" y="6524625"/>
            <a:ext cx="971550" cy="219075"/>
          </a:xfrm>
        </p:spPr>
        <p:txBody>
          <a:bodyPr/>
          <a:lstStyle>
            <a:lvl1pPr>
              <a:defRPr/>
            </a:lvl1pPr>
          </a:lstStyle>
          <a:p>
            <a:pPr>
              <a:defRPr/>
            </a:pPr>
            <a:fld id="{13A01E13-6A97-D845-AD59-69D3F8D21319}" type="datetime1">
              <a:rPr lang="en-GB" altLang="en-US"/>
              <a:pPr>
                <a:defRPr/>
              </a:pPr>
              <a:t>10/03/2025</a:t>
            </a:fld>
            <a:endParaRPr lang="en-GB" altLang="en-US"/>
          </a:p>
        </p:txBody>
      </p:sp>
      <p:sp>
        <p:nvSpPr>
          <p:cNvPr id="5" name="Footer Placeholder 4">
            <a:extLst>
              <a:ext uri="{FF2B5EF4-FFF2-40B4-BE49-F238E27FC236}">
                <a16:creationId xmlns:a16="http://schemas.microsoft.com/office/drawing/2014/main" id="{60522D71-BB63-E481-3F4B-B1D9B2C715D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900F424A-AE28-451F-994C-031F586E2381}"/>
              </a:ext>
            </a:extLst>
          </p:cNvPr>
          <p:cNvSpPr>
            <a:spLocks noGrp="1"/>
          </p:cNvSpPr>
          <p:nvPr>
            <p:ph type="sldNum" sz="quarter" idx="12"/>
          </p:nvPr>
        </p:nvSpPr>
        <p:spPr/>
        <p:txBody>
          <a:bodyPr/>
          <a:lstStyle>
            <a:lvl1pPr>
              <a:defRPr/>
            </a:lvl1pPr>
          </a:lstStyle>
          <a:p>
            <a:fld id="{1C480262-9DC1-6547-B4CA-4002A4678225}" type="slidenum">
              <a:rPr lang="en-GB" altLang="en-US"/>
              <a:pPr/>
              <a:t>‹#›</a:t>
            </a:fld>
            <a:endParaRPr lang="en-GB" altLang="en-US"/>
          </a:p>
        </p:txBody>
      </p:sp>
    </p:spTree>
    <p:extLst>
      <p:ext uri="{BB962C8B-B14F-4D97-AF65-F5344CB8AC3E}">
        <p14:creationId xmlns:p14="http://schemas.microsoft.com/office/powerpoint/2010/main" val="3104418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C6B432-BE74-0AAE-D886-5B209A905322}"/>
              </a:ext>
            </a:extLst>
          </p:cNvPr>
          <p:cNvSpPr>
            <a:spLocks noGrp="1"/>
          </p:cNvSpPr>
          <p:nvPr>
            <p:ph type="dt" sz="half" idx="10"/>
          </p:nvPr>
        </p:nvSpPr>
        <p:spPr/>
        <p:txBody>
          <a:bodyPr/>
          <a:lstStyle>
            <a:lvl1pPr>
              <a:defRPr/>
            </a:lvl1pPr>
          </a:lstStyle>
          <a:p>
            <a:pPr>
              <a:defRPr/>
            </a:pPr>
            <a:fld id="{0550CDB1-F9A5-CA48-8974-E609A46BA7C6}" type="datetime1">
              <a:rPr lang="en-GB" altLang="en-US"/>
              <a:pPr>
                <a:defRPr/>
              </a:pPr>
              <a:t>10/03/2025</a:t>
            </a:fld>
            <a:endParaRPr lang="en-GB" altLang="en-US"/>
          </a:p>
        </p:txBody>
      </p:sp>
      <p:sp>
        <p:nvSpPr>
          <p:cNvPr id="5" name="Footer Placeholder 4">
            <a:extLst>
              <a:ext uri="{FF2B5EF4-FFF2-40B4-BE49-F238E27FC236}">
                <a16:creationId xmlns:a16="http://schemas.microsoft.com/office/drawing/2014/main" id="{EBC03284-8227-1A51-EC30-93B3704678DB}"/>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7543E34B-302D-3D28-1A09-F7828573E34C}"/>
              </a:ext>
            </a:extLst>
          </p:cNvPr>
          <p:cNvSpPr>
            <a:spLocks noGrp="1"/>
          </p:cNvSpPr>
          <p:nvPr>
            <p:ph type="sldNum" sz="quarter" idx="12"/>
          </p:nvPr>
        </p:nvSpPr>
        <p:spPr/>
        <p:txBody>
          <a:bodyPr/>
          <a:lstStyle>
            <a:lvl1pPr>
              <a:defRPr/>
            </a:lvl1pPr>
          </a:lstStyle>
          <a:p>
            <a:fld id="{75C436B9-CD0E-7144-9179-47E3E149EB70}" type="slidenum">
              <a:rPr lang="en-GB" altLang="en-US"/>
              <a:pPr/>
              <a:t>‹#›</a:t>
            </a:fld>
            <a:endParaRPr lang="en-GB" altLang="en-US"/>
          </a:p>
        </p:txBody>
      </p:sp>
    </p:spTree>
    <p:extLst>
      <p:ext uri="{BB962C8B-B14F-4D97-AF65-F5344CB8AC3E}">
        <p14:creationId xmlns:p14="http://schemas.microsoft.com/office/powerpoint/2010/main" val="3482418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1FB6E05-EC60-E60C-5D32-FB5AA9966196}"/>
              </a:ext>
            </a:extLst>
          </p:cNvPr>
          <p:cNvSpPr>
            <a:spLocks noGrp="1"/>
          </p:cNvSpPr>
          <p:nvPr>
            <p:ph type="dt" sz="half" idx="10"/>
          </p:nvPr>
        </p:nvSpPr>
        <p:spPr/>
        <p:txBody>
          <a:bodyPr/>
          <a:lstStyle>
            <a:lvl1pPr>
              <a:defRPr/>
            </a:lvl1pPr>
          </a:lstStyle>
          <a:p>
            <a:pPr>
              <a:defRPr/>
            </a:pPr>
            <a:fld id="{9C0169FD-7DEF-FB49-93FB-3B3F5E29605E}" type="datetime1">
              <a:rPr lang="en-GB" altLang="en-US"/>
              <a:pPr>
                <a:defRPr/>
              </a:pPr>
              <a:t>10/03/2025</a:t>
            </a:fld>
            <a:endParaRPr lang="en-GB" altLang="en-US"/>
          </a:p>
        </p:txBody>
      </p:sp>
      <p:sp>
        <p:nvSpPr>
          <p:cNvPr id="5" name="Slide Number Placeholder 5">
            <a:extLst>
              <a:ext uri="{FF2B5EF4-FFF2-40B4-BE49-F238E27FC236}">
                <a16:creationId xmlns:a16="http://schemas.microsoft.com/office/drawing/2014/main" id="{77052C0F-878A-B2E3-11A5-78CFEA3815CD}"/>
              </a:ext>
            </a:extLst>
          </p:cNvPr>
          <p:cNvSpPr>
            <a:spLocks noGrp="1"/>
          </p:cNvSpPr>
          <p:nvPr>
            <p:ph type="sldNum" sz="quarter" idx="11"/>
          </p:nvPr>
        </p:nvSpPr>
        <p:spPr/>
        <p:txBody>
          <a:bodyPr/>
          <a:lstStyle>
            <a:lvl1pPr>
              <a:defRPr/>
            </a:lvl1pPr>
          </a:lstStyle>
          <a:p>
            <a:fld id="{654429FC-0FA5-5B4E-9F13-145E168F0CCC}" type="slidenum">
              <a:rPr lang="en-GB" altLang="en-US"/>
              <a:pPr/>
              <a:t>‹#›</a:t>
            </a:fld>
            <a:endParaRPr lang="en-GB" altLang="en-US"/>
          </a:p>
        </p:txBody>
      </p:sp>
    </p:spTree>
    <p:extLst>
      <p:ext uri="{BB962C8B-B14F-4D97-AF65-F5344CB8AC3E}">
        <p14:creationId xmlns:p14="http://schemas.microsoft.com/office/powerpoint/2010/main" val="484562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149A506-67F6-6A60-2A29-655E047F748E}"/>
              </a:ext>
            </a:extLst>
          </p:cNvPr>
          <p:cNvSpPr>
            <a:spLocks noGrp="1"/>
          </p:cNvSpPr>
          <p:nvPr>
            <p:ph type="dt" sz="half" idx="10"/>
          </p:nvPr>
        </p:nvSpPr>
        <p:spPr/>
        <p:txBody>
          <a:bodyPr/>
          <a:lstStyle>
            <a:lvl1pPr>
              <a:defRPr/>
            </a:lvl1pPr>
          </a:lstStyle>
          <a:p>
            <a:pPr>
              <a:defRPr/>
            </a:pPr>
            <a:fld id="{35B44BC7-6E2C-704D-80AB-47A8DEF52C18}" type="datetime1">
              <a:rPr lang="en-GB" altLang="en-US"/>
              <a:pPr>
                <a:defRPr/>
              </a:pPr>
              <a:t>10/03/2025</a:t>
            </a:fld>
            <a:endParaRPr lang="en-GB" altLang="en-US"/>
          </a:p>
        </p:txBody>
      </p:sp>
      <p:sp>
        <p:nvSpPr>
          <p:cNvPr id="6" name="Slide Number Placeholder 5">
            <a:extLst>
              <a:ext uri="{FF2B5EF4-FFF2-40B4-BE49-F238E27FC236}">
                <a16:creationId xmlns:a16="http://schemas.microsoft.com/office/drawing/2014/main" id="{7090CFBF-D192-9DEF-A4D2-6D223F76FE4A}"/>
              </a:ext>
            </a:extLst>
          </p:cNvPr>
          <p:cNvSpPr>
            <a:spLocks noGrp="1"/>
          </p:cNvSpPr>
          <p:nvPr>
            <p:ph type="sldNum" sz="quarter" idx="11"/>
          </p:nvPr>
        </p:nvSpPr>
        <p:spPr/>
        <p:txBody>
          <a:bodyPr/>
          <a:lstStyle>
            <a:lvl1pPr>
              <a:defRPr/>
            </a:lvl1pPr>
          </a:lstStyle>
          <a:p>
            <a:fld id="{C8EADBF0-0B02-9745-A85D-00E90CDE5FFB}" type="slidenum">
              <a:rPr lang="en-GB" altLang="en-US"/>
              <a:pPr/>
              <a:t>‹#›</a:t>
            </a:fld>
            <a:endParaRPr lang="en-GB" altLang="en-US"/>
          </a:p>
        </p:txBody>
      </p:sp>
    </p:spTree>
    <p:extLst>
      <p:ext uri="{BB962C8B-B14F-4D97-AF65-F5344CB8AC3E}">
        <p14:creationId xmlns:p14="http://schemas.microsoft.com/office/powerpoint/2010/main" val="2082779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88FAEF7A-F469-0BE7-2885-23013E864581}"/>
              </a:ext>
            </a:extLst>
          </p:cNvPr>
          <p:cNvSpPr>
            <a:spLocks noGrp="1"/>
          </p:cNvSpPr>
          <p:nvPr>
            <p:ph type="dt" sz="half" idx="10"/>
          </p:nvPr>
        </p:nvSpPr>
        <p:spPr/>
        <p:txBody>
          <a:bodyPr/>
          <a:lstStyle>
            <a:lvl1pPr>
              <a:defRPr/>
            </a:lvl1pPr>
          </a:lstStyle>
          <a:p>
            <a:pPr>
              <a:defRPr/>
            </a:pPr>
            <a:fld id="{0A3F29FF-6798-854E-93CA-0BDAE6E78C48}" type="datetime1">
              <a:rPr lang="en-GB" altLang="en-US"/>
              <a:pPr>
                <a:defRPr/>
              </a:pPr>
              <a:t>10/03/2025</a:t>
            </a:fld>
            <a:endParaRPr lang="en-GB" altLang="en-US"/>
          </a:p>
        </p:txBody>
      </p:sp>
      <p:sp>
        <p:nvSpPr>
          <p:cNvPr id="8" name="Slide Number Placeholder 5">
            <a:extLst>
              <a:ext uri="{FF2B5EF4-FFF2-40B4-BE49-F238E27FC236}">
                <a16:creationId xmlns:a16="http://schemas.microsoft.com/office/drawing/2014/main" id="{6FC258D2-AADA-2E95-BD02-53780B13F764}"/>
              </a:ext>
            </a:extLst>
          </p:cNvPr>
          <p:cNvSpPr>
            <a:spLocks noGrp="1"/>
          </p:cNvSpPr>
          <p:nvPr>
            <p:ph type="sldNum" sz="quarter" idx="11"/>
          </p:nvPr>
        </p:nvSpPr>
        <p:spPr/>
        <p:txBody>
          <a:bodyPr/>
          <a:lstStyle>
            <a:lvl1pPr>
              <a:defRPr/>
            </a:lvl1pPr>
          </a:lstStyle>
          <a:p>
            <a:fld id="{40D2C012-9651-B84C-A7FD-2F0251A63B5E}" type="slidenum">
              <a:rPr lang="en-GB" altLang="en-US"/>
              <a:pPr/>
              <a:t>‹#›</a:t>
            </a:fld>
            <a:endParaRPr lang="en-GB" altLang="en-US"/>
          </a:p>
        </p:txBody>
      </p:sp>
    </p:spTree>
    <p:extLst>
      <p:ext uri="{BB962C8B-B14F-4D97-AF65-F5344CB8AC3E}">
        <p14:creationId xmlns:p14="http://schemas.microsoft.com/office/powerpoint/2010/main" val="1066084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FE5DB86E-9DF5-8B59-FF24-92320E749D73}"/>
              </a:ext>
            </a:extLst>
          </p:cNvPr>
          <p:cNvSpPr>
            <a:spLocks noGrp="1"/>
          </p:cNvSpPr>
          <p:nvPr>
            <p:ph type="dt" sz="half" idx="10"/>
          </p:nvPr>
        </p:nvSpPr>
        <p:spPr/>
        <p:txBody>
          <a:bodyPr/>
          <a:lstStyle>
            <a:lvl1pPr>
              <a:defRPr/>
            </a:lvl1pPr>
          </a:lstStyle>
          <a:p>
            <a:pPr>
              <a:defRPr/>
            </a:pPr>
            <a:fld id="{FE6BC181-DDED-944F-9549-A1C86A2FD707}" type="datetime1">
              <a:rPr lang="en-GB" altLang="en-US"/>
              <a:pPr>
                <a:defRPr/>
              </a:pPr>
              <a:t>10/03/2025</a:t>
            </a:fld>
            <a:endParaRPr lang="en-GB" altLang="en-US"/>
          </a:p>
        </p:txBody>
      </p:sp>
      <p:sp>
        <p:nvSpPr>
          <p:cNvPr id="4" name="Slide Number Placeholder 5">
            <a:extLst>
              <a:ext uri="{FF2B5EF4-FFF2-40B4-BE49-F238E27FC236}">
                <a16:creationId xmlns:a16="http://schemas.microsoft.com/office/drawing/2014/main" id="{8403570B-6FBF-2BB2-0B93-E427A2F07AFD}"/>
              </a:ext>
            </a:extLst>
          </p:cNvPr>
          <p:cNvSpPr>
            <a:spLocks noGrp="1"/>
          </p:cNvSpPr>
          <p:nvPr>
            <p:ph type="sldNum" sz="quarter" idx="11"/>
          </p:nvPr>
        </p:nvSpPr>
        <p:spPr/>
        <p:txBody>
          <a:bodyPr/>
          <a:lstStyle>
            <a:lvl1pPr>
              <a:defRPr/>
            </a:lvl1pPr>
          </a:lstStyle>
          <a:p>
            <a:fld id="{48ABFA18-A980-C74B-908F-BE4DD9D30F15}" type="slidenum">
              <a:rPr lang="en-GB" altLang="en-US"/>
              <a:pPr/>
              <a:t>‹#›</a:t>
            </a:fld>
            <a:endParaRPr lang="en-GB" altLang="en-US"/>
          </a:p>
        </p:txBody>
      </p:sp>
    </p:spTree>
    <p:extLst>
      <p:ext uri="{BB962C8B-B14F-4D97-AF65-F5344CB8AC3E}">
        <p14:creationId xmlns:p14="http://schemas.microsoft.com/office/powerpoint/2010/main" val="2413696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D4A6957-6E49-62AE-FF62-E28F83FB3B10}"/>
              </a:ext>
            </a:extLst>
          </p:cNvPr>
          <p:cNvSpPr>
            <a:spLocks noGrp="1"/>
          </p:cNvSpPr>
          <p:nvPr>
            <p:ph type="dt" sz="half" idx="10"/>
          </p:nvPr>
        </p:nvSpPr>
        <p:spPr/>
        <p:txBody>
          <a:bodyPr/>
          <a:lstStyle>
            <a:lvl1pPr>
              <a:defRPr/>
            </a:lvl1pPr>
          </a:lstStyle>
          <a:p>
            <a:pPr>
              <a:defRPr/>
            </a:pPr>
            <a:fld id="{18F6A793-D285-4341-BD95-07D7579D5016}" type="datetime1">
              <a:rPr lang="en-GB" altLang="en-US"/>
              <a:pPr>
                <a:defRPr/>
              </a:pPr>
              <a:t>10/03/2025</a:t>
            </a:fld>
            <a:endParaRPr lang="en-GB" altLang="en-US"/>
          </a:p>
        </p:txBody>
      </p:sp>
      <p:sp>
        <p:nvSpPr>
          <p:cNvPr id="3" name="Slide Number Placeholder 5">
            <a:extLst>
              <a:ext uri="{FF2B5EF4-FFF2-40B4-BE49-F238E27FC236}">
                <a16:creationId xmlns:a16="http://schemas.microsoft.com/office/drawing/2014/main" id="{51FE00EE-23DF-571F-D7C5-8B0A026942B4}"/>
              </a:ext>
            </a:extLst>
          </p:cNvPr>
          <p:cNvSpPr>
            <a:spLocks noGrp="1"/>
          </p:cNvSpPr>
          <p:nvPr>
            <p:ph type="sldNum" sz="quarter" idx="11"/>
          </p:nvPr>
        </p:nvSpPr>
        <p:spPr/>
        <p:txBody>
          <a:bodyPr/>
          <a:lstStyle>
            <a:lvl1pPr>
              <a:defRPr/>
            </a:lvl1pPr>
          </a:lstStyle>
          <a:p>
            <a:fld id="{F6A19CD1-7FCE-654D-8808-B20372F2BA26}" type="slidenum">
              <a:rPr lang="en-GB" altLang="en-US"/>
              <a:pPr/>
              <a:t>‹#›</a:t>
            </a:fld>
            <a:endParaRPr lang="en-GB" altLang="en-US"/>
          </a:p>
        </p:txBody>
      </p:sp>
    </p:spTree>
    <p:extLst>
      <p:ext uri="{BB962C8B-B14F-4D97-AF65-F5344CB8AC3E}">
        <p14:creationId xmlns:p14="http://schemas.microsoft.com/office/powerpoint/2010/main" val="2023002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E33A1A9-567E-60C2-947D-C526F52D3F52}"/>
              </a:ext>
            </a:extLst>
          </p:cNvPr>
          <p:cNvSpPr>
            <a:spLocks noGrp="1"/>
          </p:cNvSpPr>
          <p:nvPr>
            <p:ph type="dt" sz="half" idx="10"/>
          </p:nvPr>
        </p:nvSpPr>
        <p:spPr/>
        <p:txBody>
          <a:bodyPr/>
          <a:lstStyle>
            <a:lvl1pPr>
              <a:defRPr/>
            </a:lvl1pPr>
          </a:lstStyle>
          <a:p>
            <a:pPr>
              <a:defRPr/>
            </a:pPr>
            <a:fld id="{52A4EF36-8582-3646-AE04-E7A635C632B1}" type="datetime1">
              <a:rPr lang="en-GB" altLang="en-US"/>
              <a:pPr>
                <a:defRPr/>
              </a:pPr>
              <a:t>10/03/2025</a:t>
            </a:fld>
            <a:endParaRPr lang="en-GB" altLang="en-US"/>
          </a:p>
        </p:txBody>
      </p:sp>
      <p:sp>
        <p:nvSpPr>
          <p:cNvPr id="6" name="Slide Number Placeholder 5">
            <a:extLst>
              <a:ext uri="{FF2B5EF4-FFF2-40B4-BE49-F238E27FC236}">
                <a16:creationId xmlns:a16="http://schemas.microsoft.com/office/drawing/2014/main" id="{18518BC8-7033-766E-2CF6-64F713C8A273}"/>
              </a:ext>
            </a:extLst>
          </p:cNvPr>
          <p:cNvSpPr>
            <a:spLocks noGrp="1"/>
          </p:cNvSpPr>
          <p:nvPr>
            <p:ph type="sldNum" sz="quarter" idx="11"/>
          </p:nvPr>
        </p:nvSpPr>
        <p:spPr/>
        <p:txBody>
          <a:bodyPr/>
          <a:lstStyle>
            <a:lvl1pPr>
              <a:defRPr/>
            </a:lvl1pPr>
          </a:lstStyle>
          <a:p>
            <a:fld id="{304B68FC-ECF5-E345-9D11-E91DBF266E7D}" type="slidenum">
              <a:rPr lang="en-GB" altLang="en-US"/>
              <a:pPr/>
              <a:t>‹#›</a:t>
            </a:fld>
            <a:endParaRPr lang="en-GB" altLang="en-US"/>
          </a:p>
        </p:txBody>
      </p:sp>
    </p:spTree>
    <p:extLst>
      <p:ext uri="{BB962C8B-B14F-4D97-AF65-F5344CB8AC3E}">
        <p14:creationId xmlns:p14="http://schemas.microsoft.com/office/powerpoint/2010/main" val="42242870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7A958665-0878-F01D-E72C-B287822843DF}"/>
              </a:ext>
            </a:extLst>
          </p:cNvPr>
          <p:cNvSpPr>
            <a:spLocks noGrp="1"/>
          </p:cNvSpPr>
          <p:nvPr>
            <p:ph type="dt" sz="half" idx="10"/>
          </p:nvPr>
        </p:nvSpPr>
        <p:spPr/>
        <p:txBody>
          <a:bodyPr/>
          <a:lstStyle>
            <a:lvl1pPr>
              <a:defRPr/>
            </a:lvl1pPr>
          </a:lstStyle>
          <a:p>
            <a:pPr>
              <a:defRPr/>
            </a:pPr>
            <a:fld id="{D06C0CBE-0A23-504C-8888-7A78C60C77A4}" type="datetime1">
              <a:rPr lang="en-GB" altLang="en-US"/>
              <a:pPr>
                <a:defRPr/>
              </a:pPr>
              <a:t>10/03/2025</a:t>
            </a:fld>
            <a:endParaRPr lang="en-GB" altLang="en-US"/>
          </a:p>
        </p:txBody>
      </p:sp>
      <p:sp>
        <p:nvSpPr>
          <p:cNvPr id="6" name="Slide Number Placeholder 5">
            <a:extLst>
              <a:ext uri="{FF2B5EF4-FFF2-40B4-BE49-F238E27FC236}">
                <a16:creationId xmlns:a16="http://schemas.microsoft.com/office/drawing/2014/main" id="{A80C7EED-88A7-5B9B-548C-56BBF7FF3EE4}"/>
              </a:ext>
            </a:extLst>
          </p:cNvPr>
          <p:cNvSpPr>
            <a:spLocks noGrp="1"/>
          </p:cNvSpPr>
          <p:nvPr>
            <p:ph type="sldNum" sz="quarter" idx="11"/>
          </p:nvPr>
        </p:nvSpPr>
        <p:spPr/>
        <p:txBody>
          <a:bodyPr/>
          <a:lstStyle>
            <a:lvl1pPr>
              <a:defRPr/>
            </a:lvl1pPr>
          </a:lstStyle>
          <a:p>
            <a:fld id="{963BE815-37CC-4B4D-8980-8AAF5941C67D}" type="slidenum">
              <a:rPr lang="en-GB" altLang="en-US"/>
              <a:pPr/>
              <a:t>‹#›</a:t>
            </a:fld>
            <a:endParaRPr lang="en-GB" altLang="en-US"/>
          </a:p>
        </p:txBody>
      </p:sp>
    </p:spTree>
    <p:extLst>
      <p:ext uri="{BB962C8B-B14F-4D97-AF65-F5344CB8AC3E}">
        <p14:creationId xmlns:p14="http://schemas.microsoft.com/office/powerpoint/2010/main" val="372039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242010-BC87-EBF4-FE40-D2382D7FC82C}"/>
              </a:ext>
            </a:extLst>
          </p:cNvPr>
          <p:cNvSpPr>
            <a:spLocks noGrp="1"/>
          </p:cNvSpPr>
          <p:nvPr>
            <p:ph type="dt" sz="half" idx="10"/>
          </p:nvPr>
        </p:nvSpPr>
        <p:spPr/>
        <p:txBody>
          <a:bodyPr/>
          <a:lstStyle>
            <a:lvl1pPr>
              <a:defRPr/>
            </a:lvl1pPr>
          </a:lstStyle>
          <a:p>
            <a:pPr>
              <a:defRPr/>
            </a:pPr>
            <a:fld id="{C57F00F6-8A00-6C4D-8A26-AE7B4B2480C4}" type="datetime1">
              <a:rPr lang="en-GB" altLang="en-US"/>
              <a:pPr>
                <a:defRPr/>
              </a:pPr>
              <a:t>10/03/2025</a:t>
            </a:fld>
            <a:endParaRPr lang="en-GB" altLang="en-US"/>
          </a:p>
        </p:txBody>
      </p:sp>
      <p:sp>
        <p:nvSpPr>
          <p:cNvPr id="5" name="Slide Number Placeholder 5">
            <a:extLst>
              <a:ext uri="{FF2B5EF4-FFF2-40B4-BE49-F238E27FC236}">
                <a16:creationId xmlns:a16="http://schemas.microsoft.com/office/drawing/2014/main" id="{2194FFE6-9010-1379-2CFE-0B4CC3E75961}"/>
              </a:ext>
            </a:extLst>
          </p:cNvPr>
          <p:cNvSpPr>
            <a:spLocks noGrp="1"/>
          </p:cNvSpPr>
          <p:nvPr>
            <p:ph type="sldNum" sz="quarter" idx="11"/>
          </p:nvPr>
        </p:nvSpPr>
        <p:spPr/>
        <p:txBody>
          <a:bodyPr/>
          <a:lstStyle>
            <a:lvl1pPr>
              <a:defRPr/>
            </a:lvl1pPr>
          </a:lstStyle>
          <a:p>
            <a:fld id="{D1FE15A7-F8C7-4943-9682-928938E3D824}" type="slidenum">
              <a:rPr lang="en-GB" altLang="en-US"/>
              <a:pPr/>
              <a:t>‹#›</a:t>
            </a:fld>
            <a:endParaRPr lang="en-GB" altLang="en-US"/>
          </a:p>
        </p:txBody>
      </p:sp>
    </p:spTree>
    <p:extLst>
      <p:ext uri="{BB962C8B-B14F-4D97-AF65-F5344CB8AC3E}">
        <p14:creationId xmlns:p14="http://schemas.microsoft.com/office/powerpoint/2010/main" val="836366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FA8CCD-A52C-7465-01FF-2340C41483C8}"/>
              </a:ext>
            </a:extLst>
          </p:cNvPr>
          <p:cNvSpPr>
            <a:spLocks noGrp="1"/>
          </p:cNvSpPr>
          <p:nvPr>
            <p:ph type="dt" sz="half" idx="10"/>
          </p:nvPr>
        </p:nvSpPr>
        <p:spPr/>
        <p:txBody>
          <a:bodyPr/>
          <a:lstStyle>
            <a:lvl1pPr>
              <a:defRPr/>
            </a:lvl1pPr>
          </a:lstStyle>
          <a:p>
            <a:pPr>
              <a:defRPr/>
            </a:pPr>
            <a:fld id="{C34A8442-26FE-6B46-94EE-7D6F5800E0CD}" type="datetime1">
              <a:rPr lang="en-GB" altLang="en-US"/>
              <a:pPr>
                <a:defRPr/>
              </a:pPr>
              <a:t>10/03/2025</a:t>
            </a:fld>
            <a:endParaRPr lang="en-GB" altLang="en-US"/>
          </a:p>
        </p:txBody>
      </p:sp>
      <p:sp>
        <p:nvSpPr>
          <p:cNvPr id="5" name="Slide Number Placeholder 5">
            <a:extLst>
              <a:ext uri="{FF2B5EF4-FFF2-40B4-BE49-F238E27FC236}">
                <a16:creationId xmlns:a16="http://schemas.microsoft.com/office/drawing/2014/main" id="{AE146E14-0629-1A02-2347-6E9FE63FB1AD}"/>
              </a:ext>
            </a:extLst>
          </p:cNvPr>
          <p:cNvSpPr>
            <a:spLocks noGrp="1"/>
          </p:cNvSpPr>
          <p:nvPr>
            <p:ph type="sldNum" sz="quarter" idx="11"/>
          </p:nvPr>
        </p:nvSpPr>
        <p:spPr/>
        <p:txBody>
          <a:bodyPr/>
          <a:lstStyle>
            <a:lvl1pPr>
              <a:defRPr/>
            </a:lvl1pPr>
          </a:lstStyle>
          <a:p>
            <a:fld id="{FFC04110-F94D-F941-80D3-0B282CA1ECEC}" type="slidenum">
              <a:rPr lang="en-GB" altLang="en-US"/>
              <a:pPr/>
              <a:t>‹#›</a:t>
            </a:fld>
            <a:endParaRPr lang="en-GB" altLang="en-US"/>
          </a:p>
        </p:txBody>
      </p:sp>
    </p:spTree>
    <p:extLst>
      <p:ext uri="{BB962C8B-B14F-4D97-AF65-F5344CB8AC3E}">
        <p14:creationId xmlns:p14="http://schemas.microsoft.com/office/powerpoint/2010/main" val="22830132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lang="en-US" sz="2400" kern="1200" dirty="0">
                <a:solidFill>
                  <a:schemeClr val="tx1"/>
                </a:solidFill>
                <a:latin typeface="+mn-lt"/>
                <a:ea typeface="+mn-ea"/>
                <a:cs typeface="+mn-cs"/>
              </a:defRPr>
            </a:lvl1pPr>
            <a:lvl2pPr marL="569913" indent="-285750">
              <a:buClr>
                <a:srgbClr val="007FA3"/>
              </a:buClr>
              <a:defRPr lang="en-US" sz="2400" kern="1200" dirty="0">
                <a:solidFill>
                  <a:schemeClr val="tx1"/>
                </a:solidFill>
                <a:latin typeface="+mn-lt"/>
                <a:ea typeface="+mn-ea"/>
                <a:cs typeface="+mn-cs"/>
              </a:defRPr>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2" name="Footer Placeholder 4">
            <a:extLst>
              <a:ext uri="{FF2B5EF4-FFF2-40B4-BE49-F238E27FC236}">
                <a16:creationId xmlns:a16="http://schemas.microsoft.com/office/drawing/2014/main" id="{597E1B06-5175-BB51-7695-E5229D9203BB}"/>
              </a:ext>
            </a:extLst>
          </p:cNvPr>
          <p:cNvSpPr>
            <a:spLocks noGrp="1"/>
          </p:cNvSpPr>
          <p:nvPr>
            <p:ph type="ftr" sz="quarter" idx="10"/>
          </p:nvPr>
        </p:nvSpPr>
        <p:spPr>
          <a:xfrm>
            <a:off x="93663" y="6172200"/>
            <a:ext cx="8596312" cy="234950"/>
          </a:xfrm>
        </p:spPr>
        <p:txBody>
          <a:bodyPr/>
          <a:lstStyle>
            <a:lvl1pPr>
              <a:defRPr/>
            </a:lvl1pPr>
          </a:lstStyle>
          <a:p>
            <a:pPr>
              <a:defRPr/>
            </a:pPr>
            <a:endParaRPr lang="en-US"/>
          </a:p>
        </p:txBody>
      </p:sp>
      <p:sp>
        <p:nvSpPr>
          <p:cNvPr id="4" name="Date Placeholder 3">
            <a:extLst>
              <a:ext uri="{FF2B5EF4-FFF2-40B4-BE49-F238E27FC236}">
                <a16:creationId xmlns:a16="http://schemas.microsoft.com/office/drawing/2014/main" id="{81DC3AFA-281D-7655-9248-E323FF375589}"/>
              </a:ext>
            </a:extLst>
          </p:cNvPr>
          <p:cNvSpPr>
            <a:spLocks noGrp="1"/>
          </p:cNvSpPr>
          <p:nvPr>
            <p:ph type="dt" sz="half" idx="11"/>
          </p:nvPr>
        </p:nvSpPr>
        <p:spPr/>
        <p:txBody>
          <a:bodyPr/>
          <a:lstStyle>
            <a:lvl1pPr>
              <a:defRPr/>
            </a:lvl1pPr>
          </a:lstStyle>
          <a:p>
            <a:pPr>
              <a:defRPr/>
            </a:pPr>
            <a:fld id="{A9DF6EFB-3F44-496C-A842-1E0B3D3B975A}" type="datetimeFigureOut">
              <a:rPr lang="en-US"/>
              <a:pPr>
                <a:defRPr/>
              </a:pPr>
              <a:t>3/10/25</a:t>
            </a:fld>
            <a:endParaRPr lang="en-US" dirty="0"/>
          </a:p>
        </p:txBody>
      </p:sp>
      <p:sp>
        <p:nvSpPr>
          <p:cNvPr id="5" name="Slide Number Placeholder 5">
            <a:extLst>
              <a:ext uri="{FF2B5EF4-FFF2-40B4-BE49-F238E27FC236}">
                <a16:creationId xmlns:a16="http://schemas.microsoft.com/office/drawing/2014/main" id="{05E0318C-A86A-930E-8348-4A1A3A583E2D}"/>
              </a:ext>
            </a:extLst>
          </p:cNvPr>
          <p:cNvSpPr>
            <a:spLocks noGrp="1"/>
          </p:cNvSpPr>
          <p:nvPr>
            <p:ph type="sldNum" sz="quarter" idx="12"/>
          </p:nvPr>
        </p:nvSpPr>
        <p:spPr/>
        <p:txBody>
          <a:bodyPr/>
          <a:lstStyle>
            <a:lvl1pPr>
              <a:defRPr/>
            </a:lvl1pPr>
          </a:lstStyle>
          <a:p>
            <a:fld id="{12952002-FF86-624C-BC89-8DBBDE51AC2B}" type="slidenum">
              <a:rPr lang="en-US" altLang="en-US"/>
              <a:pPr/>
              <a:t>‹#›</a:t>
            </a:fld>
            <a:endParaRPr lang="en-US" altLang="en-US"/>
          </a:p>
        </p:txBody>
      </p:sp>
    </p:spTree>
    <p:extLst>
      <p:ext uri="{BB962C8B-B14F-4D97-AF65-F5344CB8AC3E}">
        <p14:creationId xmlns:p14="http://schemas.microsoft.com/office/powerpoint/2010/main" val="4158744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FD54456-61FF-3976-4937-A057D88108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64A1947A-45B1-D315-9B40-D3A1B552C793}"/>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AC8A315C-F0A9-AC48-B00E-A7350FF9A8A6}"/>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7B3D159-E026-434B-9BEA-0B9A57F5A672}" type="datetime1">
              <a:rPr lang="en-GB" altLang="en-US"/>
              <a:pPr>
                <a:defRPr/>
              </a:pPr>
              <a:t>10/03/2025</a:t>
            </a:fld>
            <a:endParaRPr lang="en-GB" altLang="en-US"/>
          </a:p>
        </p:txBody>
      </p:sp>
      <p:sp>
        <p:nvSpPr>
          <p:cNvPr id="6" name="Slide Number Placeholder 5">
            <a:extLst>
              <a:ext uri="{FF2B5EF4-FFF2-40B4-BE49-F238E27FC236}">
                <a16:creationId xmlns:a16="http://schemas.microsoft.com/office/drawing/2014/main" id="{4E7C49BF-FAB6-7B4A-83A3-D916BB22484E}"/>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E240F3F5-67A1-A847-BF7A-6A45CD690101}"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882" r:id="rId1"/>
    <p:sldLayoutId id="2147483883"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 id="2147483884" r:id="rId12"/>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a:extLst>
              <a:ext uri="{FF2B5EF4-FFF2-40B4-BE49-F238E27FC236}">
                <a16:creationId xmlns:a16="http://schemas.microsoft.com/office/drawing/2014/main" id="{78078798-74CD-39B4-0159-6CF875F7B1C6}"/>
              </a:ext>
            </a:extLst>
          </p:cNvPr>
          <p:cNvSpPr>
            <a:spLocks noGrp="1"/>
          </p:cNvSpPr>
          <p:nvPr>
            <p:ph type="ctrTitle"/>
          </p:nvPr>
        </p:nvSpPr>
        <p:spPr>
          <a:xfrm>
            <a:off x="1547813" y="830263"/>
            <a:ext cx="7772400" cy="1512887"/>
          </a:xfrm>
        </p:spPr>
        <p:txBody>
          <a:bodyPr/>
          <a:lstStyle/>
          <a:p>
            <a:pPr eaLnBrk="1" hangingPunct="1"/>
            <a:r>
              <a:rPr lang="en-GB" altLang="en-US" sz="3600" b="1"/>
              <a:t>LCBB6003</a:t>
            </a:r>
            <a:br>
              <a:rPr lang="en-GB" altLang="en-US" sz="3600" b="1"/>
            </a:br>
            <a:r>
              <a:rPr lang="en-GB" altLang="en-US" sz="3600" b="1"/>
              <a:t>Leadership and management, theory and practice</a:t>
            </a:r>
            <a:r>
              <a:rPr lang="en-GB" altLang="en-US" sz="3600"/>
              <a:t> </a:t>
            </a:r>
            <a:br>
              <a:rPr lang="en-GB" altLang="en-US" sz="3600"/>
            </a:br>
            <a:endParaRPr lang="en-GB" altLang="en-US" sz="3600"/>
          </a:p>
        </p:txBody>
      </p:sp>
      <p:sp>
        <p:nvSpPr>
          <p:cNvPr id="15362" name="Subtitle 4">
            <a:extLst>
              <a:ext uri="{FF2B5EF4-FFF2-40B4-BE49-F238E27FC236}">
                <a16:creationId xmlns:a16="http://schemas.microsoft.com/office/drawing/2014/main" id="{A8D43FA2-EFC3-8E48-B951-75CB89D76D22}"/>
              </a:ext>
            </a:extLst>
          </p:cNvPr>
          <p:cNvSpPr>
            <a:spLocks noGrp="1"/>
          </p:cNvSpPr>
          <p:nvPr>
            <p:ph type="subTitle" idx="1"/>
          </p:nvPr>
        </p:nvSpPr>
        <p:spPr>
          <a:xfrm>
            <a:off x="2765425" y="1844675"/>
            <a:ext cx="6400800" cy="3363913"/>
          </a:xfrm>
        </p:spPr>
        <p:txBody>
          <a:bodyPr/>
          <a:lstStyle/>
          <a:p>
            <a:pPr eaLnBrk="1" hangingPunct="1">
              <a:defRPr/>
            </a:pPr>
            <a:endParaRPr lang="en-US" altLang="en-US" b="1" dirty="0">
              <a:solidFill>
                <a:schemeClr val="tx1"/>
              </a:solidFill>
            </a:endParaRPr>
          </a:p>
          <a:p>
            <a:pPr eaLnBrk="1" hangingPunct="1">
              <a:defRPr/>
            </a:pPr>
            <a:r>
              <a:rPr lang="en-US" altLang="en-US" b="1">
                <a:solidFill>
                  <a:schemeClr val="tx1"/>
                </a:solidFill>
              </a:rPr>
              <a:t>WEEK 5</a:t>
            </a:r>
            <a:endParaRPr lang="en-US" altLang="en-US" b="1" dirty="0">
              <a:solidFill>
                <a:schemeClr val="tx1"/>
              </a:solidFill>
            </a:endParaRPr>
          </a:p>
          <a:p>
            <a:pPr eaLnBrk="1" hangingPunct="1">
              <a:defRPr/>
            </a:pPr>
            <a:r>
              <a:rPr lang="en-US" altLang="en-US" b="1" dirty="0">
                <a:solidFill>
                  <a:schemeClr val="tx1"/>
                </a:solidFill>
              </a:rPr>
              <a:t>Session 1:</a:t>
            </a:r>
          </a:p>
          <a:p>
            <a:pPr>
              <a:defRPr/>
            </a:pPr>
            <a:r>
              <a:rPr lang="en-US" sz="2800" b="1" i="1" kern="0" dirty="0">
                <a:solidFill>
                  <a:srgbClr val="000000"/>
                </a:solidFill>
                <a:sym typeface="Arial"/>
              </a:rPr>
              <a:t>Managing in organizations</a:t>
            </a:r>
          </a:p>
          <a:p>
            <a:pPr>
              <a:defRPr/>
            </a:pPr>
            <a:endParaRPr lang="en-US" sz="2800" b="1" i="1" dirty="0">
              <a:solidFill>
                <a:schemeClr val="tx1"/>
              </a:solidFill>
            </a:endParaRPr>
          </a:p>
          <a:p>
            <a:pPr eaLnBrk="1" hangingPunct="1">
              <a:defRPr/>
            </a:pPr>
            <a:r>
              <a:rPr lang="en-GB" altLang="en-US" dirty="0">
                <a:solidFill>
                  <a:schemeClr val="tx1"/>
                </a:solidFill>
              </a:rPr>
              <a:t> </a:t>
            </a:r>
          </a:p>
        </p:txBody>
      </p:sp>
      <p:sp>
        <p:nvSpPr>
          <p:cNvPr id="3" name="Date Placeholder 2">
            <a:extLst>
              <a:ext uri="{FF2B5EF4-FFF2-40B4-BE49-F238E27FC236}">
                <a16:creationId xmlns:a16="http://schemas.microsoft.com/office/drawing/2014/main" id="{EE09ED6B-6DEB-B646-9AB4-8420EC3475B4}"/>
              </a:ext>
            </a:extLst>
          </p:cNvPr>
          <p:cNvSpPr>
            <a:spLocks noGrp="1"/>
          </p:cNvSpPr>
          <p:nvPr>
            <p:ph type="dt" sz="quarter" idx="10"/>
          </p:nvPr>
        </p:nvSpPr>
        <p:spPr/>
        <p:txBody>
          <a:bodyPr/>
          <a:lstStyle/>
          <a:p>
            <a:pPr>
              <a:defRPr/>
            </a:pPr>
            <a:fld id="{5EC0FA7E-6D3B-48D7-9F80-6C4D37659D9C}" type="datetime1">
              <a:rPr lang="en-GB" altLang="en-US"/>
              <a:pPr>
                <a:defRPr/>
              </a:pPr>
              <a:t>10/03/2025</a:t>
            </a:fld>
            <a:endParaRPr lang="en-GB" altLang="en-US"/>
          </a:p>
        </p:txBody>
      </p:sp>
      <p:sp>
        <p:nvSpPr>
          <p:cNvPr id="15364" name="Slide Number Placeholder 5">
            <a:extLst>
              <a:ext uri="{FF2B5EF4-FFF2-40B4-BE49-F238E27FC236}">
                <a16:creationId xmlns:a16="http://schemas.microsoft.com/office/drawing/2014/main" id="{417AF733-530B-A9E8-BC7A-DE5979EE526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020EB542-B541-E542-8737-D70CB87B6E2C}" type="slidenum">
              <a:rPr lang="en-GB" altLang="en-US" sz="120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C8990-309B-367F-97ED-F7F8711BBA67}"/>
              </a:ext>
            </a:extLst>
          </p:cNvPr>
          <p:cNvSpPr>
            <a:spLocks noGrp="1"/>
          </p:cNvSpPr>
          <p:nvPr>
            <p:ph type="title"/>
          </p:nvPr>
        </p:nvSpPr>
        <p:spPr/>
        <p:txBody>
          <a:bodyPr/>
          <a:lstStyle/>
          <a:p>
            <a:r>
              <a:rPr lang="en-GB" sz="3600" b="1" dirty="0"/>
              <a:t>Content of the Session</a:t>
            </a:r>
          </a:p>
        </p:txBody>
      </p:sp>
      <p:sp>
        <p:nvSpPr>
          <p:cNvPr id="3" name="Content Placeholder 2">
            <a:extLst>
              <a:ext uri="{FF2B5EF4-FFF2-40B4-BE49-F238E27FC236}">
                <a16:creationId xmlns:a16="http://schemas.microsoft.com/office/drawing/2014/main" id="{A2D88006-7C4A-62CA-3AA4-C806D3950F10}"/>
              </a:ext>
            </a:extLst>
          </p:cNvPr>
          <p:cNvSpPr>
            <a:spLocks noGrp="1"/>
          </p:cNvSpPr>
          <p:nvPr>
            <p:ph idx="1"/>
          </p:nvPr>
        </p:nvSpPr>
        <p:spPr/>
        <p:txBody>
          <a:bodyPr/>
          <a:lstStyle/>
          <a:p>
            <a:pPr marL="293688" indent="-293688" eaLnBrk="1" hangingPunct="1">
              <a:lnSpc>
                <a:spcPct val="95000"/>
              </a:lnSpc>
            </a:pPr>
            <a:r>
              <a:rPr lang="en-GB" altLang="en-US" sz="2400" dirty="0"/>
              <a:t>Defining Management</a:t>
            </a:r>
          </a:p>
          <a:p>
            <a:pPr marL="293688" indent="-293688" eaLnBrk="1" hangingPunct="1">
              <a:lnSpc>
                <a:spcPct val="95000"/>
              </a:lnSpc>
            </a:pPr>
            <a:r>
              <a:rPr lang="en-GB" altLang="en-US" sz="2400" dirty="0"/>
              <a:t>Management characteristics</a:t>
            </a:r>
          </a:p>
          <a:p>
            <a:pPr marL="293688" indent="-293688" eaLnBrk="1" hangingPunct="1">
              <a:lnSpc>
                <a:spcPct val="95000"/>
              </a:lnSpc>
            </a:pPr>
            <a:r>
              <a:rPr lang="en-GB" altLang="en-US" sz="2400" dirty="0"/>
              <a:t>The management process: Managerial functions</a:t>
            </a:r>
          </a:p>
          <a:p>
            <a:pPr marL="293688" indent="-293688" eaLnBrk="1" hangingPunct="1">
              <a:lnSpc>
                <a:spcPct val="95000"/>
              </a:lnSpc>
            </a:pPr>
            <a:r>
              <a:rPr lang="en-GB" altLang="en-US" sz="2400" dirty="0"/>
              <a:t>Mistakes managers make in carrying out the managerial functions</a:t>
            </a:r>
          </a:p>
          <a:p>
            <a:pPr marL="293688" indent="-293688" eaLnBrk="1" hangingPunct="1">
              <a:lnSpc>
                <a:spcPct val="95000"/>
              </a:lnSpc>
            </a:pPr>
            <a:r>
              <a:rPr lang="en-US" altLang="en-US" sz="2400" dirty="0"/>
              <a:t>Combining Effectiveness and Efficiency</a:t>
            </a:r>
          </a:p>
          <a:p>
            <a:pPr marL="293688" indent="-293688" eaLnBrk="1" hangingPunct="1">
              <a:lnSpc>
                <a:spcPct val="95000"/>
              </a:lnSpc>
            </a:pPr>
            <a:r>
              <a:rPr lang="en-US" altLang="en-US" sz="2400" dirty="0"/>
              <a:t>Management Skill the Key to Management Success</a:t>
            </a:r>
          </a:p>
          <a:p>
            <a:pPr marL="293688" indent="-293688" eaLnBrk="1" hangingPunct="1">
              <a:lnSpc>
                <a:spcPct val="95000"/>
              </a:lnSpc>
            </a:pPr>
            <a:r>
              <a:rPr lang="en-US" altLang="en-US" sz="2400" dirty="0"/>
              <a:t>Management Skill: A Classical View</a:t>
            </a:r>
            <a:endParaRPr lang="en-GB" altLang="en-US" sz="2400" dirty="0"/>
          </a:p>
          <a:p>
            <a:endParaRPr lang="en-GB" dirty="0"/>
          </a:p>
        </p:txBody>
      </p:sp>
      <p:sp>
        <p:nvSpPr>
          <p:cNvPr id="4" name="Date Placeholder 3">
            <a:extLst>
              <a:ext uri="{FF2B5EF4-FFF2-40B4-BE49-F238E27FC236}">
                <a16:creationId xmlns:a16="http://schemas.microsoft.com/office/drawing/2014/main" id="{92B81E51-A65E-34A5-F6C3-BBF27EA828FD}"/>
              </a:ext>
            </a:extLst>
          </p:cNvPr>
          <p:cNvSpPr>
            <a:spLocks noGrp="1"/>
          </p:cNvSpPr>
          <p:nvPr>
            <p:ph type="dt" sz="half" idx="10"/>
          </p:nvPr>
        </p:nvSpPr>
        <p:spPr/>
        <p:txBody>
          <a:bodyPr/>
          <a:lstStyle/>
          <a:p>
            <a:pPr>
              <a:defRPr/>
            </a:pPr>
            <a:fld id="{0550CDB1-F9A5-CA48-8974-E609A46BA7C6}" type="datetime1">
              <a:rPr lang="en-GB" altLang="en-US" smtClean="0"/>
              <a:pPr>
                <a:defRPr/>
              </a:pPr>
              <a:t>10/03/2025</a:t>
            </a:fld>
            <a:endParaRPr lang="en-GB" altLang="en-US"/>
          </a:p>
        </p:txBody>
      </p:sp>
      <p:sp>
        <p:nvSpPr>
          <p:cNvPr id="5" name="Slide Number Placeholder 4">
            <a:extLst>
              <a:ext uri="{FF2B5EF4-FFF2-40B4-BE49-F238E27FC236}">
                <a16:creationId xmlns:a16="http://schemas.microsoft.com/office/drawing/2014/main" id="{E4975A26-FC2F-C68B-F172-6D2BAAE5873B}"/>
              </a:ext>
            </a:extLst>
          </p:cNvPr>
          <p:cNvSpPr>
            <a:spLocks noGrp="1"/>
          </p:cNvSpPr>
          <p:nvPr>
            <p:ph type="sldNum" sz="quarter" idx="12"/>
          </p:nvPr>
        </p:nvSpPr>
        <p:spPr/>
        <p:txBody>
          <a:bodyPr/>
          <a:lstStyle/>
          <a:p>
            <a:fld id="{75C436B9-CD0E-7144-9179-47E3E149EB70}" type="slidenum">
              <a:rPr lang="en-GB" altLang="en-US" smtClean="0"/>
              <a:pPr/>
              <a:t>2</a:t>
            </a:fld>
            <a:endParaRPr lang="en-GB" altLang="en-US"/>
          </a:p>
        </p:txBody>
      </p:sp>
    </p:spTree>
    <p:extLst>
      <p:ext uri="{BB962C8B-B14F-4D97-AF65-F5344CB8AC3E}">
        <p14:creationId xmlns:p14="http://schemas.microsoft.com/office/powerpoint/2010/main" val="3585686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DFF72-DA2F-C6EA-FA4A-92BA7113931C}"/>
              </a:ext>
            </a:extLst>
          </p:cNvPr>
          <p:cNvSpPr>
            <a:spLocks noGrp="1"/>
          </p:cNvSpPr>
          <p:nvPr>
            <p:ph type="title"/>
          </p:nvPr>
        </p:nvSpPr>
        <p:spPr/>
        <p:txBody>
          <a:bodyPr/>
          <a:lstStyle/>
          <a:p>
            <a:r>
              <a:rPr lang="en-US" sz="3600" b="1" dirty="0">
                <a:ea typeface="+mn-ea"/>
                <a:cs typeface="Arial" panose="020B0604020202020204" pitchFamily="34" charset="0"/>
              </a:rPr>
              <a:t>Defining</a:t>
            </a:r>
            <a:r>
              <a:rPr lang="en-US" sz="3600" dirty="0"/>
              <a:t> </a:t>
            </a:r>
            <a:r>
              <a:rPr lang="en-US" sz="3600" b="1" dirty="0">
                <a:ea typeface="+mn-ea"/>
                <a:cs typeface="Arial" panose="020B0604020202020204" pitchFamily="34" charset="0"/>
              </a:rPr>
              <a:t>Management</a:t>
            </a:r>
          </a:p>
        </p:txBody>
      </p:sp>
      <p:sp>
        <p:nvSpPr>
          <p:cNvPr id="3" name="Content Placeholder 2">
            <a:extLst>
              <a:ext uri="{FF2B5EF4-FFF2-40B4-BE49-F238E27FC236}">
                <a16:creationId xmlns:a16="http://schemas.microsoft.com/office/drawing/2014/main" id="{A097ABE4-793E-5ED3-5C64-957EDEF0B603}"/>
              </a:ext>
            </a:extLst>
          </p:cNvPr>
          <p:cNvSpPr>
            <a:spLocks noGrp="1"/>
          </p:cNvSpPr>
          <p:nvPr>
            <p:ph idx="1"/>
          </p:nvPr>
        </p:nvSpPr>
        <p:spPr/>
        <p:txBody>
          <a:bodyPr/>
          <a:lstStyle/>
          <a:p>
            <a:pPr marL="293688" indent="-293688" eaLnBrk="1" hangingPunct="1">
              <a:lnSpc>
                <a:spcPct val="95000"/>
              </a:lnSpc>
            </a:pPr>
            <a:r>
              <a:rPr lang="en-GB" sz="2800" b="1" dirty="0"/>
              <a:t>Management</a:t>
            </a:r>
            <a:r>
              <a:rPr lang="en-GB" sz="2800" dirty="0"/>
              <a:t> is the process of working with people and distributing an organization’s resources to achieve goals efficiently and effectively.</a:t>
            </a:r>
            <a:endParaRPr lang="en-US" sz="2800" dirty="0"/>
          </a:p>
        </p:txBody>
      </p:sp>
      <p:sp>
        <p:nvSpPr>
          <p:cNvPr id="4" name="Date Placeholder 3">
            <a:extLst>
              <a:ext uri="{FF2B5EF4-FFF2-40B4-BE49-F238E27FC236}">
                <a16:creationId xmlns:a16="http://schemas.microsoft.com/office/drawing/2014/main" id="{ED3B4D05-CA0A-DF9A-54D1-A89017F1C731}"/>
              </a:ext>
            </a:extLst>
          </p:cNvPr>
          <p:cNvSpPr>
            <a:spLocks noGrp="1"/>
          </p:cNvSpPr>
          <p:nvPr>
            <p:ph type="dt" sz="half" idx="10"/>
          </p:nvPr>
        </p:nvSpPr>
        <p:spPr/>
        <p:txBody>
          <a:bodyPr/>
          <a:lstStyle/>
          <a:p>
            <a:pPr>
              <a:defRPr/>
            </a:pPr>
            <a:fld id="{0550CDB1-F9A5-CA48-8974-E609A46BA7C6}" type="datetime1">
              <a:rPr lang="en-GB" altLang="en-US" smtClean="0"/>
              <a:pPr>
                <a:defRPr/>
              </a:pPr>
              <a:t>10/03/2025</a:t>
            </a:fld>
            <a:endParaRPr lang="en-GB" altLang="en-US"/>
          </a:p>
        </p:txBody>
      </p:sp>
      <p:sp>
        <p:nvSpPr>
          <p:cNvPr id="5" name="Slide Number Placeholder 4">
            <a:extLst>
              <a:ext uri="{FF2B5EF4-FFF2-40B4-BE49-F238E27FC236}">
                <a16:creationId xmlns:a16="http://schemas.microsoft.com/office/drawing/2014/main" id="{9802E573-A4EE-110B-5709-8CDF2D17BDFA}"/>
              </a:ext>
            </a:extLst>
          </p:cNvPr>
          <p:cNvSpPr>
            <a:spLocks noGrp="1"/>
          </p:cNvSpPr>
          <p:nvPr>
            <p:ph type="sldNum" sz="quarter" idx="12"/>
          </p:nvPr>
        </p:nvSpPr>
        <p:spPr/>
        <p:txBody>
          <a:bodyPr/>
          <a:lstStyle/>
          <a:p>
            <a:fld id="{75C436B9-CD0E-7144-9179-47E3E149EB70}" type="slidenum">
              <a:rPr lang="en-GB" altLang="en-US" smtClean="0"/>
              <a:pPr/>
              <a:t>3</a:t>
            </a:fld>
            <a:endParaRPr lang="en-GB" altLang="en-US"/>
          </a:p>
        </p:txBody>
      </p:sp>
    </p:spTree>
    <p:extLst>
      <p:ext uri="{BB962C8B-B14F-4D97-AF65-F5344CB8AC3E}">
        <p14:creationId xmlns:p14="http://schemas.microsoft.com/office/powerpoint/2010/main" val="4059576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a:extLst>
              <a:ext uri="{FF2B5EF4-FFF2-40B4-BE49-F238E27FC236}">
                <a16:creationId xmlns:a16="http://schemas.microsoft.com/office/drawing/2014/main" id="{02C25D1B-2076-9563-E80D-8B888BCCDDF0}"/>
              </a:ext>
            </a:extLst>
          </p:cNvPr>
          <p:cNvSpPr>
            <a:spLocks noGrp="1"/>
          </p:cNvSpPr>
          <p:nvPr>
            <p:ph type="title"/>
          </p:nvPr>
        </p:nvSpPr>
        <p:spPr/>
        <p:txBody>
          <a:bodyPr/>
          <a:lstStyle/>
          <a:p>
            <a:r>
              <a:rPr lang="en-US" altLang="en-US" sz="3600" b="1" dirty="0">
                <a:ea typeface="+mn-ea"/>
                <a:cs typeface="Arial" panose="020B0604020202020204" pitchFamily="34" charset="0"/>
              </a:rPr>
              <a:t>Management characteristics</a:t>
            </a:r>
          </a:p>
        </p:txBody>
      </p:sp>
      <p:sp>
        <p:nvSpPr>
          <p:cNvPr id="28674" name="Content Placeholder 2">
            <a:extLst>
              <a:ext uri="{FF2B5EF4-FFF2-40B4-BE49-F238E27FC236}">
                <a16:creationId xmlns:a16="http://schemas.microsoft.com/office/drawing/2014/main" id="{93FC5F9C-AA9C-5A18-82EE-5B879CA42C73}"/>
              </a:ext>
            </a:extLst>
          </p:cNvPr>
          <p:cNvSpPr>
            <a:spLocks noGrp="1"/>
          </p:cNvSpPr>
          <p:nvPr>
            <p:ph idx="1"/>
          </p:nvPr>
        </p:nvSpPr>
        <p:spPr>
          <a:xfrm>
            <a:off x="457200" y="1600200"/>
            <a:ext cx="8229600" cy="3916363"/>
          </a:xfrm>
        </p:spPr>
        <p:txBody>
          <a:bodyPr/>
          <a:lstStyle/>
          <a:p>
            <a:pPr marL="255588" indent="-255588"/>
            <a:r>
              <a:rPr lang="en-US" altLang="en-US" sz="2800" dirty="0"/>
              <a:t>A process/series of related activities</a:t>
            </a:r>
          </a:p>
          <a:p>
            <a:pPr marL="255588" indent="-255588"/>
            <a:r>
              <a:rPr lang="en-US" altLang="en-US" sz="2800" dirty="0"/>
              <a:t>Concentrating on reaching organizational goals</a:t>
            </a:r>
          </a:p>
          <a:p>
            <a:pPr marL="255588" indent="-255588"/>
            <a:r>
              <a:rPr lang="en-US" altLang="en-US" sz="2800" dirty="0"/>
              <a:t>Working with and through people and other organizational resources</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CEE6BB-DE64-E31A-96CC-54D3C587E314}"/>
              </a:ext>
            </a:extLst>
          </p:cNvPr>
          <p:cNvSpPr>
            <a:spLocks noGrp="1"/>
          </p:cNvSpPr>
          <p:nvPr>
            <p:ph type="dt" sz="half" idx="10"/>
          </p:nvPr>
        </p:nvSpPr>
        <p:spPr/>
        <p:txBody>
          <a:bodyPr/>
          <a:lstStyle/>
          <a:p>
            <a:pPr>
              <a:defRPr/>
            </a:pPr>
            <a:fld id="{18F6A793-D285-4341-BD95-07D7579D5016}" type="datetime1">
              <a:rPr lang="en-GB" altLang="en-US" smtClean="0"/>
              <a:pPr>
                <a:defRPr/>
              </a:pPr>
              <a:t>10/03/2025</a:t>
            </a:fld>
            <a:endParaRPr lang="en-GB" altLang="en-US"/>
          </a:p>
        </p:txBody>
      </p:sp>
      <p:sp>
        <p:nvSpPr>
          <p:cNvPr id="3" name="Slide Number Placeholder 2">
            <a:extLst>
              <a:ext uri="{FF2B5EF4-FFF2-40B4-BE49-F238E27FC236}">
                <a16:creationId xmlns:a16="http://schemas.microsoft.com/office/drawing/2014/main" id="{F4AE7934-FD81-FC11-5BB8-54AE9722B8A6}"/>
              </a:ext>
            </a:extLst>
          </p:cNvPr>
          <p:cNvSpPr>
            <a:spLocks noGrp="1"/>
          </p:cNvSpPr>
          <p:nvPr>
            <p:ph type="sldNum" sz="quarter" idx="11"/>
          </p:nvPr>
        </p:nvSpPr>
        <p:spPr/>
        <p:txBody>
          <a:bodyPr/>
          <a:lstStyle/>
          <a:p>
            <a:fld id="{F6A19CD1-7FCE-654D-8808-B20372F2BA26}" type="slidenum">
              <a:rPr lang="en-GB" altLang="en-US" smtClean="0"/>
              <a:pPr/>
              <a:t>5</a:t>
            </a:fld>
            <a:endParaRPr lang="en-GB" altLang="en-US"/>
          </a:p>
        </p:txBody>
      </p:sp>
      <p:pic>
        <p:nvPicPr>
          <p:cNvPr id="5" name="Picture 4" descr="A close-up of a blue and green box&#10;&#10;Description automatically generated">
            <a:extLst>
              <a:ext uri="{FF2B5EF4-FFF2-40B4-BE49-F238E27FC236}">
                <a16:creationId xmlns:a16="http://schemas.microsoft.com/office/drawing/2014/main" id="{EB5CB614-DA48-6FF8-7684-BD179637DB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908720"/>
            <a:ext cx="8928992" cy="4680519"/>
          </a:xfrm>
          <a:prstGeom prst="rect">
            <a:avLst/>
          </a:prstGeom>
        </p:spPr>
      </p:pic>
      <p:sp>
        <p:nvSpPr>
          <p:cNvPr id="6" name="TextBox 5">
            <a:extLst>
              <a:ext uri="{FF2B5EF4-FFF2-40B4-BE49-F238E27FC236}">
                <a16:creationId xmlns:a16="http://schemas.microsoft.com/office/drawing/2014/main" id="{5A025943-D8CC-AC6D-9E35-E1AAE6AFCAF8}"/>
              </a:ext>
            </a:extLst>
          </p:cNvPr>
          <p:cNvSpPr txBox="1"/>
          <p:nvPr/>
        </p:nvSpPr>
        <p:spPr>
          <a:xfrm>
            <a:off x="3347864" y="5219907"/>
            <a:ext cx="2202847" cy="369332"/>
          </a:xfrm>
          <a:prstGeom prst="rect">
            <a:avLst/>
          </a:prstGeom>
          <a:noFill/>
        </p:spPr>
        <p:txBody>
          <a:bodyPr wrap="none" rtlCol="0">
            <a:spAutoFit/>
          </a:bodyPr>
          <a:lstStyle/>
          <a:p>
            <a:r>
              <a:rPr lang="en-GB" b="0" i="0" u="none" strike="noStrike" dirty="0">
                <a:solidFill>
                  <a:srgbClr val="3A3A3A"/>
                </a:solidFill>
                <a:effectLst/>
                <a:latin typeface="Source Sans Pro" panose="020B0503030403020204" pitchFamily="34" charset="0"/>
              </a:rPr>
              <a:t>(Robbins et al., 2021)</a:t>
            </a:r>
            <a:endParaRPr lang="en-US" dirty="0"/>
          </a:p>
        </p:txBody>
      </p:sp>
    </p:spTree>
    <p:extLst>
      <p:ext uri="{BB962C8B-B14F-4D97-AF65-F5344CB8AC3E}">
        <p14:creationId xmlns:p14="http://schemas.microsoft.com/office/powerpoint/2010/main" val="658731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a:extLst>
              <a:ext uri="{FF2B5EF4-FFF2-40B4-BE49-F238E27FC236}">
                <a16:creationId xmlns:a16="http://schemas.microsoft.com/office/drawing/2014/main" id="{E9F21834-1603-B6B7-AD2D-AEA3A7422450}"/>
              </a:ext>
            </a:extLst>
          </p:cNvPr>
          <p:cNvSpPr>
            <a:spLocks noGrp="1"/>
          </p:cNvSpPr>
          <p:nvPr>
            <p:ph type="title"/>
          </p:nvPr>
        </p:nvSpPr>
        <p:spPr/>
        <p:txBody>
          <a:bodyPr/>
          <a:lstStyle/>
          <a:p>
            <a:r>
              <a:rPr lang="en-US" altLang="en-US" sz="3600" b="1" dirty="0">
                <a:ea typeface="+mn-ea"/>
                <a:cs typeface="Arial" panose="020B0604020202020204" pitchFamily="34" charset="0"/>
              </a:rPr>
              <a:t>The Management Process: Managerial Functions (1 of 2)</a:t>
            </a:r>
          </a:p>
        </p:txBody>
      </p:sp>
      <p:sp>
        <p:nvSpPr>
          <p:cNvPr id="29698" name="Content Placeholder 2">
            <a:extLst>
              <a:ext uri="{FF2B5EF4-FFF2-40B4-BE49-F238E27FC236}">
                <a16:creationId xmlns:a16="http://schemas.microsoft.com/office/drawing/2014/main" id="{52B9CF69-049D-BC3D-820E-C745012E2FAB}"/>
              </a:ext>
            </a:extLst>
          </p:cNvPr>
          <p:cNvSpPr>
            <a:spLocks noGrp="1"/>
          </p:cNvSpPr>
          <p:nvPr>
            <p:ph idx="1"/>
          </p:nvPr>
        </p:nvSpPr>
        <p:spPr>
          <a:xfrm>
            <a:off x="457200" y="1600200"/>
            <a:ext cx="8229600" cy="3916363"/>
          </a:xfrm>
        </p:spPr>
        <p:txBody>
          <a:bodyPr/>
          <a:lstStyle/>
          <a:p>
            <a:r>
              <a:rPr lang="en-US" altLang="en-US" sz="2800" b="1" dirty="0"/>
              <a:t>Planning</a:t>
            </a:r>
          </a:p>
          <a:p>
            <a:pPr lvl="1"/>
            <a:r>
              <a:rPr lang="en-US" altLang="en-US" sz="2400" dirty="0"/>
              <a:t>Setting organizational goals</a:t>
            </a:r>
          </a:p>
          <a:p>
            <a:pPr lvl="1"/>
            <a:r>
              <a:rPr lang="en-US" altLang="en-US" sz="2400" dirty="0"/>
              <a:t>Identifying actions to achieve the goals</a:t>
            </a:r>
          </a:p>
          <a:p>
            <a:r>
              <a:rPr lang="en-US" altLang="en-US" sz="2800" b="1" dirty="0"/>
              <a:t>Organizing</a:t>
            </a:r>
          </a:p>
          <a:p>
            <a:pPr lvl="1"/>
            <a:r>
              <a:rPr lang="en-US" altLang="en-US" sz="2400" dirty="0"/>
              <a:t>Determining tasks and groupings of work</a:t>
            </a:r>
          </a:p>
          <a:p>
            <a:pPr lvl="1"/>
            <a:r>
              <a:rPr lang="en-US" altLang="en-US" sz="2400" dirty="0"/>
              <a:t>Assigning tasks to individuals in the organization</a:t>
            </a: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a:extLst>
              <a:ext uri="{FF2B5EF4-FFF2-40B4-BE49-F238E27FC236}">
                <a16:creationId xmlns:a16="http://schemas.microsoft.com/office/drawing/2014/main" id="{552EE52A-FF95-E4C9-E554-53B1120D7094}"/>
              </a:ext>
            </a:extLst>
          </p:cNvPr>
          <p:cNvSpPr>
            <a:spLocks noGrp="1"/>
          </p:cNvSpPr>
          <p:nvPr>
            <p:ph type="title"/>
          </p:nvPr>
        </p:nvSpPr>
        <p:spPr>
          <a:xfrm>
            <a:off x="457200" y="115888"/>
            <a:ext cx="8229600" cy="1143000"/>
          </a:xfrm>
        </p:spPr>
        <p:txBody>
          <a:bodyPr/>
          <a:lstStyle/>
          <a:p>
            <a:r>
              <a:rPr lang="en-US" altLang="en-US" sz="3600" b="1" dirty="0">
                <a:ea typeface="+mn-ea"/>
                <a:cs typeface="Arial" panose="020B0604020202020204" pitchFamily="34" charset="0"/>
              </a:rPr>
              <a:t>The Management Process: Managerial Functions (2 of 2)</a:t>
            </a:r>
          </a:p>
        </p:txBody>
      </p:sp>
      <p:sp>
        <p:nvSpPr>
          <p:cNvPr id="30722" name="Content Placeholder 2">
            <a:extLst>
              <a:ext uri="{FF2B5EF4-FFF2-40B4-BE49-F238E27FC236}">
                <a16:creationId xmlns:a16="http://schemas.microsoft.com/office/drawing/2014/main" id="{90B0C6DC-F063-97F6-5D28-54BC8607333D}"/>
              </a:ext>
            </a:extLst>
          </p:cNvPr>
          <p:cNvSpPr>
            <a:spLocks noGrp="1"/>
          </p:cNvSpPr>
          <p:nvPr>
            <p:ph idx="1"/>
          </p:nvPr>
        </p:nvSpPr>
        <p:spPr>
          <a:xfrm>
            <a:off x="457200" y="1341438"/>
            <a:ext cx="8229600" cy="3916362"/>
          </a:xfrm>
        </p:spPr>
        <p:txBody>
          <a:bodyPr/>
          <a:lstStyle/>
          <a:p>
            <a:pPr marL="255588" indent="-255588"/>
            <a:r>
              <a:rPr lang="en-US" altLang="en-US" sz="2800" b="1" dirty="0"/>
              <a:t>Leading</a:t>
            </a:r>
          </a:p>
          <a:p>
            <a:pPr marL="739775" lvl="1" indent="-282575"/>
            <a:r>
              <a:rPr lang="en-US" altLang="en-US" sz="2400" dirty="0"/>
              <a:t>Working with people within organizations</a:t>
            </a:r>
          </a:p>
          <a:p>
            <a:pPr marL="739775" lvl="1" indent="-282575"/>
            <a:r>
              <a:rPr lang="en-US" altLang="en-US" sz="2400" dirty="0"/>
              <a:t>Guiding the activities of organization members in appropriate directions</a:t>
            </a:r>
          </a:p>
          <a:p>
            <a:pPr marL="255588" indent="-255588"/>
            <a:r>
              <a:rPr lang="en-US" altLang="en-US" sz="2800" b="1" dirty="0"/>
              <a:t>Controlling</a:t>
            </a:r>
          </a:p>
          <a:p>
            <a:pPr marL="739775" lvl="1" indent="-282575"/>
            <a:r>
              <a:rPr lang="en-US" altLang="en-US" sz="2400" dirty="0"/>
              <a:t>Monitoring and measuring organizational performance</a:t>
            </a:r>
          </a:p>
          <a:p>
            <a:pPr marL="739775" lvl="1" indent="-282575"/>
            <a:r>
              <a:rPr lang="en-US" altLang="en-US" sz="2400" dirty="0"/>
              <a:t>Determining if organization should be modified to meet pre-established standards</a:t>
            </a: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a:extLst>
              <a:ext uri="{FF2B5EF4-FFF2-40B4-BE49-F238E27FC236}">
                <a16:creationId xmlns:a16="http://schemas.microsoft.com/office/drawing/2014/main" id="{48CF2BE1-EA01-DE0F-D5F4-FC5FA266C2D7}"/>
              </a:ext>
            </a:extLst>
          </p:cNvPr>
          <p:cNvSpPr>
            <a:spLocks noGrp="1"/>
          </p:cNvSpPr>
          <p:nvPr>
            <p:ph type="title"/>
          </p:nvPr>
        </p:nvSpPr>
        <p:spPr/>
        <p:txBody>
          <a:bodyPr/>
          <a:lstStyle/>
          <a:p>
            <a:r>
              <a:rPr lang="en-US" altLang="en-US" sz="3600" b="1" dirty="0">
                <a:ea typeface="+mn-ea"/>
                <a:cs typeface="Arial" panose="020B0604020202020204" pitchFamily="34" charset="0"/>
              </a:rPr>
              <a:t>Mistakes Managers Make in Carrying out the Managerial Functions</a:t>
            </a:r>
          </a:p>
        </p:txBody>
      </p:sp>
      <p:sp>
        <p:nvSpPr>
          <p:cNvPr id="31746" name="Content Placeholder 2">
            <a:extLst>
              <a:ext uri="{FF2B5EF4-FFF2-40B4-BE49-F238E27FC236}">
                <a16:creationId xmlns:a16="http://schemas.microsoft.com/office/drawing/2014/main" id="{92CDB382-3950-BBBC-4BF9-60FE266B3013}"/>
              </a:ext>
            </a:extLst>
          </p:cNvPr>
          <p:cNvSpPr>
            <a:spLocks noGrp="1"/>
          </p:cNvSpPr>
          <p:nvPr>
            <p:ph idx="1"/>
          </p:nvPr>
        </p:nvSpPr>
        <p:spPr>
          <a:xfrm>
            <a:off x="323850" y="1335088"/>
            <a:ext cx="8229600" cy="787400"/>
          </a:xfrm>
        </p:spPr>
        <p:txBody>
          <a:bodyPr/>
          <a:lstStyle/>
          <a:p>
            <a:pPr marL="0" indent="0">
              <a:buFont typeface="Arial" panose="020B0604020202020204" pitchFamily="34" charset="0"/>
              <a:buNone/>
            </a:pPr>
            <a:r>
              <a:rPr lang="en-US" altLang="en-US" sz="2000" dirty="0"/>
              <a:t>Classic mistakes commonly made by managers in carrying out various management functions</a:t>
            </a:r>
          </a:p>
        </p:txBody>
      </p:sp>
      <p:graphicFrame>
        <p:nvGraphicFramePr>
          <p:cNvPr id="4" name="Table 3">
            <a:extLst>
              <a:ext uri="{FF2B5EF4-FFF2-40B4-BE49-F238E27FC236}">
                <a16:creationId xmlns:a16="http://schemas.microsoft.com/office/drawing/2014/main" id="{BD273D9F-1CE3-3B45-A44A-D78970F31452}"/>
              </a:ext>
            </a:extLst>
          </p:cNvPr>
          <p:cNvGraphicFramePr>
            <a:graphicFrameLocks noGrp="1"/>
          </p:cNvGraphicFramePr>
          <p:nvPr>
            <p:extLst>
              <p:ext uri="{D42A27DB-BD31-4B8C-83A1-F6EECF244321}">
                <p14:modId xmlns:p14="http://schemas.microsoft.com/office/powerpoint/2010/main" val="2419791268"/>
              </p:ext>
            </p:extLst>
          </p:nvPr>
        </p:nvGraphicFramePr>
        <p:xfrm>
          <a:off x="1009650" y="1988840"/>
          <a:ext cx="6858000" cy="3779836"/>
        </p:xfrm>
        <a:graphic>
          <a:graphicData uri="http://schemas.openxmlformats.org/drawingml/2006/table">
            <a:tbl>
              <a:tblPr firstRow="1">
                <a:tableStyleId>{2D5ABB26-0587-4C30-8999-92F81FD0307C}</a:tableStyleId>
              </a:tblPr>
              <a:tblGrid>
                <a:gridCol w="6858000">
                  <a:extLst>
                    <a:ext uri="{9D8B030D-6E8A-4147-A177-3AD203B41FA5}">
                      <a16:colId xmlns:a16="http://schemas.microsoft.com/office/drawing/2014/main" val="20000"/>
                    </a:ext>
                  </a:extLst>
                </a:gridCol>
              </a:tblGrid>
              <a:tr h="944959">
                <a:tc>
                  <a:txBody>
                    <a:bodyPr/>
                    <a:lstStyle/>
                    <a:p>
                      <a:r>
                        <a:rPr lang="en-US" sz="1400" b="1" i="0" u="none" strike="noStrike" kern="1200" baseline="0" dirty="0">
                          <a:solidFill>
                            <a:schemeClr val="tx1"/>
                          </a:solidFill>
                          <a:latin typeface="+mn-lt"/>
                          <a:ea typeface="+mn-ea"/>
                          <a:cs typeface="+mn-cs"/>
                        </a:rPr>
                        <a:t>Planning</a:t>
                      </a:r>
                    </a:p>
                    <a:p>
                      <a:r>
                        <a:rPr lang="en-US" sz="1400" b="0" i="0" u="none" strike="noStrike" kern="1200" baseline="0" dirty="0">
                          <a:solidFill>
                            <a:schemeClr val="tx1"/>
                          </a:solidFill>
                          <a:latin typeface="+mn-lt"/>
                          <a:ea typeface="+mn-ea"/>
                          <a:cs typeface="+mn-cs"/>
                        </a:rPr>
                        <a:t>Not establishing objectives for all important organizational areas</a:t>
                      </a:r>
                    </a:p>
                    <a:p>
                      <a:r>
                        <a:rPr lang="en-US" sz="1400" b="0" i="0" u="none" strike="noStrike" kern="1200" baseline="0" dirty="0">
                          <a:solidFill>
                            <a:schemeClr val="tx1"/>
                          </a:solidFill>
                          <a:latin typeface="+mn-lt"/>
                          <a:ea typeface="+mn-ea"/>
                          <a:cs typeface="+mn-cs"/>
                        </a:rPr>
                        <a:t>Making plans that are too risky</a:t>
                      </a:r>
                    </a:p>
                    <a:p>
                      <a:r>
                        <a:rPr lang="en-US" sz="1400" b="0" i="0" u="none" strike="noStrike" kern="1200" baseline="0" dirty="0">
                          <a:solidFill>
                            <a:schemeClr val="tx1"/>
                          </a:solidFill>
                          <a:latin typeface="+mn-lt"/>
                          <a:ea typeface="+mn-ea"/>
                          <a:cs typeface="+mn-cs"/>
                        </a:rPr>
                        <a:t>Not exploring enough viable alternatives for reaching objectives</a:t>
                      </a:r>
                      <a:endParaRPr lang="en-US" sz="1400" dirty="0"/>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44959">
                <a:tc>
                  <a:txBody>
                    <a:bodyPr/>
                    <a:lstStyle/>
                    <a:p>
                      <a:r>
                        <a:rPr lang="en-US" sz="1400" b="1" i="0" u="none" strike="noStrike" kern="1200" baseline="0" dirty="0">
                          <a:solidFill>
                            <a:schemeClr val="tx1"/>
                          </a:solidFill>
                          <a:latin typeface="+mn-lt"/>
                          <a:ea typeface="+mn-ea"/>
                          <a:cs typeface="+mn-cs"/>
                        </a:rPr>
                        <a:t>Organizing</a:t>
                      </a:r>
                    </a:p>
                    <a:p>
                      <a:r>
                        <a:rPr lang="en-US" sz="1400" b="0" i="0" u="none" strike="noStrike" kern="1200" baseline="0" dirty="0">
                          <a:solidFill>
                            <a:schemeClr val="tx1"/>
                          </a:solidFill>
                          <a:latin typeface="+mn-lt"/>
                          <a:ea typeface="+mn-ea"/>
                          <a:cs typeface="+mn-cs"/>
                        </a:rPr>
                        <a:t>Not establishing departments appropriately</a:t>
                      </a:r>
                    </a:p>
                    <a:p>
                      <a:r>
                        <a:rPr lang="en-US" sz="1400" b="0" i="0" u="none" strike="noStrike" kern="1200" baseline="0" dirty="0">
                          <a:solidFill>
                            <a:schemeClr val="tx1"/>
                          </a:solidFill>
                          <a:latin typeface="+mn-lt"/>
                          <a:ea typeface="+mn-ea"/>
                          <a:cs typeface="+mn-cs"/>
                        </a:rPr>
                        <a:t>Not emphasizing coordination of organization members</a:t>
                      </a:r>
                    </a:p>
                    <a:p>
                      <a:r>
                        <a:rPr lang="en-US" sz="1400" b="0" i="0" u="none" strike="noStrike" kern="1200" baseline="0" dirty="0">
                          <a:solidFill>
                            <a:schemeClr val="tx1"/>
                          </a:solidFill>
                          <a:latin typeface="+mn-lt"/>
                          <a:ea typeface="+mn-ea"/>
                          <a:cs typeface="+mn-cs"/>
                        </a:rPr>
                        <a:t>Establishing inappropriate spans of management</a:t>
                      </a:r>
                      <a:endParaRPr lang="en-US" sz="1400" dirty="0"/>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44959">
                <a:tc>
                  <a:txBody>
                    <a:bodyPr/>
                    <a:lstStyle/>
                    <a:p>
                      <a:r>
                        <a:rPr lang="en-US" sz="1400" b="1" i="0" u="none" strike="noStrike" kern="1200" baseline="0" dirty="0">
                          <a:solidFill>
                            <a:schemeClr val="tx1"/>
                          </a:solidFill>
                          <a:latin typeface="+mn-lt"/>
                          <a:ea typeface="+mn-ea"/>
                          <a:cs typeface="+mn-cs"/>
                        </a:rPr>
                        <a:t>Influencing</a:t>
                      </a:r>
                    </a:p>
                    <a:p>
                      <a:r>
                        <a:rPr lang="en-US" sz="1400" b="0" i="0" u="none" strike="noStrike" kern="1200" baseline="0" dirty="0">
                          <a:solidFill>
                            <a:schemeClr val="tx1"/>
                          </a:solidFill>
                          <a:latin typeface="+mn-lt"/>
                          <a:ea typeface="+mn-ea"/>
                          <a:cs typeface="+mn-cs"/>
                        </a:rPr>
                        <a:t>Not taking the time to communicate properly with organization members</a:t>
                      </a:r>
                    </a:p>
                    <a:p>
                      <a:r>
                        <a:rPr lang="en-US" sz="1400" b="0" i="0" u="none" strike="noStrike" kern="1200" baseline="0" dirty="0">
                          <a:solidFill>
                            <a:schemeClr val="tx1"/>
                          </a:solidFill>
                          <a:latin typeface="+mn-lt"/>
                          <a:ea typeface="+mn-ea"/>
                          <a:cs typeface="+mn-cs"/>
                        </a:rPr>
                        <a:t>Establishing improper communication networks</a:t>
                      </a:r>
                    </a:p>
                    <a:p>
                      <a:r>
                        <a:rPr lang="en-US" sz="1400" b="0" i="0" u="none" strike="noStrike" kern="1200" baseline="0" dirty="0">
                          <a:solidFill>
                            <a:schemeClr val="tx1"/>
                          </a:solidFill>
                          <a:latin typeface="+mn-lt"/>
                          <a:ea typeface="+mn-ea"/>
                          <a:cs typeface="+mn-cs"/>
                        </a:rPr>
                        <a:t>Being a manager but not a leader</a:t>
                      </a:r>
                      <a:endParaRPr lang="en-US" sz="1400" dirty="0"/>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44959">
                <a:tc>
                  <a:txBody>
                    <a:bodyPr/>
                    <a:lstStyle/>
                    <a:p>
                      <a:r>
                        <a:rPr lang="en-US" sz="1400" b="1" i="0" u="none" strike="noStrike" kern="1200" baseline="0" dirty="0">
                          <a:solidFill>
                            <a:schemeClr val="tx1"/>
                          </a:solidFill>
                          <a:latin typeface="+mn-lt"/>
                          <a:ea typeface="+mn-ea"/>
                          <a:cs typeface="+mn-cs"/>
                        </a:rPr>
                        <a:t>Controlling</a:t>
                      </a:r>
                    </a:p>
                    <a:p>
                      <a:r>
                        <a:rPr lang="en-US" sz="1400" b="0" i="0" u="none" strike="noStrike" kern="1200" baseline="0" dirty="0">
                          <a:solidFill>
                            <a:schemeClr val="tx1"/>
                          </a:solidFill>
                          <a:latin typeface="+mn-lt"/>
                          <a:ea typeface="+mn-ea"/>
                          <a:cs typeface="+mn-cs"/>
                        </a:rPr>
                        <a:t>Not monitoring progress in carrying out plans</a:t>
                      </a:r>
                    </a:p>
                    <a:p>
                      <a:r>
                        <a:rPr lang="en-US" sz="1400" b="0" i="0" u="none" strike="noStrike" kern="1200" baseline="0" dirty="0">
                          <a:solidFill>
                            <a:schemeClr val="tx1"/>
                          </a:solidFill>
                          <a:latin typeface="+mn-lt"/>
                          <a:ea typeface="+mn-ea"/>
                          <a:cs typeface="+mn-cs"/>
                        </a:rPr>
                        <a:t>Not establishing appropriate performance standards</a:t>
                      </a:r>
                    </a:p>
                    <a:p>
                      <a:r>
                        <a:rPr lang="en-US" sz="1400" b="0" i="0" u="none" strike="noStrike" kern="1200" baseline="0" dirty="0">
                          <a:solidFill>
                            <a:schemeClr val="tx1"/>
                          </a:solidFill>
                          <a:latin typeface="+mn-lt"/>
                          <a:ea typeface="+mn-ea"/>
                          <a:cs typeface="+mn-cs"/>
                        </a:rPr>
                        <a:t>Not measuring performance to see where improvements might be made</a:t>
                      </a:r>
                      <a:endParaRPr lang="en-US" sz="1400" dirty="0"/>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bl>
          </a:graphicData>
        </a:graphic>
      </p:graphicFrame>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a:extLst>
              <a:ext uri="{FF2B5EF4-FFF2-40B4-BE49-F238E27FC236}">
                <a16:creationId xmlns:a16="http://schemas.microsoft.com/office/drawing/2014/main" id="{52638FEC-B297-047B-9D81-C888F598F982}"/>
              </a:ext>
            </a:extLst>
          </p:cNvPr>
          <p:cNvSpPr>
            <a:spLocks noGrp="1"/>
          </p:cNvSpPr>
          <p:nvPr>
            <p:ph type="title"/>
          </p:nvPr>
        </p:nvSpPr>
        <p:spPr/>
        <p:txBody>
          <a:bodyPr/>
          <a:lstStyle/>
          <a:p>
            <a:r>
              <a:rPr lang="en-US" altLang="en-US" sz="3600" b="1" dirty="0">
                <a:ea typeface="+mn-ea"/>
                <a:cs typeface="Arial" panose="020B0604020202020204" pitchFamily="34" charset="0"/>
              </a:rPr>
              <a:t>Management Process and Organizational Resources (1 of 4)</a:t>
            </a:r>
          </a:p>
        </p:txBody>
      </p:sp>
      <p:sp>
        <p:nvSpPr>
          <p:cNvPr id="32770" name="Content Placeholder 2">
            <a:extLst>
              <a:ext uri="{FF2B5EF4-FFF2-40B4-BE49-F238E27FC236}">
                <a16:creationId xmlns:a16="http://schemas.microsoft.com/office/drawing/2014/main" id="{D80697CC-E467-642E-3982-082D9DF2479C}"/>
              </a:ext>
            </a:extLst>
          </p:cNvPr>
          <p:cNvSpPr>
            <a:spLocks noGrp="1"/>
          </p:cNvSpPr>
          <p:nvPr>
            <p:ph idx="1"/>
          </p:nvPr>
        </p:nvSpPr>
        <p:spPr>
          <a:xfrm>
            <a:off x="457200" y="1600200"/>
            <a:ext cx="8229600" cy="3916363"/>
          </a:xfrm>
        </p:spPr>
        <p:txBody>
          <a:bodyPr/>
          <a:lstStyle/>
          <a:p>
            <a:pPr marL="255588" indent="-255588"/>
            <a:r>
              <a:rPr lang="en-US" altLang="en-US" sz="2800" dirty="0"/>
              <a:t>The four functions of management are interrelated </a:t>
            </a:r>
          </a:p>
          <a:p>
            <a:pPr marL="255588" indent="-255588"/>
            <a:r>
              <a:rPr lang="en-US" altLang="en-US" sz="2800" dirty="0"/>
              <a:t>Performance of one function depends on performance of the others</a:t>
            </a:r>
          </a:p>
          <a:p>
            <a:pPr marL="255588" indent="-255588"/>
            <a:r>
              <a:rPr lang="en-US" altLang="en-US" sz="2800" dirty="0"/>
              <a:t>Managers use these activities solely for reaching organizational goals.</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a:extLst>
              <a:ext uri="{FF2B5EF4-FFF2-40B4-BE49-F238E27FC236}">
                <a16:creationId xmlns:a16="http://schemas.microsoft.com/office/drawing/2014/main" id="{992D9B47-E50D-A6D1-AEBF-95590BEF7FED}"/>
              </a:ext>
            </a:extLst>
          </p:cNvPr>
          <p:cNvSpPr>
            <a:spLocks noGrp="1"/>
          </p:cNvSpPr>
          <p:nvPr>
            <p:ph type="title"/>
          </p:nvPr>
        </p:nvSpPr>
        <p:spPr/>
        <p:txBody>
          <a:bodyPr/>
          <a:lstStyle/>
          <a:p>
            <a:r>
              <a:rPr lang="en-US" altLang="en-US" sz="3600" b="1" dirty="0">
                <a:ea typeface="+mn-ea"/>
                <a:cs typeface="Arial" panose="020B0604020202020204" pitchFamily="34" charset="0"/>
              </a:rPr>
              <a:t>Management Process and Organizational Resources (2 of 4)</a:t>
            </a:r>
          </a:p>
        </p:txBody>
      </p:sp>
      <p:sp>
        <p:nvSpPr>
          <p:cNvPr id="33794" name="Content Placeholder 2">
            <a:extLst>
              <a:ext uri="{FF2B5EF4-FFF2-40B4-BE49-F238E27FC236}">
                <a16:creationId xmlns:a16="http://schemas.microsoft.com/office/drawing/2014/main" id="{F8E70F36-21B2-4DB8-34D0-2FABEA42B0F6}"/>
              </a:ext>
            </a:extLst>
          </p:cNvPr>
          <p:cNvSpPr>
            <a:spLocks noGrp="1"/>
          </p:cNvSpPr>
          <p:nvPr>
            <p:ph idx="1"/>
          </p:nvPr>
        </p:nvSpPr>
        <p:spPr>
          <a:xfrm>
            <a:off x="457200" y="1600200"/>
            <a:ext cx="8229600" cy="685800"/>
          </a:xfrm>
        </p:spPr>
        <p:txBody>
          <a:bodyPr/>
          <a:lstStyle/>
          <a:p>
            <a:pPr marL="0" indent="0">
              <a:buFont typeface="Arial" panose="020B0604020202020204" pitchFamily="34" charset="0"/>
              <a:buNone/>
            </a:pPr>
            <a:r>
              <a:rPr lang="en-US" altLang="en-US" sz="2400" dirty="0"/>
              <a:t>Relationships among the four functions of management used to attain organizational goals</a:t>
            </a:r>
          </a:p>
        </p:txBody>
      </p:sp>
      <p:pic>
        <p:nvPicPr>
          <p:cNvPr id="33795" name="Picture 1" descr="The diagram shows four interrelated functions of management as planning, controlling, organizing, and influencing. These functions are connected to each other through two-way arrows and together lead to the accomplishment of organizational goals.">
            <a:extLst>
              <a:ext uri="{FF2B5EF4-FFF2-40B4-BE49-F238E27FC236}">
                <a16:creationId xmlns:a16="http://schemas.microsoft.com/office/drawing/2014/main" id="{1E45E190-3201-FE09-10B9-0B419D793E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2468563"/>
            <a:ext cx="7559675" cy="321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a:extLst>
              <a:ext uri="{FF2B5EF4-FFF2-40B4-BE49-F238E27FC236}">
                <a16:creationId xmlns:a16="http://schemas.microsoft.com/office/drawing/2014/main" id="{D92A3655-01C6-A066-15A9-151CCF0F1BE3}"/>
              </a:ext>
            </a:extLst>
          </p:cNvPr>
          <p:cNvSpPr>
            <a:spLocks noGrp="1"/>
          </p:cNvSpPr>
          <p:nvPr>
            <p:ph type="title"/>
          </p:nvPr>
        </p:nvSpPr>
        <p:spPr/>
        <p:txBody>
          <a:bodyPr/>
          <a:lstStyle/>
          <a:p>
            <a:r>
              <a:rPr lang="en-US" altLang="en-US" sz="3600" b="1" dirty="0">
                <a:latin typeface="Arial" panose="020B0604020202020204" pitchFamily="34" charset="0"/>
                <a:ea typeface="+mn-ea"/>
                <a:cs typeface="Arial" panose="020B0604020202020204" pitchFamily="34" charset="0"/>
              </a:rPr>
              <a:t>Management Process and Organizational Resources (3 of 4) </a:t>
            </a:r>
          </a:p>
        </p:txBody>
      </p:sp>
      <p:sp>
        <p:nvSpPr>
          <p:cNvPr id="34818" name="Content Placeholder 2">
            <a:extLst>
              <a:ext uri="{FF2B5EF4-FFF2-40B4-BE49-F238E27FC236}">
                <a16:creationId xmlns:a16="http://schemas.microsoft.com/office/drawing/2014/main" id="{20D0E729-DB11-C38B-FE23-FAEE9DBAA4BF}"/>
              </a:ext>
            </a:extLst>
          </p:cNvPr>
          <p:cNvSpPr>
            <a:spLocks noGrp="1"/>
          </p:cNvSpPr>
          <p:nvPr>
            <p:ph idx="1"/>
          </p:nvPr>
        </p:nvSpPr>
        <p:spPr>
          <a:xfrm>
            <a:off x="457200" y="1600200"/>
            <a:ext cx="8229600" cy="4800600"/>
          </a:xfrm>
        </p:spPr>
        <p:txBody>
          <a:bodyPr/>
          <a:lstStyle/>
          <a:p>
            <a:r>
              <a:rPr lang="en-US" altLang="en-US" sz="2800" b="1" dirty="0"/>
              <a:t>Four Types of Organizational Resources: </a:t>
            </a:r>
            <a:r>
              <a:rPr lang="en-US" altLang="en-US" sz="2800" dirty="0"/>
              <a:t>Human, Monetary, Raw Materials, Capital.</a:t>
            </a:r>
          </a:p>
          <a:p>
            <a:r>
              <a:rPr lang="en-US" altLang="en-US" sz="2800" b="1" dirty="0"/>
              <a:t>Managerial Effectiveness</a:t>
            </a:r>
          </a:p>
          <a:p>
            <a:pPr lvl="1"/>
            <a:r>
              <a:rPr lang="en-US" altLang="en-US" dirty="0"/>
              <a:t>The degree to which an organization accomplishes its goals</a:t>
            </a:r>
          </a:p>
          <a:p>
            <a:r>
              <a:rPr lang="en-US" altLang="en-US" sz="2800" b="1" dirty="0"/>
              <a:t>Managerial Efficiency</a:t>
            </a:r>
          </a:p>
          <a:p>
            <a:pPr lvl="1"/>
            <a:r>
              <a:rPr lang="en-US" altLang="en-US" dirty="0"/>
              <a:t>The degree to which an organization uses its resources wisely</a:t>
            </a: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a:extLst>
              <a:ext uri="{FF2B5EF4-FFF2-40B4-BE49-F238E27FC236}">
                <a16:creationId xmlns:a16="http://schemas.microsoft.com/office/drawing/2014/main" id="{1D265FA7-3448-1C2F-77A1-BB44D9A2CCA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1511300"/>
            <a:ext cx="6768751" cy="40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0" name="Rectangle 2">
            <a:extLst>
              <a:ext uri="{FF2B5EF4-FFF2-40B4-BE49-F238E27FC236}">
                <a16:creationId xmlns:a16="http://schemas.microsoft.com/office/drawing/2014/main" id="{B587A968-BF22-F0F0-177E-41516260B43B}"/>
              </a:ext>
            </a:extLst>
          </p:cNvPr>
          <p:cNvSpPr txBox="1">
            <a:spLocks noChangeArrowheads="1"/>
          </p:cNvSpPr>
          <p:nvPr/>
        </p:nvSpPr>
        <p:spPr bwMode="auto">
          <a:xfrm>
            <a:off x="465138" y="185738"/>
            <a:ext cx="8229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eaLnBrk="1" hangingPunct="1">
              <a:spcBef>
                <a:spcPct val="0"/>
              </a:spcBef>
              <a:buFontTx/>
              <a:buNone/>
            </a:pPr>
            <a:r>
              <a:rPr lang="en-US" altLang="en-US" sz="3600" b="1" dirty="0">
                <a:latin typeface="Arial" panose="020B0604020202020204" pitchFamily="34" charset="0"/>
              </a:rPr>
              <a:t>Managing tasks, processes and context</a:t>
            </a:r>
            <a:endParaRPr lang="en-GB" altLang="en-US" sz="3600" b="1" dirty="0">
              <a:latin typeface="Arial" panose="020B0604020202020204" pitchFamily="34" charset="0"/>
            </a:endParaRPr>
          </a:p>
        </p:txBody>
      </p:sp>
      <p:sp>
        <p:nvSpPr>
          <p:cNvPr id="2" name="TextBox 1">
            <a:extLst>
              <a:ext uri="{FF2B5EF4-FFF2-40B4-BE49-F238E27FC236}">
                <a16:creationId xmlns:a16="http://schemas.microsoft.com/office/drawing/2014/main" id="{DE055276-75C4-6AF5-5D08-E4CD56E9B967}"/>
              </a:ext>
            </a:extLst>
          </p:cNvPr>
          <p:cNvSpPr txBox="1"/>
          <p:nvPr/>
        </p:nvSpPr>
        <p:spPr>
          <a:xfrm>
            <a:off x="3635896" y="5363924"/>
            <a:ext cx="2202847" cy="369332"/>
          </a:xfrm>
          <a:prstGeom prst="rect">
            <a:avLst/>
          </a:prstGeom>
          <a:noFill/>
        </p:spPr>
        <p:txBody>
          <a:bodyPr wrap="none" rtlCol="0">
            <a:spAutoFit/>
          </a:bodyPr>
          <a:lstStyle/>
          <a:p>
            <a:r>
              <a:rPr lang="en-GB" b="0" i="0" u="none" strike="noStrike" dirty="0">
                <a:solidFill>
                  <a:srgbClr val="3A3A3A"/>
                </a:solidFill>
                <a:effectLst/>
                <a:latin typeface="Source Sans Pro" panose="020B0503030403020204" pitchFamily="34" charset="0"/>
              </a:rPr>
              <a:t>(Robbins et al., 2021)</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a:extLst>
              <a:ext uri="{FF2B5EF4-FFF2-40B4-BE49-F238E27FC236}">
                <a16:creationId xmlns:a16="http://schemas.microsoft.com/office/drawing/2014/main" id="{C33ECBED-5096-30BA-7B04-D2ACA60F60DE}"/>
              </a:ext>
            </a:extLst>
          </p:cNvPr>
          <p:cNvSpPr>
            <a:spLocks noGrp="1"/>
          </p:cNvSpPr>
          <p:nvPr>
            <p:ph type="title"/>
          </p:nvPr>
        </p:nvSpPr>
        <p:spPr>
          <a:xfrm>
            <a:off x="457200" y="115888"/>
            <a:ext cx="8229600" cy="1143000"/>
          </a:xfrm>
        </p:spPr>
        <p:txBody>
          <a:bodyPr/>
          <a:lstStyle/>
          <a:p>
            <a:r>
              <a:rPr lang="en-US" altLang="en-US" sz="3600" b="1" dirty="0">
                <a:ea typeface="+mn-ea"/>
                <a:cs typeface="Arial" panose="020B0604020202020204" pitchFamily="34" charset="0"/>
              </a:rPr>
              <a:t>Combining Effectiveness and Efficiency</a:t>
            </a:r>
          </a:p>
        </p:txBody>
      </p:sp>
      <p:sp>
        <p:nvSpPr>
          <p:cNvPr id="36866" name="Content Placeholder 3">
            <a:extLst>
              <a:ext uri="{FF2B5EF4-FFF2-40B4-BE49-F238E27FC236}">
                <a16:creationId xmlns:a16="http://schemas.microsoft.com/office/drawing/2014/main" id="{CC3A0601-DE11-0A15-502D-D18957881862}"/>
              </a:ext>
            </a:extLst>
          </p:cNvPr>
          <p:cNvSpPr>
            <a:spLocks noGrp="1"/>
          </p:cNvSpPr>
          <p:nvPr>
            <p:ph idx="1"/>
          </p:nvPr>
        </p:nvSpPr>
        <p:spPr>
          <a:xfrm>
            <a:off x="457200" y="1468438"/>
            <a:ext cx="8229600" cy="698500"/>
          </a:xfrm>
        </p:spPr>
        <p:txBody>
          <a:bodyPr/>
          <a:lstStyle/>
          <a:p>
            <a:pPr marL="0" indent="0">
              <a:buFont typeface="Arial" panose="020B0604020202020204" pitchFamily="34" charset="0"/>
              <a:buNone/>
            </a:pPr>
            <a:r>
              <a:rPr lang="en-US" altLang="en-US" sz="2000" dirty="0"/>
              <a:t>Various combinations of managerial effectiveness and managerial efficiency</a:t>
            </a:r>
          </a:p>
        </p:txBody>
      </p:sp>
      <p:pic>
        <p:nvPicPr>
          <p:cNvPr id="36867" name="Picture 1" descr="The chart shows resource use as efficient (most resources contribute to production) or inefficient (few resources contribute to production) along the rows and goal accomplishment as ineffective (little progress toward organizational goals) and effective (substantial progress toward organizational goals) along the columns. The four different combinations are as follows:&#10;• Resource use is efficient and goal accomplishment is ineffective: Not reaching goals and not wasting resources.&#10;• Resource use is efficient and goal accomplishment is effective: Reaching goals and not wasting resources.&#10;• Resource use is inefficient and goal accomplishment is ineffective: Not reaching goals and wasting resources.&#10;• Resource use is inefficient and goal accomplishment is effective: Reaching goals and wasting resources.">
            <a:extLst>
              <a:ext uri="{FF2B5EF4-FFF2-40B4-BE49-F238E27FC236}">
                <a16:creationId xmlns:a16="http://schemas.microsoft.com/office/drawing/2014/main" id="{61131CF6-8876-E91A-D28A-77567C80D0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2049686"/>
            <a:ext cx="4005263" cy="361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6E815912-25C9-AB1E-362C-A73583EF2846}"/>
              </a:ext>
            </a:extLst>
          </p:cNvPr>
          <p:cNvSpPr txBox="1"/>
          <p:nvPr/>
        </p:nvSpPr>
        <p:spPr>
          <a:xfrm>
            <a:off x="6924053" y="5425479"/>
            <a:ext cx="1752403" cy="307777"/>
          </a:xfrm>
          <a:prstGeom prst="rect">
            <a:avLst/>
          </a:prstGeom>
          <a:noFill/>
        </p:spPr>
        <p:txBody>
          <a:bodyPr wrap="none" rtlCol="0">
            <a:spAutoFit/>
          </a:bodyPr>
          <a:lstStyle/>
          <a:p>
            <a:r>
              <a:rPr lang="en-GB" sz="1400" b="0" i="0" u="none" strike="noStrike" dirty="0">
                <a:solidFill>
                  <a:srgbClr val="3A3A3A"/>
                </a:solidFill>
                <a:effectLst/>
                <a:latin typeface="Source Sans Pro" panose="020B0503030403020204" pitchFamily="34" charset="0"/>
              </a:rPr>
              <a:t>(Robbins et al., 2021)</a:t>
            </a:r>
            <a:endParaRPr lang="en-US" sz="1400" dirty="0"/>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a:extLst>
              <a:ext uri="{FF2B5EF4-FFF2-40B4-BE49-F238E27FC236}">
                <a16:creationId xmlns:a16="http://schemas.microsoft.com/office/drawing/2014/main" id="{34062098-F499-E29C-34A4-B9FD4129849D}"/>
              </a:ext>
            </a:extLst>
          </p:cNvPr>
          <p:cNvSpPr>
            <a:spLocks noGrp="1"/>
          </p:cNvSpPr>
          <p:nvPr>
            <p:ph type="title"/>
          </p:nvPr>
        </p:nvSpPr>
        <p:spPr/>
        <p:txBody>
          <a:bodyPr/>
          <a:lstStyle/>
          <a:p>
            <a:r>
              <a:rPr lang="en-US" altLang="en-US" sz="3600" b="1" dirty="0">
                <a:ea typeface="+mn-ea"/>
                <a:cs typeface="Arial" panose="020B0604020202020204" pitchFamily="34" charset="0"/>
              </a:rPr>
              <a:t>Management Skill the Key to Management Success</a:t>
            </a:r>
          </a:p>
        </p:txBody>
      </p:sp>
      <p:sp>
        <p:nvSpPr>
          <p:cNvPr id="38914" name="Content Placeholder 2">
            <a:extLst>
              <a:ext uri="{FF2B5EF4-FFF2-40B4-BE49-F238E27FC236}">
                <a16:creationId xmlns:a16="http://schemas.microsoft.com/office/drawing/2014/main" id="{A3D2BFD4-5B36-C11F-89B0-0776467E3953}"/>
              </a:ext>
            </a:extLst>
          </p:cNvPr>
          <p:cNvSpPr>
            <a:spLocks noGrp="1"/>
          </p:cNvSpPr>
          <p:nvPr>
            <p:ph idx="1"/>
          </p:nvPr>
        </p:nvSpPr>
        <p:spPr>
          <a:xfrm>
            <a:off x="457200" y="1600200"/>
            <a:ext cx="8229600" cy="3916363"/>
          </a:xfrm>
        </p:spPr>
        <p:txBody>
          <a:bodyPr/>
          <a:lstStyle/>
          <a:p>
            <a:pPr marL="255588" indent="-255588"/>
            <a:r>
              <a:rPr lang="en-US" altLang="en-US" sz="2800" b="1" dirty="0"/>
              <a:t>Defining Management Skill</a:t>
            </a:r>
          </a:p>
          <a:p>
            <a:pPr marL="739775" lvl="1" indent="-282575"/>
            <a:r>
              <a:rPr lang="en-US" altLang="en-US" sz="2400" dirty="0"/>
              <a:t>Ability to carry out process of reaching organizational goals by working with and through people and other organizational resources</a:t>
            </a:r>
          </a:p>
          <a:p>
            <a:pPr marL="739775" lvl="1" indent="-282575"/>
            <a:r>
              <a:rPr lang="en-US" altLang="en-US" sz="2400" dirty="0"/>
              <a:t>Companies focus on developing managerial skills to enhance the manager’s and organization’s abilities to achieve goals</a:t>
            </a: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a:extLst>
              <a:ext uri="{FF2B5EF4-FFF2-40B4-BE49-F238E27FC236}">
                <a16:creationId xmlns:a16="http://schemas.microsoft.com/office/drawing/2014/main" id="{1D1DF93F-FEC5-255B-222C-A3E950C69736}"/>
              </a:ext>
            </a:extLst>
          </p:cNvPr>
          <p:cNvSpPr>
            <a:spLocks noGrp="1"/>
          </p:cNvSpPr>
          <p:nvPr>
            <p:ph type="title"/>
          </p:nvPr>
        </p:nvSpPr>
        <p:spPr/>
        <p:txBody>
          <a:bodyPr/>
          <a:lstStyle/>
          <a:p>
            <a:r>
              <a:rPr lang="en-US" altLang="en-US" sz="3600" b="1" dirty="0">
                <a:latin typeface="Arial" panose="020B0604020202020204" pitchFamily="34" charset="0"/>
                <a:ea typeface="+mn-ea"/>
                <a:cs typeface="Arial" panose="020B0604020202020204" pitchFamily="34" charset="0"/>
              </a:rPr>
              <a:t>Management Skill: A Classical View (1 of 2)</a:t>
            </a:r>
          </a:p>
        </p:txBody>
      </p:sp>
      <p:sp>
        <p:nvSpPr>
          <p:cNvPr id="39938" name="Content Placeholder 2">
            <a:extLst>
              <a:ext uri="{FF2B5EF4-FFF2-40B4-BE49-F238E27FC236}">
                <a16:creationId xmlns:a16="http://schemas.microsoft.com/office/drawing/2014/main" id="{5AE75A56-1912-FCC7-DD40-C3F1785C651A}"/>
              </a:ext>
            </a:extLst>
          </p:cNvPr>
          <p:cNvSpPr>
            <a:spLocks noGrp="1"/>
          </p:cNvSpPr>
          <p:nvPr>
            <p:ph idx="1"/>
          </p:nvPr>
        </p:nvSpPr>
        <p:spPr>
          <a:xfrm>
            <a:off x="457200" y="1600200"/>
            <a:ext cx="8229600" cy="3916363"/>
          </a:xfrm>
        </p:spPr>
        <p:txBody>
          <a:bodyPr/>
          <a:lstStyle/>
          <a:p>
            <a:r>
              <a:rPr lang="en-US" altLang="en-US" sz="2800" b="1" dirty="0"/>
              <a:t>Technical</a:t>
            </a:r>
          </a:p>
          <a:p>
            <a:pPr lvl="1"/>
            <a:r>
              <a:rPr lang="en-US" altLang="en-US" sz="2400" dirty="0"/>
              <a:t>Ability to apply specialized knowledge and expertise to work-related procedures</a:t>
            </a:r>
          </a:p>
          <a:p>
            <a:r>
              <a:rPr lang="en-US" altLang="en-US" sz="2800" b="1" dirty="0"/>
              <a:t>Human</a:t>
            </a:r>
          </a:p>
          <a:p>
            <a:pPr lvl="1"/>
            <a:r>
              <a:rPr lang="en-US" altLang="en-US" sz="2400" dirty="0"/>
              <a:t>Building cooperation within the team being led</a:t>
            </a:r>
          </a:p>
          <a:p>
            <a:r>
              <a:rPr lang="en-US" altLang="en-US" sz="2800" b="1" dirty="0"/>
              <a:t>Conceptual</a:t>
            </a:r>
          </a:p>
          <a:p>
            <a:pPr lvl="1"/>
            <a:r>
              <a:rPr lang="en-US" altLang="en-US" sz="2400" dirty="0"/>
              <a:t>Ability to see the organization as a whole</a:t>
            </a: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a:extLst>
              <a:ext uri="{FF2B5EF4-FFF2-40B4-BE49-F238E27FC236}">
                <a16:creationId xmlns:a16="http://schemas.microsoft.com/office/drawing/2014/main" id="{1D06B772-6EAB-A086-EB61-A838F04DDE7B}"/>
              </a:ext>
            </a:extLst>
          </p:cNvPr>
          <p:cNvSpPr>
            <a:spLocks noGrp="1"/>
          </p:cNvSpPr>
          <p:nvPr>
            <p:ph type="title"/>
          </p:nvPr>
        </p:nvSpPr>
        <p:spPr/>
        <p:txBody>
          <a:bodyPr/>
          <a:lstStyle/>
          <a:p>
            <a:r>
              <a:rPr lang="en-US" altLang="en-US" sz="3600" b="1" dirty="0">
                <a:ea typeface="+mn-ea"/>
                <a:cs typeface="Arial" panose="020B0604020202020204" pitchFamily="34" charset="0"/>
              </a:rPr>
              <a:t>Management Skill: A Classical View (2 of 2)</a:t>
            </a:r>
          </a:p>
        </p:txBody>
      </p:sp>
      <p:sp>
        <p:nvSpPr>
          <p:cNvPr id="40962" name="Content Placeholder 3">
            <a:extLst>
              <a:ext uri="{FF2B5EF4-FFF2-40B4-BE49-F238E27FC236}">
                <a16:creationId xmlns:a16="http://schemas.microsoft.com/office/drawing/2014/main" id="{4C4375CC-1BB0-55CE-6A14-1F33C5420F25}"/>
              </a:ext>
            </a:extLst>
          </p:cNvPr>
          <p:cNvSpPr>
            <a:spLocks noGrp="1"/>
          </p:cNvSpPr>
          <p:nvPr>
            <p:ph idx="1"/>
          </p:nvPr>
        </p:nvSpPr>
        <p:spPr>
          <a:xfrm>
            <a:off x="457200" y="1268413"/>
            <a:ext cx="8229600" cy="965200"/>
          </a:xfrm>
        </p:spPr>
        <p:txBody>
          <a:bodyPr/>
          <a:lstStyle/>
          <a:p>
            <a:pPr marL="0" indent="0">
              <a:buFont typeface="Arial" panose="020B0604020202020204" pitchFamily="34" charset="0"/>
              <a:buNone/>
            </a:pPr>
            <a:r>
              <a:rPr lang="en-US" altLang="en-US" sz="2000"/>
              <a:t>As a manager moves from the supervisory to the top-management level, conceptual skills become more important than technical skills, but human skills remain equally important</a:t>
            </a:r>
          </a:p>
        </p:txBody>
      </p:sp>
      <p:pic>
        <p:nvPicPr>
          <p:cNvPr id="40963" name="Picture 1" descr="The two-part diagram shows management levels and skills needed. The first part is a triangle that shows management levels with top management at the peak, middle management in the middle, and supervisory or operational management at the base. A square shows the skills needed with technical skills at the left, human skills in the  middle, and conceptual skills at the right. The diagram illustrates the following:&#10;• Supervisory or operational management needs technical skills the most, less human skills, and very few conceptual skills.&#10;• Middle management needs human skills the most, with less amounts of technical and conceptual skills.&#10;• Top management needs conceptual skills the most, less human skills, and very few technical skills.">
            <a:extLst>
              <a:ext uri="{FF2B5EF4-FFF2-40B4-BE49-F238E27FC236}">
                <a16:creationId xmlns:a16="http://schemas.microsoft.com/office/drawing/2014/main" id="{29E3F4B8-A481-C684-EA48-F46B290D9B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525" y="2411413"/>
            <a:ext cx="7854950" cy="317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B6D32BE4-9F30-BACF-3945-AAB57724B779}"/>
              </a:ext>
            </a:extLst>
          </p:cNvPr>
          <p:cNvSpPr txBox="1"/>
          <p:nvPr/>
        </p:nvSpPr>
        <p:spPr>
          <a:xfrm>
            <a:off x="3923928" y="5470216"/>
            <a:ext cx="1752403" cy="307777"/>
          </a:xfrm>
          <a:prstGeom prst="rect">
            <a:avLst/>
          </a:prstGeom>
          <a:noFill/>
        </p:spPr>
        <p:txBody>
          <a:bodyPr wrap="none" rtlCol="0">
            <a:spAutoFit/>
          </a:bodyPr>
          <a:lstStyle/>
          <a:p>
            <a:r>
              <a:rPr lang="en-GB" sz="1400" b="0" i="0" u="none" strike="noStrike" dirty="0">
                <a:solidFill>
                  <a:srgbClr val="3A3A3A"/>
                </a:solidFill>
                <a:effectLst/>
                <a:latin typeface="Source Sans Pro" panose="020B0503030403020204" pitchFamily="34" charset="0"/>
              </a:rPr>
              <a:t>(Robbins et al., 2021)</a:t>
            </a:r>
            <a:endParaRPr lang="en-US" sz="1400" dirty="0"/>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a:extLst>
              <a:ext uri="{FF2B5EF4-FFF2-40B4-BE49-F238E27FC236}">
                <a16:creationId xmlns:a16="http://schemas.microsoft.com/office/drawing/2014/main" id="{108D29FF-7BD8-4B63-5AEE-7E0A009E42FC}"/>
              </a:ext>
            </a:extLst>
          </p:cNvPr>
          <p:cNvSpPr>
            <a:spLocks noGrp="1"/>
          </p:cNvSpPr>
          <p:nvPr>
            <p:ph type="title"/>
          </p:nvPr>
        </p:nvSpPr>
        <p:spPr>
          <a:xfrm>
            <a:off x="457200" y="215900"/>
            <a:ext cx="7924800" cy="1096963"/>
          </a:xfrm>
        </p:spPr>
        <p:txBody>
          <a:bodyPr/>
          <a:lstStyle/>
          <a:p>
            <a:r>
              <a:rPr lang="en-US" altLang="en-US" sz="3600" b="1" dirty="0">
                <a:ea typeface="+mn-ea"/>
                <a:cs typeface="Arial" panose="020B0604020202020204" pitchFamily="34" charset="0"/>
              </a:rPr>
              <a:t>Management Skill: A Contemporary View (1 of 3)</a:t>
            </a:r>
          </a:p>
        </p:txBody>
      </p:sp>
      <p:sp>
        <p:nvSpPr>
          <p:cNvPr id="41986" name="Content Placeholder 2">
            <a:extLst>
              <a:ext uri="{FF2B5EF4-FFF2-40B4-BE49-F238E27FC236}">
                <a16:creationId xmlns:a16="http://schemas.microsoft.com/office/drawing/2014/main" id="{A6EFED0A-E7D6-04AC-99B5-C582E5A86668}"/>
              </a:ext>
            </a:extLst>
          </p:cNvPr>
          <p:cNvSpPr>
            <a:spLocks noGrp="1"/>
          </p:cNvSpPr>
          <p:nvPr>
            <p:ph idx="1"/>
          </p:nvPr>
        </p:nvSpPr>
        <p:spPr>
          <a:xfrm>
            <a:off x="457200" y="1600200"/>
            <a:ext cx="8229600" cy="4267200"/>
          </a:xfrm>
        </p:spPr>
        <p:txBody>
          <a:bodyPr/>
          <a:lstStyle/>
          <a:p>
            <a:pPr marL="255588" indent="-255588">
              <a:buSzTx/>
            </a:pPr>
            <a:r>
              <a:rPr altLang="en-US" b="1" dirty="0"/>
              <a:t>Task-Related</a:t>
            </a:r>
          </a:p>
          <a:p>
            <a:pPr marL="739775" lvl="1" indent="-282575"/>
            <a:r>
              <a:rPr altLang="en-US" dirty="0"/>
              <a:t>Efforts aimed at carrying out critical management-related duties</a:t>
            </a:r>
          </a:p>
          <a:p>
            <a:pPr marL="255588" indent="-255588">
              <a:buSzTx/>
            </a:pPr>
            <a:r>
              <a:rPr altLang="en-US" b="1" dirty="0"/>
              <a:t>People-Related</a:t>
            </a:r>
          </a:p>
          <a:p>
            <a:pPr marL="739775" lvl="1" indent="-282575"/>
            <a:r>
              <a:rPr altLang="en-US" dirty="0"/>
              <a:t>Efforts aimed at managing people in the organization</a:t>
            </a:r>
          </a:p>
          <a:p>
            <a:pPr marL="255588" indent="-255588">
              <a:buSzTx/>
            </a:pPr>
            <a:r>
              <a:rPr altLang="en-US" b="1" dirty="0"/>
              <a:t>Change-Related</a:t>
            </a:r>
          </a:p>
          <a:p>
            <a:pPr marL="739775" lvl="1" indent="-282575"/>
            <a:r>
              <a:rPr altLang="en-US" dirty="0"/>
              <a:t>Efforts aimed at modifying organizational components</a:t>
            </a: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a:extLst>
              <a:ext uri="{FF2B5EF4-FFF2-40B4-BE49-F238E27FC236}">
                <a16:creationId xmlns:a16="http://schemas.microsoft.com/office/drawing/2014/main" id="{C0BC7B21-AF2D-2B1F-19BE-566A490C2E14}"/>
              </a:ext>
            </a:extLst>
          </p:cNvPr>
          <p:cNvSpPr>
            <a:spLocks noGrp="1"/>
          </p:cNvSpPr>
          <p:nvPr>
            <p:ph type="title"/>
          </p:nvPr>
        </p:nvSpPr>
        <p:spPr>
          <a:xfrm>
            <a:off x="457200" y="215900"/>
            <a:ext cx="7848600" cy="1096963"/>
          </a:xfrm>
        </p:spPr>
        <p:txBody>
          <a:bodyPr/>
          <a:lstStyle/>
          <a:p>
            <a:r>
              <a:rPr lang="en-US" altLang="en-US" sz="3600" b="1" dirty="0">
                <a:ea typeface="+mn-ea"/>
                <a:cs typeface="Arial" panose="020B0604020202020204" pitchFamily="34" charset="0"/>
              </a:rPr>
              <a:t>Management Skill: A Contemporary View (2 of 3)</a:t>
            </a:r>
          </a:p>
        </p:txBody>
      </p:sp>
      <p:sp>
        <p:nvSpPr>
          <p:cNvPr id="43010" name="Content Placeholder 3">
            <a:extLst>
              <a:ext uri="{FF2B5EF4-FFF2-40B4-BE49-F238E27FC236}">
                <a16:creationId xmlns:a16="http://schemas.microsoft.com/office/drawing/2014/main" id="{F3E37373-A087-CD89-435E-168659318A14}"/>
              </a:ext>
            </a:extLst>
          </p:cNvPr>
          <p:cNvSpPr>
            <a:spLocks noGrp="1"/>
          </p:cNvSpPr>
          <p:nvPr>
            <p:ph idx="1"/>
          </p:nvPr>
        </p:nvSpPr>
        <p:spPr>
          <a:xfrm>
            <a:off x="457200" y="1600200"/>
            <a:ext cx="8229600" cy="3916363"/>
          </a:xfrm>
        </p:spPr>
        <p:txBody>
          <a:bodyPr/>
          <a:lstStyle/>
          <a:p>
            <a:r>
              <a:rPr lang="en-US" altLang="en-US" sz="2800" b="1" dirty="0"/>
              <a:t>Management Employability Skills</a:t>
            </a:r>
          </a:p>
          <a:p>
            <a:pPr marL="739775" lvl="1" indent="-282575"/>
            <a:r>
              <a:rPr lang="en-US" altLang="en-US" sz="2400" dirty="0"/>
              <a:t>A persons’ ability to gain and maintain a career as a manager</a:t>
            </a:r>
          </a:p>
          <a:p>
            <a:pPr marL="739775" lvl="1" indent="-282575"/>
            <a:r>
              <a:rPr lang="en-US" altLang="en-US" sz="2400" dirty="0"/>
              <a:t>Six skills related to employability, </a:t>
            </a:r>
          </a:p>
          <a:p>
            <a:pPr marL="739775" lvl="1" indent="-282575"/>
            <a:r>
              <a:rPr lang="en-US" altLang="en-US" sz="2400" dirty="0"/>
              <a:t>Not a comprehensive list as many skills are needed to be a successful manager</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a:extLst>
              <a:ext uri="{FF2B5EF4-FFF2-40B4-BE49-F238E27FC236}">
                <a16:creationId xmlns:a16="http://schemas.microsoft.com/office/drawing/2014/main" id="{68DA054D-95AA-92A9-0DEE-3FAC56425976}"/>
              </a:ext>
            </a:extLst>
          </p:cNvPr>
          <p:cNvSpPr>
            <a:spLocks noGrp="1"/>
          </p:cNvSpPr>
          <p:nvPr>
            <p:ph type="title"/>
          </p:nvPr>
        </p:nvSpPr>
        <p:spPr>
          <a:xfrm>
            <a:off x="531813" y="0"/>
            <a:ext cx="8229600" cy="1143000"/>
          </a:xfrm>
        </p:spPr>
        <p:txBody>
          <a:bodyPr/>
          <a:lstStyle/>
          <a:p>
            <a:r>
              <a:rPr lang="en-US" altLang="en-US" sz="3600" b="1" dirty="0">
                <a:ea typeface="+mn-ea"/>
                <a:cs typeface="Arial" panose="020B0604020202020204" pitchFamily="34" charset="0"/>
              </a:rPr>
              <a:t>Management Skill: A Contemporary View </a:t>
            </a:r>
            <a:r>
              <a:rPr lang="en-US" altLang="en-US" sz="2400" b="1" dirty="0">
                <a:ea typeface="+mn-ea"/>
                <a:cs typeface="Arial" panose="020B0604020202020204" pitchFamily="34" charset="0"/>
              </a:rPr>
              <a:t>(3 of 3)</a:t>
            </a:r>
            <a:endParaRPr lang="en-US" altLang="en-US" sz="3600" b="1" dirty="0">
              <a:ea typeface="+mn-ea"/>
              <a:cs typeface="Arial" panose="020B0604020202020204" pitchFamily="34" charset="0"/>
            </a:endParaRPr>
          </a:p>
        </p:txBody>
      </p:sp>
      <p:sp>
        <p:nvSpPr>
          <p:cNvPr id="44034" name="Content Placeholder 3">
            <a:extLst>
              <a:ext uri="{FF2B5EF4-FFF2-40B4-BE49-F238E27FC236}">
                <a16:creationId xmlns:a16="http://schemas.microsoft.com/office/drawing/2014/main" id="{A2C1582A-81AA-F574-37F5-E24DD0ED8CFE}"/>
              </a:ext>
            </a:extLst>
          </p:cNvPr>
          <p:cNvSpPr>
            <a:spLocks noGrp="1"/>
          </p:cNvSpPr>
          <p:nvPr>
            <p:ph idx="1"/>
          </p:nvPr>
        </p:nvSpPr>
        <p:spPr>
          <a:xfrm>
            <a:off x="323850" y="1220788"/>
            <a:ext cx="8229600" cy="381000"/>
          </a:xfrm>
        </p:spPr>
        <p:txBody>
          <a:bodyPr/>
          <a:lstStyle/>
          <a:p>
            <a:pPr marL="509588" indent="-477838">
              <a:spcBef>
                <a:spcPts val="800"/>
              </a:spcBef>
              <a:buFont typeface="Arial" panose="020B0604020202020204" pitchFamily="34" charset="0"/>
              <a:buNone/>
            </a:pPr>
            <a:r>
              <a:rPr lang="en-US" altLang="en-US" sz="2000"/>
              <a:t>Skills managers need to perform their tasks</a:t>
            </a:r>
          </a:p>
        </p:txBody>
      </p:sp>
      <p:graphicFrame>
        <p:nvGraphicFramePr>
          <p:cNvPr id="3" name="Table 2">
            <a:extLst>
              <a:ext uri="{FF2B5EF4-FFF2-40B4-BE49-F238E27FC236}">
                <a16:creationId xmlns:a16="http://schemas.microsoft.com/office/drawing/2014/main" id="{AE818D03-920F-4647-B540-FB984059B2C4}"/>
              </a:ext>
            </a:extLst>
          </p:cNvPr>
          <p:cNvGraphicFramePr>
            <a:graphicFrameLocks noGrp="1"/>
          </p:cNvGraphicFramePr>
          <p:nvPr/>
        </p:nvGraphicFramePr>
        <p:xfrm>
          <a:off x="531813" y="1679575"/>
          <a:ext cx="7443787" cy="4054477"/>
        </p:xfrm>
        <a:graphic>
          <a:graphicData uri="http://schemas.openxmlformats.org/drawingml/2006/table">
            <a:tbl>
              <a:tblPr firstRow="1">
                <a:tableStyleId>{2D5ABB26-0587-4C30-8999-92F81FD0307C}</a:tableStyleId>
              </a:tblPr>
              <a:tblGrid>
                <a:gridCol w="7443787">
                  <a:extLst>
                    <a:ext uri="{9D8B030D-6E8A-4147-A177-3AD203B41FA5}">
                      <a16:colId xmlns:a16="http://schemas.microsoft.com/office/drawing/2014/main" val="20000"/>
                    </a:ext>
                  </a:extLst>
                </a:gridCol>
              </a:tblGrid>
              <a:tr h="579211">
                <a:tc>
                  <a:txBody>
                    <a:bodyPr/>
                    <a:lstStyle/>
                    <a:p>
                      <a:r>
                        <a:rPr lang="en-US" sz="1600" b="1" i="0" u="none" strike="noStrike" kern="1200" baseline="0" dirty="0">
                          <a:solidFill>
                            <a:schemeClr val="tx1"/>
                          </a:solidFill>
                          <a:latin typeface="+mn-lt"/>
                          <a:ea typeface="+mn-ea"/>
                          <a:cs typeface="+mn-cs"/>
                        </a:rPr>
                        <a:t>Communication</a:t>
                      </a:r>
                    </a:p>
                    <a:p>
                      <a:r>
                        <a:rPr lang="en-US" sz="1600" b="0" i="0" u="none" strike="noStrike" kern="1200" baseline="0" dirty="0">
                          <a:solidFill>
                            <a:schemeClr val="tx1"/>
                          </a:solidFill>
                          <a:latin typeface="+mn-lt"/>
                          <a:ea typeface="+mn-ea"/>
                          <a:cs typeface="+mn-cs"/>
                        </a:rPr>
                        <a:t>Effectively sharing meaning with others.</a:t>
                      </a:r>
                      <a:endParaRPr lang="en-US" sz="1600" dirty="0"/>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0"/>
                  </a:ext>
                </a:extLst>
              </a:tr>
              <a:tr h="579211">
                <a:tc>
                  <a:txBody>
                    <a:bodyPr/>
                    <a:lstStyle/>
                    <a:p>
                      <a:r>
                        <a:rPr lang="en-US" sz="1600" b="1" i="0" u="none" strike="noStrike" kern="1200" baseline="0" dirty="0">
                          <a:solidFill>
                            <a:schemeClr val="tx1"/>
                          </a:solidFill>
                          <a:latin typeface="+mn-lt"/>
                          <a:ea typeface="+mn-ea"/>
                          <a:cs typeface="+mn-cs"/>
                        </a:rPr>
                        <a:t>Critical Thinking</a:t>
                      </a:r>
                    </a:p>
                    <a:p>
                      <a:r>
                        <a:rPr lang="en-US" sz="1600" b="0" i="0" u="none" strike="noStrike" kern="1200" baseline="0" dirty="0">
                          <a:solidFill>
                            <a:schemeClr val="tx1"/>
                          </a:solidFill>
                          <a:latin typeface="+mn-lt"/>
                          <a:ea typeface="+mn-ea"/>
                          <a:cs typeface="+mn-cs"/>
                        </a:rPr>
                        <a:t>Assessing situations to identify and solve problems.</a:t>
                      </a:r>
                      <a:endParaRPr lang="en-US" sz="1600" dirty="0"/>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579211">
                <a:tc>
                  <a:txBody>
                    <a:bodyPr/>
                    <a:lstStyle/>
                    <a:p>
                      <a:r>
                        <a:rPr lang="en-US" sz="1600" b="1" i="0" u="none" strike="noStrike" kern="1200" baseline="0" dirty="0">
                          <a:solidFill>
                            <a:schemeClr val="tx1"/>
                          </a:solidFill>
                          <a:latin typeface="+mn-lt"/>
                          <a:ea typeface="+mn-ea"/>
                          <a:cs typeface="+mn-cs"/>
                        </a:rPr>
                        <a:t>Creativity</a:t>
                      </a:r>
                    </a:p>
                    <a:p>
                      <a:r>
                        <a:rPr lang="en-US" sz="1600" b="0" i="0" u="none" strike="noStrike" kern="1200" baseline="0" dirty="0">
                          <a:solidFill>
                            <a:schemeClr val="tx1"/>
                          </a:solidFill>
                          <a:latin typeface="+mn-lt"/>
                          <a:ea typeface="+mn-ea"/>
                          <a:cs typeface="+mn-cs"/>
                        </a:rPr>
                        <a:t>Generating new ideas that contribute to organizational success.</a:t>
                      </a:r>
                      <a:endParaRPr lang="en-US" sz="1600" dirty="0"/>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579211">
                <a:tc>
                  <a:txBody>
                    <a:bodyPr/>
                    <a:lstStyle/>
                    <a:p>
                      <a:r>
                        <a:rPr lang="en-US" sz="1600" b="1" i="0" u="none" strike="noStrike" kern="1200" baseline="0" dirty="0">
                          <a:solidFill>
                            <a:schemeClr val="tx1"/>
                          </a:solidFill>
                          <a:latin typeface="+mn-lt"/>
                          <a:ea typeface="+mn-ea"/>
                          <a:cs typeface="+mn-cs"/>
                        </a:rPr>
                        <a:t>Collaboration</a:t>
                      </a:r>
                    </a:p>
                    <a:p>
                      <a:r>
                        <a:rPr lang="en-US" sz="1600" b="0" i="0" u="none" strike="noStrike" kern="1200" baseline="0" dirty="0">
                          <a:solidFill>
                            <a:schemeClr val="tx1"/>
                          </a:solidFill>
                          <a:latin typeface="+mn-lt"/>
                          <a:ea typeface="+mn-ea"/>
                          <a:cs typeface="+mn-cs"/>
                        </a:rPr>
                        <a:t>Understanding and working within the dynamics of a group.</a:t>
                      </a:r>
                      <a:endParaRPr lang="en-US" sz="1600" dirty="0"/>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579211">
                <a:tc>
                  <a:txBody>
                    <a:bodyPr/>
                    <a:lstStyle/>
                    <a:p>
                      <a:r>
                        <a:rPr lang="en-US" sz="1600" b="1" i="0" u="none" strike="noStrike" kern="1200" baseline="0" dirty="0">
                          <a:solidFill>
                            <a:schemeClr val="tx1"/>
                          </a:solidFill>
                          <a:latin typeface="+mn-lt"/>
                          <a:ea typeface="+mn-ea"/>
                          <a:cs typeface="+mn-cs"/>
                        </a:rPr>
                        <a:t>Personal Ethics</a:t>
                      </a:r>
                    </a:p>
                    <a:p>
                      <a:r>
                        <a:rPr lang="en-US" sz="1600" b="0" i="0" u="none" strike="noStrike" kern="1200" baseline="0" dirty="0">
                          <a:solidFill>
                            <a:schemeClr val="tx1"/>
                          </a:solidFill>
                          <a:latin typeface="+mn-lt"/>
                          <a:ea typeface="+mn-ea"/>
                          <a:cs typeface="+mn-cs"/>
                        </a:rPr>
                        <a:t>Dealing with people, problems, and situations with honesty and integrity</a:t>
                      </a:r>
                      <a:endParaRPr lang="en-US" sz="1600" dirty="0"/>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579211">
                <a:tc>
                  <a:txBody>
                    <a:bodyPr/>
                    <a:lstStyle/>
                    <a:p>
                      <a:r>
                        <a:rPr lang="en-US" sz="1600" b="1" i="0" u="none" strike="noStrike" kern="1200" baseline="0" dirty="0">
                          <a:solidFill>
                            <a:schemeClr val="tx1"/>
                          </a:solidFill>
                          <a:latin typeface="+mn-lt"/>
                          <a:ea typeface="+mn-ea"/>
                          <a:cs typeface="+mn-cs"/>
                        </a:rPr>
                        <a:t>Adaptability</a:t>
                      </a:r>
                    </a:p>
                    <a:p>
                      <a:r>
                        <a:rPr lang="en-US" sz="1600" b="0" i="0" u="none" strike="noStrike" kern="1200" baseline="0" dirty="0">
                          <a:solidFill>
                            <a:schemeClr val="tx1"/>
                          </a:solidFill>
                          <a:latin typeface="+mn-lt"/>
                          <a:ea typeface="+mn-ea"/>
                          <a:cs typeface="+mn-cs"/>
                        </a:rPr>
                        <a:t>Working independently or as part of a team</a:t>
                      </a:r>
                      <a:endParaRPr lang="en-US" sz="1600" dirty="0"/>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579211">
                <a:tc>
                  <a:txBody>
                    <a:bodyPr/>
                    <a:lstStyle/>
                    <a:p>
                      <a:r>
                        <a:rPr lang="en-US" sz="1600" b="1" i="0" u="none" strike="noStrike" kern="1200" baseline="0" dirty="0">
                          <a:solidFill>
                            <a:schemeClr val="tx1"/>
                          </a:solidFill>
                          <a:latin typeface="+mn-lt"/>
                          <a:ea typeface="+mn-ea"/>
                          <a:cs typeface="+mn-cs"/>
                        </a:rPr>
                        <a:t>Socially Responsible</a:t>
                      </a:r>
                    </a:p>
                    <a:p>
                      <a:r>
                        <a:rPr lang="en-US" sz="1600" b="0" i="0" u="none" strike="noStrike" kern="1200" baseline="0" dirty="0">
                          <a:solidFill>
                            <a:schemeClr val="tx1"/>
                          </a:solidFill>
                          <a:latin typeface="+mn-lt"/>
                          <a:ea typeface="+mn-ea"/>
                          <a:cs typeface="+mn-cs"/>
                        </a:rPr>
                        <a:t>Contributing to the welfare of the community.</a:t>
                      </a:r>
                      <a:endParaRPr lang="en-US" sz="1600" dirty="0"/>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84D78-397C-CC45-D3EA-5BAAB66A5194}"/>
              </a:ext>
            </a:extLst>
          </p:cNvPr>
          <p:cNvSpPr>
            <a:spLocks noGrp="1"/>
          </p:cNvSpPr>
          <p:nvPr>
            <p:ph type="title"/>
          </p:nvPr>
        </p:nvSpPr>
        <p:spPr/>
        <p:txBody>
          <a:bodyPr/>
          <a:lstStyle/>
          <a:p>
            <a:r>
              <a:rPr lang="en-GB" sz="3600" b="1" dirty="0"/>
              <a:t>Activity</a:t>
            </a:r>
          </a:p>
        </p:txBody>
      </p:sp>
      <p:sp>
        <p:nvSpPr>
          <p:cNvPr id="3" name="Content Placeholder 2">
            <a:extLst>
              <a:ext uri="{FF2B5EF4-FFF2-40B4-BE49-F238E27FC236}">
                <a16:creationId xmlns:a16="http://schemas.microsoft.com/office/drawing/2014/main" id="{789B94AB-219E-FA91-9B4B-9F017338AC24}"/>
              </a:ext>
            </a:extLst>
          </p:cNvPr>
          <p:cNvSpPr>
            <a:spLocks noGrp="1"/>
          </p:cNvSpPr>
          <p:nvPr>
            <p:ph idx="1"/>
          </p:nvPr>
        </p:nvSpPr>
        <p:spPr/>
        <p:txBody>
          <a:bodyPr/>
          <a:lstStyle/>
          <a:p>
            <a:pPr algn="l"/>
            <a:r>
              <a:rPr lang="en-GB" sz="2000" b="0" i="0" u="none" strike="noStrike" dirty="0">
                <a:solidFill>
                  <a:srgbClr val="000000"/>
                </a:solidFill>
                <a:effectLst/>
              </a:rPr>
              <a:t>Form groups of </a:t>
            </a:r>
            <a:r>
              <a:rPr lang="en-GB" sz="2000" b="1" i="0" u="none" strike="noStrike" dirty="0">
                <a:solidFill>
                  <a:srgbClr val="000000"/>
                </a:solidFill>
                <a:effectLst/>
              </a:rPr>
              <a:t>4-5 members</a:t>
            </a:r>
            <a:r>
              <a:rPr lang="en-GB" sz="2000" b="0" i="0" u="none" strike="noStrike" dirty="0">
                <a:solidFill>
                  <a:srgbClr val="000000"/>
                </a:solidFill>
                <a:effectLst/>
              </a:rPr>
              <a:t> and complete the following activity.</a:t>
            </a:r>
          </a:p>
          <a:p>
            <a:pPr algn="l"/>
            <a:r>
              <a:rPr lang="en-GB" sz="2000" b="0" i="0" u="none" strike="noStrike" dirty="0">
                <a:solidFill>
                  <a:srgbClr val="000000"/>
                </a:solidFill>
                <a:effectLst/>
              </a:rPr>
              <a:t>Your group will take on the role of managers at </a:t>
            </a:r>
            <a:r>
              <a:rPr lang="en-GB" sz="2000" b="1" i="0" u="none" strike="noStrike" dirty="0">
                <a:solidFill>
                  <a:srgbClr val="000000"/>
                </a:solidFill>
                <a:effectLst/>
              </a:rPr>
              <a:t>Samsung Electronics</a:t>
            </a:r>
            <a:r>
              <a:rPr lang="en-GB" sz="2000" b="0" i="0" u="none" strike="noStrike" dirty="0">
                <a:solidFill>
                  <a:srgbClr val="000000"/>
                </a:solidFill>
                <a:effectLst/>
              </a:rPr>
              <a:t>, a global leader in consumer electronics. Samsung is planning to launch a new line of </a:t>
            </a:r>
            <a:r>
              <a:rPr lang="en-GB" sz="2000" b="1" i="0" u="none" strike="noStrike" dirty="0">
                <a:solidFill>
                  <a:srgbClr val="000000"/>
                </a:solidFill>
                <a:effectLst/>
              </a:rPr>
              <a:t>smart home devices</a:t>
            </a:r>
            <a:r>
              <a:rPr lang="en-GB" sz="2000" b="0" i="0" u="none" strike="noStrike" dirty="0">
                <a:solidFill>
                  <a:srgbClr val="000000"/>
                </a:solidFill>
                <a:effectLst/>
              </a:rPr>
              <a:t> (such as AI-powered security cameras, smart refrigerators, and automated lighting systems) targeting tech-savvy consumers. </a:t>
            </a:r>
          </a:p>
          <a:p>
            <a:pPr algn="l"/>
            <a:r>
              <a:rPr lang="en-GB" sz="2000" b="0" i="0" u="none" strike="noStrike" dirty="0">
                <a:solidFill>
                  <a:srgbClr val="000000"/>
                </a:solidFill>
                <a:effectLst/>
              </a:rPr>
              <a:t>The company aims to capitalize on the growing demand for interconnected home technology solutions.</a:t>
            </a:r>
          </a:p>
          <a:p>
            <a:pPr algn="l"/>
            <a:r>
              <a:rPr lang="en-GB" sz="2000" b="0" i="0" u="none" strike="noStrike" dirty="0">
                <a:solidFill>
                  <a:srgbClr val="000000"/>
                </a:solidFill>
                <a:effectLst/>
              </a:rPr>
              <a:t>Using the </a:t>
            </a:r>
            <a:r>
              <a:rPr lang="en-GB" sz="2000" b="1" i="0" u="none" strike="noStrike" dirty="0">
                <a:solidFill>
                  <a:srgbClr val="000000"/>
                </a:solidFill>
                <a:effectLst/>
              </a:rPr>
              <a:t>four managerial functions</a:t>
            </a:r>
            <a:r>
              <a:rPr lang="en-GB" sz="2000" b="0" i="0" u="none" strike="noStrike" dirty="0">
                <a:solidFill>
                  <a:srgbClr val="000000"/>
                </a:solidFill>
                <a:effectLst/>
              </a:rPr>
              <a:t>, describe the key actions and strategies Samsung should implement to successfully launch the new product line within the next six months.</a:t>
            </a:r>
          </a:p>
          <a:p>
            <a:pPr algn="l"/>
            <a:r>
              <a:rPr lang="en-GB" sz="2000" dirty="0">
                <a:solidFill>
                  <a:srgbClr val="000000"/>
                </a:solidFill>
              </a:rPr>
              <a:t>Be prepared to present your work.</a:t>
            </a:r>
            <a:endParaRPr lang="en-GB" sz="2000" b="0" i="0" u="none" strike="noStrike" dirty="0">
              <a:solidFill>
                <a:srgbClr val="000000"/>
              </a:solidFill>
              <a:effectLst/>
            </a:endParaRPr>
          </a:p>
          <a:p>
            <a:endParaRPr lang="en-GB" dirty="0"/>
          </a:p>
        </p:txBody>
      </p:sp>
      <p:sp>
        <p:nvSpPr>
          <p:cNvPr id="4" name="Date Placeholder 3">
            <a:extLst>
              <a:ext uri="{FF2B5EF4-FFF2-40B4-BE49-F238E27FC236}">
                <a16:creationId xmlns:a16="http://schemas.microsoft.com/office/drawing/2014/main" id="{C1D57609-A326-BA95-22DB-7DCF38C3462B}"/>
              </a:ext>
            </a:extLst>
          </p:cNvPr>
          <p:cNvSpPr>
            <a:spLocks noGrp="1"/>
          </p:cNvSpPr>
          <p:nvPr>
            <p:ph type="dt" sz="half" idx="10"/>
          </p:nvPr>
        </p:nvSpPr>
        <p:spPr/>
        <p:txBody>
          <a:bodyPr/>
          <a:lstStyle/>
          <a:p>
            <a:pPr>
              <a:defRPr/>
            </a:pPr>
            <a:fld id="{0550CDB1-F9A5-CA48-8974-E609A46BA7C6}" type="datetime1">
              <a:rPr lang="en-GB" altLang="en-US" smtClean="0"/>
              <a:pPr>
                <a:defRPr/>
              </a:pPr>
              <a:t>10/03/2025</a:t>
            </a:fld>
            <a:endParaRPr lang="en-GB" altLang="en-US"/>
          </a:p>
        </p:txBody>
      </p:sp>
      <p:sp>
        <p:nvSpPr>
          <p:cNvPr id="5" name="Slide Number Placeholder 4">
            <a:extLst>
              <a:ext uri="{FF2B5EF4-FFF2-40B4-BE49-F238E27FC236}">
                <a16:creationId xmlns:a16="http://schemas.microsoft.com/office/drawing/2014/main" id="{BD94389F-54D6-8F93-5402-CA68F4D9AEF4}"/>
              </a:ext>
            </a:extLst>
          </p:cNvPr>
          <p:cNvSpPr>
            <a:spLocks noGrp="1"/>
          </p:cNvSpPr>
          <p:nvPr>
            <p:ph type="sldNum" sz="quarter" idx="12"/>
          </p:nvPr>
        </p:nvSpPr>
        <p:spPr/>
        <p:txBody>
          <a:bodyPr/>
          <a:lstStyle/>
          <a:p>
            <a:fld id="{75C436B9-CD0E-7144-9179-47E3E149EB70}" type="slidenum">
              <a:rPr lang="en-GB" altLang="en-US" smtClean="0"/>
              <a:pPr/>
              <a:t>20</a:t>
            </a:fld>
            <a:endParaRPr lang="en-GB" altLang="en-US"/>
          </a:p>
        </p:txBody>
      </p:sp>
    </p:spTree>
    <p:extLst>
      <p:ext uri="{BB962C8B-B14F-4D97-AF65-F5344CB8AC3E}">
        <p14:creationId xmlns:p14="http://schemas.microsoft.com/office/powerpoint/2010/main" val="21719221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a:extLst>
              <a:ext uri="{FF2B5EF4-FFF2-40B4-BE49-F238E27FC236}">
                <a16:creationId xmlns:a16="http://schemas.microsoft.com/office/drawing/2014/main" id="{FA7637D3-A155-16EA-803D-1E0885FC84FE}"/>
              </a:ext>
            </a:extLst>
          </p:cNvPr>
          <p:cNvSpPr>
            <a:spLocks noGrp="1"/>
          </p:cNvSpPr>
          <p:nvPr>
            <p:ph type="title"/>
          </p:nvPr>
        </p:nvSpPr>
        <p:spPr/>
        <p:txBody>
          <a:bodyPr/>
          <a:lstStyle/>
          <a:p>
            <a:r>
              <a:rPr lang="en-US" altLang="en-US" sz="3600" b="1" dirty="0"/>
              <a:t>References</a:t>
            </a:r>
          </a:p>
        </p:txBody>
      </p:sp>
      <p:sp>
        <p:nvSpPr>
          <p:cNvPr id="57346" name="Content Placeholder 2">
            <a:extLst>
              <a:ext uri="{FF2B5EF4-FFF2-40B4-BE49-F238E27FC236}">
                <a16:creationId xmlns:a16="http://schemas.microsoft.com/office/drawing/2014/main" id="{7035370E-3878-57C6-581A-834CBB6611E0}"/>
              </a:ext>
            </a:extLst>
          </p:cNvPr>
          <p:cNvSpPr>
            <a:spLocks noGrp="1"/>
          </p:cNvSpPr>
          <p:nvPr>
            <p:ph idx="1"/>
          </p:nvPr>
        </p:nvSpPr>
        <p:spPr>
          <a:xfrm>
            <a:off x="457200" y="1600200"/>
            <a:ext cx="8229600" cy="3916363"/>
          </a:xfrm>
        </p:spPr>
        <p:txBody>
          <a:bodyPr/>
          <a:lstStyle/>
          <a:p>
            <a:r>
              <a:rPr lang="en-US" altLang="en-US" sz="2400" dirty="0"/>
              <a:t>Crawford, J. (2023) </a:t>
            </a:r>
            <a:r>
              <a:rPr lang="en-US" altLang="en-US" sz="2400" i="1" dirty="0"/>
              <a:t>Leadership: Advancing Great Leaders and Leadership. </a:t>
            </a:r>
            <a:r>
              <a:rPr lang="en-US" altLang="en-US" sz="2400" dirty="0" err="1"/>
              <a:t>IntechOpen</a:t>
            </a:r>
            <a:r>
              <a:rPr lang="en-US" altLang="en-US" sz="2400" dirty="0"/>
              <a:t>. Available at: https://</a:t>
            </a:r>
            <a:r>
              <a:rPr lang="en-US" altLang="en-US" sz="2400" dirty="0" err="1"/>
              <a:t>doi.org</a:t>
            </a:r>
            <a:r>
              <a:rPr lang="en-US" altLang="en-US" sz="2400" dirty="0"/>
              <a:t>/10.5772/intechopen.104266.</a:t>
            </a:r>
            <a:endParaRPr lang="en-GB" sz="2400" b="0" i="0" u="none" strike="noStrike" dirty="0">
              <a:solidFill>
                <a:srgbClr val="3A3A3A"/>
              </a:solidFill>
              <a:effectLst/>
              <a:latin typeface="Source Sans Pro" panose="020B0503030403020204" pitchFamily="34" charset="0"/>
            </a:endParaRPr>
          </a:p>
          <a:p>
            <a:r>
              <a:rPr lang="en-GB" sz="2400" b="0" i="0" u="none" strike="noStrike" dirty="0">
                <a:effectLst/>
                <a:latin typeface="Source Sans Pro" panose="020B0503030403020204" pitchFamily="34" charset="0"/>
              </a:rPr>
              <a:t>Yukl, G.A. and Gardner, W.L. (2020) </a:t>
            </a:r>
            <a:r>
              <a:rPr lang="en-GB" sz="2400" b="0" i="1" u="none" strike="noStrike" dirty="0">
                <a:effectLst/>
                <a:latin typeface="Source Sans Pro" panose="020B0503030403020204" pitchFamily="34" charset="0"/>
              </a:rPr>
              <a:t>Leadership in organizations</a:t>
            </a:r>
            <a:r>
              <a:rPr lang="en-GB" sz="2400" b="0" i="0" u="none" strike="noStrike" dirty="0">
                <a:effectLst/>
                <a:latin typeface="Source Sans Pro" panose="020B0503030403020204" pitchFamily="34" charset="0"/>
              </a:rPr>
              <a:t>. Ninth edition. Harlow: Pearson Education Limited.</a:t>
            </a:r>
          </a:p>
          <a:p>
            <a:endParaRPr lang="en-US" altLang="en-US" dirty="0"/>
          </a:p>
        </p:txBody>
      </p:sp>
      <p:sp>
        <p:nvSpPr>
          <p:cNvPr id="4" name="Date Placeholder 3">
            <a:extLst>
              <a:ext uri="{FF2B5EF4-FFF2-40B4-BE49-F238E27FC236}">
                <a16:creationId xmlns:a16="http://schemas.microsoft.com/office/drawing/2014/main" id="{41D863C0-29F1-A247-82A5-317180147C99}"/>
              </a:ext>
            </a:extLst>
          </p:cNvPr>
          <p:cNvSpPr>
            <a:spLocks noGrp="1"/>
          </p:cNvSpPr>
          <p:nvPr>
            <p:ph type="dt" sz="quarter" idx="10"/>
          </p:nvPr>
        </p:nvSpPr>
        <p:spPr/>
        <p:txBody>
          <a:bodyPr/>
          <a:lstStyle/>
          <a:p>
            <a:pPr>
              <a:defRPr/>
            </a:pPr>
            <a:fld id="{6E89597E-7044-1E4D-B78A-5B47F6A147A4}" type="datetime1">
              <a:rPr lang="en-GB" altLang="en-US" smtClean="0"/>
              <a:pPr>
                <a:defRPr/>
              </a:pPr>
              <a:t>10/03/2025</a:t>
            </a:fld>
            <a:endParaRPr lang="en-GB" altLang="en-US"/>
          </a:p>
        </p:txBody>
      </p:sp>
      <p:sp>
        <p:nvSpPr>
          <p:cNvPr id="57348" name="Slide Number Placeholder 4">
            <a:extLst>
              <a:ext uri="{FF2B5EF4-FFF2-40B4-BE49-F238E27FC236}">
                <a16:creationId xmlns:a16="http://schemas.microsoft.com/office/drawing/2014/main" id="{61E723D0-C890-D7A4-DBAE-6F426FD2C77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465BAF9-FAFA-E64E-997D-909591D78EB1}" type="slidenum">
              <a:rPr lang="en-GB" altLang="en-US">
                <a:solidFill>
                  <a:srgbClr val="898989"/>
                </a:solidFill>
                <a:latin typeface="Myriad Pro"/>
              </a:rPr>
              <a:pPr/>
              <a:t>21</a:t>
            </a:fld>
            <a:endParaRPr lang="en-GB" altLang="en-US">
              <a:solidFill>
                <a:srgbClr val="898989"/>
              </a:solidFill>
              <a:latin typeface="Myriad Pro"/>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1023</TotalTime>
  <Words>920</Words>
  <Application>Microsoft Macintosh PowerPoint</Application>
  <PresentationFormat>On-screen Show (4:3)</PresentationFormat>
  <Paragraphs>134</Paragraphs>
  <Slides>21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Myriad Pro</vt:lpstr>
      <vt:lpstr>Source Sans Pro</vt:lpstr>
      <vt:lpstr>Verdana</vt:lpstr>
      <vt:lpstr>20140311PresentationUWTSDTemplate</vt:lpstr>
      <vt:lpstr>LCBB6003 Leadership and management, theory and practice  </vt:lpstr>
      <vt:lpstr>Content of the Session</vt:lpstr>
      <vt:lpstr>Defining Management</vt:lpstr>
      <vt:lpstr>Management characteristics</vt:lpstr>
      <vt:lpstr>PowerPoint Presentation</vt:lpstr>
      <vt:lpstr>The Management Process: Managerial Functions (1 of 2)</vt:lpstr>
      <vt:lpstr>The Management Process: Managerial Functions (2 of 2)</vt:lpstr>
      <vt:lpstr>Mistakes Managers Make in Carrying out the Managerial Functions</vt:lpstr>
      <vt:lpstr>Management Process and Organizational Resources (1 of 4)</vt:lpstr>
      <vt:lpstr>Management Process and Organizational Resources (2 of 4)</vt:lpstr>
      <vt:lpstr>Management Process and Organizational Resources (3 of 4) </vt:lpstr>
      <vt:lpstr>PowerPoint Presentation</vt:lpstr>
      <vt:lpstr>Combining Effectiveness and Efficiency</vt:lpstr>
      <vt:lpstr>Management Skill the Key to Management Success</vt:lpstr>
      <vt:lpstr>Management Skill: A Classical View (1 of 2)</vt:lpstr>
      <vt:lpstr>Management Skill: A Classical View (2 of 2)</vt:lpstr>
      <vt:lpstr>Management Skill: A Contemporary View (1 of 3)</vt:lpstr>
      <vt:lpstr>Management Skill: A Contemporary View (2 of 3)</vt:lpstr>
      <vt:lpstr>Management Skill: A Contemporary View (3 of 3)</vt:lpstr>
      <vt:lpstr>Activity</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81</cp:revision>
  <cp:lastPrinted>1601-01-01T00:00:00Z</cp:lastPrinted>
  <dcterms:created xsi:type="dcterms:W3CDTF">2002-10-07T19:43:58Z</dcterms:created>
  <dcterms:modified xsi:type="dcterms:W3CDTF">2025-03-10T11:43:54Z</dcterms:modified>
</cp:coreProperties>
</file>