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8"/>
  </p:notesMasterIdLst>
  <p:sldIdLst>
    <p:sldId id="280" r:id="rId3"/>
    <p:sldId id="377" r:id="rId4"/>
    <p:sldId id="376" r:id="rId5"/>
    <p:sldId id="331" r:id="rId6"/>
    <p:sldId id="381" r:id="rId7"/>
    <p:sldId id="390" r:id="rId8"/>
    <p:sldId id="391" r:id="rId9"/>
    <p:sldId id="392" r:id="rId10"/>
    <p:sldId id="378" r:id="rId11"/>
    <p:sldId id="382" r:id="rId12"/>
    <p:sldId id="379" r:id="rId13"/>
    <p:sldId id="383" r:id="rId14"/>
    <p:sldId id="384" r:id="rId15"/>
    <p:sldId id="385" r:id="rId16"/>
    <p:sldId id="387" r:id="rId17"/>
    <p:sldId id="386" r:id="rId18"/>
    <p:sldId id="263" r:id="rId19"/>
    <p:sldId id="257" r:id="rId20"/>
    <p:sldId id="388" r:id="rId21"/>
    <p:sldId id="258" r:id="rId22"/>
    <p:sldId id="259" r:id="rId23"/>
    <p:sldId id="260" r:id="rId24"/>
    <p:sldId id="264" r:id="rId25"/>
    <p:sldId id="265" r:id="rId26"/>
    <p:sldId id="26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36D66E-1364-7CB5-B064-78E44ADADC90}" v="77" dt="2026-10-19T09:45:21.9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137" autoAdjust="0"/>
  </p:normalViewPr>
  <p:slideViewPr>
    <p:cSldViewPr snapToGrid="0">
      <p:cViewPr varScale="1">
        <p:scale>
          <a:sx n="87" d="100"/>
          <a:sy n="87" d="100"/>
        </p:scale>
        <p:origin x="66" y="87"/>
      </p:cViewPr>
      <p:guideLst/>
    </p:cSldViewPr>
  </p:slideViewPr>
  <p:notesTextViewPr>
    <p:cViewPr>
      <p:scale>
        <a:sx n="1" d="1"/>
        <a:sy n="1" d="1"/>
      </p:scale>
      <p:origin x="0" y="0"/>
    </p:cViewPr>
  </p:notesTextViewPr>
  <p:sorterViewPr>
    <p:cViewPr varScale="1">
      <p:scale>
        <a:sx n="100" d="100"/>
        <a:sy n="100" d="100"/>
      </p:scale>
      <p:origin x="0" y="-1540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S::j.davies2@uwtsd.ac.uk::ece06c1e-1fe5-4526-9740-3b5872e790df" providerId="AD" clId="Web-{67BD1833-04A8-A636-C8FB-BFA3C849900F}"/>
    <pc:docChg chg="addSld delSld modSld sldOrd">
      <pc:chgData name="Jane Davies" userId="S::j.davies2@uwtsd.ac.uk::ece06c1e-1fe5-4526-9740-3b5872e790df" providerId="AD" clId="Web-{67BD1833-04A8-A636-C8FB-BFA3C849900F}" dt="2026-10-15T19:03:42.287" v="707" actId="20577"/>
      <pc:docMkLst>
        <pc:docMk/>
      </pc:docMkLst>
      <pc:sldChg chg="modSp">
        <pc:chgData name="Jane Davies" userId="S::j.davies2@uwtsd.ac.uk::ece06c1e-1fe5-4526-9740-3b5872e790df" providerId="AD" clId="Web-{67BD1833-04A8-A636-C8FB-BFA3C849900F}" dt="2026-10-15T18:35:02.324" v="23" actId="14100"/>
        <pc:sldMkLst>
          <pc:docMk/>
          <pc:sldMk cId="2248687448" sldId="257"/>
        </pc:sldMkLst>
        <pc:spChg chg="mod">
          <ac:chgData name="Jane Davies" userId="S::j.davies2@uwtsd.ac.uk::ece06c1e-1fe5-4526-9740-3b5872e790df" providerId="AD" clId="Web-{67BD1833-04A8-A636-C8FB-BFA3C849900F}" dt="2026-10-15T18:35:02.324" v="23" actId="14100"/>
          <ac:spMkLst>
            <pc:docMk/>
            <pc:sldMk cId="2248687448" sldId="257"/>
            <ac:spMk id="2" creationId="{E492E3FB-6FA0-EFF5-502E-88F7A300E929}"/>
          </ac:spMkLst>
        </pc:spChg>
      </pc:sldChg>
      <pc:sldChg chg="mod modShow">
        <pc:chgData name="Jane Davies" userId="S::j.davies2@uwtsd.ac.uk::ece06c1e-1fe5-4526-9740-3b5872e790df" providerId="AD" clId="Web-{67BD1833-04A8-A636-C8FB-BFA3C849900F}" dt="2026-10-15T18:34:48.667" v="20"/>
        <pc:sldMkLst>
          <pc:docMk/>
          <pc:sldMk cId="2385686971" sldId="263"/>
        </pc:sldMkLst>
      </pc:sldChg>
      <pc:sldChg chg="ord">
        <pc:chgData name="Jane Davies" userId="S::j.davies2@uwtsd.ac.uk::ece06c1e-1fe5-4526-9740-3b5872e790df" providerId="AD" clId="Web-{67BD1833-04A8-A636-C8FB-BFA3C849900F}" dt="2026-10-15T18:17:41.454" v="3"/>
        <pc:sldMkLst>
          <pc:docMk/>
          <pc:sldMk cId="3723602916" sldId="376"/>
        </pc:sldMkLst>
      </pc:sldChg>
      <pc:sldChg chg="ord">
        <pc:chgData name="Jane Davies" userId="S::j.davies2@uwtsd.ac.uk::ece06c1e-1fe5-4526-9740-3b5872e790df" providerId="AD" clId="Web-{67BD1833-04A8-A636-C8FB-BFA3C849900F}" dt="2026-10-15T18:17:41.470" v="4"/>
        <pc:sldMkLst>
          <pc:docMk/>
          <pc:sldMk cId="1977052226" sldId="377"/>
        </pc:sldMkLst>
      </pc:sldChg>
      <pc:sldChg chg="ord modNotes">
        <pc:chgData name="Jane Davies" userId="S::j.davies2@uwtsd.ac.uk::ece06c1e-1fe5-4526-9740-3b5872e790df" providerId="AD" clId="Web-{67BD1833-04A8-A636-C8FB-BFA3C849900F}" dt="2026-10-15T18:19:55.792" v="6"/>
        <pc:sldMkLst>
          <pc:docMk/>
          <pc:sldMk cId="2607423656" sldId="378"/>
        </pc:sldMkLst>
      </pc:sldChg>
      <pc:sldChg chg="ord modNotes">
        <pc:chgData name="Jane Davies" userId="S::j.davies2@uwtsd.ac.uk::ece06c1e-1fe5-4526-9740-3b5872e790df" providerId="AD" clId="Web-{67BD1833-04A8-A636-C8FB-BFA3C849900F}" dt="2026-10-15T18:23:54.902" v="8"/>
        <pc:sldMkLst>
          <pc:docMk/>
          <pc:sldMk cId="1310028934" sldId="379"/>
        </pc:sldMkLst>
      </pc:sldChg>
      <pc:sldChg chg="ord">
        <pc:chgData name="Jane Davies" userId="S::j.davies2@uwtsd.ac.uk::ece06c1e-1fe5-4526-9740-3b5872e790df" providerId="AD" clId="Web-{67BD1833-04A8-A636-C8FB-BFA3C849900F}" dt="2026-10-15T18:17:26.406" v="1"/>
        <pc:sldMkLst>
          <pc:docMk/>
          <pc:sldMk cId="3368669973" sldId="382"/>
        </pc:sldMkLst>
      </pc:sldChg>
      <pc:sldChg chg="modNotes">
        <pc:chgData name="Jane Davies" userId="S::j.davies2@uwtsd.ac.uk::ece06c1e-1fe5-4526-9740-3b5872e790df" providerId="AD" clId="Web-{67BD1833-04A8-A636-C8FB-BFA3C849900F}" dt="2026-10-15T18:26:36.648" v="9"/>
        <pc:sldMkLst>
          <pc:docMk/>
          <pc:sldMk cId="1625992771" sldId="383"/>
        </pc:sldMkLst>
      </pc:sldChg>
      <pc:sldChg chg="modNotes">
        <pc:chgData name="Jane Davies" userId="S::j.davies2@uwtsd.ac.uk::ece06c1e-1fe5-4526-9740-3b5872e790df" providerId="AD" clId="Web-{67BD1833-04A8-A636-C8FB-BFA3C849900F}" dt="2026-10-15T18:27:23.276" v="14"/>
        <pc:sldMkLst>
          <pc:docMk/>
          <pc:sldMk cId="1609620687" sldId="384"/>
        </pc:sldMkLst>
      </pc:sldChg>
      <pc:sldChg chg="modSp">
        <pc:chgData name="Jane Davies" userId="S::j.davies2@uwtsd.ac.uk::ece06c1e-1fe5-4526-9740-3b5872e790df" providerId="AD" clId="Web-{67BD1833-04A8-A636-C8FB-BFA3C849900F}" dt="2026-10-15T18:27:42.449" v="16" actId="20577"/>
        <pc:sldMkLst>
          <pc:docMk/>
          <pc:sldMk cId="2319053123" sldId="385"/>
        </pc:sldMkLst>
        <pc:spChg chg="mod">
          <ac:chgData name="Jane Davies" userId="S::j.davies2@uwtsd.ac.uk::ece06c1e-1fe5-4526-9740-3b5872e790df" providerId="AD" clId="Web-{67BD1833-04A8-A636-C8FB-BFA3C849900F}" dt="2026-10-15T18:27:42.449" v="16" actId="20577"/>
          <ac:spMkLst>
            <pc:docMk/>
            <pc:sldMk cId="2319053123" sldId="385"/>
            <ac:spMk id="2" creationId="{9B15495B-591F-63A1-32CF-C1F40F26C845}"/>
          </ac:spMkLst>
        </pc:spChg>
      </pc:sldChg>
      <pc:sldChg chg="modNotes">
        <pc:chgData name="Jane Davies" userId="S::j.davies2@uwtsd.ac.uk::ece06c1e-1fe5-4526-9740-3b5872e790df" providerId="AD" clId="Web-{67BD1833-04A8-A636-C8FB-BFA3C849900F}" dt="2026-10-15T18:28:41.547" v="19"/>
        <pc:sldMkLst>
          <pc:docMk/>
          <pc:sldMk cId="3035959383" sldId="387"/>
        </pc:sldMkLst>
      </pc:sldChg>
      <pc:sldChg chg="modSp new">
        <pc:chgData name="Jane Davies" userId="S::j.davies2@uwtsd.ac.uk::ece06c1e-1fe5-4526-9740-3b5872e790df" providerId="AD" clId="Web-{67BD1833-04A8-A636-C8FB-BFA3C849900F}" dt="2026-10-15T19:02:08.484" v="672" actId="20577"/>
        <pc:sldMkLst>
          <pc:docMk/>
          <pc:sldMk cId="4183903331" sldId="388"/>
        </pc:sldMkLst>
        <pc:spChg chg="mod">
          <ac:chgData name="Jane Davies" userId="S::j.davies2@uwtsd.ac.uk::ece06c1e-1fe5-4526-9740-3b5872e790df" providerId="AD" clId="Web-{67BD1833-04A8-A636-C8FB-BFA3C849900F}" dt="2026-10-15T19:00:02.194" v="636" actId="20577"/>
          <ac:spMkLst>
            <pc:docMk/>
            <pc:sldMk cId="4183903331" sldId="388"/>
            <ac:spMk id="2" creationId="{9E9646C5-A5A5-FCBD-EF67-B77FE84463A8}"/>
          </ac:spMkLst>
        </pc:spChg>
        <pc:spChg chg="mod">
          <ac:chgData name="Jane Davies" userId="S::j.davies2@uwtsd.ac.uk::ece06c1e-1fe5-4526-9740-3b5872e790df" providerId="AD" clId="Web-{67BD1833-04A8-A636-C8FB-BFA3C849900F}" dt="2026-10-15T19:02:08.484" v="672" actId="20577"/>
          <ac:spMkLst>
            <pc:docMk/>
            <pc:sldMk cId="4183903331" sldId="388"/>
            <ac:spMk id="3" creationId="{6B7D16A2-421D-3357-D5B8-DAB91952F1DB}"/>
          </ac:spMkLst>
        </pc:spChg>
      </pc:sldChg>
      <pc:sldChg chg="modSp new">
        <pc:chgData name="Jane Davies" userId="S::j.davies2@uwtsd.ac.uk::ece06c1e-1fe5-4526-9740-3b5872e790df" providerId="AD" clId="Web-{67BD1833-04A8-A636-C8FB-BFA3C849900F}" dt="2026-10-15T18:46:30.372" v="44" actId="20577"/>
        <pc:sldMkLst>
          <pc:docMk/>
          <pc:sldMk cId="3567499816" sldId="390"/>
        </pc:sldMkLst>
        <pc:spChg chg="mod">
          <ac:chgData name="Jane Davies" userId="S::j.davies2@uwtsd.ac.uk::ece06c1e-1fe5-4526-9740-3b5872e790df" providerId="AD" clId="Web-{67BD1833-04A8-A636-C8FB-BFA3C849900F}" dt="2026-10-15T18:43:08.155" v="38" actId="20577"/>
          <ac:spMkLst>
            <pc:docMk/>
            <pc:sldMk cId="3567499816" sldId="390"/>
            <ac:spMk id="2" creationId="{840B5F0D-08C6-E356-F5FC-18D629CFDF26}"/>
          </ac:spMkLst>
        </pc:spChg>
        <pc:spChg chg="mod">
          <ac:chgData name="Jane Davies" userId="S::j.davies2@uwtsd.ac.uk::ece06c1e-1fe5-4526-9740-3b5872e790df" providerId="AD" clId="Web-{67BD1833-04A8-A636-C8FB-BFA3C849900F}" dt="2026-10-15T18:46:30.372" v="44" actId="20577"/>
          <ac:spMkLst>
            <pc:docMk/>
            <pc:sldMk cId="3567499816" sldId="390"/>
            <ac:spMk id="3" creationId="{2862AE5B-A64F-2E1B-5B7E-7F1B662D6233}"/>
          </ac:spMkLst>
        </pc:spChg>
      </pc:sldChg>
      <pc:sldChg chg="addSp delSp modSp new">
        <pc:chgData name="Jane Davies" userId="S::j.davies2@uwtsd.ac.uk::ece06c1e-1fe5-4526-9740-3b5872e790df" providerId="AD" clId="Web-{67BD1833-04A8-A636-C8FB-BFA3C849900F}" dt="2026-10-15T18:49:55.855" v="278"/>
        <pc:sldMkLst>
          <pc:docMk/>
          <pc:sldMk cId="2042422509" sldId="391"/>
        </pc:sldMkLst>
        <pc:spChg chg="mod">
          <ac:chgData name="Jane Davies" userId="S::j.davies2@uwtsd.ac.uk::ece06c1e-1fe5-4526-9740-3b5872e790df" providerId="AD" clId="Web-{67BD1833-04A8-A636-C8FB-BFA3C849900F}" dt="2026-10-15T18:46:43.982" v="55" actId="20577"/>
          <ac:spMkLst>
            <pc:docMk/>
            <pc:sldMk cId="2042422509" sldId="391"/>
            <ac:spMk id="2" creationId="{1E584245-4ED8-14CE-65EF-67BEF97ABB22}"/>
          </ac:spMkLst>
        </pc:spChg>
        <pc:graphicFrameChg chg="add mod ord modGraphic">
          <ac:chgData name="Jane Davies" userId="S::j.davies2@uwtsd.ac.uk::ece06c1e-1fe5-4526-9740-3b5872e790df" providerId="AD" clId="Web-{67BD1833-04A8-A636-C8FB-BFA3C849900F}" dt="2026-10-15T18:49:55.855" v="278"/>
          <ac:graphicFrameMkLst>
            <pc:docMk/>
            <pc:sldMk cId="2042422509" sldId="391"/>
            <ac:graphicFrameMk id="6" creationId="{BCBDE150-2634-CB66-1350-A9E70E255652}"/>
          </ac:graphicFrameMkLst>
        </pc:graphicFrameChg>
      </pc:sldChg>
      <pc:sldChg chg="addSp delSp modSp new">
        <pc:chgData name="Jane Davies" userId="S::j.davies2@uwtsd.ac.uk::ece06c1e-1fe5-4526-9740-3b5872e790df" providerId="AD" clId="Web-{67BD1833-04A8-A636-C8FB-BFA3C849900F}" dt="2026-10-15T18:57:23.464" v="609"/>
        <pc:sldMkLst>
          <pc:docMk/>
          <pc:sldMk cId="3701190255" sldId="392"/>
        </pc:sldMkLst>
        <pc:spChg chg="mod">
          <ac:chgData name="Jane Davies" userId="S::j.davies2@uwtsd.ac.uk::ece06c1e-1fe5-4526-9740-3b5872e790df" providerId="AD" clId="Web-{67BD1833-04A8-A636-C8FB-BFA3C849900F}" dt="2026-10-15T18:53:30.885" v="285" actId="14100"/>
          <ac:spMkLst>
            <pc:docMk/>
            <pc:sldMk cId="3701190255" sldId="392"/>
            <ac:spMk id="2" creationId="{1909FAF6-8D45-9123-8633-FA107C708FEC}"/>
          </ac:spMkLst>
        </pc:spChg>
        <pc:graphicFrameChg chg="add mod ord modGraphic">
          <ac:chgData name="Jane Davies" userId="S::j.davies2@uwtsd.ac.uk::ece06c1e-1fe5-4526-9740-3b5872e790df" providerId="AD" clId="Web-{67BD1833-04A8-A636-C8FB-BFA3C849900F}" dt="2026-10-15T18:54:23.217" v="348"/>
          <ac:graphicFrameMkLst>
            <pc:docMk/>
            <pc:sldMk cId="3701190255" sldId="392"/>
            <ac:graphicFrameMk id="6" creationId="{2998242E-977B-4059-11E1-445ADEED7342}"/>
          </ac:graphicFrameMkLst>
        </pc:graphicFrameChg>
        <pc:graphicFrameChg chg="add mod modGraphic">
          <ac:chgData name="Jane Davies" userId="S::j.davies2@uwtsd.ac.uk::ece06c1e-1fe5-4526-9740-3b5872e790df" providerId="AD" clId="Web-{67BD1833-04A8-A636-C8FB-BFA3C849900F}" dt="2026-10-15T18:55:29.331" v="407"/>
          <ac:graphicFrameMkLst>
            <pc:docMk/>
            <pc:sldMk cId="3701190255" sldId="392"/>
            <ac:graphicFrameMk id="8" creationId="{BB9DD14E-E0E0-D295-2114-7E56B82D3B98}"/>
          </ac:graphicFrameMkLst>
        </pc:graphicFrameChg>
        <pc:graphicFrameChg chg="add mod modGraphic">
          <ac:chgData name="Jane Davies" userId="S::j.davies2@uwtsd.ac.uk::ece06c1e-1fe5-4526-9740-3b5872e790df" providerId="AD" clId="Web-{67BD1833-04A8-A636-C8FB-BFA3C849900F}" dt="2026-10-15T18:57:23.464" v="609"/>
          <ac:graphicFrameMkLst>
            <pc:docMk/>
            <pc:sldMk cId="3701190255" sldId="392"/>
            <ac:graphicFrameMk id="10" creationId="{71DDE679-8C11-5995-2556-5AD827CE4704}"/>
          </ac:graphicFrameMkLst>
        </pc:graphicFrameChg>
      </pc:sldChg>
    </pc:docChg>
  </pc:docChgLst>
  <pc:docChgLst>
    <pc:chgData name="Jane Davies" userId="S::j.davies2@uwtsd.ac.uk::ece06c1e-1fe5-4526-9740-3b5872e790df" providerId="AD" clId="Web-{1536D66E-1364-7CB5-B064-78E44ADADC90}"/>
    <pc:docChg chg="delSld modSld">
      <pc:chgData name="Jane Davies" userId="S::j.davies2@uwtsd.ac.uk::ece06c1e-1fe5-4526-9740-3b5872e790df" providerId="AD" clId="Web-{1536D66E-1364-7CB5-B064-78E44ADADC90}" dt="2026-10-19T09:45:21.902" v="76"/>
      <pc:docMkLst>
        <pc:docMk/>
      </pc:docMkLst>
      <pc:sldChg chg="mod modShow">
        <pc:chgData name="Jane Davies" userId="S::j.davies2@uwtsd.ac.uk::ece06c1e-1fe5-4526-9740-3b5872e790df" providerId="AD" clId="Web-{1536D66E-1364-7CB5-B064-78E44ADADC90}" dt="2026-10-19T08:13:12.341" v="63"/>
        <pc:sldMkLst>
          <pc:docMk/>
          <pc:sldMk cId="2385686971" sldId="263"/>
        </pc:sldMkLst>
      </pc:sldChg>
      <pc:sldChg chg="del">
        <pc:chgData name="Jane Davies" userId="S::j.davies2@uwtsd.ac.uk::ece06c1e-1fe5-4526-9740-3b5872e790df" providerId="AD" clId="Web-{1536D66E-1364-7CB5-B064-78E44ADADC90}" dt="2026-10-19T08:15:27.584" v="70"/>
        <pc:sldMkLst>
          <pc:docMk/>
          <pc:sldMk cId="2343280356" sldId="323"/>
        </pc:sldMkLst>
      </pc:sldChg>
      <pc:sldChg chg="del">
        <pc:chgData name="Jane Davies" userId="S::j.davies2@uwtsd.ac.uk::ece06c1e-1fe5-4526-9740-3b5872e790df" providerId="AD" clId="Web-{1536D66E-1364-7CB5-B064-78E44ADADC90}" dt="2026-10-19T08:15:42.678" v="73"/>
        <pc:sldMkLst>
          <pc:docMk/>
          <pc:sldMk cId="3383833452" sldId="356"/>
        </pc:sldMkLst>
      </pc:sldChg>
      <pc:sldChg chg="del">
        <pc:chgData name="Jane Davies" userId="S::j.davies2@uwtsd.ac.uk::ece06c1e-1fe5-4526-9740-3b5872e790df" providerId="AD" clId="Web-{1536D66E-1364-7CB5-B064-78E44ADADC90}" dt="2026-10-19T08:15:39.414" v="72"/>
        <pc:sldMkLst>
          <pc:docMk/>
          <pc:sldMk cId="2863158759" sldId="371"/>
        </pc:sldMkLst>
      </pc:sldChg>
      <pc:sldChg chg="del">
        <pc:chgData name="Jane Davies" userId="S::j.davies2@uwtsd.ac.uk::ece06c1e-1fe5-4526-9740-3b5872e790df" providerId="AD" clId="Web-{1536D66E-1364-7CB5-B064-78E44ADADC90}" dt="2026-10-19T08:15:30.771" v="71"/>
        <pc:sldMkLst>
          <pc:docMk/>
          <pc:sldMk cId="1128524250" sldId="373"/>
        </pc:sldMkLst>
      </pc:sldChg>
      <pc:sldChg chg="del">
        <pc:chgData name="Jane Davies" userId="S::j.davies2@uwtsd.ac.uk::ece06c1e-1fe5-4526-9740-3b5872e790df" providerId="AD" clId="Web-{1536D66E-1364-7CB5-B064-78E44ADADC90}" dt="2026-10-19T08:15:47.804" v="75"/>
        <pc:sldMkLst>
          <pc:docMk/>
          <pc:sldMk cId="1012016848" sldId="374"/>
        </pc:sldMkLst>
      </pc:sldChg>
      <pc:sldChg chg="del">
        <pc:chgData name="Jane Davies" userId="S::j.davies2@uwtsd.ac.uk::ece06c1e-1fe5-4526-9740-3b5872e790df" providerId="AD" clId="Web-{1536D66E-1364-7CB5-B064-78E44ADADC90}" dt="2026-10-19T08:15:46.569" v="74"/>
        <pc:sldMkLst>
          <pc:docMk/>
          <pc:sldMk cId="1639939065" sldId="375"/>
        </pc:sldMkLst>
      </pc:sldChg>
      <pc:sldChg chg="del">
        <pc:chgData name="Jane Davies" userId="S::j.davies2@uwtsd.ac.uk::ece06c1e-1fe5-4526-9740-3b5872e790df" providerId="AD" clId="Web-{1536D66E-1364-7CB5-B064-78E44ADADC90}" dt="2026-10-19T09:45:21.902" v="76"/>
        <pc:sldMkLst>
          <pc:docMk/>
          <pc:sldMk cId="2303341259" sldId="380"/>
        </pc:sldMkLst>
      </pc:sldChg>
      <pc:sldChg chg="modSp">
        <pc:chgData name="Jane Davies" userId="S::j.davies2@uwtsd.ac.uk::ece06c1e-1fe5-4526-9740-3b5872e790df" providerId="AD" clId="Web-{1536D66E-1364-7CB5-B064-78E44ADADC90}" dt="2026-10-19T07:52:37" v="14" actId="20577"/>
        <pc:sldMkLst>
          <pc:docMk/>
          <pc:sldMk cId="2659235413" sldId="381"/>
        </pc:sldMkLst>
        <pc:spChg chg="mod">
          <ac:chgData name="Jane Davies" userId="S::j.davies2@uwtsd.ac.uk::ece06c1e-1fe5-4526-9740-3b5872e790df" providerId="AD" clId="Web-{1536D66E-1364-7CB5-B064-78E44ADADC90}" dt="2026-10-19T07:52:37" v="14" actId="20577"/>
          <ac:spMkLst>
            <pc:docMk/>
            <pc:sldMk cId="2659235413" sldId="381"/>
            <ac:spMk id="3" creationId="{40C569CF-6A2D-9868-17FB-BAAF9476627B}"/>
          </ac:spMkLst>
        </pc:spChg>
      </pc:sldChg>
      <pc:sldChg chg="modSp modNotes">
        <pc:chgData name="Jane Davies" userId="S::j.davies2@uwtsd.ac.uk::ece06c1e-1fe5-4526-9740-3b5872e790df" providerId="AD" clId="Web-{1536D66E-1364-7CB5-B064-78E44ADADC90}" dt="2026-10-19T08:14:18.658" v="68" actId="20577"/>
        <pc:sldMkLst>
          <pc:docMk/>
          <pc:sldMk cId="4183903331" sldId="388"/>
        </pc:sldMkLst>
        <pc:spChg chg="mod">
          <ac:chgData name="Jane Davies" userId="S::j.davies2@uwtsd.ac.uk::ece06c1e-1fe5-4526-9740-3b5872e790df" providerId="AD" clId="Web-{1536D66E-1364-7CB5-B064-78E44ADADC90}" dt="2026-10-19T08:14:13.001" v="65" actId="14100"/>
          <ac:spMkLst>
            <pc:docMk/>
            <pc:sldMk cId="4183903331" sldId="388"/>
            <ac:spMk id="2" creationId="{9E9646C5-A5A5-FCBD-EF67-B77FE84463A8}"/>
          </ac:spMkLst>
        </pc:spChg>
        <pc:spChg chg="mod">
          <ac:chgData name="Jane Davies" userId="S::j.davies2@uwtsd.ac.uk::ece06c1e-1fe5-4526-9740-3b5872e790df" providerId="AD" clId="Web-{1536D66E-1364-7CB5-B064-78E44ADADC90}" dt="2026-10-19T08:14:18.658" v="68" actId="20577"/>
          <ac:spMkLst>
            <pc:docMk/>
            <pc:sldMk cId="4183903331" sldId="388"/>
            <ac:spMk id="3" creationId="{6B7D16A2-421D-3357-D5B8-DAB91952F1DB}"/>
          </ac:spMkLst>
        </pc:spChg>
      </pc:sldChg>
      <pc:sldChg chg="del">
        <pc:chgData name="Jane Davies" userId="S::j.davies2@uwtsd.ac.uk::ece06c1e-1fe5-4526-9740-3b5872e790df" providerId="AD" clId="Web-{1536D66E-1364-7CB5-B064-78E44ADADC90}" dt="2026-10-19T08:15:04.098" v="69"/>
        <pc:sldMkLst>
          <pc:docMk/>
          <pc:sldMk cId="1444620444" sldId="389"/>
        </pc:sldMkLst>
      </pc:sldChg>
      <pc:sldChg chg="modSp modNotes">
        <pc:chgData name="Jane Davies" userId="S::j.davies2@uwtsd.ac.uk::ece06c1e-1fe5-4526-9740-3b5872e790df" providerId="AD" clId="Web-{1536D66E-1364-7CB5-B064-78E44ADADC90}" dt="2026-10-19T08:10:26.018" v="60" actId="20577"/>
        <pc:sldMkLst>
          <pc:docMk/>
          <pc:sldMk cId="3567499816" sldId="390"/>
        </pc:sldMkLst>
        <pc:spChg chg="mod">
          <ac:chgData name="Jane Davies" userId="S::j.davies2@uwtsd.ac.uk::ece06c1e-1fe5-4526-9740-3b5872e790df" providerId="AD" clId="Web-{1536D66E-1364-7CB5-B064-78E44ADADC90}" dt="2026-10-19T08:10:26.018" v="60" actId="20577"/>
          <ac:spMkLst>
            <pc:docMk/>
            <pc:sldMk cId="3567499816" sldId="390"/>
            <ac:spMk id="3" creationId="{2862AE5B-A64F-2E1B-5B7E-7F1B662D6233}"/>
          </ac:spMkLst>
        </pc:spChg>
      </pc:sldChg>
    </pc:docChg>
  </pc:docChgLst>
  <pc:docChgLst>
    <pc:chgData name="Jane Davies" userId="S::j.davies2@uwtsd.ac.uk::ece06c1e-1fe5-4526-9740-3b5872e790df" providerId="AD" clId="Web-{00000000-0000-0000-0000-000000000000}"/>
    <pc:docChg chg="modSld">
      <pc:chgData name="Jane Davies" userId="S::j.davies2@uwtsd.ac.uk::ece06c1e-1fe5-4526-9740-3b5872e790df" providerId="AD" clId="Web-{00000000-0000-0000-0000-000000000000}" dt="2026-10-15T18:00:03.009" v="19" actId="20577"/>
      <pc:docMkLst>
        <pc:docMk/>
      </pc:docMkLst>
      <pc:sldChg chg="modSp">
        <pc:chgData name="Jane Davies" userId="S::j.davies2@uwtsd.ac.uk::ece06c1e-1fe5-4526-9740-3b5872e790df" providerId="AD" clId="Web-{00000000-0000-0000-0000-000000000000}" dt="2026-10-15T17:53:29.978" v="1" actId="20577"/>
        <pc:sldMkLst>
          <pc:docMk/>
          <pc:sldMk cId="3857285514" sldId="331"/>
        </pc:sldMkLst>
        <pc:spChg chg="mod">
          <ac:chgData name="Jane Davies" userId="S::j.davies2@uwtsd.ac.uk::ece06c1e-1fe5-4526-9740-3b5872e790df" providerId="AD" clId="Web-{00000000-0000-0000-0000-000000000000}" dt="2026-10-15T17:53:29.978" v="1" actId="20577"/>
          <ac:spMkLst>
            <pc:docMk/>
            <pc:sldMk cId="3857285514" sldId="331"/>
            <ac:spMk id="3" creationId="{C56A0240-2E97-BA9B-C99F-AE8B69AEA602}"/>
          </ac:spMkLst>
        </pc:spChg>
      </pc:sldChg>
      <pc:sldChg chg="modSp modNotes">
        <pc:chgData name="Jane Davies" userId="S::j.davies2@uwtsd.ac.uk::ece06c1e-1fe5-4526-9740-3b5872e790df" providerId="AD" clId="Web-{00000000-0000-0000-0000-000000000000}" dt="2026-10-15T18:00:03.009" v="19" actId="20577"/>
        <pc:sldMkLst>
          <pc:docMk/>
          <pc:sldMk cId="2659235413" sldId="381"/>
        </pc:sldMkLst>
        <pc:spChg chg="mod">
          <ac:chgData name="Jane Davies" userId="S::j.davies2@uwtsd.ac.uk::ece06c1e-1fe5-4526-9740-3b5872e790df" providerId="AD" clId="Web-{00000000-0000-0000-0000-000000000000}" dt="2026-10-15T18:00:03.009" v="19" actId="20577"/>
          <ac:spMkLst>
            <pc:docMk/>
            <pc:sldMk cId="2659235413" sldId="381"/>
            <ac:spMk id="3" creationId="{40C569CF-6A2D-9868-17FB-BAAF9476627B}"/>
          </ac:spMkLst>
        </pc:spChg>
      </pc:sldChg>
    </pc:docChg>
  </pc:docChgLst>
  <pc:docChgLst>
    <pc:chgData name="Jane Davies" userId="ece06c1e-1fe5-4526-9740-3b5872e790df" providerId="ADAL" clId="{496603F2-E160-43B8-81B5-AF72ACD38FCE}"/>
    <pc:docChg chg="undo custSel addSld delSld modSld sldOrd">
      <pc:chgData name="Jane Davies" userId="ece06c1e-1fe5-4526-9740-3b5872e790df" providerId="ADAL" clId="{496603F2-E160-43B8-81B5-AF72ACD38FCE}" dt="2026-10-14T12:51:33.989" v="1685"/>
      <pc:docMkLst>
        <pc:docMk/>
      </pc:docMkLst>
      <pc:sldChg chg="delDesignElem">
        <pc:chgData name="Jane Davies" userId="ece06c1e-1fe5-4526-9740-3b5872e790df" providerId="ADAL" clId="{496603F2-E160-43B8-81B5-AF72ACD38FCE}" dt="2026-10-14T10:42:59.010" v="9"/>
        <pc:sldMkLst>
          <pc:docMk/>
          <pc:sldMk cId="2248687448" sldId="257"/>
        </pc:sldMkLst>
      </pc:sldChg>
      <pc:sldChg chg="modSp mod">
        <pc:chgData name="Jane Davies" userId="ece06c1e-1fe5-4526-9740-3b5872e790df" providerId="ADAL" clId="{496603F2-E160-43B8-81B5-AF72ACD38FCE}" dt="2026-10-14T10:47:26.637" v="37" actId="27636"/>
        <pc:sldMkLst>
          <pc:docMk/>
          <pc:sldMk cId="1547443871" sldId="265"/>
        </pc:sldMkLst>
        <pc:spChg chg="mod">
          <ac:chgData name="Jane Davies" userId="ece06c1e-1fe5-4526-9740-3b5872e790df" providerId="ADAL" clId="{496603F2-E160-43B8-81B5-AF72ACD38FCE}" dt="2026-10-14T10:47:26.637" v="37" actId="27636"/>
          <ac:spMkLst>
            <pc:docMk/>
            <pc:sldMk cId="1547443871" sldId="265"/>
            <ac:spMk id="3" creationId="{25FC0879-A672-67DB-5C35-9806678AE594}"/>
          </ac:spMkLst>
        </pc:spChg>
      </pc:sldChg>
      <pc:sldChg chg="ord">
        <pc:chgData name="Jane Davies" userId="ece06c1e-1fe5-4526-9740-3b5872e790df" providerId="ADAL" clId="{496603F2-E160-43B8-81B5-AF72ACD38FCE}" dt="2026-10-14T10:45:37.577" v="24"/>
        <pc:sldMkLst>
          <pc:docMk/>
          <pc:sldMk cId="3857285514" sldId="331"/>
        </pc:sldMkLst>
      </pc:sldChg>
      <pc:sldChg chg="modSp new">
        <pc:chgData name="Jane Davies" userId="ece06c1e-1fe5-4526-9740-3b5872e790df" providerId="ADAL" clId="{496603F2-E160-43B8-81B5-AF72ACD38FCE}" dt="2026-10-14T10:33:46.859" v="1"/>
        <pc:sldMkLst>
          <pc:docMk/>
          <pc:sldMk cId="1977052226" sldId="377"/>
        </pc:sldMkLst>
        <pc:spChg chg="mod">
          <ac:chgData name="Jane Davies" userId="ece06c1e-1fe5-4526-9740-3b5872e790df" providerId="ADAL" clId="{496603F2-E160-43B8-81B5-AF72ACD38FCE}" dt="2026-10-14T10:33:46.859" v="1"/>
          <ac:spMkLst>
            <pc:docMk/>
            <pc:sldMk cId="1977052226" sldId="377"/>
            <ac:spMk id="3" creationId="{EE0C8318-AECF-7304-135A-A372B669FB96}"/>
          </ac:spMkLst>
        </pc:spChg>
      </pc:sldChg>
      <pc:sldChg chg="modSp new mod modNotesTx">
        <pc:chgData name="Jane Davies" userId="ece06c1e-1fe5-4526-9740-3b5872e790df" providerId="ADAL" clId="{496603F2-E160-43B8-81B5-AF72ACD38FCE}" dt="2026-10-14T11:01:46.587" v="301" actId="6549"/>
        <pc:sldMkLst>
          <pc:docMk/>
          <pc:sldMk cId="2607423656" sldId="378"/>
        </pc:sldMkLst>
        <pc:spChg chg="mod">
          <ac:chgData name="Jane Davies" userId="ece06c1e-1fe5-4526-9740-3b5872e790df" providerId="ADAL" clId="{496603F2-E160-43B8-81B5-AF72ACD38FCE}" dt="2026-10-14T10:50:10.773" v="43" actId="14100"/>
          <ac:spMkLst>
            <pc:docMk/>
            <pc:sldMk cId="2607423656" sldId="378"/>
            <ac:spMk id="2" creationId="{11BBB650-BBFC-7CC9-BD50-DAB5366D9DAC}"/>
          </ac:spMkLst>
        </pc:spChg>
        <pc:spChg chg="mod">
          <ac:chgData name="Jane Davies" userId="ece06c1e-1fe5-4526-9740-3b5872e790df" providerId="ADAL" clId="{496603F2-E160-43B8-81B5-AF72ACD38FCE}" dt="2026-10-14T11:01:46.587" v="301" actId="6549"/>
          <ac:spMkLst>
            <pc:docMk/>
            <pc:sldMk cId="2607423656" sldId="378"/>
            <ac:spMk id="3" creationId="{F8349F82-3A4F-C5B3-BA84-4FC098C4C372}"/>
          </ac:spMkLst>
        </pc:spChg>
      </pc:sldChg>
      <pc:sldChg chg="addSp modSp new mod setBg">
        <pc:chgData name="Jane Davies" userId="ece06c1e-1fe5-4526-9740-3b5872e790df" providerId="ADAL" clId="{496603F2-E160-43B8-81B5-AF72ACD38FCE}" dt="2026-10-14T12:07:03.631" v="437" actId="26606"/>
        <pc:sldMkLst>
          <pc:docMk/>
          <pc:sldMk cId="1310028934" sldId="379"/>
        </pc:sldMkLst>
        <pc:spChg chg="mod">
          <ac:chgData name="Jane Davies" userId="ece06c1e-1fe5-4526-9740-3b5872e790df" providerId="ADAL" clId="{496603F2-E160-43B8-81B5-AF72ACD38FCE}" dt="2026-10-14T12:07:03.631" v="437" actId="26606"/>
          <ac:spMkLst>
            <pc:docMk/>
            <pc:sldMk cId="1310028934" sldId="379"/>
            <ac:spMk id="2" creationId="{C712F6F9-4823-13B0-EB46-34CDACB44837}"/>
          </ac:spMkLst>
        </pc:spChg>
        <pc:spChg chg="mod">
          <ac:chgData name="Jane Davies" userId="ece06c1e-1fe5-4526-9740-3b5872e790df" providerId="ADAL" clId="{496603F2-E160-43B8-81B5-AF72ACD38FCE}" dt="2026-10-14T12:07:03.631" v="437" actId="26606"/>
          <ac:spMkLst>
            <pc:docMk/>
            <pc:sldMk cId="1310028934" sldId="379"/>
            <ac:spMk id="3" creationId="{53A6375B-7515-45F7-373B-2D1F7702AED4}"/>
          </ac:spMkLst>
        </pc:spChg>
        <pc:spChg chg="mod ord">
          <ac:chgData name="Jane Davies" userId="ece06c1e-1fe5-4526-9740-3b5872e790df" providerId="ADAL" clId="{496603F2-E160-43B8-81B5-AF72ACD38FCE}" dt="2026-10-14T12:07:03.631" v="437" actId="26606"/>
          <ac:spMkLst>
            <pc:docMk/>
            <pc:sldMk cId="1310028934" sldId="379"/>
            <ac:spMk id="4" creationId="{B021CD5E-E989-3250-833E-147499A50C80}"/>
          </ac:spMkLst>
        </pc:spChg>
        <pc:spChg chg="add">
          <ac:chgData name="Jane Davies" userId="ece06c1e-1fe5-4526-9740-3b5872e790df" providerId="ADAL" clId="{496603F2-E160-43B8-81B5-AF72ACD38FCE}" dt="2026-10-14T12:07:03.631" v="437" actId="26606"/>
          <ac:spMkLst>
            <pc:docMk/>
            <pc:sldMk cId="1310028934" sldId="379"/>
            <ac:spMk id="11" creationId="{2B97F24A-32CE-4C1C-A50D-3016B394DCFB}"/>
          </ac:spMkLst>
        </pc:spChg>
        <pc:spChg chg="add">
          <ac:chgData name="Jane Davies" userId="ece06c1e-1fe5-4526-9740-3b5872e790df" providerId="ADAL" clId="{496603F2-E160-43B8-81B5-AF72ACD38FCE}" dt="2026-10-14T12:07:03.631" v="437" actId="26606"/>
          <ac:spMkLst>
            <pc:docMk/>
            <pc:sldMk cId="1310028934" sldId="379"/>
            <ac:spMk id="13" creationId="{CD8B4F24-440B-49E9-B85D-733523DC064B}"/>
          </ac:spMkLst>
        </pc:spChg>
        <pc:picChg chg="add mod">
          <ac:chgData name="Jane Davies" userId="ece06c1e-1fe5-4526-9740-3b5872e790df" providerId="ADAL" clId="{496603F2-E160-43B8-81B5-AF72ACD38FCE}" dt="2026-10-14T12:07:03.631" v="437" actId="26606"/>
          <ac:picMkLst>
            <pc:docMk/>
            <pc:sldMk cId="1310028934" sldId="379"/>
            <ac:picMk id="6" creationId="{5B523B68-DCC7-6BF4-ED52-7BD0061E5F83}"/>
          </ac:picMkLst>
        </pc:picChg>
      </pc:sldChg>
      <pc:sldChg chg="modSp new mod">
        <pc:chgData name="Jane Davies" userId="ece06c1e-1fe5-4526-9740-3b5872e790df" providerId="ADAL" clId="{496603F2-E160-43B8-81B5-AF72ACD38FCE}" dt="2026-10-14T10:46:00.348" v="34" actId="5793"/>
        <pc:sldMkLst>
          <pc:docMk/>
          <pc:sldMk cId="2659235413" sldId="381"/>
        </pc:sldMkLst>
        <pc:spChg chg="mod">
          <ac:chgData name="Jane Davies" userId="ece06c1e-1fe5-4526-9740-3b5872e790df" providerId="ADAL" clId="{496603F2-E160-43B8-81B5-AF72ACD38FCE}" dt="2026-10-14T10:45:53.502" v="31" actId="20577"/>
          <ac:spMkLst>
            <pc:docMk/>
            <pc:sldMk cId="2659235413" sldId="381"/>
            <ac:spMk id="2" creationId="{FB765446-6765-44F8-2339-8D106FBA5D39}"/>
          </ac:spMkLst>
        </pc:spChg>
        <pc:spChg chg="mod">
          <ac:chgData name="Jane Davies" userId="ece06c1e-1fe5-4526-9740-3b5872e790df" providerId="ADAL" clId="{496603F2-E160-43B8-81B5-AF72ACD38FCE}" dt="2026-10-14T10:46:00.348" v="34" actId="5793"/>
          <ac:spMkLst>
            <pc:docMk/>
            <pc:sldMk cId="2659235413" sldId="381"/>
            <ac:spMk id="3" creationId="{40C569CF-6A2D-9868-17FB-BAAF9476627B}"/>
          </ac:spMkLst>
        </pc:spChg>
      </pc:sldChg>
      <pc:sldChg chg="addSp modSp new mod setBg modNotesTx">
        <pc:chgData name="Jane Davies" userId="ece06c1e-1fe5-4526-9740-3b5872e790df" providerId="ADAL" clId="{496603F2-E160-43B8-81B5-AF72ACD38FCE}" dt="2026-10-14T11:47:15.470" v="320" actId="20577"/>
        <pc:sldMkLst>
          <pc:docMk/>
          <pc:sldMk cId="3368669973" sldId="382"/>
        </pc:sldMkLst>
        <pc:spChg chg="mod ord">
          <ac:chgData name="Jane Davies" userId="ece06c1e-1fe5-4526-9740-3b5872e790df" providerId="ADAL" clId="{496603F2-E160-43B8-81B5-AF72ACD38FCE}" dt="2026-10-14T11:03:11.640" v="304" actId="26606"/>
          <ac:spMkLst>
            <pc:docMk/>
            <pc:sldMk cId="3368669973" sldId="382"/>
            <ac:spMk id="2" creationId="{EF2F0FBA-8926-AD9B-CB5D-F246CEDEB457}"/>
          </ac:spMkLst>
        </pc:spChg>
        <pc:spChg chg="add">
          <ac:chgData name="Jane Davies" userId="ece06c1e-1fe5-4526-9740-3b5872e790df" providerId="ADAL" clId="{496603F2-E160-43B8-81B5-AF72ACD38FCE}" dt="2026-10-14T11:03:11.640" v="304" actId="26606"/>
          <ac:spMkLst>
            <pc:docMk/>
            <pc:sldMk cId="3368669973" sldId="382"/>
            <ac:spMk id="9" creationId="{42A4FC2C-047E-45A5-965D-8E1E3BF09BC6}"/>
          </ac:spMkLst>
        </pc:spChg>
        <pc:picChg chg="add mod">
          <ac:chgData name="Jane Davies" userId="ece06c1e-1fe5-4526-9740-3b5872e790df" providerId="ADAL" clId="{496603F2-E160-43B8-81B5-AF72ACD38FCE}" dt="2026-10-14T11:03:11.640" v="304" actId="26606"/>
          <ac:picMkLst>
            <pc:docMk/>
            <pc:sldMk cId="3368669973" sldId="382"/>
            <ac:picMk id="4" creationId="{6C8B30AA-17AC-10DA-D3AC-0976902C89B1}"/>
          </ac:picMkLst>
        </pc:picChg>
      </pc:sldChg>
      <pc:sldChg chg="modSp new mod ord">
        <pc:chgData name="Jane Davies" userId="ece06c1e-1fe5-4526-9740-3b5872e790df" providerId="ADAL" clId="{496603F2-E160-43B8-81B5-AF72ACD38FCE}" dt="2026-10-14T12:26:08.111" v="762"/>
        <pc:sldMkLst>
          <pc:docMk/>
          <pc:sldMk cId="1625992771" sldId="383"/>
        </pc:sldMkLst>
        <pc:spChg chg="mod">
          <ac:chgData name="Jane Davies" userId="ece06c1e-1fe5-4526-9740-3b5872e790df" providerId="ADAL" clId="{496603F2-E160-43B8-81B5-AF72ACD38FCE}" dt="2026-10-14T12:11:16.919" v="461" actId="20577"/>
          <ac:spMkLst>
            <pc:docMk/>
            <pc:sldMk cId="1625992771" sldId="383"/>
            <ac:spMk id="2" creationId="{A856491A-7A7E-7CDC-9986-31C56B206AAF}"/>
          </ac:spMkLst>
        </pc:spChg>
        <pc:spChg chg="mod">
          <ac:chgData name="Jane Davies" userId="ece06c1e-1fe5-4526-9740-3b5872e790df" providerId="ADAL" clId="{496603F2-E160-43B8-81B5-AF72ACD38FCE}" dt="2026-10-14T12:22:17.457" v="760" actId="6549"/>
          <ac:spMkLst>
            <pc:docMk/>
            <pc:sldMk cId="1625992771" sldId="383"/>
            <ac:spMk id="3" creationId="{56F0BE29-C8EB-33A4-4E33-6ADCB7DF0090}"/>
          </ac:spMkLst>
        </pc:spChg>
      </pc:sldChg>
      <pc:sldChg chg="modSp new mod">
        <pc:chgData name="Jane Davies" userId="ece06c1e-1fe5-4526-9740-3b5872e790df" providerId="ADAL" clId="{496603F2-E160-43B8-81B5-AF72ACD38FCE}" dt="2026-10-14T12:28:21.283" v="861" actId="113"/>
        <pc:sldMkLst>
          <pc:docMk/>
          <pc:sldMk cId="1609620687" sldId="384"/>
        </pc:sldMkLst>
        <pc:spChg chg="mod">
          <ac:chgData name="Jane Davies" userId="ece06c1e-1fe5-4526-9740-3b5872e790df" providerId="ADAL" clId="{496603F2-E160-43B8-81B5-AF72ACD38FCE}" dt="2026-10-14T12:26:19.216" v="778" actId="20577"/>
          <ac:spMkLst>
            <pc:docMk/>
            <pc:sldMk cId="1609620687" sldId="384"/>
            <ac:spMk id="2" creationId="{F7ADDBCA-8C26-64A3-46A9-D3321F19819B}"/>
          </ac:spMkLst>
        </pc:spChg>
        <pc:spChg chg="mod">
          <ac:chgData name="Jane Davies" userId="ece06c1e-1fe5-4526-9740-3b5872e790df" providerId="ADAL" clId="{496603F2-E160-43B8-81B5-AF72ACD38FCE}" dt="2026-10-14T12:28:21.283" v="861" actId="113"/>
          <ac:spMkLst>
            <pc:docMk/>
            <pc:sldMk cId="1609620687" sldId="384"/>
            <ac:spMk id="3" creationId="{13BA8A56-F479-6272-3BBF-97A66C8AA9C7}"/>
          </ac:spMkLst>
        </pc:spChg>
      </pc:sldChg>
      <pc:sldChg chg="addSp delSp modSp new mod setBg modNotesTx">
        <pc:chgData name="Jane Davies" userId="ece06c1e-1fe5-4526-9740-3b5872e790df" providerId="ADAL" clId="{496603F2-E160-43B8-81B5-AF72ACD38FCE}" dt="2026-10-14T12:33:24.483" v="946" actId="20577"/>
        <pc:sldMkLst>
          <pc:docMk/>
          <pc:sldMk cId="2319053123" sldId="385"/>
        </pc:sldMkLst>
        <pc:spChg chg="mod">
          <ac:chgData name="Jane Davies" userId="ece06c1e-1fe5-4526-9740-3b5872e790df" providerId="ADAL" clId="{496603F2-E160-43B8-81B5-AF72ACD38FCE}" dt="2026-10-14T12:30:27.183" v="932"/>
          <ac:spMkLst>
            <pc:docMk/>
            <pc:sldMk cId="2319053123" sldId="385"/>
            <ac:spMk id="2" creationId="{9B15495B-591F-63A1-32CF-C1F40F26C845}"/>
          </ac:spMkLst>
        </pc:spChg>
        <pc:spChg chg="mod">
          <ac:chgData name="Jane Davies" userId="ece06c1e-1fe5-4526-9740-3b5872e790df" providerId="ADAL" clId="{496603F2-E160-43B8-81B5-AF72ACD38FCE}" dt="2026-10-14T12:29:45.861" v="928" actId="26606"/>
          <ac:spMkLst>
            <pc:docMk/>
            <pc:sldMk cId="2319053123" sldId="385"/>
            <ac:spMk id="4" creationId="{4D513BD9-2984-71C4-D68B-55565C32BED0}"/>
          </ac:spMkLst>
        </pc:spChg>
        <pc:spChg chg="add">
          <ac:chgData name="Jane Davies" userId="ece06c1e-1fe5-4526-9740-3b5872e790df" providerId="ADAL" clId="{496603F2-E160-43B8-81B5-AF72ACD38FCE}" dt="2026-10-14T12:29:45.861" v="928" actId="26606"/>
          <ac:spMkLst>
            <pc:docMk/>
            <pc:sldMk cId="2319053123" sldId="385"/>
            <ac:spMk id="11" creationId="{6753252F-4873-4F63-801D-CC719279A7D5}"/>
          </ac:spMkLst>
        </pc:spChg>
        <pc:spChg chg="add">
          <ac:chgData name="Jane Davies" userId="ece06c1e-1fe5-4526-9740-3b5872e790df" providerId="ADAL" clId="{496603F2-E160-43B8-81B5-AF72ACD38FCE}" dt="2026-10-14T12:29:45.861" v="928" actId="26606"/>
          <ac:spMkLst>
            <pc:docMk/>
            <pc:sldMk cId="2319053123" sldId="385"/>
            <ac:spMk id="13" creationId="{047C8CCB-F95D-4249-92DD-651249D3535A}"/>
          </ac:spMkLst>
        </pc:spChg>
        <pc:picChg chg="add mod ord">
          <ac:chgData name="Jane Davies" userId="ece06c1e-1fe5-4526-9740-3b5872e790df" providerId="ADAL" clId="{496603F2-E160-43B8-81B5-AF72ACD38FCE}" dt="2026-10-14T12:29:45.861" v="928" actId="26606"/>
          <ac:picMkLst>
            <pc:docMk/>
            <pc:sldMk cId="2319053123" sldId="385"/>
            <ac:picMk id="6" creationId="{86168546-A150-48DE-C6C3-59DD006BB3C2}"/>
          </ac:picMkLst>
        </pc:picChg>
      </pc:sldChg>
      <pc:sldChg chg="modSp new mod ord modNotesTx">
        <pc:chgData name="Jane Davies" userId="ece06c1e-1fe5-4526-9740-3b5872e790df" providerId="ADAL" clId="{496603F2-E160-43B8-81B5-AF72ACD38FCE}" dt="2026-10-14T12:51:33.989" v="1685"/>
        <pc:sldMkLst>
          <pc:docMk/>
          <pc:sldMk cId="504814570" sldId="386"/>
        </pc:sldMkLst>
        <pc:spChg chg="mod">
          <ac:chgData name="Jane Davies" userId="ece06c1e-1fe5-4526-9740-3b5872e790df" providerId="ADAL" clId="{496603F2-E160-43B8-81B5-AF72ACD38FCE}" dt="2026-10-14T12:38:44.869" v="1541" actId="14100"/>
          <ac:spMkLst>
            <pc:docMk/>
            <pc:sldMk cId="504814570" sldId="386"/>
            <ac:spMk id="2" creationId="{24F1E250-0C49-8ACA-5154-BD0E9330D2AF}"/>
          </ac:spMkLst>
        </pc:spChg>
        <pc:spChg chg="mod">
          <ac:chgData name="Jane Davies" userId="ece06c1e-1fe5-4526-9740-3b5872e790df" providerId="ADAL" clId="{496603F2-E160-43B8-81B5-AF72ACD38FCE}" dt="2026-10-14T12:50:24.466" v="1680" actId="27636"/>
          <ac:spMkLst>
            <pc:docMk/>
            <pc:sldMk cId="504814570" sldId="386"/>
            <ac:spMk id="3" creationId="{A72C5D3B-0172-CDB0-3CD2-EFD2B71D09A1}"/>
          </ac:spMkLst>
        </pc:spChg>
      </pc:sldChg>
      <pc:sldChg chg="modSp new mod">
        <pc:chgData name="Jane Davies" userId="ece06c1e-1fe5-4526-9740-3b5872e790df" providerId="ADAL" clId="{496603F2-E160-43B8-81B5-AF72ACD38FCE}" dt="2026-10-14T12:38:08.932" v="1530" actId="113"/>
        <pc:sldMkLst>
          <pc:docMk/>
          <pc:sldMk cId="3035959383" sldId="387"/>
        </pc:sldMkLst>
        <pc:spChg chg="mod">
          <ac:chgData name="Jane Davies" userId="ece06c1e-1fe5-4526-9740-3b5872e790df" providerId="ADAL" clId="{496603F2-E160-43B8-81B5-AF72ACD38FCE}" dt="2026-10-14T12:33:48.030" v="955" actId="20577"/>
          <ac:spMkLst>
            <pc:docMk/>
            <pc:sldMk cId="3035959383" sldId="387"/>
            <ac:spMk id="2" creationId="{15698632-AE80-5458-861C-CE3E89C9F142}"/>
          </ac:spMkLst>
        </pc:spChg>
        <pc:spChg chg="mod">
          <ac:chgData name="Jane Davies" userId="ece06c1e-1fe5-4526-9740-3b5872e790df" providerId="ADAL" clId="{496603F2-E160-43B8-81B5-AF72ACD38FCE}" dt="2026-10-14T12:38:08.932" v="1530" actId="113"/>
          <ac:spMkLst>
            <pc:docMk/>
            <pc:sldMk cId="3035959383" sldId="387"/>
            <ac:spMk id="3" creationId="{C20793A2-A181-A9B9-CFFC-08B04E2347B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C123A1-2A5D-4149-9085-B42F96517CCA}"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57899C-D146-49B8-96A5-2316F5DA240F}" type="slidenum">
              <a:rPr lang="en-GB" smtClean="0"/>
              <a:t>‹#›</a:t>
            </a:fld>
            <a:endParaRPr lang="en-GB"/>
          </a:p>
        </p:txBody>
      </p:sp>
    </p:spTree>
    <p:extLst>
      <p:ext uri="{BB962C8B-B14F-4D97-AF65-F5344CB8AC3E}">
        <p14:creationId xmlns:p14="http://schemas.microsoft.com/office/powerpoint/2010/main" val="365700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ogle.com/search?q=anti+social+behaviur+polcing+and+legislation+example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assets.publishing.service.gov.uk/media/6ac4c8f166673801262267c3/2026_Update_ASB_Statutory_Guidance_-_FINAL.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lt6Xnn56bh0"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library.college.police.uk/docs/npia/practice_advice_on_analysis_interactive.pdf"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gTuPQmK8dFo"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anti social </a:t>
            </a:r>
            <a:r>
              <a:rPr lang="en-GB" dirty="0" err="1">
                <a:hlinkClick r:id="rId3"/>
              </a:rPr>
              <a:t>behaviur</a:t>
            </a:r>
            <a:r>
              <a:rPr lang="en-GB" dirty="0">
                <a:hlinkClick r:id="rId3"/>
              </a:rPr>
              <a:t> </a:t>
            </a:r>
            <a:r>
              <a:rPr lang="en-GB" dirty="0" err="1">
                <a:hlinkClick r:id="rId3"/>
              </a:rPr>
              <a:t>polcing</a:t>
            </a:r>
            <a:r>
              <a:rPr lang="en-GB" dirty="0">
                <a:hlinkClick r:id="rId3"/>
              </a:rPr>
              <a:t> and legislation examples - Google Search</a:t>
            </a:r>
            <a:endParaRPr lang="en-GB" dirty="0"/>
          </a:p>
        </p:txBody>
      </p:sp>
      <p:sp>
        <p:nvSpPr>
          <p:cNvPr id="4" name="Slide Number Placeholder 3"/>
          <p:cNvSpPr>
            <a:spLocks noGrp="1"/>
          </p:cNvSpPr>
          <p:nvPr>
            <p:ph type="sldNum" sz="quarter" idx="5"/>
          </p:nvPr>
        </p:nvSpPr>
        <p:spPr/>
        <p:txBody>
          <a:bodyPr/>
          <a:lstStyle/>
          <a:p>
            <a:fld id="{B057899C-D146-49B8-96A5-2316F5DA240F}" type="slidenum">
              <a:rPr lang="en-GB" smtClean="0"/>
              <a:t>2</a:t>
            </a:fld>
            <a:endParaRPr lang="en-GB"/>
          </a:p>
        </p:txBody>
      </p:sp>
    </p:spTree>
    <p:extLst>
      <p:ext uri="{BB962C8B-B14F-4D97-AF65-F5344CB8AC3E}">
        <p14:creationId xmlns:p14="http://schemas.microsoft.com/office/powerpoint/2010/main" val="1077942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ABS powers statutory guidance</a:t>
            </a:r>
            <a:endParaRPr lang="en-US"/>
          </a:p>
        </p:txBody>
      </p:sp>
      <p:sp>
        <p:nvSpPr>
          <p:cNvPr id="4" name="Slide Number Placeholder 3"/>
          <p:cNvSpPr>
            <a:spLocks noGrp="1"/>
          </p:cNvSpPr>
          <p:nvPr>
            <p:ph type="sldNum" sz="quarter" idx="5"/>
          </p:nvPr>
        </p:nvSpPr>
        <p:spPr/>
        <p:txBody>
          <a:bodyPr/>
          <a:lstStyle/>
          <a:p>
            <a:fld id="{A42B70AA-DDE3-4CB0-AB4C-315B80E5793F}" type="slidenum">
              <a:rPr lang="en-GB"/>
              <a:t>3</a:t>
            </a:fld>
            <a:endParaRPr lang="en-GB"/>
          </a:p>
        </p:txBody>
      </p:sp>
    </p:spTree>
    <p:extLst>
      <p:ext uri="{BB962C8B-B14F-4D97-AF65-F5344CB8AC3E}">
        <p14:creationId xmlns:p14="http://schemas.microsoft.com/office/powerpoint/2010/main" val="1660673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success of neighbourhood policing depends on balancing all three elements: engaging communities, solving problems collaboratively, and targeting police activity where it will have the greatest impact. Together, these approaches help reduce crime, increase public confidence, and strengthen police-community relationships.</a:t>
            </a:r>
            <a:endParaRPr lang="en-GB" dirty="0"/>
          </a:p>
          <a:p>
            <a:endParaRPr lang="en-GB" dirty="0"/>
          </a:p>
          <a:p>
            <a:r>
              <a:rPr lang="en-GB"/>
              <a:t>Neighbourhood policing is a proactive approach that focuses on building relationships between the police and the communities they serve. Rather than simply responding to incidents, officers work alongside local people to identify concerns, prevent crime, and improve quality of life.</a:t>
            </a:r>
          </a:p>
          <a:p>
            <a:r>
              <a:rPr lang="en-GB"/>
              <a:t>1. Engaging Communities</a:t>
            </a:r>
            <a:endParaRPr lang="en-GB" dirty="0"/>
          </a:p>
          <a:p>
            <a:r>
              <a:rPr lang="en-GB"/>
              <a:t>Community engagement is at the heart of neighbourhood policing. Police officers and Police Community Support Officers (PCSOs) regularly interact with residents, businesses, schools, and community groups to understand their concerns and priorities.</a:t>
            </a:r>
            <a:endParaRPr lang="en-GB" dirty="0"/>
          </a:p>
          <a:p>
            <a:r>
              <a:rPr lang="en-GB"/>
              <a:t>This engagement helps to build trust and confidence in policing. When communities feel listened to, they are more likely to share information, report crime, and cooperate with investigations. Methods of engagement include public meetings, social media communication, community events, surveys, and street patrols.</a:t>
            </a:r>
            <a:endParaRPr lang="en-GB" dirty="0"/>
          </a:p>
          <a:p>
            <a:r>
              <a:rPr lang="en-GB" b="1"/>
              <a:t>Question for students:</a:t>
            </a:r>
            <a:r>
              <a:rPr lang="en-GB"/>
              <a:t> Why might some communities be reluctant to engage with the police?</a:t>
            </a:r>
            <a:endParaRPr lang="en-GB" dirty="0"/>
          </a:p>
          <a:p>
            <a:r>
              <a:rPr lang="en-GB"/>
              <a:t>2. Problem Solving</a:t>
            </a:r>
            <a:endParaRPr lang="en-GB" dirty="0"/>
          </a:p>
          <a:p>
            <a:r>
              <a:rPr lang="en-GB"/>
              <a:t>Neighbourhood policing focuses on addressing the underlying causes of crime and disorder rather than simply dealing with incidents after they occur.</a:t>
            </a:r>
            <a:endParaRPr lang="en-GB" dirty="0"/>
          </a:p>
          <a:p>
            <a:r>
              <a:rPr lang="en-GB"/>
              <a:t>Officers often use problem-solving models such as SARA (Scanning, Analysis, Response, Assessment) to identify recurring issues and develop long-term solutions. For example, repeated reports of anti-social behaviour in a park may lead police to work with local authorities, youth services, and residents to find sustainable solutions.</a:t>
            </a:r>
            <a:endParaRPr lang="en-GB" dirty="0"/>
          </a:p>
          <a:p>
            <a:r>
              <a:rPr lang="en-GB"/>
              <a:t>This approach recognises that many policing problems cannot be solved by enforcement alone.</a:t>
            </a:r>
            <a:endParaRPr lang="en-GB" dirty="0"/>
          </a:p>
          <a:p>
            <a:r>
              <a:rPr lang="en-GB" b="1" dirty="0"/>
              <a:t>Question for students:</a:t>
            </a:r>
            <a:r>
              <a:rPr lang="en-GB" dirty="0"/>
              <a:t> Can you think of a local problem where working with other agencies would be more effective than making arrests?</a:t>
            </a:r>
          </a:p>
          <a:p>
            <a:r>
              <a:rPr lang="en-GB"/>
              <a:t>3. Targeting Activity</a:t>
            </a:r>
            <a:endParaRPr lang="en-GB" dirty="0"/>
          </a:p>
          <a:p>
            <a:r>
              <a:rPr lang="en-GB"/>
              <a:t>Neighbourhood policing also involves directing police resources towards the issues that matter most to local communities.</a:t>
            </a:r>
            <a:endParaRPr lang="en-GB" dirty="0"/>
          </a:p>
          <a:p>
            <a:r>
              <a:rPr lang="en-GB"/>
              <a:t>This means using intelligence, crime data, and community feedback to identify hotspots, prolific offenders, or emerging problems. Targeted activity might include increased patrols in problem areas, focused operations against repeat offenders, or working with partner organisations to reduce specific risks.</a:t>
            </a:r>
            <a:endParaRPr lang="en-GB" dirty="0"/>
          </a:p>
          <a:p>
            <a:r>
              <a:rPr lang="en-GB"/>
              <a:t>The aim is to make policing more efficient and responsive to local needs.</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057899C-D146-49B8-96A5-2316F5DA240F}" type="slidenum">
              <a:rPr lang="en-GB" smtClean="0"/>
              <a:t>5</a:t>
            </a:fld>
            <a:endParaRPr lang="en-GB"/>
          </a:p>
        </p:txBody>
      </p:sp>
    </p:spTree>
    <p:extLst>
      <p:ext uri="{BB962C8B-B14F-4D97-AF65-F5344CB8AC3E}">
        <p14:creationId xmlns:p14="http://schemas.microsoft.com/office/powerpoint/2010/main" val="2842020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Section 34 of the </a:t>
            </a:r>
            <a:r>
              <a:rPr lang="en-US" b="1" dirty="0"/>
              <a:t>Police Reform and Social Responsibility Act 2011</a:t>
            </a:r>
            <a:r>
              <a:rPr lang="en-US" dirty="0"/>
              <a:t> places a legal duty on police forces to engage with the public about crime and disorder issues affecting their local communities. The intention is to ensure policing priorities reflect the concerns and experiences of local residents rather than being determined solely by police </a:t>
            </a:r>
            <a:r>
              <a:rPr lang="en-US" dirty="0" err="1"/>
              <a:t>organisations</a:t>
            </a:r>
            <a:r>
              <a:rPr lang="en-US" dirty="0"/>
              <a:t>.</a:t>
            </a:r>
          </a:p>
          <a:p>
            <a:r>
              <a:rPr lang="en-US" dirty="0"/>
              <a:t>One of the key ways this duty is fulfilled is through regular public meetings, often referred to as </a:t>
            </a:r>
            <a:r>
              <a:rPr lang="en-US" b="1" dirty="0"/>
              <a:t>"beat meetings"</a:t>
            </a:r>
            <a:r>
              <a:rPr lang="en-US" dirty="0"/>
              <a:t>. These meetings provide opportunities for community members to raise concerns, discuss local problems, and receive updates from </a:t>
            </a:r>
            <a:r>
              <a:rPr lang="en-US" dirty="0" err="1"/>
              <a:t>neighbourhood</a:t>
            </a:r>
            <a:r>
              <a:rPr lang="en-US" dirty="0"/>
              <a:t> policing teams about actions being taken in their area.</a:t>
            </a:r>
            <a:endParaRPr lang="en-GB" dirty="0"/>
          </a:p>
          <a:p>
            <a:r>
              <a:rPr lang="en-US" dirty="0"/>
              <a:t>The legislation also promotes community consultation and cooperation. This reflects the principles of </a:t>
            </a:r>
            <a:r>
              <a:rPr lang="en-US" dirty="0" err="1"/>
              <a:t>neighbourhood</a:t>
            </a:r>
            <a:r>
              <a:rPr lang="en-US" dirty="0"/>
              <a:t> policing, where police officers work in partnership with residents, businesses, local authorities, and community groups to identify and address local problems.</a:t>
            </a:r>
            <a:endParaRPr lang="en-GB" dirty="0"/>
          </a:p>
          <a:p>
            <a:r>
              <a:rPr lang="en-US"/>
              <a:t>However, there are limitations to this approach. While police forces are required to consult with communities, they are not always required to act upon the views expressed. As a result, some critics argue that consultation can become a symbolic exercise rather than a meaningful mechanism for accountability.</a:t>
            </a:r>
            <a:endParaRPr lang="en-GB"/>
          </a:p>
          <a:p>
            <a:r>
              <a:rPr lang="en-US"/>
              <a:t>For community engagement to be truly effective, citizens need more than just opportunities to voice concerns. They should be actively involved in decision-making processes and empowered to take ownership of community safety initiatives. This collaborative approach strengthens informal social controls and complements the formal powers and interventions available to the police, leading to more sustainable solutions to local problems.</a:t>
            </a:r>
            <a:endParaRPr lang="en-GB"/>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057899C-D146-49B8-96A5-2316F5DA240F}" type="slidenum">
              <a:rPr lang="en-GB" smtClean="0"/>
              <a:t>6</a:t>
            </a:fld>
            <a:endParaRPr lang="en-GB"/>
          </a:p>
        </p:txBody>
      </p:sp>
    </p:spTree>
    <p:extLst>
      <p:ext uri="{BB962C8B-B14F-4D97-AF65-F5344CB8AC3E}">
        <p14:creationId xmlns:p14="http://schemas.microsoft.com/office/powerpoint/2010/main" val="1184398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authorities (such as the police, courts, or employers) use fair processes, individuals are far more likely to trust them, view them as legitimate, and voluntarily obey the rules. </a:t>
            </a:r>
          </a:p>
          <a:p>
            <a:r>
              <a:rPr lang="en-GB" b="1"/>
              <a:t>procedural justice</a:t>
            </a:r>
            <a:r>
              <a:rPr lang="en-GB"/>
              <a:t> and its importance within neighbourhood policing. Procedural justice is concerned not only with what decisions the police make, but also with </a:t>
            </a:r>
            <a:r>
              <a:rPr lang="en-GB" b="1"/>
              <a:t>how they treat people during interactions</a:t>
            </a:r>
            <a:r>
              <a:rPr lang="en-GB"/>
              <a:t>.</a:t>
            </a:r>
          </a:p>
          <a:p>
            <a:r>
              <a:rPr lang="en-GB"/>
              <a:t>Research suggests that people are more likely to view the police as legitimate and trustworthy when they feel they have been treated fairly, respectfully, and impartially.</a:t>
            </a:r>
          </a:p>
          <a:p>
            <a:r>
              <a:rPr lang="en-GB"/>
              <a:t>What is Procedural Justice?</a:t>
            </a:r>
          </a:p>
          <a:p>
            <a:r>
              <a:rPr lang="en-GB"/>
              <a:t>The procedural justice model argues that people are more likely to accept police authority and comply with the law when they believe police officers exercise their powers fairly.</a:t>
            </a:r>
          </a:p>
          <a:p>
            <a:r>
              <a:rPr lang="en-GB"/>
              <a:t>There are four key elements of procedural justice:</a:t>
            </a:r>
          </a:p>
          <a:p>
            <a:pPr marL="171450" indent="-171450">
              <a:buFont typeface="Arial"/>
              <a:buChar char="•"/>
            </a:pPr>
            <a:r>
              <a:rPr lang="en-GB" b="1"/>
              <a:t>Voice</a:t>
            </a:r>
            <a:r>
              <a:rPr lang="en-GB"/>
              <a:t> – people are given an opportunity to explain their side of the story.</a:t>
            </a:r>
          </a:p>
          <a:p>
            <a:pPr marL="171450" indent="-171450">
              <a:buFont typeface="Arial"/>
              <a:buChar char="•"/>
            </a:pPr>
            <a:r>
              <a:rPr lang="en-GB" b="1"/>
              <a:t>Neutrality</a:t>
            </a:r>
            <a:r>
              <a:rPr lang="en-GB"/>
              <a:t> – decisions are made objectively and without bias.</a:t>
            </a:r>
          </a:p>
          <a:p>
            <a:pPr marL="171450" indent="-171450">
              <a:buFont typeface="Arial"/>
              <a:buChar char="•"/>
            </a:pPr>
            <a:r>
              <a:rPr lang="en-GB" b="1"/>
              <a:t>Respect</a:t>
            </a:r>
            <a:r>
              <a:rPr lang="en-GB"/>
              <a:t> – people are treated with dignity and courtesy.</a:t>
            </a:r>
          </a:p>
          <a:p>
            <a:pPr marL="171450" indent="-171450">
              <a:buFont typeface="Arial"/>
              <a:buChar char="•"/>
            </a:pPr>
            <a:r>
              <a:rPr lang="en-GB" b="1"/>
              <a:t>Trustworthiness</a:t>
            </a:r>
            <a:r>
              <a:rPr lang="en-GB"/>
              <a:t> – officers demonstrate genuine concern for the community and act in the public interest.</a:t>
            </a:r>
          </a:p>
          <a:p>
            <a:r>
              <a:rPr lang="en-GB"/>
              <a:t>Importance in Neighbourhood Policing</a:t>
            </a:r>
          </a:p>
          <a:p>
            <a:r>
              <a:rPr lang="en-GB"/>
              <a:t>How neighbourhood policing is delivered can have a significant impact on public perceptions of fairness and legitimacy.</a:t>
            </a:r>
          </a:p>
          <a:p>
            <a:r>
              <a:rPr lang="en-GB"/>
              <a:t>Neighbourhood officers often have repeated contact with residents. These regular interactions provide opportunities to build positive relationships and strengthen public confidence.</a:t>
            </a:r>
          </a:p>
          <a:p>
            <a:r>
              <a:rPr lang="en-GB"/>
              <a:t>Even when people receive an outcome they do not like, they are more likely to accept it if they feel the process was fair and respectful.</a:t>
            </a:r>
          </a:p>
          <a:p>
            <a:r>
              <a:rPr lang="en-GB"/>
              <a:t>Benefits of a Procedurally Just Approach</a:t>
            </a:r>
          </a:p>
          <a:p>
            <a:r>
              <a:rPr lang="en-GB"/>
              <a:t>By adopting procedural justice principles, police can:</a:t>
            </a:r>
          </a:p>
          <a:p>
            <a:pPr marL="171450" indent="-171450">
              <a:buFont typeface="Arial"/>
              <a:buChar char="•"/>
            </a:pPr>
            <a:r>
              <a:rPr lang="en-GB"/>
              <a:t>Increase public trust and confidence.</a:t>
            </a:r>
          </a:p>
          <a:p>
            <a:pPr marL="171450" indent="-171450">
              <a:buFont typeface="Arial"/>
              <a:buChar char="•"/>
            </a:pPr>
            <a:r>
              <a:rPr lang="en-GB"/>
              <a:t>Improve community relationships.</a:t>
            </a:r>
          </a:p>
          <a:p>
            <a:pPr marL="171450" indent="-171450">
              <a:buFont typeface="Arial"/>
              <a:buChar char="•"/>
            </a:pPr>
            <a:r>
              <a:rPr lang="en-GB"/>
              <a:t>Encourage cooperation and information sharing.</a:t>
            </a:r>
          </a:p>
          <a:p>
            <a:pPr marL="171450" indent="-171450">
              <a:buFont typeface="Arial"/>
              <a:buChar char="•"/>
            </a:pPr>
            <a:r>
              <a:rPr lang="en-GB"/>
              <a:t>Increase willingness to report crimes and suspicious activity.</a:t>
            </a:r>
          </a:p>
          <a:p>
            <a:pPr marL="171450" indent="-171450">
              <a:buFont typeface="Arial"/>
              <a:buChar char="•"/>
            </a:pPr>
            <a:r>
              <a:rPr lang="en-GB"/>
              <a:t>Improve compliance with the law.</a:t>
            </a:r>
          </a:p>
          <a:p>
            <a:pPr marL="171450" indent="-171450">
              <a:buFont typeface="Arial"/>
              <a:buChar char="•"/>
            </a:pPr>
            <a:r>
              <a:rPr lang="en-GB"/>
              <a:t>Strengthen perceptions of police legitimacy.</a:t>
            </a:r>
          </a:p>
          <a:p>
            <a:r>
              <a:rPr lang="en-GB"/>
              <a:t>For example, a person who feels listened to and treated respectfully during a stop-and-search encounter may be more likely to view the police positively, even if the encounter was inconvenient.</a:t>
            </a:r>
          </a:p>
          <a:p>
            <a:r>
              <a:rPr lang="en-GB"/>
              <a:t>Legitimacy and Compliance</a:t>
            </a:r>
          </a:p>
          <a:p>
            <a:r>
              <a:rPr lang="en-GB"/>
              <a:t>Legitimacy refers to the public's belief that the police have the right to exercise authority.</a:t>
            </a:r>
          </a:p>
          <a:p>
            <a:r>
              <a:rPr lang="en-GB"/>
              <a:t>When citizens view the police as legitimate, they are more likely to:</a:t>
            </a:r>
          </a:p>
          <a:p>
            <a:pPr marL="171450" indent="-171450">
              <a:buFont typeface="Arial"/>
              <a:buChar char="•"/>
            </a:pPr>
            <a:r>
              <a:rPr lang="en-GB"/>
              <a:t>Follow the law voluntarily.</a:t>
            </a:r>
          </a:p>
          <a:p>
            <a:pPr marL="171450" indent="-171450">
              <a:buFont typeface="Arial"/>
              <a:buChar char="•"/>
            </a:pPr>
            <a:r>
              <a:rPr lang="en-GB"/>
              <a:t>Cooperate with officers.</a:t>
            </a:r>
          </a:p>
          <a:p>
            <a:pPr marL="171450" indent="-171450">
              <a:buFont typeface="Arial"/>
              <a:buChar char="•"/>
            </a:pPr>
            <a:r>
              <a:rPr lang="en-GB"/>
              <a:t>Assist investigations.</a:t>
            </a:r>
          </a:p>
          <a:p>
            <a:pPr marL="171450" indent="-171450">
              <a:buFont typeface="Arial"/>
              <a:buChar char="•"/>
            </a:pPr>
            <a:r>
              <a:rPr lang="en-GB"/>
              <a:t>Support local crime prevention initiatives.</a:t>
            </a:r>
          </a:p>
          <a:p>
            <a:r>
              <a:rPr lang="en-GB"/>
              <a:t>This means that effective neighbourhood policing relies not only on crime reduction but also on maintaining fair and respectful interactions with the public.</a:t>
            </a:r>
          </a:p>
          <a:p>
            <a:endParaRPr lang="en-GB" dirty="0"/>
          </a:p>
        </p:txBody>
      </p:sp>
      <p:sp>
        <p:nvSpPr>
          <p:cNvPr id="4" name="Slide Number Placeholder 3"/>
          <p:cNvSpPr>
            <a:spLocks noGrp="1"/>
          </p:cNvSpPr>
          <p:nvPr>
            <p:ph type="sldNum" sz="quarter" idx="5"/>
          </p:nvPr>
        </p:nvSpPr>
        <p:spPr/>
        <p:txBody>
          <a:bodyPr/>
          <a:lstStyle/>
          <a:p>
            <a:fld id="{B057899C-D146-49B8-96A5-2316F5DA240F}" type="slidenum">
              <a:rPr lang="en-GB" smtClean="0"/>
              <a:t>9</a:t>
            </a:fld>
            <a:endParaRPr lang="en-GB"/>
          </a:p>
        </p:txBody>
      </p:sp>
    </p:spTree>
    <p:extLst>
      <p:ext uri="{BB962C8B-B14F-4D97-AF65-F5344CB8AC3E}">
        <p14:creationId xmlns:p14="http://schemas.microsoft.com/office/powerpoint/2010/main" val="3540095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Wadley, S., Riley, L., &amp; Murria, S. (2023). </a:t>
            </a:r>
            <a:r>
              <a:rPr lang="en-GB" sz="1200" b="0" i="1" kern="1200" dirty="0">
                <a:solidFill>
                  <a:schemeClr val="tx1"/>
                </a:solidFill>
                <a:effectLst/>
                <a:latin typeface="+mn-lt"/>
                <a:ea typeface="+mn-ea"/>
                <a:cs typeface="+mn-cs"/>
              </a:rPr>
              <a:t>Police problem solving models and theories</a:t>
            </a:r>
            <a:r>
              <a:rPr lang="en-GB" sz="1200" b="0" i="0" kern="1200" dirty="0">
                <a:solidFill>
                  <a:schemeClr val="tx1"/>
                </a:solidFill>
                <a:effectLst/>
                <a:latin typeface="+mn-lt"/>
                <a:ea typeface="+mn-ea"/>
                <a:cs typeface="+mn-cs"/>
              </a:rPr>
              <a:t> (T. Blockley, Ed.). Critical Publishing.</a:t>
            </a:r>
          </a:p>
          <a:p>
            <a:r>
              <a:rPr lang="en-GB" sz="1200" b="1" i="0" kern="1200" cap="all" dirty="0">
                <a:solidFill>
                  <a:schemeClr val="tx1"/>
                </a:solidFill>
                <a:effectLst/>
                <a:latin typeface="+mn-lt"/>
                <a:ea typeface="+mn-ea"/>
                <a:cs typeface="+mn-cs"/>
              </a:rPr>
              <a:t>Procedural justice model</a:t>
            </a:r>
            <a:endParaRPr lang="en-GB" dirty="0"/>
          </a:p>
        </p:txBody>
      </p:sp>
      <p:sp>
        <p:nvSpPr>
          <p:cNvPr id="4" name="Slide Number Placeholder 3"/>
          <p:cNvSpPr>
            <a:spLocks noGrp="1"/>
          </p:cNvSpPr>
          <p:nvPr>
            <p:ph type="sldNum" sz="quarter" idx="5"/>
          </p:nvPr>
        </p:nvSpPr>
        <p:spPr/>
        <p:txBody>
          <a:bodyPr/>
          <a:lstStyle/>
          <a:p>
            <a:fld id="{B057899C-D146-49B8-96A5-2316F5DA240F}" type="slidenum">
              <a:rPr lang="en-GB" smtClean="0"/>
              <a:t>10</a:t>
            </a:fld>
            <a:endParaRPr lang="en-GB"/>
          </a:p>
        </p:txBody>
      </p:sp>
    </p:spTree>
    <p:extLst>
      <p:ext uri="{BB962C8B-B14F-4D97-AF65-F5344CB8AC3E}">
        <p14:creationId xmlns:p14="http://schemas.microsoft.com/office/powerpoint/2010/main" val="705259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b="1" dirty="0"/>
              <a:t>SARA model</a:t>
            </a:r>
            <a:r>
              <a:rPr lang="en-US" dirty="0"/>
              <a:t> is a structured problem-solving approach widely used in </a:t>
            </a:r>
            <a:r>
              <a:rPr lang="en-US" dirty="0" err="1"/>
              <a:t>neighbourhood</a:t>
            </a:r>
            <a:r>
              <a:rPr lang="en-US" dirty="0"/>
              <a:t> policing. It helps officers move beyond simply reacting to incidents and instead identify and address the underlying causes of crime and disorder.</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057899C-D146-49B8-96A5-2316F5DA240F}" type="slidenum">
              <a:rPr lang="en-GB" smtClean="0"/>
              <a:t>11</a:t>
            </a:fld>
            <a:endParaRPr lang="en-GB"/>
          </a:p>
        </p:txBody>
      </p:sp>
    </p:spTree>
    <p:extLst>
      <p:ext uri="{BB962C8B-B14F-4D97-AF65-F5344CB8AC3E}">
        <p14:creationId xmlns:p14="http://schemas.microsoft.com/office/powerpoint/2010/main" val="914800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is the first stage, where officers identify recurring problems affecting the community.</a:t>
            </a:r>
          </a:p>
          <a:p>
            <a:r>
              <a:rPr lang="en-US"/>
              <a:t>Police gather information from crime reports, calls for service, intelligence, community meetings, and local residents to determine patterns or trends.</a:t>
            </a:r>
            <a:endParaRPr lang="en-GB"/>
          </a:p>
          <a:p>
            <a:r>
              <a:rPr lang="en-US"/>
              <a:t>For example, officers may notice repeated complaints about anti-social behaviour in a local park or an increase in bicycle thefts near a train station.</a:t>
            </a:r>
            <a:endParaRPr lang="en-GB"/>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057899C-D146-49B8-96A5-2316F5DA240F}" type="slidenum">
              <a:rPr lang="en-GB" smtClean="0"/>
              <a:t>12</a:t>
            </a:fld>
            <a:endParaRPr lang="en-GB"/>
          </a:p>
        </p:txBody>
      </p:sp>
    </p:spTree>
    <p:extLst>
      <p:ext uri="{BB962C8B-B14F-4D97-AF65-F5344CB8AC3E}">
        <p14:creationId xmlns:p14="http://schemas.microsoft.com/office/powerpoint/2010/main" val="28120112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a problem has been identified, officers </a:t>
            </a:r>
            <a:r>
              <a:rPr lang="en-US" dirty="0" err="1"/>
              <a:t>analyse</a:t>
            </a:r>
            <a:r>
              <a:rPr lang="en-US" dirty="0"/>
              <a:t> it in more detail.</a:t>
            </a:r>
          </a:p>
          <a:p>
            <a:r>
              <a:rPr lang="en-US"/>
              <a:t>This involves asking questions such as:</a:t>
            </a:r>
            <a:endParaRPr lang="en-GB"/>
          </a:p>
          <a:p>
            <a:pPr marL="285750" indent="-285750">
              <a:buFont typeface="Arial"/>
              <a:buChar char="•"/>
            </a:pPr>
            <a:r>
              <a:rPr lang="en-US"/>
              <a:t>Who is involved?</a:t>
            </a:r>
            <a:endParaRPr lang="en-GB"/>
          </a:p>
          <a:p>
            <a:pPr marL="285750" indent="-285750">
              <a:buFont typeface="Arial"/>
              <a:buChar char="•"/>
            </a:pPr>
            <a:r>
              <a:rPr lang="en-US"/>
              <a:t>When does it happen?</a:t>
            </a:r>
            <a:endParaRPr lang="en-GB"/>
          </a:p>
          <a:p>
            <a:pPr marL="285750" indent="-285750">
              <a:buFont typeface="Arial"/>
              <a:buChar char="•"/>
            </a:pPr>
            <a:r>
              <a:rPr lang="en-US"/>
              <a:t>Where does it occur?</a:t>
            </a:r>
            <a:endParaRPr lang="en-GB"/>
          </a:p>
          <a:p>
            <a:pPr marL="285750" indent="-285750">
              <a:buFont typeface="Arial"/>
              <a:buChar char="•"/>
            </a:pPr>
            <a:r>
              <a:rPr lang="en-US"/>
              <a:t>Why is it happening?</a:t>
            </a:r>
            <a:endParaRPr lang="en-GB"/>
          </a:p>
          <a:p>
            <a:pPr marL="285750" indent="-285750">
              <a:buFont typeface="Arial"/>
              <a:buChar char="•"/>
            </a:pPr>
            <a:r>
              <a:rPr lang="en-US"/>
              <a:t>What factors are contributing to the problem?</a:t>
            </a:r>
            <a:endParaRPr lang="en-GB"/>
          </a:p>
          <a:p>
            <a:r>
              <a:rPr lang="en-US"/>
              <a:t>Police often work with local authorities, schools, housing providers, and community groups to understand the root causes.</a:t>
            </a:r>
            <a:endParaRPr lang="en-GB"/>
          </a:p>
          <a:p>
            <a:endParaRPr lang="en-US" dirty="0">
              <a:latin typeface="Aptos"/>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057899C-D146-49B8-96A5-2316F5DA240F}" type="slidenum">
              <a:rPr lang="en-GB" smtClean="0"/>
              <a:t>13</a:t>
            </a:fld>
            <a:endParaRPr lang="en-GB"/>
          </a:p>
        </p:txBody>
      </p:sp>
    </p:spTree>
    <p:extLst>
      <p:ext uri="{BB962C8B-B14F-4D97-AF65-F5344CB8AC3E}">
        <p14:creationId xmlns:p14="http://schemas.microsoft.com/office/powerpoint/2010/main" val="16208138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Problem analysis triangle | Video explainer 7 | Problem solving with the SARA model</a:t>
            </a:r>
            <a:endParaRPr lang="en-GB" dirty="0"/>
          </a:p>
          <a:p>
            <a:endParaRPr lang="en-GB" dirty="0"/>
          </a:p>
          <a:p>
            <a:r>
              <a:rPr lang="en-GB" dirty="0">
                <a:hlinkClick r:id="rId4"/>
              </a:rPr>
              <a:t>Analysis</a:t>
            </a:r>
            <a:endParaRPr lang="en-GB" dirty="0"/>
          </a:p>
          <a:p>
            <a:r>
              <a:rPr lang="en-GB" dirty="0"/>
              <a:t>PAT is used alongside frameworks like </a:t>
            </a:r>
            <a:r>
              <a:rPr lang="en-GB" sz="1200" b="1" u="none" strike="noStrike" kern="1200" dirty="0">
                <a:solidFill>
                  <a:schemeClr val="tx1"/>
                </a:solidFill>
                <a:effectLst/>
                <a:latin typeface="+mn-lt"/>
                <a:ea typeface="+mn-ea"/>
                <a:cs typeface="+mn-cs"/>
              </a:rPr>
              <a:t>SARA</a:t>
            </a:r>
            <a:r>
              <a:rPr lang="en-GB" dirty="0"/>
              <a:t> </a:t>
            </a:r>
          </a:p>
          <a:p>
            <a:endParaRPr lang="en-GB" dirty="0"/>
          </a:p>
          <a:p>
            <a:r>
              <a:rPr lang="en-GB" sz="1200" b="0" i="0" kern="1200" dirty="0">
                <a:solidFill>
                  <a:schemeClr val="tx1"/>
                </a:solidFill>
                <a:effectLst/>
                <a:latin typeface="+mn-lt"/>
                <a:ea typeface="+mn-ea"/>
                <a:cs typeface="+mn-cs"/>
              </a:rPr>
              <a:t>The problem analysis triangle PAT provides a way of thinking about recurring problems of crime and disorder. This idea assumes that crime or disorder results when (1) likely offenders and (2) suitable targets come together in (3) time and space, in the absence of capable guardians for that target.</a:t>
            </a:r>
          </a:p>
          <a:p>
            <a:endParaRPr lang="en-GB" sz="1200" b="0" i="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Situational Crime Prevention:</a:t>
            </a:r>
            <a:r>
              <a:rPr lang="en-GB" dirty="0"/>
              <a:t> Instead of just reacting to the crime after it happens, police use PAT to figure out how to increase effort/risk, reduce rewards, or remove excuses for the offender</a:t>
            </a:r>
          </a:p>
        </p:txBody>
      </p:sp>
      <p:sp>
        <p:nvSpPr>
          <p:cNvPr id="4" name="Slide Number Placeholder 3"/>
          <p:cNvSpPr>
            <a:spLocks noGrp="1"/>
          </p:cNvSpPr>
          <p:nvPr>
            <p:ph type="sldNum" sz="quarter" idx="5"/>
          </p:nvPr>
        </p:nvSpPr>
        <p:spPr/>
        <p:txBody>
          <a:bodyPr/>
          <a:lstStyle/>
          <a:p>
            <a:fld id="{B057899C-D146-49B8-96A5-2316F5DA240F}" type="slidenum">
              <a:rPr lang="en-GB" smtClean="0"/>
              <a:t>14</a:t>
            </a:fld>
            <a:endParaRPr lang="en-GB"/>
          </a:p>
        </p:txBody>
      </p:sp>
    </p:spTree>
    <p:extLst>
      <p:ext uri="{BB962C8B-B14F-4D97-AF65-F5344CB8AC3E}">
        <p14:creationId xmlns:p14="http://schemas.microsoft.com/office/powerpoint/2010/main" val="13321437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a:t>
            </a:r>
            <a:r>
              <a:rPr lang="en-US" dirty="0"/>
              <a:t> response stage involves developing and implementing solutions.</a:t>
            </a:r>
          </a:p>
          <a:p>
            <a:r>
              <a:rPr lang="en-US" dirty="0"/>
              <a:t>Importantly, the response is not always enforcement or arrests. Effective </a:t>
            </a:r>
            <a:r>
              <a:rPr lang="en-US" dirty="0" err="1"/>
              <a:t>neighbourhood</a:t>
            </a:r>
            <a:r>
              <a:rPr lang="en-US" dirty="0"/>
              <a:t> policing often involves partnership working and prevention strategies.</a:t>
            </a:r>
            <a:endParaRPr lang="en-GB" dirty="0"/>
          </a:p>
          <a:p>
            <a:r>
              <a:rPr lang="en-US"/>
              <a:t>Possible responses might include:</a:t>
            </a:r>
            <a:endParaRPr lang="en-GB"/>
          </a:p>
          <a:p>
            <a:pPr marL="285750" indent="-285750">
              <a:buFont typeface="Arial"/>
              <a:buChar char="•"/>
            </a:pPr>
            <a:r>
              <a:rPr lang="en-US"/>
              <a:t>Increased patrols.</a:t>
            </a:r>
            <a:endParaRPr lang="en-GB"/>
          </a:p>
          <a:p>
            <a:pPr marL="285750" indent="-285750">
              <a:buFont typeface="Arial"/>
              <a:buChar char="•"/>
            </a:pPr>
            <a:r>
              <a:rPr lang="en-US"/>
              <a:t>Improved street lighting.</a:t>
            </a:r>
            <a:endParaRPr lang="en-GB"/>
          </a:p>
          <a:p>
            <a:pPr marL="285750" indent="-285750">
              <a:buFont typeface="Arial"/>
              <a:buChar char="•"/>
            </a:pPr>
            <a:r>
              <a:rPr lang="en-US"/>
              <a:t>Working with youth services.</a:t>
            </a:r>
            <a:endParaRPr lang="en-GB"/>
          </a:p>
          <a:p>
            <a:pPr marL="285750" indent="-285750">
              <a:buFont typeface="Arial"/>
              <a:buChar char="•"/>
            </a:pPr>
            <a:r>
              <a:rPr lang="en-US"/>
              <a:t>Community education initiatives.</a:t>
            </a:r>
            <a:endParaRPr lang="en-GB"/>
          </a:p>
          <a:p>
            <a:pPr marL="285750" indent="-285750">
              <a:buFont typeface="Arial"/>
              <a:buChar char="•"/>
            </a:pPr>
            <a:r>
              <a:rPr lang="en-US"/>
              <a:t>Targeting repeat offenders.</a:t>
            </a:r>
            <a:endParaRPr lang="en-GB"/>
          </a:p>
          <a:p>
            <a:pPr marL="285750" indent="-285750">
              <a:buFont typeface="Arial"/>
              <a:buChar char="•"/>
            </a:pPr>
            <a:r>
              <a:rPr lang="en-US"/>
              <a:t>Environmental improvements.</a:t>
            </a:r>
            <a:endParaRPr lang="en-GB"/>
          </a:p>
          <a:p>
            <a:r>
              <a:rPr lang="en-US"/>
              <a:t>The aim is to tackle the causes of the problem rather than continually responding to the symptoms.</a:t>
            </a:r>
            <a:endParaRPr lang="en-GB"/>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057899C-D146-49B8-96A5-2316F5DA240F}" type="slidenum">
              <a:rPr lang="en-GB" smtClean="0"/>
              <a:t>16</a:t>
            </a:fld>
            <a:endParaRPr lang="en-GB"/>
          </a:p>
        </p:txBody>
      </p:sp>
    </p:spTree>
    <p:extLst>
      <p:ext uri="{BB962C8B-B14F-4D97-AF65-F5344CB8AC3E}">
        <p14:creationId xmlns:p14="http://schemas.microsoft.com/office/powerpoint/2010/main" val="39866995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The final stage of the SARA model is </a:t>
            </a:r>
            <a:r>
              <a:rPr lang="en-GB" sz="1200" b="1" i="0" kern="1200" dirty="0">
                <a:solidFill>
                  <a:schemeClr val="tx1"/>
                </a:solidFill>
                <a:effectLst/>
                <a:latin typeface="+mn-lt"/>
                <a:ea typeface="+mn-ea"/>
                <a:cs typeface="+mn-cs"/>
              </a:rPr>
              <a:t>Assessment</a:t>
            </a:r>
            <a:r>
              <a:rPr lang="en-GB" sz="1200" b="0" i="0" kern="1200" dirty="0">
                <a:solidFill>
                  <a:schemeClr val="tx1"/>
                </a:solidFill>
                <a:effectLst/>
                <a:latin typeface="+mn-lt"/>
                <a:ea typeface="+mn-ea"/>
                <a:cs typeface="+mn-cs"/>
              </a:rPr>
              <a:t>, which is one of the most important stages because it determines whether the response has actually been effective.</a:t>
            </a:r>
          </a:p>
          <a:p>
            <a:pPr fontAlgn="t"/>
            <a:r>
              <a:rPr lang="en-GB" sz="1200" b="0" i="0" kern="1200" dirty="0">
                <a:solidFill>
                  <a:schemeClr val="tx1"/>
                </a:solidFill>
                <a:effectLst/>
                <a:latin typeface="+mn-lt"/>
                <a:ea typeface="+mn-ea"/>
                <a:cs typeface="+mn-cs"/>
              </a:rPr>
              <a:t>Assessment requires ongoing monitoring and a formal evaluation of the intervention's impact. Without assessment, it is difficult to know whether the problem has been reduced, whether resources have been used effectively, or whether different approaches are needed in future problem-solving activities.</a:t>
            </a:r>
          </a:p>
          <a:p>
            <a:pPr fontAlgn="t"/>
            <a:r>
              <a:rPr lang="en-GB" sz="1200" b="0" i="0" kern="1200" dirty="0">
                <a:solidFill>
                  <a:schemeClr val="tx1"/>
                </a:solidFill>
                <a:effectLst/>
                <a:latin typeface="+mn-lt"/>
                <a:ea typeface="+mn-ea"/>
                <a:cs typeface="+mn-cs"/>
              </a:rPr>
              <a:t>Effective interventions should have </a:t>
            </a:r>
            <a:r>
              <a:rPr lang="en-GB" sz="1200" b="1" i="0" kern="1200" dirty="0">
                <a:solidFill>
                  <a:schemeClr val="tx1"/>
                </a:solidFill>
                <a:effectLst/>
                <a:latin typeface="+mn-lt"/>
                <a:ea typeface="+mn-ea"/>
                <a:cs typeface="+mn-cs"/>
              </a:rPr>
              <a:t>clear and measurable objectives</a:t>
            </a:r>
            <a:r>
              <a:rPr lang="en-GB" sz="1200" b="0" i="0" kern="1200" dirty="0">
                <a:solidFill>
                  <a:schemeClr val="tx1"/>
                </a:solidFill>
                <a:effectLst/>
                <a:latin typeface="+mn-lt"/>
                <a:ea typeface="+mn-ea"/>
                <a:cs typeface="+mn-cs"/>
              </a:rPr>
              <a:t> from the outset. These objectives provide a benchmark against which success can be measured.</a:t>
            </a:r>
          </a:p>
          <a:p>
            <a:pPr fontAlgn="t"/>
            <a:r>
              <a:rPr lang="en-GB" sz="1200" b="0" i="0" kern="1200" dirty="0">
                <a:solidFill>
                  <a:schemeClr val="tx1"/>
                </a:solidFill>
                <a:effectLst/>
                <a:latin typeface="+mn-lt"/>
                <a:ea typeface="+mn-ea"/>
                <a:cs typeface="+mn-cs"/>
              </a:rPr>
              <a:t>Both </a:t>
            </a:r>
            <a:r>
              <a:rPr lang="en-GB" sz="1200" b="1" i="0" kern="1200" dirty="0">
                <a:solidFill>
                  <a:schemeClr val="tx1"/>
                </a:solidFill>
                <a:effectLst/>
                <a:latin typeface="+mn-lt"/>
                <a:ea typeface="+mn-ea"/>
                <a:cs typeface="+mn-cs"/>
              </a:rPr>
              <a:t>quantitative and qualitative data</a:t>
            </a:r>
            <a:r>
              <a:rPr lang="en-GB" sz="1200" b="0" i="0" kern="1200" dirty="0">
                <a:solidFill>
                  <a:schemeClr val="tx1"/>
                </a:solidFill>
                <a:effectLst/>
                <a:latin typeface="+mn-lt"/>
                <a:ea typeface="+mn-ea"/>
                <a:cs typeface="+mn-cs"/>
              </a:rPr>
              <a:t> should be collected. Quantitative data, such as crime statistics, arrest rates, repeat victimisation rates, or incident reports, help identify trends and measure progress over time. Qualitative information gathered from victims, community members, partner agencies, and stakeholders provides valuable insight into public perceptions and lived experiences.</a:t>
            </a:r>
          </a:p>
          <a:p>
            <a:pPr fontAlgn="t"/>
            <a:r>
              <a:rPr lang="en-GB" sz="1200" b="0" i="0" kern="1200" dirty="0">
                <a:solidFill>
                  <a:schemeClr val="tx1"/>
                </a:solidFill>
                <a:effectLst/>
                <a:latin typeface="+mn-lt"/>
                <a:ea typeface="+mn-ea"/>
                <a:cs typeface="+mn-cs"/>
              </a:rPr>
              <a:t>Assessment should be conducted in an </a:t>
            </a:r>
            <a:r>
              <a:rPr lang="en-GB" sz="1200" b="1" i="0" kern="1200" dirty="0">
                <a:solidFill>
                  <a:schemeClr val="tx1"/>
                </a:solidFill>
                <a:effectLst/>
                <a:latin typeface="+mn-lt"/>
                <a:ea typeface="+mn-ea"/>
                <a:cs typeface="+mn-cs"/>
              </a:rPr>
              <a:t>open and honest manner</a:t>
            </a:r>
            <a:r>
              <a:rPr lang="en-GB" sz="1200" b="0" i="0" kern="1200" dirty="0">
                <a:solidFill>
                  <a:schemeClr val="tx1"/>
                </a:solidFill>
                <a:effectLst/>
                <a:latin typeface="+mn-lt"/>
                <a:ea typeface="+mn-ea"/>
                <a:cs typeface="+mn-cs"/>
              </a:rPr>
              <a:t>. Practitioners need to be realistic about what can be achieved within available budgets, staffing levels, </a:t>
            </a:r>
            <a:r>
              <a:rPr lang="en-GB" sz="1200" b="0" i="0" kern="1200" noProof="0" dirty="0">
                <a:solidFill>
                  <a:schemeClr val="tx1"/>
                </a:solidFill>
                <a:effectLst/>
                <a:latin typeface="+mn-lt"/>
                <a:ea typeface="+mn-ea"/>
                <a:cs typeface="+mn-cs"/>
              </a:rPr>
              <a:t>and other resource constraints. Not every intervention will completely eliminate a problem, but it should demonstrate value and effectiveness.</a:t>
            </a:r>
          </a:p>
          <a:p>
            <a:pPr fontAlgn="t"/>
            <a:r>
              <a:rPr lang="en-GB" sz="1200" b="0" i="0" kern="1200" noProof="0" dirty="0">
                <a:solidFill>
                  <a:schemeClr val="tx1"/>
                </a:solidFill>
                <a:effectLst/>
                <a:latin typeface="+mn-lt"/>
                <a:ea typeface="+mn-ea"/>
                <a:cs typeface="+mn-cs"/>
              </a:rPr>
              <a:t>An important part of assessment is reflective practice. Officers and partner agencies should consider what worked well, what did not work, and why. Lessons learned can then be used to improve future responses.</a:t>
            </a:r>
          </a:p>
          <a:p>
            <a:pPr fontAlgn="t"/>
            <a:r>
              <a:rPr lang="en-GB" sz="1200" b="0" i="0" kern="1200" noProof="0" dirty="0">
                <a:solidFill>
                  <a:schemeClr val="tx1"/>
                </a:solidFill>
                <a:effectLst/>
                <a:latin typeface="+mn-lt"/>
                <a:ea typeface="+mn-ea"/>
                <a:cs typeface="+mn-cs"/>
              </a:rPr>
              <a:t>The assessment stage should also identify any barriers or challenges that affected implementation, such as limited resources, lack of community engagement, or difficulties in information sharing.</a:t>
            </a:r>
          </a:p>
          <a:p>
            <a:pPr fontAlgn="t"/>
            <a:r>
              <a:rPr lang="en-GB" sz="1200" b="0" i="0" kern="1200" noProof="0" dirty="0">
                <a:solidFill>
                  <a:schemeClr val="tx1"/>
                </a:solidFill>
                <a:effectLst/>
                <a:latin typeface="+mn-lt"/>
                <a:ea typeface="+mn-ea"/>
                <a:cs typeface="+mn-cs"/>
              </a:rPr>
              <a:t>Finally, wider considerations should be examined, including unintended consequences, displacement of crime, community confidence, and the long-term sustainability of the intervention. This ensures that future problem-solving initiatives are evidence-based and more likely to achieve successful outcomes</a:t>
            </a:r>
          </a:p>
          <a:p>
            <a:endParaRPr lang="en-GB" dirty="0"/>
          </a:p>
        </p:txBody>
      </p:sp>
      <p:sp>
        <p:nvSpPr>
          <p:cNvPr id="4" name="Slide Number Placeholder 3"/>
          <p:cNvSpPr>
            <a:spLocks noGrp="1"/>
          </p:cNvSpPr>
          <p:nvPr>
            <p:ph type="sldNum" sz="quarter" idx="5"/>
          </p:nvPr>
        </p:nvSpPr>
        <p:spPr/>
        <p:txBody>
          <a:bodyPr/>
          <a:lstStyle/>
          <a:p>
            <a:fld id="{B057899C-D146-49B8-96A5-2316F5DA240F}" type="slidenum">
              <a:rPr lang="en-GB" smtClean="0"/>
              <a:t>16</a:t>
            </a:fld>
            <a:endParaRPr lang="en-GB"/>
          </a:p>
        </p:txBody>
      </p:sp>
    </p:spTree>
    <p:extLst>
      <p:ext uri="{BB962C8B-B14F-4D97-AF65-F5344CB8AC3E}">
        <p14:creationId xmlns:p14="http://schemas.microsoft.com/office/powerpoint/2010/main" val="6818435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Police | Problem-Oriented Policing works</a:t>
            </a:r>
            <a:endParaRPr lang="en-GB" dirty="0"/>
          </a:p>
        </p:txBody>
      </p:sp>
      <p:sp>
        <p:nvSpPr>
          <p:cNvPr id="4" name="Slide Number Placeholder 3"/>
          <p:cNvSpPr>
            <a:spLocks noGrp="1"/>
          </p:cNvSpPr>
          <p:nvPr>
            <p:ph type="sldNum" sz="quarter" idx="5"/>
          </p:nvPr>
        </p:nvSpPr>
        <p:spPr/>
        <p:txBody>
          <a:bodyPr/>
          <a:lstStyle/>
          <a:p>
            <a:fld id="{85E6888E-1A37-4BBC-A4C7-90C1A6BE4C22}" type="slidenum">
              <a:rPr lang="en-GB" smtClean="0"/>
              <a:t>17</a:t>
            </a:fld>
            <a:endParaRPr lang="en-GB"/>
          </a:p>
        </p:txBody>
      </p:sp>
    </p:spTree>
    <p:extLst>
      <p:ext uri="{BB962C8B-B14F-4D97-AF65-F5344CB8AC3E}">
        <p14:creationId xmlns:p14="http://schemas.microsoft.com/office/powerpoint/2010/main" val="1633751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Neighbourhood</a:t>
            </a:r>
            <a:r>
              <a:rPr lang="en-US" dirty="0"/>
              <a:t> policing covers a wide range of activities, from community engagement and problem-solving to crime prevention and enforcement. Because of this broad role, a number of ethical issues can arise regarding how police interact with different groups within society.</a:t>
            </a:r>
          </a:p>
          <a:p>
            <a:r>
              <a:rPr lang="en-US" dirty="0"/>
              <a:t>One of the major concerns is the policing of diverse communities. The success of </a:t>
            </a:r>
            <a:r>
              <a:rPr lang="en-US" dirty="0" err="1"/>
              <a:t>neighbourhood</a:t>
            </a:r>
            <a:r>
              <a:rPr lang="en-US" dirty="0"/>
              <a:t> policing depends heavily on trust, cooperation, and communication between the police and local residents. When communities feel valued and respected, they are more likely to share information, report crime, and participate in community safety initiatives.</a:t>
            </a:r>
            <a:endParaRPr lang="en-GB" dirty="0"/>
          </a:p>
          <a:p>
            <a:r>
              <a:rPr lang="en-US" dirty="0"/>
              <a:t>However, some groups may be reluctant to engage with </a:t>
            </a:r>
            <a:r>
              <a:rPr lang="en-US" dirty="0" err="1"/>
              <a:t>neighbourhood</a:t>
            </a:r>
            <a:r>
              <a:rPr lang="en-US" dirty="0"/>
              <a:t> policing. Ethnic minority communities, young people, and residents living in high-crime areas may have experienced negative interactions with the police in the past. These experiences can create distrust and make individuals less willing to participate in police-led initiatives.</a:t>
            </a:r>
            <a:endParaRPr lang="en-GB" dirty="0"/>
          </a:p>
          <a:p>
            <a:r>
              <a:rPr lang="en-US"/>
              <a:t>This challenge can be intensified when police use enforcement-focused tactics such as </a:t>
            </a:r>
            <a:r>
              <a:rPr lang="en-US" b="1"/>
              <a:t>zero-tolerance policing</a:t>
            </a:r>
            <a:r>
              <a:rPr lang="en-US"/>
              <a:t>, intensive patrols, or increased </a:t>
            </a:r>
            <a:r>
              <a:rPr lang="en-US" b="1"/>
              <a:t>stop and search</a:t>
            </a:r>
            <a:r>
              <a:rPr lang="en-US"/>
              <a:t> activity in hotspot locations. While these tactics may be introduced to reduce crime, they can also lead to perceptions of over-policing or unfair targeting, particularly if certain groups are disproportionately affected.</a:t>
            </a:r>
            <a:endParaRPr lang="en-GB"/>
          </a:p>
          <a:p>
            <a:r>
              <a:rPr lang="en-US" dirty="0"/>
              <a:t>When communities believe they are being singled out or treated unfairly, public confidence in the police can be damaged. Reduced trust can make </a:t>
            </a:r>
            <a:r>
              <a:rPr lang="en-US" dirty="0" err="1"/>
              <a:t>neighbourhood</a:t>
            </a:r>
            <a:r>
              <a:rPr lang="en-US" dirty="0"/>
              <a:t> policing less effective, as cooperation and community support are essential for its success.</a:t>
            </a:r>
            <a:endParaRPr lang="en-GB" dirty="0"/>
          </a:p>
          <a:p>
            <a:r>
              <a:rPr lang="en-US"/>
              <a:t>From an ethical perspective, police officers must balance crime control with fairness, equality, and legitimacy. Building trust through procedural justice, transparency, and respectful engagement is often considered just as important as reducing crime itself.</a:t>
            </a:r>
            <a:endParaRPr lang="en-GB"/>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057899C-D146-49B8-96A5-2316F5DA240F}" type="slidenum">
              <a:rPr lang="en-GB" smtClean="0"/>
              <a:t>19</a:t>
            </a:fld>
            <a:endParaRPr lang="en-GB"/>
          </a:p>
        </p:txBody>
      </p:sp>
    </p:spTree>
    <p:extLst>
      <p:ext uri="{BB962C8B-B14F-4D97-AF65-F5344CB8AC3E}">
        <p14:creationId xmlns:p14="http://schemas.microsoft.com/office/powerpoint/2010/main" val="2509540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19/10/2026</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910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19/10/2026</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9043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19/10/2026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7362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19/10/2026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4207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19/10/2026</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20244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19/10/2026</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5844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19/10/2026</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6076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19/10/2026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2750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19/10/2026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4758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19/10/2026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95670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19/10/2026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80259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988CC-2CEB-4684-8288-3EF53E12B5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E7E472-A2B1-4038-AE37-73443F7237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3BC94B-20C3-4490-9250-62CBE337038B}"/>
              </a:ext>
            </a:extLst>
          </p:cNvPr>
          <p:cNvSpPr>
            <a:spLocks noGrp="1"/>
          </p:cNvSpPr>
          <p:nvPr>
            <p:ph type="dt" sz="half" idx="10"/>
          </p:nvPr>
        </p:nvSpPr>
        <p:spPr/>
        <p:txBody>
          <a:bodyPr/>
          <a:lstStyle/>
          <a:p>
            <a:fld id="{C69FFD58-A001-42D5-9760-D2AB9FD28BA3}" type="datetime1">
              <a:rPr lang="en-GB" smtClean="0"/>
              <a:t>19/10/2026</a:t>
            </a:fld>
            <a:endParaRPr lang="en-GB"/>
          </a:p>
        </p:txBody>
      </p:sp>
      <p:sp>
        <p:nvSpPr>
          <p:cNvPr id="5" name="Footer Placeholder 4">
            <a:extLst>
              <a:ext uri="{FF2B5EF4-FFF2-40B4-BE49-F238E27FC236}">
                <a16:creationId xmlns:a16="http://schemas.microsoft.com/office/drawing/2014/main" id="{F367DAA8-D72F-48FD-9277-7EF5B90160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43157-F080-4CCC-B789-E4652556A899}"/>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127115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21ADD-512D-4AF3-A82C-177EC2993F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5B50B9-777C-4B30-A773-4FA257A23F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EFFE1-A6DF-4F93-A24F-EA6E8B7303B2}"/>
              </a:ext>
            </a:extLst>
          </p:cNvPr>
          <p:cNvSpPr>
            <a:spLocks noGrp="1"/>
          </p:cNvSpPr>
          <p:nvPr>
            <p:ph type="dt" sz="half" idx="10"/>
          </p:nvPr>
        </p:nvSpPr>
        <p:spPr/>
        <p:txBody>
          <a:bodyPr/>
          <a:lstStyle/>
          <a:p>
            <a:fld id="{25F8852F-BB5B-47DB-B5EC-F8A2B1AF6758}" type="datetime1">
              <a:rPr lang="en-GB" smtClean="0"/>
              <a:t>19/10/2026</a:t>
            </a:fld>
            <a:endParaRPr lang="en-GB"/>
          </a:p>
        </p:txBody>
      </p:sp>
      <p:sp>
        <p:nvSpPr>
          <p:cNvPr id="5" name="Footer Placeholder 4">
            <a:extLst>
              <a:ext uri="{FF2B5EF4-FFF2-40B4-BE49-F238E27FC236}">
                <a16:creationId xmlns:a16="http://schemas.microsoft.com/office/drawing/2014/main" id="{4B489408-7F3E-4554-84BC-F74AF49250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DA1A5-97C8-4841-BA99-2FE52D67674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60755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C0C21-594E-4BCB-AEBF-3C40556476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F76276-E19C-42E1-AB55-45222095BC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11C2C6-E456-4F0A-AD37-4CBD22A0444A}"/>
              </a:ext>
            </a:extLst>
          </p:cNvPr>
          <p:cNvSpPr>
            <a:spLocks noGrp="1"/>
          </p:cNvSpPr>
          <p:nvPr>
            <p:ph type="dt" sz="half" idx="10"/>
          </p:nvPr>
        </p:nvSpPr>
        <p:spPr/>
        <p:txBody>
          <a:bodyPr/>
          <a:lstStyle/>
          <a:p>
            <a:fld id="{B1C657CD-3434-41BB-96BB-88D082437A9C}" type="datetime1">
              <a:rPr lang="en-GB" smtClean="0"/>
              <a:t>19/10/2026</a:t>
            </a:fld>
            <a:endParaRPr lang="en-GB"/>
          </a:p>
        </p:txBody>
      </p:sp>
      <p:sp>
        <p:nvSpPr>
          <p:cNvPr id="5" name="Footer Placeholder 4">
            <a:extLst>
              <a:ext uri="{FF2B5EF4-FFF2-40B4-BE49-F238E27FC236}">
                <a16:creationId xmlns:a16="http://schemas.microsoft.com/office/drawing/2014/main" id="{86C87B02-817D-411B-9442-25C640172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37951D-4DBE-4ED1-AAC9-7112BD151C34}"/>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6831004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6052F-476F-446A-8452-2F44A7CBC8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DBA647-B9AE-463F-AAA4-59B2249D2E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FD1CA3-0944-4264-8EA1-EF0967E379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A736B4-CC44-4CD7-84F1-4DF7457E846D}"/>
              </a:ext>
            </a:extLst>
          </p:cNvPr>
          <p:cNvSpPr>
            <a:spLocks noGrp="1"/>
          </p:cNvSpPr>
          <p:nvPr>
            <p:ph type="dt" sz="half" idx="10"/>
          </p:nvPr>
        </p:nvSpPr>
        <p:spPr/>
        <p:txBody>
          <a:bodyPr/>
          <a:lstStyle/>
          <a:p>
            <a:fld id="{AAB07C9D-1012-45DA-8211-8955CE57E3ED}" type="datetime1">
              <a:rPr lang="en-GB" smtClean="0"/>
              <a:t>19/10/2026</a:t>
            </a:fld>
            <a:endParaRPr lang="en-GB"/>
          </a:p>
        </p:txBody>
      </p:sp>
      <p:sp>
        <p:nvSpPr>
          <p:cNvPr id="6" name="Footer Placeholder 5">
            <a:extLst>
              <a:ext uri="{FF2B5EF4-FFF2-40B4-BE49-F238E27FC236}">
                <a16:creationId xmlns:a16="http://schemas.microsoft.com/office/drawing/2014/main" id="{F17BE884-CCB0-473F-8A6A-40422B4CD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77B31A-87F5-4AF3-83B5-C6FFC592845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920242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F3AFE-09B5-4BB1-883C-3CAEEDB7C8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FF36B9-FC7F-4DE1-9D2C-0CF6CCDD85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B16A1-4C58-4241-9E40-C54364C97B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A18BDE-7DE3-4502-B24A-C9131391A4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19DBF8-D6B3-4E3F-B9D8-B59CDD9D05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F766A5-5B61-4667-9F08-E7377ED3FD2A}"/>
              </a:ext>
            </a:extLst>
          </p:cNvPr>
          <p:cNvSpPr>
            <a:spLocks noGrp="1"/>
          </p:cNvSpPr>
          <p:nvPr>
            <p:ph type="dt" sz="half" idx="10"/>
          </p:nvPr>
        </p:nvSpPr>
        <p:spPr/>
        <p:txBody>
          <a:bodyPr/>
          <a:lstStyle/>
          <a:p>
            <a:fld id="{C88DEE99-EC83-4824-B089-8E4ACD1FCA71}" type="datetime1">
              <a:rPr lang="en-GB" smtClean="0"/>
              <a:t>19/10/2026</a:t>
            </a:fld>
            <a:endParaRPr lang="en-GB"/>
          </a:p>
        </p:txBody>
      </p:sp>
      <p:sp>
        <p:nvSpPr>
          <p:cNvPr id="8" name="Footer Placeholder 7">
            <a:extLst>
              <a:ext uri="{FF2B5EF4-FFF2-40B4-BE49-F238E27FC236}">
                <a16:creationId xmlns:a16="http://schemas.microsoft.com/office/drawing/2014/main" id="{DFF175EF-0DCB-4229-86A6-56B614BB87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23824C-2C30-48EC-A590-4E1B4EA5D3D0}"/>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046711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EEF4-2C54-417D-83D4-C630643353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86A153-8A8E-4CA9-A758-B179CEA9D53A}"/>
              </a:ext>
            </a:extLst>
          </p:cNvPr>
          <p:cNvSpPr>
            <a:spLocks noGrp="1"/>
          </p:cNvSpPr>
          <p:nvPr>
            <p:ph type="dt" sz="half" idx="10"/>
          </p:nvPr>
        </p:nvSpPr>
        <p:spPr/>
        <p:txBody>
          <a:bodyPr/>
          <a:lstStyle/>
          <a:p>
            <a:fld id="{757AEE4B-41D7-4130-ACC1-55EE85FEFAE9}" type="datetime1">
              <a:rPr lang="en-GB" smtClean="0"/>
              <a:t>19/10/2026</a:t>
            </a:fld>
            <a:endParaRPr lang="en-GB"/>
          </a:p>
        </p:txBody>
      </p:sp>
      <p:sp>
        <p:nvSpPr>
          <p:cNvPr id="4" name="Footer Placeholder 3">
            <a:extLst>
              <a:ext uri="{FF2B5EF4-FFF2-40B4-BE49-F238E27FC236}">
                <a16:creationId xmlns:a16="http://schemas.microsoft.com/office/drawing/2014/main" id="{CDCC568D-CFFD-496C-875C-059888FFC8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D21943-C451-47BB-85C5-7664945ABCE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396467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D610C3-7416-41D9-B5F8-B9598E9821C3}"/>
              </a:ext>
            </a:extLst>
          </p:cNvPr>
          <p:cNvSpPr>
            <a:spLocks noGrp="1"/>
          </p:cNvSpPr>
          <p:nvPr>
            <p:ph type="dt" sz="half" idx="10"/>
          </p:nvPr>
        </p:nvSpPr>
        <p:spPr/>
        <p:txBody>
          <a:bodyPr/>
          <a:lstStyle/>
          <a:p>
            <a:fld id="{3CD7D259-10FA-4EFD-8349-526B254BB777}" type="datetime1">
              <a:rPr lang="en-GB" smtClean="0"/>
              <a:t>19/10/2026</a:t>
            </a:fld>
            <a:endParaRPr lang="en-GB"/>
          </a:p>
        </p:txBody>
      </p:sp>
      <p:sp>
        <p:nvSpPr>
          <p:cNvPr id="3" name="Footer Placeholder 2">
            <a:extLst>
              <a:ext uri="{FF2B5EF4-FFF2-40B4-BE49-F238E27FC236}">
                <a16:creationId xmlns:a16="http://schemas.microsoft.com/office/drawing/2014/main" id="{9EBF41FD-F756-45F8-9AAE-66C833A545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38A17C-95E4-4277-97B9-BB5DF4DAE6E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0807645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906AF-49B0-4C7A-9A4E-4648C5BFF0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0138C4-9671-4B47-B19E-0D90174931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83740-6407-46D4-A136-B46ABCB7F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938A79-965D-4972-B402-B856BC088EA3}"/>
              </a:ext>
            </a:extLst>
          </p:cNvPr>
          <p:cNvSpPr>
            <a:spLocks noGrp="1"/>
          </p:cNvSpPr>
          <p:nvPr>
            <p:ph type="dt" sz="half" idx="10"/>
          </p:nvPr>
        </p:nvSpPr>
        <p:spPr/>
        <p:txBody>
          <a:bodyPr/>
          <a:lstStyle/>
          <a:p>
            <a:fld id="{E877EA1A-CA87-4F6E-A81F-1EA938C777F1}" type="datetime1">
              <a:rPr lang="en-GB" smtClean="0"/>
              <a:t>19/10/2026</a:t>
            </a:fld>
            <a:endParaRPr lang="en-GB"/>
          </a:p>
        </p:txBody>
      </p:sp>
      <p:sp>
        <p:nvSpPr>
          <p:cNvPr id="6" name="Footer Placeholder 5">
            <a:extLst>
              <a:ext uri="{FF2B5EF4-FFF2-40B4-BE49-F238E27FC236}">
                <a16:creationId xmlns:a16="http://schemas.microsoft.com/office/drawing/2014/main" id="{E805CDCC-D34C-46D2-B645-0AB8506604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6A1A76-6067-4C7B-BE11-3EDDA0D043D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367932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169C4-D64E-4F88-A042-46B75C4ECD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50A1D4-4494-4D25-A856-97F35F60B0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EB9520-7BCF-473E-9BCC-235BFC3445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C57837-5DD6-44FE-A92F-5708FF239A71}"/>
              </a:ext>
            </a:extLst>
          </p:cNvPr>
          <p:cNvSpPr>
            <a:spLocks noGrp="1"/>
          </p:cNvSpPr>
          <p:nvPr>
            <p:ph type="dt" sz="half" idx="10"/>
          </p:nvPr>
        </p:nvSpPr>
        <p:spPr/>
        <p:txBody>
          <a:bodyPr/>
          <a:lstStyle/>
          <a:p>
            <a:fld id="{D8C095B7-3C77-4F49-98D8-1543A4A7ACC2}" type="datetime1">
              <a:rPr lang="en-GB" smtClean="0"/>
              <a:t>19/10/2026</a:t>
            </a:fld>
            <a:endParaRPr lang="en-GB"/>
          </a:p>
        </p:txBody>
      </p:sp>
      <p:sp>
        <p:nvSpPr>
          <p:cNvPr id="6" name="Footer Placeholder 5">
            <a:extLst>
              <a:ext uri="{FF2B5EF4-FFF2-40B4-BE49-F238E27FC236}">
                <a16:creationId xmlns:a16="http://schemas.microsoft.com/office/drawing/2014/main" id="{0000400D-E11D-4163-9AA7-B22AA6554A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A3CA50-F9AB-42DF-8821-C65DAFA5762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7897371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ECE8-FE0D-46AA-A679-D62D679FE0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F0B801-F03B-4804-A905-A369867D56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E27F0-F452-47E0-98A4-78CEB3981254}"/>
              </a:ext>
            </a:extLst>
          </p:cNvPr>
          <p:cNvSpPr>
            <a:spLocks noGrp="1"/>
          </p:cNvSpPr>
          <p:nvPr>
            <p:ph type="dt" sz="half" idx="10"/>
          </p:nvPr>
        </p:nvSpPr>
        <p:spPr/>
        <p:txBody>
          <a:bodyPr/>
          <a:lstStyle/>
          <a:p>
            <a:fld id="{E9F21BEC-7D12-4793-902D-1599242B95B6}" type="datetime1">
              <a:rPr lang="en-GB" smtClean="0"/>
              <a:t>19/10/2026</a:t>
            </a:fld>
            <a:endParaRPr lang="en-GB"/>
          </a:p>
        </p:txBody>
      </p:sp>
      <p:sp>
        <p:nvSpPr>
          <p:cNvPr id="5" name="Footer Placeholder 4">
            <a:extLst>
              <a:ext uri="{FF2B5EF4-FFF2-40B4-BE49-F238E27FC236}">
                <a16:creationId xmlns:a16="http://schemas.microsoft.com/office/drawing/2014/main" id="{1CB472DE-5D16-4EEF-BBB0-8E0F0273B9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DC3B82-DE1D-472E-B188-E999FD017EC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3176726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CF7694-3AF6-4F88-A84F-EA153C5E27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4D8C63-9F98-4E28-99C4-873D18FB91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3689ED-7EE2-4346-AB25-D27EC65D2DCC}"/>
              </a:ext>
            </a:extLst>
          </p:cNvPr>
          <p:cNvSpPr>
            <a:spLocks noGrp="1"/>
          </p:cNvSpPr>
          <p:nvPr>
            <p:ph type="dt" sz="half" idx="10"/>
          </p:nvPr>
        </p:nvSpPr>
        <p:spPr/>
        <p:txBody>
          <a:bodyPr/>
          <a:lstStyle/>
          <a:p>
            <a:fld id="{5CA47CA9-8D27-4B29-9F84-071A882983EF}" type="datetime1">
              <a:rPr lang="en-GB" smtClean="0"/>
              <a:t>19/10/2026</a:t>
            </a:fld>
            <a:endParaRPr lang="en-GB"/>
          </a:p>
        </p:txBody>
      </p:sp>
      <p:sp>
        <p:nvSpPr>
          <p:cNvPr id="5" name="Footer Placeholder 4">
            <a:extLst>
              <a:ext uri="{FF2B5EF4-FFF2-40B4-BE49-F238E27FC236}">
                <a16:creationId xmlns:a16="http://schemas.microsoft.com/office/drawing/2014/main" id="{362677E2-B918-4D86-8BE0-E5D6DCBD4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075AC1-52D2-4167-828C-E96B6CA9927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005359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19/10/2026</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7790885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DD0AB8-542E-483C-8BA2-38FC6754D0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32564C-6D86-40E7-9D73-1EBF549657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DA177-16E6-4858-AFB0-6B0516F16E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68DD40-1FA4-4012-98E1-D5E48DAE907F}" type="datetime1">
              <a:rPr lang="en-GB" smtClean="0"/>
              <a:t>19/10/2026</a:t>
            </a:fld>
            <a:endParaRPr lang="en-GB"/>
          </a:p>
        </p:txBody>
      </p:sp>
      <p:sp>
        <p:nvSpPr>
          <p:cNvPr id="5" name="Footer Placeholder 4">
            <a:extLst>
              <a:ext uri="{FF2B5EF4-FFF2-40B4-BE49-F238E27FC236}">
                <a16:creationId xmlns:a16="http://schemas.microsoft.com/office/drawing/2014/main" id="{F0E8275F-771C-4C86-9594-196084B744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917488E-2616-4AF3-B206-D058CA2980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E70F85-FB46-4664-904F-529BF12CA752}" type="slidenum">
              <a:rPr lang="en-GB" smtClean="0"/>
              <a:t>‹#›</a:t>
            </a:fld>
            <a:endParaRPr lang="en-GB"/>
          </a:p>
        </p:txBody>
      </p:sp>
    </p:spTree>
    <p:extLst>
      <p:ext uri="{BB962C8B-B14F-4D97-AF65-F5344CB8AC3E}">
        <p14:creationId xmlns:p14="http://schemas.microsoft.com/office/powerpoint/2010/main" val="42151527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acebook.com/thecarcompetition/videos/john-is-just-not-having-it/1643575392641951/"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46322/2023_Update_ASB_Statutory_Guidance_-_FINAL__1_.pdf" TargetMode="External"/><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hyperlink" Target="http://www.legislation.gov.uk/ukpga/2011/13/contents/enacted/data.htm" TargetMode="External"/><Relationship Id="rId2" Type="http://schemas.openxmlformats.org/officeDocument/2006/relationships/hyperlink" Target="http://www.legislation.gov.uk/ukpga/2003/38/contents" TargetMode="Externa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hyperlink" Target="https://r3-vlebooks-com.uwtsd.idm.oclc.org/epub/1781915713285/html/ch16.xhtml#ref-089"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s://r3-vlebooks-com.uwtsd.idm.oclc.org/epub/1781915713285/html/ch16.xhtml#ref-170"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s://r3-vlebooks-com.uwtsd.idm.oclc.org/epub/1781915713285/html/ch16.xhtml#ref-173"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bi4Kmo4a498"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g0vR0Ouzw8g" TargetMode="External"/><Relationship Id="rId2" Type="http://schemas.openxmlformats.org/officeDocument/2006/relationships/hyperlink" Target="https://www.youtube.com/watch?v=mfwbvIH6auI&amp;t=2s" TargetMode="External"/><Relationship Id="rId1" Type="http://schemas.openxmlformats.org/officeDocument/2006/relationships/slideLayout" Target="../slideLayouts/slideLayout13.xml"/><Relationship Id="rId6" Type="http://schemas.openxmlformats.org/officeDocument/2006/relationships/hyperlink" Target="https://www.youtube.com/watch?v=cEsib9EiqP4" TargetMode="External"/><Relationship Id="rId5" Type="http://schemas.openxmlformats.org/officeDocument/2006/relationships/hyperlink" Target="https://www.youtube.com/watch?v=CJP2rI3dbfY" TargetMode="External"/><Relationship Id="rId4" Type="http://schemas.openxmlformats.org/officeDocument/2006/relationships/hyperlink" Target="https://www.youtube.com/watch?v=TNs_YIFqf0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ECs_mbyf9XE" TargetMode="External"/><Relationship Id="rId2" Type="http://schemas.openxmlformats.org/officeDocument/2006/relationships/hyperlink" Target="https://www.youtube.com/watch?v=cEsib9EiqP4" TargetMode="External"/><Relationship Id="rId1" Type="http://schemas.openxmlformats.org/officeDocument/2006/relationships/slideLayout" Target="../slideLayouts/slideLayout13.xml"/><Relationship Id="rId6" Type="http://schemas.openxmlformats.org/officeDocument/2006/relationships/hyperlink" Target="https://www.youtube.com/watch?v=5qBYU6KDq4E" TargetMode="External"/><Relationship Id="rId5" Type="http://schemas.openxmlformats.org/officeDocument/2006/relationships/hyperlink" Target="https://www.youtube.com/watch?v=-C5xs6oQ18A" TargetMode="External"/><Relationship Id="rId4" Type="http://schemas.openxmlformats.org/officeDocument/2006/relationships/hyperlink" Target="https://www.youtube.com/watch?v=lt6Xnn56bh0"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1nx7Tjnjv5E" TargetMode="External"/><Relationship Id="rId2" Type="http://schemas.openxmlformats.org/officeDocument/2006/relationships/hyperlink" Target="https://www.youtube.com/watch?v=kCgNKIDkPRg" TargetMode="External"/><Relationship Id="rId1" Type="http://schemas.openxmlformats.org/officeDocument/2006/relationships/slideLayout" Target="../slideLayouts/slideLayout13.xml"/><Relationship Id="rId5" Type="http://schemas.openxmlformats.org/officeDocument/2006/relationships/hyperlink" Target="https://www.youtube.com/watch?v=YFXK83Fz5CE" TargetMode="External"/><Relationship Id="rId4" Type="http://schemas.openxmlformats.org/officeDocument/2006/relationships/hyperlink" Target="https://www.youtube.com/watch?v=jg463NmcxTc"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4PZ5V0663v4" TargetMode="External"/><Relationship Id="rId2" Type="http://schemas.openxmlformats.org/officeDocument/2006/relationships/hyperlink" Target="https://www.youtube.com/watch?v=KpoiL7bcLbA" TargetMode="External"/><Relationship Id="rId1" Type="http://schemas.openxmlformats.org/officeDocument/2006/relationships/slideLayout" Target="../slideLayouts/slideLayout13.xml"/><Relationship Id="rId4" Type="http://schemas.openxmlformats.org/officeDocument/2006/relationships/hyperlink" Target="https://www.youtube.com/watch?v=Bx3Y5qldj-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1245870"/>
            <a:ext cx="9068131" cy="3263250"/>
          </a:xfrm>
        </p:spPr>
        <p:txBody>
          <a:bodyPr>
            <a:normAutofit/>
          </a:bodyPr>
          <a:lstStyle/>
          <a:p>
            <a:r>
              <a:rPr lang="en-GB" sz="5400" b="1" dirty="0">
                <a:solidFill>
                  <a:schemeClr val="bg1"/>
                </a:solidFill>
              </a:rPr>
              <a:t>BMPL5019A</a:t>
            </a:r>
            <a:br>
              <a:rPr lang="en-GB" sz="5400" b="1" dirty="0">
                <a:solidFill>
                  <a:schemeClr val="bg1"/>
                </a:solidFill>
              </a:rPr>
            </a:br>
            <a:r>
              <a:rPr lang="en-US" sz="5400" b="1" dirty="0">
                <a:solidFill>
                  <a:schemeClr val="bg1"/>
                </a:solidFill>
              </a:rPr>
              <a:t>Community &amp; NHP</a:t>
            </a:r>
            <a:r>
              <a:rPr lang="en-GB" sz="5400" b="1" dirty="0">
                <a:solidFill>
                  <a:schemeClr val="bg1"/>
                </a:solidFill>
              </a:rPr>
              <a:t> </a:t>
            </a:r>
          </a:p>
        </p:txBody>
      </p:sp>
      <p:sp>
        <p:nvSpPr>
          <p:cNvPr id="4" name="Subtitle 2"/>
          <p:cNvSpPr>
            <a:spLocks noGrp="1"/>
          </p:cNvSpPr>
          <p:nvPr>
            <p:ph type="subTitle" idx="1"/>
          </p:nvPr>
        </p:nvSpPr>
        <p:spPr>
          <a:xfrm>
            <a:off x="1847528" y="4725144"/>
            <a:ext cx="3744416" cy="1080120"/>
          </a:xfrm>
        </p:spPr>
        <p:txBody>
          <a:bodyPr>
            <a:normAutofit fontScale="85000" lnSpcReduction="10000"/>
          </a:bodyPr>
          <a:lstStyle/>
          <a:p>
            <a:r>
              <a:rPr lang="en-GB" sz="5400" b="1" dirty="0">
                <a:solidFill>
                  <a:schemeClr val="bg1"/>
                </a:solidFill>
              </a:rPr>
              <a:t>Week 4 2026</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EEE64-BBAB-002C-FAE1-27CFAAFA9B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0C8318-AECF-7304-135A-A372B669FB96}"/>
              </a:ext>
            </a:extLst>
          </p:cNvPr>
          <p:cNvSpPr>
            <a:spLocks noGrp="1"/>
          </p:cNvSpPr>
          <p:nvPr>
            <p:ph idx="1"/>
          </p:nvPr>
        </p:nvSpPr>
        <p:spPr/>
        <p:txBody>
          <a:bodyPr/>
          <a:lstStyle/>
          <a:p>
            <a:r>
              <a:rPr lang="en-GB" dirty="0">
                <a:hlinkClick r:id="rId3"/>
              </a:rPr>
              <a:t>Bless this poor guy... </a:t>
            </a:r>
            <a:r>
              <a:rPr lang="en-GB" dirty="0" err="1">
                <a:hlinkClick r:id="rId3"/>
              </a:rPr>
              <a:t>hes</a:t>
            </a:r>
            <a:r>
              <a:rPr lang="en-GB" dirty="0">
                <a:hlinkClick r:id="rId3"/>
              </a:rPr>
              <a:t> just not having it😂. Theres </a:t>
            </a:r>
            <a:r>
              <a:rPr lang="en-GB" dirty="0" err="1">
                <a:hlinkClick r:id="rId3"/>
              </a:rPr>
              <a:t>definately</a:t>
            </a:r>
            <a:r>
              <a:rPr lang="en-GB" dirty="0">
                <a:hlinkClick r:id="rId3"/>
              </a:rPr>
              <a:t> one on every road, like if you agree😂👍 Source - TikTok @ shazaa20 WWW.THECARCOMPETITION.CO.UK | The Car Competition | Facebook</a:t>
            </a:r>
            <a:endParaRPr lang="en-GB" dirty="0"/>
          </a:p>
        </p:txBody>
      </p:sp>
      <p:sp>
        <p:nvSpPr>
          <p:cNvPr id="4" name="Slide Number Placeholder 3">
            <a:extLst>
              <a:ext uri="{FF2B5EF4-FFF2-40B4-BE49-F238E27FC236}">
                <a16:creationId xmlns:a16="http://schemas.microsoft.com/office/drawing/2014/main" id="{63B4B7A8-6125-DD85-9BE8-E14D81AB1C22}"/>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a:t>
            </a:fld>
            <a:endParaRPr lang="en-GB">
              <a:solidFill>
                <a:prstClr val="black">
                  <a:tint val="75000"/>
                </a:prstClr>
              </a:solidFill>
            </a:endParaRPr>
          </a:p>
        </p:txBody>
      </p:sp>
    </p:spTree>
    <p:extLst>
      <p:ext uri="{BB962C8B-B14F-4D97-AF65-F5344CB8AC3E}">
        <p14:creationId xmlns:p14="http://schemas.microsoft.com/office/powerpoint/2010/main" val="1977052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B64E8-8F68-7ACD-A138-410EAA769AD9}"/>
              </a:ext>
            </a:extLst>
          </p:cNvPr>
          <p:cNvSpPr>
            <a:spLocks noGrp="1"/>
          </p:cNvSpPr>
          <p:nvPr>
            <p:ph type="title"/>
          </p:nvPr>
        </p:nvSpPr>
        <p:spPr/>
        <p:txBody>
          <a:bodyPr>
            <a:normAutofit/>
          </a:bodyPr>
          <a:lstStyle/>
          <a:p>
            <a:pPr algn="l"/>
            <a:r>
              <a:rPr lang="en-GB" sz="6000"/>
              <a:t>Contents</a:t>
            </a:r>
          </a:p>
        </p:txBody>
      </p:sp>
      <p:sp>
        <p:nvSpPr>
          <p:cNvPr id="3" name="Content Placeholder 2">
            <a:extLst>
              <a:ext uri="{FF2B5EF4-FFF2-40B4-BE49-F238E27FC236}">
                <a16:creationId xmlns:a16="http://schemas.microsoft.com/office/drawing/2014/main" id="{4FFBBA8E-A7B3-D70C-43B2-31740E5A7096}"/>
              </a:ext>
            </a:extLst>
          </p:cNvPr>
          <p:cNvSpPr>
            <a:spLocks noGrp="1"/>
          </p:cNvSpPr>
          <p:nvPr>
            <p:ph idx="1"/>
          </p:nvPr>
        </p:nvSpPr>
        <p:spPr>
          <a:xfrm>
            <a:off x="570763" y="1600201"/>
            <a:ext cx="11011637" cy="3923177"/>
          </a:xfrm>
        </p:spPr>
        <p:txBody>
          <a:bodyPr vert="horz" lIns="91440" tIns="45720" rIns="91440" bIns="45720" rtlCol="0" anchor="t">
            <a:normAutofit/>
          </a:bodyPr>
          <a:lstStyle/>
          <a:p>
            <a:r>
              <a:rPr lang="en-GB"/>
              <a:t>Definition</a:t>
            </a:r>
          </a:p>
          <a:p>
            <a:r>
              <a:rPr lang="en-GB"/>
              <a:t>Categories</a:t>
            </a:r>
          </a:p>
          <a:p>
            <a:r>
              <a:rPr lang="en-GB"/>
              <a:t>Types</a:t>
            </a:r>
          </a:p>
          <a:p>
            <a:r>
              <a:rPr lang="en-GB"/>
              <a:t>Principles</a:t>
            </a:r>
          </a:p>
          <a:p>
            <a:r>
              <a:rPr lang="en-GB"/>
              <a:t>Powers</a:t>
            </a:r>
          </a:p>
          <a:p>
            <a:r>
              <a:rPr lang="en-GB"/>
              <a:t>Process &amp; Partnership</a:t>
            </a:r>
          </a:p>
          <a:p>
            <a:pPr marL="0" indent="0">
              <a:buNone/>
            </a:pPr>
            <a:r>
              <a:rPr lang="en-GB">
                <a:solidFill>
                  <a:srgbClr val="FF0000"/>
                </a:solidFill>
                <a:latin typeface="Calibri"/>
                <a:ea typeface="Calibri"/>
                <a:cs typeface="Calibri"/>
              </a:rPr>
              <a:t>READ BEFORE ASSESSMENT 1</a:t>
            </a:r>
          </a:p>
          <a:p>
            <a:endParaRPr lang="en-GB"/>
          </a:p>
          <a:p>
            <a:endParaRPr lang="en-GB"/>
          </a:p>
        </p:txBody>
      </p:sp>
      <p:sp>
        <p:nvSpPr>
          <p:cNvPr id="4" name="Slide Number Placeholder 3">
            <a:extLst>
              <a:ext uri="{FF2B5EF4-FFF2-40B4-BE49-F238E27FC236}">
                <a16:creationId xmlns:a16="http://schemas.microsoft.com/office/drawing/2014/main" id="{8C4C1A95-7AFB-C6F1-D055-B5D895B5179F}"/>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a:t>
            </a:fld>
            <a:endParaRPr lang="en-GB">
              <a:solidFill>
                <a:prstClr val="black">
                  <a:tint val="75000"/>
                </a:prstClr>
              </a:solidFill>
            </a:endParaRPr>
          </a:p>
        </p:txBody>
      </p:sp>
      <p:sp>
        <p:nvSpPr>
          <p:cNvPr id="8" name="TextBox 7">
            <a:extLst>
              <a:ext uri="{FF2B5EF4-FFF2-40B4-BE49-F238E27FC236}">
                <a16:creationId xmlns:a16="http://schemas.microsoft.com/office/drawing/2014/main" id="{11B3AC64-FAF2-A12C-54D4-71AE401CBABD}"/>
              </a:ext>
            </a:extLst>
          </p:cNvPr>
          <p:cNvSpPr txBox="1"/>
          <p:nvPr/>
        </p:nvSpPr>
        <p:spPr>
          <a:xfrm>
            <a:off x="6829597" y="4014919"/>
            <a:ext cx="2844848" cy="1169551"/>
          </a:xfrm>
          <a:prstGeom prst="rect">
            <a:avLst/>
          </a:prstGeom>
          <a:noFill/>
        </p:spPr>
        <p:txBody>
          <a:bodyPr wrap="square">
            <a:spAutoFit/>
          </a:bodyPr>
          <a:lstStyle/>
          <a:p>
            <a:r>
              <a:rPr lang="en-GB" sz="1400">
                <a:hlinkClick r:id="rId3"/>
              </a:rPr>
              <a:t>https://assets.publishing.service.gov.uk/government/uploads/system/uploads/attachment_data/file/1146322/2023_Update_ASB_Statutory_Guidance_-_FINAL__1_.pdf</a:t>
            </a:r>
            <a:r>
              <a:rPr lang="en-GB" sz="1400"/>
              <a:t> </a:t>
            </a:r>
          </a:p>
        </p:txBody>
      </p:sp>
      <p:pic>
        <p:nvPicPr>
          <p:cNvPr id="5" name="Picture 4" descr="A white cover with purple text&#10;&#10;AI-generated content may be incorrect.">
            <a:extLst>
              <a:ext uri="{FF2B5EF4-FFF2-40B4-BE49-F238E27FC236}">
                <a16:creationId xmlns:a16="http://schemas.microsoft.com/office/drawing/2014/main" id="{76EB4265-8C15-32EC-CB16-671910BC75BB}"/>
              </a:ext>
            </a:extLst>
          </p:cNvPr>
          <p:cNvPicPr>
            <a:picLocks noChangeAspect="1"/>
          </p:cNvPicPr>
          <p:nvPr/>
        </p:nvPicPr>
        <p:blipFill>
          <a:blip r:embed="rId4"/>
          <a:stretch>
            <a:fillRect/>
          </a:stretch>
        </p:blipFill>
        <p:spPr>
          <a:xfrm>
            <a:off x="6301283" y="276531"/>
            <a:ext cx="5482643" cy="5266405"/>
          </a:xfrm>
          <a:prstGeom prst="rect">
            <a:avLst/>
          </a:prstGeom>
        </p:spPr>
      </p:pic>
    </p:spTree>
    <p:extLst>
      <p:ext uri="{BB962C8B-B14F-4D97-AF65-F5344CB8AC3E}">
        <p14:creationId xmlns:p14="http://schemas.microsoft.com/office/powerpoint/2010/main" val="3723602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56A0240-2E97-BA9B-C99F-AE8B69AEA602}"/>
              </a:ext>
            </a:extLst>
          </p:cNvPr>
          <p:cNvSpPr>
            <a:spLocks noGrp="1"/>
          </p:cNvSpPr>
          <p:nvPr>
            <p:ph idx="1"/>
          </p:nvPr>
        </p:nvSpPr>
        <p:spPr>
          <a:xfrm>
            <a:off x="1137034" y="2198362"/>
            <a:ext cx="4958966" cy="3917773"/>
          </a:xfrm>
        </p:spPr>
        <p:txBody>
          <a:bodyPr vert="horz" lIns="91440" tIns="45720" rIns="91440" bIns="45720" rtlCol="0" anchor="t">
            <a:normAutofit/>
          </a:bodyPr>
          <a:lstStyle/>
          <a:p>
            <a:pPr marL="0" indent="0">
              <a:buNone/>
            </a:pPr>
            <a:endParaRPr lang="en-US" sz="2000" b="0" i="0">
              <a:effectLst/>
              <a:latin typeface="lato-regular"/>
            </a:endParaRPr>
          </a:p>
          <a:p>
            <a:r>
              <a:rPr lang="en-US" sz="2000">
                <a:latin typeface="lato-regular"/>
              </a:rPr>
              <a:t>“</a:t>
            </a:r>
            <a:r>
              <a:rPr lang="en-GB" sz="2000" b="0" i="0">
                <a:effectLst/>
                <a:latin typeface="lato-regular"/>
              </a:rPr>
              <a:t>Behaviour by a person which causes, or is likely to cause, harassment, alarm or distress to persons not of the same household as the person” (</a:t>
            </a:r>
            <a:r>
              <a:rPr lang="en-GB" sz="2000" b="0" i="0" u="sng" dirty="0">
                <a:effectLst/>
                <a:latin typeface="latowebbold"/>
                <a:hlinkClick r:id="rId2">
                  <a:extLst>
                    <a:ext uri="{A12FA001-AC4F-418D-AE19-62706E023703}">
                      <ahyp:hlinkClr xmlns:ahyp="http://schemas.microsoft.com/office/drawing/2018/hyperlinkcolor" val="tx"/>
                    </a:ext>
                  </a:extLst>
                </a:hlinkClick>
              </a:rPr>
              <a:t>Antisocial Behaviour Act 2003</a:t>
            </a:r>
            <a:r>
              <a:rPr lang="en-GB" sz="2000" b="0" i="0">
                <a:effectLst/>
                <a:latin typeface="lato-regular"/>
              </a:rPr>
              <a:t> and </a:t>
            </a:r>
            <a:r>
              <a:rPr lang="en-GB" sz="2000" b="0" i="0" u="sng" dirty="0">
                <a:effectLst/>
                <a:latin typeface="latowebbold"/>
                <a:hlinkClick r:id="rId3">
                  <a:extLst>
                    <a:ext uri="{A12FA001-AC4F-418D-AE19-62706E023703}">
                      <ahyp:hlinkClr xmlns:ahyp="http://schemas.microsoft.com/office/drawing/2018/hyperlinkcolor" val="tx"/>
                    </a:ext>
                  </a:extLst>
                </a:hlinkClick>
              </a:rPr>
              <a:t>Police Reform and Social Responsibility Act 2011</a:t>
            </a:r>
            <a:r>
              <a:rPr lang="en-GB" sz="2000" b="0" i="0">
                <a:effectLst/>
                <a:latin typeface="lato-regular"/>
              </a:rPr>
              <a:t>).</a:t>
            </a:r>
            <a:endParaRPr lang="en-GB" sz="2000"/>
          </a:p>
        </p:txBody>
      </p:sp>
      <p:pic>
        <p:nvPicPr>
          <p:cNvPr id="6" name="Picture 5">
            <a:extLst>
              <a:ext uri="{FF2B5EF4-FFF2-40B4-BE49-F238E27FC236}">
                <a16:creationId xmlns:a16="http://schemas.microsoft.com/office/drawing/2014/main" id="{113A51F6-2722-0854-95A2-E94C358B94FC}"/>
              </a:ext>
            </a:extLst>
          </p:cNvPr>
          <p:cNvPicPr>
            <a:picLocks noChangeAspect="1"/>
          </p:cNvPicPr>
          <p:nvPr/>
        </p:nvPicPr>
        <p:blipFill>
          <a:blip r:embed="rId4"/>
          <a:stretch>
            <a:fillRect/>
          </a:stretch>
        </p:blipFill>
        <p:spPr>
          <a:xfrm>
            <a:off x="6719367" y="2823294"/>
            <a:ext cx="4788505" cy="2479154"/>
          </a:xfrm>
          <a:prstGeom prst="rect">
            <a:avLst/>
          </a:prstGeom>
        </p:spPr>
      </p:pic>
      <p:sp>
        <p:nvSpPr>
          <p:cNvPr id="30" name="Freeform: Shape 2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463A51D5-8F8B-D0C5-AB9B-3716D402B9BB}"/>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sz="1000"/>
              <a:pPr>
                <a:spcAft>
                  <a:spcPts val="600"/>
                </a:spcAft>
              </a:pPr>
              <a:t>4</a:t>
            </a:fld>
            <a:endParaRPr lang="en-GB" sz="1000"/>
          </a:p>
        </p:txBody>
      </p:sp>
    </p:spTree>
    <p:extLst>
      <p:ext uri="{BB962C8B-B14F-4D97-AF65-F5344CB8AC3E}">
        <p14:creationId xmlns:p14="http://schemas.microsoft.com/office/powerpoint/2010/main" val="3857285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65446-6765-44F8-2339-8D106FBA5D39}"/>
              </a:ext>
            </a:extLst>
          </p:cNvPr>
          <p:cNvSpPr>
            <a:spLocks noGrp="1"/>
          </p:cNvSpPr>
          <p:nvPr>
            <p:ph type="title"/>
          </p:nvPr>
        </p:nvSpPr>
        <p:spPr/>
        <p:txBody>
          <a:bodyPr>
            <a:normAutofit fontScale="90000"/>
          </a:bodyPr>
          <a:lstStyle/>
          <a:p>
            <a:br>
              <a:rPr lang="en-GB" dirty="0"/>
            </a:br>
            <a:r>
              <a:rPr lang="en-GB" dirty="0"/>
              <a:t>T</a:t>
            </a:r>
            <a:r>
              <a:rPr lang="en-GB" b="1" cap="all" dirty="0"/>
              <a:t>he implementation of neighbourhood policing</a:t>
            </a:r>
            <a:br>
              <a:rPr lang="en-GB" b="1" cap="all" dirty="0"/>
            </a:br>
            <a:endParaRPr lang="en-GB" dirty="0"/>
          </a:p>
        </p:txBody>
      </p:sp>
      <p:sp>
        <p:nvSpPr>
          <p:cNvPr id="3" name="Content Placeholder 2">
            <a:extLst>
              <a:ext uri="{FF2B5EF4-FFF2-40B4-BE49-F238E27FC236}">
                <a16:creationId xmlns:a16="http://schemas.microsoft.com/office/drawing/2014/main" id="{40C569CF-6A2D-9868-17FB-BAAF9476627B}"/>
              </a:ext>
            </a:extLst>
          </p:cNvPr>
          <p:cNvSpPr>
            <a:spLocks noGrp="1"/>
          </p:cNvSpPr>
          <p:nvPr>
            <p:ph idx="1"/>
          </p:nvPr>
        </p:nvSpPr>
        <p:spPr/>
        <p:txBody>
          <a:bodyPr vert="horz" lIns="91440" tIns="45720" rIns="91440" bIns="45720" rtlCol="0" anchor="t">
            <a:normAutofit/>
          </a:bodyPr>
          <a:lstStyle/>
          <a:p>
            <a:pPr marL="0" indent="0">
              <a:buNone/>
            </a:pPr>
            <a:r>
              <a:rPr lang="en-GB" dirty="0"/>
              <a:t>There are three vital aspects of neighbourhood policing (College of Policing, </a:t>
            </a:r>
            <a:r>
              <a:rPr lang="en-GB" dirty="0">
                <a:hlinkClick r:id="rId3"/>
              </a:rPr>
              <a:t>2023a</a:t>
            </a:r>
            <a:r>
              <a:rPr lang="en-GB" dirty="0"/>
              <a:t>):</a:t>
            </a:r>
            <a:endParaRPr lang="en-US">
              <a:ea typeface="Calibri" panose="020F0502020204030204"/>
              <a:cs typeface="Calibri" panose="020F0502020204030204"/>
            </a:endParaRPr>
          </a:p>
          <a:p>
            <a:pPr marL="514350" indent="-514350">
              <a:buAutoNum type="arabicPeriod"/>
            </a:pPr>
            <a:r>
              <a:rPr lang="en-GB"/>
              <a:t>Engaging communities;</a:t>
            </a:r>
            <a:endParaRPr lang="en-GB">
              <a:ea typeface="Calibri"/>
              <a:cs typeface="Calibri"/>
            </a:endParaRPr>
          </a:p>
          <a:p>
            <a:pPr marL="0" indent="0">
              <a:buNone/>
            </a:pPr>
            <a:r>
              <a:rPr lang="en-GB"/>
              <a:t>2. Problem solving;</a:t>
            </a:r>
            <a:endParaRPr lang="en-GB">
              <a:ea typeface="Calibri"/>
              <a:cs typeface="Calibri"/>
            </a:endParaRPr>
          </a:p>
          <a:p>
            <a:pPr marL="0" indent="0">
              <a:buNone/>
            </a:pPr>
            <a:r>
              <a:rPr lang="en-GB"/>
              <a:t>3. Targeting</a:t>
            </a:r>
            <a:r>
              <a:rPr lang="en-GB" dirty="0"/>
              <a:t> activity.</a:t>
            </a:r>
            <a:endParaRPr lang="en-GB" dirty="0">
              <a:ea typeface="Calibri" panose="020F0502020204030204"/>
              <a:cs typeface="Calibri" panose="020F0502020204030204"/>
            </a:endParaRPr>
          </a:p>
          <a:p>
            <a:pPr>
              <a:buAutoNum type="arabicPeriod"/>
            </a:pPr>
            <a:endParaRPr lang="en-GB" dirty="0">
              <a:ea typeface="Calibri" panose="020F0502020204030204"/>
              <a:cs typeface="Calibri" panose="020F0502020204030204"/>
            </a:endParaRPr>
          </a:p>
        </p:txBody>
      </p:sp>
      <p:sp>
        <p:nvSpPr>
          <p:cNvPr id="4" name="Slide Number Placeholder 3">
            <a:extLst>
              <a:ext uri="{FF2B5EF4-FFF2-40B4-BE49-F238E27FC236}">
                <a16:creationId xmlns:a16="http://schemas.microsoft.com/office/drawing/2014/main" id="{CC271391-CAFA-77D8-FBDA-DE78BB22B929}"/>
              </a:ext>
            </a:extLst>
          </p:cNvPr>
          <p:cNvSpPr>
            <a:spLocks noGrp="1"/>
          </p:cNvSpPr>
          <p:nvPr>
            <p:ph type="sldNum" sz="quarter" idx="12"/>
          </p:nvPr>
        </p:nvSpPr>
        <p:spPr/>
        <p:txBody>
          <a:bodyPr/>
          <a:lstStyle/>
          <a:p>
            <a:fld id="{7EE70F85-FB46-4664-904F-529BF12CA752}" type="slidenum">
              <a:rPr lang="en-GB" smtClean="0"/>
              <a:t>5</a:t>
            </a:fld>
            <a:endParaRPr lang="en-GB"/>
          </a:p>
        </p:txBody>
      </p:sp>
    </p:spTree>
    <p:extLst>
      <p:ext uri="{BB962C8B-B14F-4D97-AF65-F5344CB8AC3E}">
        <p14:creationId xmlns:p14="http://schemas.microsoft.com/office/powerpoint/2010/main" val="2659235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B5F0D-08C6-E356-F5FC-18D629CFDF26}"/>
              </a:ext>
            </a:extLst>
          </p:cNvPr>
          <p:cNvSpPr>
            <a:spLocks noGrp="1"/>
          </p:cNvSpPr>
          <p:nvPr>
            <p:ph type="title"/>
          </p:nvPr>
        </p:nvSpPr>
        <p:spPr/>
        <p:txBody>
          <a:bodyPr/>
          <a:lstStyle/>
          <a:p>
            <a:r>
              <a:rPr lang="en-GB">
                <a:ea typeface="Calibri Light"/>
                <a:cs typeface="Calibri Light"/>
              </a:rPr>
              <a:t>Engaging Communities </a:t>
            </a:r>
            <a:endParaRPr lang="en-GB"/>
          </a:p>
        </p:txBody>
      </p:sp>
      <p:sp>
        <p:nvSpPr>
          <p:cNvPr id="3" name="Content Placeholder 2">
            <a:extLst>
              <a:ext uri="{FF2B5EF4-FFF2-40B4-BE49-F238E27FC236}">
                <a16:creationId xmlns:a16="http://schemas.microsoft.com/office/drawing/2014/main" id="{2862AE5B-A64F-2E1B-5B7E-7F1B662D6233}"/>
              </a:ext>
            </a:extLst>
          </p:cNvPr>
          <p:cNvSpPr>
            <a:spLocks noGrp="1"/>
          </p:cNvSpPr>
          <p:nvPr>
            <p:ph idx="1"/>
          </p:nvPr>
        </p:nvSpPr>
        <p:spPr/>
        <p:txBody>
          <a:bodyPr vert="horz" lIns="91440" tIns="45720" rIns="91440" bIns="45720" rtlCol="0" anchor="t">
            <a:normAutofit/>
          </a:bodyPr>
          <a:lstStyle/>
          <a:p>
            <a:r>
              <a:rPr lang="en-GB" sz="2000">
                <a:latin typeface="Calibri"/>
                <a:ea typeface="Calibri"/>
                <a:cs typeface="Calibri"/>
              </a:rPr>
              <a:t>Section 34 of the Police Reform and Social Responsibility Act </a:t>
            </a:r>
            <a:r>
              <a:rPr lang="en-GB" sz="2000" dirty="0">
                <a:latin typeface="Calibri"/>
                <a:ea typeface="Calibri"/>
                <a:cs typeface="Calibri"/>
                <a:hlinkClick r:id="rId3"/>
              </a:rPr>
              <a:t>2011</a:t>
            </a:r>
            <a:r>
              <a:rPr lang="en-GB" sz="2000">
                <a:latin typeface="Calibri"/>
                <a:ea typeface="Calibri"/>
                <a:cs typeface="Calibri"/>
              </a:rPr>
              <a:t> places an obligation upon forces to obtain public views on crime and disorder in their neighbourhood</a:t>
            </a:r>
            <a:endParaRPr lang="en-GB" sz="2000" dirty="0">
              <a:latin typeface="Calibri"/>
              <a:ea typeface="Calibri"/>
              <a:cs typeface="Calibri"/>
            </a:endParaRPr>
          </a:p>
          <a:p>
            <a:r>
              <a:rPr lang="en-GB" sz="2000">
                <a:latin typeface="Calibri"/>
                <a:ea typeface="Calibri"/>
                <a:cs typeface="Calibri"/>
              </a:rPr>
              <a:t>To hold regular public meetings </a:t>
            </a:r>
            <a:endParaRPr lang="en-GB" sz="2000" dirty="0">
              <a:latin typeface="Calibri"/>
              <a:ea typeface="Calibri"/>
              <a:cs typeface="Calibri"/>
            </a:endParaRPr>
          </a:p>
          <a:p>
            <a:r>
              <a:rPr lang="en-GB" sz="2000">
                <a:latin typeface="Calibri"/>
                <a:ea typeface="Calibri"/>
                <a:cs typeface="Calibri"/>
              </a:rPr>
              <a:t>To encourage community consultation and co-operation.</a:t>
            </a:r>
            <a:endParaRPr lang="en-GB" sz="2000">
              <a:ea typeface="Calibri"/>
              <a:cs typeface="Calibri"/>
            </a:endParaRPr>
          </a:p>
          <a:p>
            <a:r>
              <a:rPr lang="en-GB" sz="2000" dirty="0">
                <a:latin typeface="Calibri"/>
                <a:ea typeface="Calibri"/>
                <a:cs typeface="Calibri"/>
              </a:rPr>
              <a:t>‘beat meetings’.</a:t>
            </a:r>
          </a:p>
          <a:p>
            <a:r>
              <a:rPr lang="en-GB" sz="2000">
                <a:latin typeface="Calibri"/>
                <a:ea typeface="Calibri"/>
                <a:cs typeface="Calibri"/>
              </a:rPr>
              <a:t>However, while police forces are required to consult with communities, they are not always required to act upon the views expressed. </a:t>
            </a:r>
            <a:endParaRPr lang="en-GB" sz="2000" dirty="0">
              <a:latin typeface="Calibri"/>
              <a:ea typeface="Calibri"/>
              <a:cs typeface="Calibri"/>
            </a:endParaRPr>
          </a:p>
          <a:p>
            <a:r>
              <a:rPr lang="en-GB" sz="2000">
                <a:latin typeface="Calibri"/>
                <a:ea typeface="Calibri"/>
                <a:cs typeface="Calibri"/>
              </a:rPr>
              <a:t>For community input to be most effective, citizens need to be involved in decision making </a:t>
            </a:r>
            <a:r>
              <a:rPr lang="en-GB" sz="2000" dirty="0">
                <a:latin typeface="Calibri"/>
                <a:ea typeface="Calibri"/>
                <a:cs typeface="Calibri"/>
              </a:rPr>
              <a:t>or empowered to take ownership of their neighbourhoods alongside more formal forms of social control and intervention offered by the police.</a:t>
            </a:r>
          </a:p>
          <a:p>
            <a:pPr marL="0" indent="0">
              <a:buNone/>
            </a:pPr>
            <a:r>
              <a:rPr lang="en-GB" sz="1100" b="1">
                <a:latin typeface="Segoe UI"/>
                <a:ea typeface="Calibri"/>
                <a:cs typeface="Segoe UI"/>
              </a:rPr>
              <a:t>Discussion question:</a:t>
            </a:r>
            <a:br>
              <a:rPr lang="en-GB" sz="1100" b="1" dirty="0">
                <a:latin typeface="Segoe UI"/>
                <a:ea typeface="Calibri"/>
                <a:cs typeface="Segoe UI"/>
              </a:rPr>
            </a:br>
            <a:r>
              <a:rPr lang="en-GB" sz="1100" b="1">
                <a:latin typeface="Segoe UI"/>
                <a:ea typeface="Calibri"/>
                <a:cs typeface="Segoe UI"/>
              </a:rPr>
              <a:t> Do beat meetings and public consultations genuinely increase police accountability, or do communities need greater decision-making powers to influence local policing priorities?</a:t>
            </a:r>
            <a:endParaRPr lang="en-GB" sz="2000" dirty="0">
              <a:ea typeface="Calibri"/>
              <a:cs typeface="Calibri"/>
            </a:endParaRPr>
          </a:p>
          <a:p>
            <a:endParaRPr lang="en-GB" sz="2000" dirty="0">
              <a:ea typeface="Calibri"/>
              <a:cs typeface="Calibri"/>
            </a:endParaRPr>
          </a:p>
        </p:txBody>
      </p:sp>
      <p:sp>
        <p:nvSpPr>
          <p:cNvPr id="4" name="Slide Number Placeholder 3">
            <a:extLst>
              <a:ext uri="{FF2B5EF4-FFF2-40B4-BE49-F238E27FC236}">
                <a16:creationId xmlns:a16="http://schemas.microsoft.com/office/drawing/2014/main" id="{E134C783-A89F-7439-3983-515553BEEF23}"/>
              </a:ext>
            </a:extLst>
          </p:cNvPr>
          <p:cNvSpPr>
            <a:spLocks noGrp="1"/>
          </p:cNvSpPr>
          <p:nvPr>
            <p:ph type="sldNum" sz="quarter" idx="12"/>
          </p:nvPr>
        </p:nvSpPr>
        <p:spPr/>
        <p:txBody>
          <a:bodyPr/>
          <a:lstStyle/>
          <a:p>
            <a:fld id="{7EE70F85-FB46-4664-904F-529BF12CA752}" type="slidenum">
              <a:rPr lang="en-GB" smtClean="0"/>
              <a:t>6</a:t>
            </a:fld>
            <a:endParaRPr lang="en-GB"/>
          </a:p>
        </p:txBody>
      </p:sp>
    </p:spTree>
    <p:extLst>
      <p:ext uri="{BB962C8B-B14F-4D97-AF65-F5344CB8AC3E}">
        <p14:creationId xmlns:p14="http://schemas.microsoft.com/office/powerpoint/2010/main" val="3567499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84245-4ED8-14CE-65EF-67BEF97ABB22}"/>
              </a:ext>
            </a:extLst>
          </p:cNvPr>
          <p:cNvSpPr>
            <a:spLocks noGrp="1"/>
          </p:cNvSpPr>
          <p:nvPr>
            <p:ph type="title"/>
          </p:nvPr>
        </p:nvSpPr>
        <p:spPr/>
        <p:txBody>
          <a:bodyPr/>
          <a:lstStyle/>
          <a:p>
            <a:r>
              <a:rPr lang="en-GB" dirty="0">
                <a:ea typeface="Calibri Light"/>
                <a:cs typeface="Calibri Light"/>
              </a:rPr>
              <a:t>Examples of </a:t>
            </a:r>
            <a:r>
              <a:rPr lang="en-GB">
                <a:ea typeface="Calibri Light"/>
                <a:cs typeface="Calibri Light"/>
              </a:rPr>
              <a:t>Engagement</a:t>
            </a:r>
            <a:endParaRPr lang="en-GB"/>
          </a:p>
        </p:txBody>
      </p:sp>
      <p:graphicFrame>
        <p:nvGraphicFramePr>
          <p:cNvPr id="6" name="Content Placeholder 5">
            <a:extLst>
              <a:ext uri="{FF2B5EF4-FFF2-40B4-BE49-F238E27FC236}">
                <a16:creationId xmlns:a16="http://schemas.microsoft.com/office/drawing/2014/main" id="{BCBDE150-2634-CB66-1350-A9E70E255652}"/>
              </a:ext>
            </a:extLst>
          </p:cNvPr>
          <p:cNvGraphicFramePr>
            <a:graphicFrameLocks noGrp="1"/>
          </p:cNvGraphicFramePr>
          <p:nvPr>
            <p:ph idx="1"/>
            <p:extLst>
              <p:ext uri="{D42A27DB-BD31-4B8C-83A1-F6EECF244321}">
                <p14:modId xmlns:p14="http://schemas.microsoft.com/office/powerpoint/2010/main" val="2364290096"/>
              </p:ext>
            </p:extLst>
          </p:nvPr>
        </p:nvGraphicFramePr>
        <p:xfrm>
          <a:off x="838200" y="1825625"/>
          <a:ext cx="10525632" cy="4127388"/>
        </p:xfrm>
        <a:graphic>
          <a:graphicData uri="http://schemas.openxmlformats.org/drawingml/2006/table">
            <a:tbl>
              <a:tblPr bandRow="1">
                <a:tableStyleId>{5C22544A-7EE6-4342-B048-85BDC9FD1C3A}</a:tableStyleId>
              </a:tblPr>
              <a:tblGrid>
                <a:gridCol w="5262816">
                  <a:extLst>
                    <a:ext uri="{9D8B030D-6E8A-4147-A177-3AD203B41FA5}">
                      <a16:colId xmlns:a16="http://schemas.microsoft.com/office/drawing/2014/main" val="1140245423"/>
                    </a:ext>
                  </a:extLst>
                </a:gridCol>
                <a:gridCol w="5262816">
                  <a:extLst>
                    <a:ext uri="{9D8B030D-6E8A-4147-A177-3AD203B41FA5}">
                      <a16:colId xmlns:a16="http://schemas.microsoft.com/office/drawing/2014/main" val="1952272131"/>
                    </a:ext>
                  </a:extLst>
                </a:gridCol>
              </a:tblGrid>
              <a:tr h="1448979">
                <a:tc>
                  <a:txBody>
                    <a:bodyPr/>
                    <a:lstStyle/>
                    <a:p>
                      <a:pPr algn="l" fontAlgn="t">
                        <a:buNone/>
                      </a:pPr>
                      <a:r>
                        <a:rPr lang="en-GB" sz="1800" b="0" i="0" dirty="0">
                          <a:solidFill>
                            <a:srgbClr val="000000"/>
                          </a:solidFill>
                          <a:effectLst/>
                          <a:latin typeface="Times New Roman"/>
                        </a:rPr>
                        <a:t>Foot patrols alone are unlikely to increase public trust without community engagement, problem solving and </a:t>
                      </a:r>
                      <a:r>
                        <a:rPr lang="en-GB" sz="1800" b="0" i="0">
                          <a:solidFill>
                            <a:srgbClr val="000000"/>
                          </a:solidFill>
                          <a:effectLst/>
                          <a:latin typeface="Times New Roman"/>
                        </a:rPr>
                        <a:t>perceived police fairness</a:t>
                      </a:r>
                    </a:p>
                  </a:txBody>
                  <a:tcPr marL="57150" marR="57150" marT="57150" marB="571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gn="l" fontAlgn="t">
                        <a:buNone/>
                      </a:pPr>
                      <a:r>
                        <a:rPr lang="en-GB" sz="1800" b="0" i="0">
                          <a:solidFill>
                            <a:srgbClr val="000000"/>
                          </a:solidFill>
                          <a:effectLst/>
                          <a:latin typeface="Times New Roman"/>
                        </a:rPr>
                        <a:t>While patrolling develop networks </a:t>
                      </a:r>
                      <a:r>
                        <a:rPr lang="en-GB" sz="1800" b="0" i="0" dirty="0">
                          <a:solidFill>
                            <a:srgbClr val="000000"/>
                          </a:solidFill>
                          <a:effectLst/>
                          <a:latin typeface="Times New Roman"/>
                        </a:rPr>
                        <a:t>with communities, find out about local crime and disorder problems and have informal conversations. This can all support intelligence gathering.</a:t>
                      </a:r>
                    </a:p>
                  </a:txBody>
                  <a:tcPr marL="57150" marR="57150" marT="57150" marB="571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585955655"/>
                  </a:ext>
                </a:extLst>
              </a:tr>
              <a:tr h="2678409">
                <a:tc>
                  <a:txBody>
                    <a:bodyPr/>
                    <a:lstStyle/>
                    <a:p>
                      <a:pPr algn="l" fontAlgn="t">
                        <a:buNone/>
                      </a:pPr>
                      <a:r>
                        <a:rPr lang="en-GB" sz="1800" b="0" i="0">
                          <a:solidFill>
                            <a:srgbClr val="000000"/>
                          </a:solidFill>
                          <a:effectLst/>
                          <a:latin typeface="Times New Roman"/>
                        </a:rPr>
                        <a:t>Beat meetings alone are unlikely to effect change. However, events aimed at reaching a broad section of the community are more effective.</a:t>
                      </a:r>
                    </a:p>
                  </a:txBody>
                  <a:tcPr marL="57150" marR="57150" marT="57150" marB="571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gn="l" fontAlgn="t">
                        <a:buNone/>
                      </a:pPr>
                      <a:r>
                        <a:rPr lang="en-GB" sz="1800" b="0" i="0" dirty="0">
                          <a:solidFill>
                            <a:srgbClr val="000000"/>
                          </a:solidFill>
                          <a:effectLst/>
                          <a:latin typeface="Times New Roman"/>
                        </a:rPr>
                        <a:t>Police could identify key places for different communities where they might find it easier to engage </a:t>
                      </a:r>
                      <a:r>
                        <a:rPr lang="en-GB" sz="1800" b="0" i="0">
                          <a:solidFill>
                            <a:srgbClr val="000000"/>
                          </a:solidFill>
                          <a:effectLst/>
                          <a:latin typeface="Times New Roman"/>
                        </a:rPr>
                        <a:t>with communities such as youth clubs,</a:t>
                      </a:r>
                      <a:r>
                        <a:rPr lang="en-GB" sz="1800" b="0" i="0" dirty="0">
                          <a:solidFill>
                            <a:srgbClr val="000000"/>
                          </a:solidFill>
                          <a:effectLst/>
                          <a:latin typeface="Times New Roman"/>
                        </a:rPr>
                        <a:t> shops, places of worship etc.</a:t>
                      </a:r>
                    </a:p>
                    <a:p>
                      <a:pPr algn="l" fontAlgn="t">
                        <a:buNone/>
                      </a:pPr>
                      <a:r>
                        <a:rPr lang="en-GB" sz="1800" b="0" i="0" dirty="0">
                          <a:solidFill>
                            <a:srgbClr val="000000"/>
                          </a:solidFill>
                          <a:effectLst/>
                          <a:latin typeface="Times New Roman"/>
                        </a:rPr>
                        <a:t>Using a range of different methods such as social </a:t>
                      </a:r>
                      <a:r>
                        <a:rPr lang="en-GB" sz="1800" b="0" i="0">
                          <a:solidFill>
                            <a:srgbClr val="000000"/>
                          </a:solidFill>
                          <a:effectLst/>
                          <a:latin typeface="Times New Roman"/>
                        </a:rPr>
                        <a:t>media, door knocking etc. Especially in areas where </a:t>
                      </a:r>
                      <a:r>
                        <a:rPr lang="en-GB" sz="1800" b="0" i="0" dirty="0">
                          <a:solidFill>
                            <a:srgbClr val="000000"/>
                          </a:solidFill>
                          <a:effectLst/>
                          <a:latin typeface="Times New Roman"/>
                        </a:rPr>
                        <a:t>demand is high or public confidence is low, as well as areas of high footfall.</a:t>
                      </a:r>
                    </a:p>
                  </a:txBody>
                  <a:tcPr marL="57150" marR="57150" marT="57150" marB="571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3216720139"/>
                  </a:ext>
                </a:extLst>
              </a:tr>
            </a:tbl>
          </a:graphicData>
        </a:graphic>
      </p:graphicFrame>
      <p:sp>
        <p:nvSpPr>
          <p:cNvPr id="4" name="Slide Number Placeholder 3">
            <a:extLst>
              <a:ext uri="{FF2B5EF4-FFF2-40B4-BE49-F238E27FC236}">
                <a16:creationId xmlns:a16="http://schemas.microsoft.com/office/drawing/2014/main" id="{8CCE1C64-3955-E4F4-C3BB-00A3211F7E1C}"/>
              </a:ext>
            </a:extLst>
          </p:cNvPr>
          <p:cNvSpPr>
            <a:spLocks noGrp="1"/>
          </p:cNvSpPr>
          <p:nvPr>
            <p:ph type="sldNum" sz="quarter" idx="12"/>
          </p:nvPr>
        </p:nvSpPr>
        <p:spPr/>
        <p:txBody>
          <a:bodyPr/>
          <a:lstStyle/>
          <a:p>
            <a:fld id="{7EE70F85-FB46-4664-904F-529BF12CA752}" type="slidenum">
              <a:rPr lang="en-GB" smtClean="0"/>
              <a:t>7</a:t>
            </a:fld>
            <a:endParaRPr lang="en-GB"/>
          </a:p>
        </p:txBody>
      </p:sp>
    </p:spTree>
    <p:extLst>
      <p:ext uri="{BB962C8B-B14F-4D97-AF65-F5344CB8AC3E}">
        <p14:creationId xmlns:p14="http://schemas.microsoft.com/office/powerpoint/2010/main" val="2042422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9FAF6-8D45-9123-8633-FA107C708FEC}"/>
              </a:ext>
            </a:extLst>
          </p:cNvPr>
          <p:cNvSpPr>
            <a:spLocks noGrp="1"/>
          </p:cNvSpPr>
          <p:nvPr>
            <p:ph type="title"/>
          </p:nvPr>
        </p:nvSpPr>
        <p:spPr>
          <a:xfrm>
            <a:off x="838200" y="365125"/>
            <a:ext cx="10505440" cy="411163"/>
          </a:xfrm>
        </p:spPr>
        <p:txBody>
          <a:bodyPr>
            <a:normAutofit fontScale="90000"/>
          </a:bodyPr>
          <a:lstStyle/>
          <a:p>
            <a:endParaRPr lang="en-GB"/>
          </a:p>
        </p:txBody>
      </p:sp>
      <p:graphicFrame>
        <p:nvGraphicFramePr>
          <p:cNvPr id="6" name="Content Placeholder 5">
            <a:extLst>
              <a:ext uri="{FF2B5EF4-FFF2-40B4-BE49-F238E27FC236}">
                <a16:creationId xmlns:a16="http://schemas.microsoft.com/office/drawing/2014/main" id="{2998242E-977B-4059-11E1-445ADEED7342}"/>
              </a:ext>
            </a:extLst>
          </p:cNvPr>
          <p:cNvGraphicFramePr>
            <a:graphicFrameLocks noGrp="1"/>
          </p:cNvGraphicFramePr>
          <p:nvPr>
            <p:ph idx="1"/>
            <p:extLst>
              <p:ext uri="{D42A27DB-BD31-4B8C-83A1-F6EECF244321}">
                <p14:modId xmlns:p14="http://schemas.microsoft.com/office/powerpoint/2010/main" val="2032249728"/>
              </p:ext>
            </p:extLst>
          </p:nvPr>
        </p:nvGraphicFramePr>
        <p:xfrm>
          <a:off x="833120" y="914400"/>
          <a:ext cx="10515597" cy="1943100"/>
        </p:xfrm>
        <a:graphic>
          <a:graphicData uri="http://schemas.openxmlformats.org/drawingml/2006/table">
            <a:tbl>
              <a:tblPr bandRow="1">
                <a:tableStyleId>{5C22544A-7EE6-4342-B048-85BDC9FD1C3A}</a:tableStyleId>
              </a:tblPr>
              <a:tblGrid>
                <a:gridCol w="3505199">
                  <a:extLst>
                    <a:ext uri="{9D8B030D-6E8A-4147-A177-3AD203B41FA5}">
                      <a16:colId xmlns:a16="http://schemas.microsoft.com/office/drawing/2014/main" val="3804775323"/>
                    </a:ext>
                  </a:extLst>
                </a:gridCol>
                <a:gridCol w="3505199">
                  <a:extLst>
                    <a:ext uri="{9D8B030D-6E8A-4147-A177-3AD203B41FA5}">
                      <a16:colId xmlns:a16="http://schemas.microsoft.com/office/drawing/2014/main" val="507038638"/>
                    </a:ext>
                  </a:extLst>
                </a:gridCol>
                <a:gridCol w="3505199">
                  <a:extLst>
                    <a:ext uri="{9D8B030D-6E8A-4147-A177-3AD203B41FA5}">
                      <a16:colId xmlns:a16="http://schemas.microsoft.com/office/drawing/2014/main" val="1930591165"/>
                    </a:ext>
                  </a:extLst>
                </a:gridCol>
              </a:tblGrid>
              <a:tr h="1522330">
                <a:tc>
                  <a:txBody>
                    <a:bodyPr/>
                    <a:lstStyle/>
                    <a:p>
                      <a:pPr algn="l" fontAlgn="t">
                        <a:buNone/>
                      </a:pPr>
                      <a:r>
                        <a:rPr lang="en-GB" sz="2000" b="0" i="0">
                          <a:solidFill>
                            <a:srgbClr val="000000"/>
                          </a:solidFill>
                          <a:effectLst/>
                          <a:latin typeface="Times New Roman"/>
                        </a:rPr>
                        <a:t>Targeted foot patrols and community engagement leads to long-term decreases in criminal victimisation and disorder, increased perceptions of safety and trust in the police.</a:t>
                      </a:r>
                    </a:p>
                  </a:txBody>
                  <a:tcPr marL="57150" marR="57150" marT="57150" marB="571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gn="l" fontAlgn="t">
                        <a:buNone/>
                      </a:pPr>
                      <a:endParaRPr lang="en-GB" sz="2000" b="0" i="0" dirty="0">
                        <a:solidFill>
                          <a:srgbClr val="000000"/>
                        </a:solidFill>
                        <a:effectLst/>
                        <a:latin typeface="Times New Roman"/>
                      </a:endParaRPr>
                    </a:p>
                  </a:txBody>
                  <a:tcPr marL="57150" marR="57150" marT="57150" marB="571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gn="l" fontAlgn="t">
                        <a:buNone/>
                      </a:pPr>
                      <a:r>
                        <a:rPr lang="en-GB" sz="2000" b="0" i="0" dirty="0">
                          <a:solidFill>
                            <a:srgbClr val="000000"/>
                          </a:solidFill>
                          <a:effectLst/>
                          <a:latin typeface="Times New Roman"/>
                        </a:rPr>
                        <a:t>Police should target patrols to hot spot locations, areas where police confidence is low and areas with high footfall. Spend time in </a:t>
                      </a:r>
                      <a:r>
                        <a:rPr lang="en-GB" sz="2000" b="0" i="0">
                          <a:solidFill>
                            <a:srgbClr val="000000"/>
                          </a:solidFill>
                          <a:effectLst/>
                          <a:latin typeface="Times New Roman"/>
                        </a:rPr>
                        <a:t>hot </a:t>
                      </a:r>
                      <a:r>
                        <a:rPr lang="en-GB" sz="2000" b="0" i="0" dirty="0">
                          <a:solidFill>
                            <a:srgbClr val="000000"/>
                          </a:solidFill>
                          <a:effectLst/>
                          <a:latin typeface="Times New Roman"/>
                        </a:rPr>
                        <a:t>spot locations.</a:t>
                      </a:r>
                    </a:p>
                  </a:txBody>
                  <a:tcPr marL="57150" marR="57150" marT="57150" marB="571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2627382765"/>
                  </a:ext>
                </a:extLst>
              </a:tr>
            </a:tbl>
          </a:graphicData>
        </a:graphic>
      </p:graphicFrame>
      <p:sp>
        <p:nvSpPr>
          <p:cNvPr id="4" name="Slide Number Placeholder 3">
            <a:extLst>
              <a:ext uri="{FF2B5EF4-FFF2-40B4-BE49-F238E27FC236}">
                <a16:creationId xmlns:a16="http://schemas.microsoft.com/office/drawing/2014/main" id="{BD45C91C-D87D-EC1D-424A-6C334B6A631C}"/>
              </a:ext>
            </a:extLst>
          </p:cNvPr>
          <p:cNvSpPr>
            <a:spLocks noGrp="1"/>
          </p:cNvSpPr>
          <p:nvPr>
            <p:ph type="sldNum" sz="quarter" idx="12"/>
          </p:nvPr>
        </p:nvSpPr>
        <p:spPr/>
        <p:txBody>
          <a:bodyPr/>
          <a:lstStyle/>
          <a:p>
            <a:fld id="{7EE70F85-FB46-4664-904F-529BF12CA752}" type="slidenum">
              <a:rPr lang="en-GB" smtClean="0"/>
              <a:t>8</a:t>
            </a:fld>
            <a:endParaRPr lang="en-GB"/>
          </a:p>
        </p:txBody>
      </p:sp>
      <p:graphicFrame>
        <p:nvGraphicFramePr>
          <p:cNvPr id="8" name="Table 7">
            <a:extLst>
              <a:ext uri="{FF2B5EF4-FFF2-40B4-BE49-F238E27FC236}">
                <a16:creationId xmlns:a16="http://schemas.microsoft.com/office/drawing/2014/main" id="{BB9DD14E-E0E0-D295-2114-7E56B82D3B98}"/>
              </a:ext>
            </a:extLst>
          </p:cNvPr>
          <p:cNvGraphicFramePr>
            <a:graphicFrameLocks noGrp="1"/>
          </p:cNvGraphicFramePr>
          <p:nvPr>
            <p:extLst>
              <p:ext uri="{D42A27DB-BD31-4B8C-83A1-F6EECF244321}">
                <p14:modId xmlns:p14="http://schemas.microsoft.com/office/powerpoint/2010/main" val="1894646199"/>
              </p:ext>
            </p:extLst>
          </p:nvPr>
        </p:nvGraphicFramePr>
        <p:xfrm>
          <a:off x="843280" y="2957830"/>
          <a:ext cx="10364367" cy="1485900"/>
        </p:xfrm>
        <a:graphic>
          <a:graphicData uri="http://schemas.openxmlformats.org/drawingml/2006/table">
            <a:tbl>
              <a:tblPr bandRow="1">
                <a:tableStyleId>{5C22544A-7EE6-4342-B048-85BDC9FD1C3A}</a:tableStyleId>
              </a:tblPr>
              <a:tblGrid>
                <a:gridCol w="3454789">
                  <a:extLst>
                    <a:ext uri="{9D8B030D-6E8A-4147-A177-3AD203B41FA5}">
                      <a16:colId xmlns:a16="http://schemas.microsoft.com/office/drawing/2014/main" val="4229907090"/>
                    </a:ext>
                  </a:extLst>
                </a:gridCol>
                <a:gridCol w="3454789">
                  <a:extLst>
                    <a:ext uri="{9D8B030D-6E8A-4147-A177-3AD203B41FA5}">
                      <a16:colId xmlns:a16="http://schemas.microsoft.com/office/drawing/2014/main" val="3470714873"/>
                    </a:ext>
                  </a:extLst>
                </a:gridCol>
                <a:gridCol w="3454789">
                  <a:extLst>
                    <a:ext uri="{9D8B030D-6E8A-4147-A177-3AD203B41FA5}">
                      <a16:colId xmlns:a16="http://schemas.microsoft.com/office/drawing/2014/main" val="1077495035"/>
                    </a:ext>
                  </a:extLst>
                </a:gridCol>
              </a:tblGrid>
              <a:tr h="0">
                <a:tc>
                  <a:txBody>
                    <a:bodyPr/>
                    <a:lstStyle/>
                    <a:p>
                      <a:pPr algn="l" fontAlgn="t">
                        <a:buNone/>
                      </a:pPr>
                      <a:r>
                        <a:rPr lang="en-GB" sz="2000" b="0" i="0">
                          <a:solidFill>
                            <a:srgbClr val="000000"/>
                          </a:solidFill>
                          <a:effectLst/>
                          <a:latin typeface="Times New Roman"/>
                        </a:rPr>
                        <a:t>Flexible approach is required which reflects the needs of local communities.</a:t>
                      </a:r>
                    </a:p>
                  </a:txBody>
                  <a:tcPr marL="57150" marR="57150" marT="57150" marB="571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gn="l" fontAlgn="t">
                        <a:buNone/>
                      </a:pPr>
                      <a:endParaRPr lang="en-GB" sz="1100" b="0" i="0" dirty="0">
                        <a:solidFill>
                          <a:srgbClr val="000000"/>
                        </a:solidFill>
                        <a:effectLst/>
                        <a:latin typeface="Times New Roman"/>
                      </a:endParaRPr>
                    </a:p>
                  </a:txBody>
                  <a:tcPr marL="57150" marR="57150" marT="57150" marB="571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tc>
                  <a:txBody>
                    <a:bodyPr/>
                    <a:lstStyle/>
                    <a:p>
                      <a:pPr algn="l" fontAlgn="t">
                        <a:buNone/>
                      </a:pPr>
                      <a:r>
                        <a:rPr lang="en-GB" sz="1800" b="0" i="0" dirty="0">
                          <a:solidFill>
                            <a:srgbClr val="000000"/>
                          </a:solidFill>
                          <a:effectLst/>
                          <a:latin typeface="Times New Roman"/>
                        </a:rPr>
                        <a:t>Clarify the purpose of engagement, for example, police should build trust in the aftermath of a critical incident – listen to </a:t>
                      </a:r>
                      <a:r>
                        <a:rPr lang="en-GB" sz="1800" b="0" i="0">
                          <a:solidFill>
                            <a:srgbClr val="000000"/>
                          </a:solidFill>
                          <a:effectLst/>
                          <a:latin typeface="Times New Roman"/>
                        </a:rPr>
                        <a:t>communities to identify their needs etc</a:t>
                      </a:r>
                    </a:p>
                  </a:txBody>
                  <a:tcPr marL="57150" marR="57150" marT="57150" marB="571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1890954009"/>
                  </a:ext>
                </a:extLst>
              </a:tr>
            </a:tbl>
          </a:graphicData>
        </a:graphic>
      </p:graphicFrame>
      <p:graphicFrame>
        <p:nvGraphicFramePr>
          <p:cNvPr id="10" name="Table 9">
            <a:extLst>
              <a:ext uri="{FF2B5EF4-FFF2-40B4-BE49-F238E27FC236}">
                <a16:creationId xmlns:a16="http://schemas.microsoft.com/office/drawing/2014/main" id="{71DDE679-8C11-5995-2556-5AD827CE4704}"/>
              </a:ext>
            </a:extLst>
          </p:cNvPr>
          <p:cNvGraphicFramePr>
            <a:graphicFrameLocks noGrp="1"/>
          </p:cNvGraphicFramePr>
          <p:nvPr>
            <p:extLst>
              <p:ext uri="{D42A27DB-BD31-4B8C-83A1-F6EECF244321}">
                <p14:modId xmlns:p14="http://schemas.microsoft.com/office/powerpoint/2010/main" val="3527448720"/>
              </p:ext>
            </p:extLst>
          </p:nvPr>
        </p:nvGraphicFramePr>
        <p:xfrm>
          <a:off x="904240" y="4480560"/>
          <a:ext cx="10329336" cy="1943100"/>
        </p:xfrm>
        <a:graphic>
          <a:graphicData uri="http://schemas.openxmlformats.org/drawingml/2006/table">
            <a:tbl>
              <a:tblPr bandRow="1">
                <a:tableStyleId>{5C22544A-7EE6-4342-B048-85BDC9FD1C3A}</a:tableStyleId>
              </a:tblPr>
              <a:tblGrid>
                <a:gridCol w="3443112">
                  <a:extLst>
                    <a:ext uri="{9D8B030D-6E8A-4147-A177-3AD203B41FA5}">
                      <a16:colId xmlns:a16="http://schemas.microsoft.com/office/drawing/2014/main" val="221434811"/>
                    </a:ext>
                  </a:extLst>
                </a:gridCol>
                <a:gridCol w="3443112">
                  <a:extLst>
                    <a:ext uri="{9D8B030D-6E8A-4147-A177-3AD203B41FA5}">
                      <a16:colId xmlns:a16="http://schemas.microsoft.com/office/drawing/2014/main" val="2812080624"/>
                    </a:ext>
                  </a:extLst>
                </a:gridCol>
                <a:gridCol w="3443112">
                  <a:extLst>
                    <a:ext uri="{9D8B030D-6E8A-4147-A177-3AD203B41FA5}">
                      <a16:colId xmlns:a16="http://schemas.microsoft.com/office/drawing/2014/main" val="2657595273"/>
                    </a:ext>
                  </a:extLst>
                </a:gridCol>
              </a:tblGrid>
              <a:tr h="1880043">
                <a:tc>
                  <a:txBody>
                    <a:bodyPr/>
                    <a:lstStyle/>
                    <a:p>
                      <a:pPr algn="l" fontAlgn="t">
                        <a:buNone/>
                      </a:pPr>
                      <a:r>
                        <a:rPr lang="en-GB" sz="2000" b="0" i="0">
                          <a:solidFill>
                            <a:srgbClr val="000000"/>
                          </a:solidFill>
                          <a:effectLst/>
                          <a:latin typeface="Times New Roman"/>
                        </a:rPr>
                        <a:t>The police need to keep locals informed of how to contact neighbourhood policing teams, neighbourhood priorities, actions taken by the police and how they can become involved.</a:t>
                      </a:r>
                    </a:p>
                  </a:txBody>
                  <a:tcPr marL="57150" marR="57150" marT="57150" marB="571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DEDED"/>
                    </a:solidFill>
                  </a:tcPr>
                </a:tc>
                <a:tc>
                  <a:txBody>
                    <a:bodyPr/>
                    <a:lstStyle/>
                    <a:p>
                      <a:pPr algn="l" fontAlgn="t">
                        <a:buNone/>
                      </a:pPr>
                      <a:r>
                        <a:rPr lang="en-GB" sz="1100" b="0" i="0">
                          <a:solidFill>
                            <a:srgbClr val="000000"/>
                          </a:solidFill>
                          <a:effectLst/>
                          <a:latin typeface="Times New Roman"/>
                        </a:rPr>
                        <a:t>.</a:t>
                      </a:r>
                      <a:endParaRPr lang="en-US"/>
                    </a:p>
                  </a:txBody>
                  <a:tcPr marL="57150" marR="57150" marT="57150" marB="571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DEDED"/>
                    </a:solidFill>
                  </a:tcPr>
                </a:tc>
                <a:tc>
                  <a:txBody>
                    <a:bodyPr/>
                    <a:lstStyle/>
                    <a:p>
                      <a:pPr algn="l" fontAlgn="t">
                        <a:buNone/>
                      </a:pPr>
                      <a:r>
                        <a:rPr lang="en-GB" sz="2000" b="0" i="0" dirty="0">
                          <a:solidFill>
                            <a:srgbClr val="000000"/>
                          </a:solidFill>
                          <a:effectLst/>
                          <a:latin typeface="Times New Roman"/>
                        </a:rPr>
                        <a:t>Budgets are tight - costs associated with print leaflets. Other ideas such as social media or display information in areas such as Community hubs and </a:t>
                      </a:r>
                      <a:r>
                        <a:rPr lang="en-GB" sz="2000" b="0" i="0">
                          <a:solidFill>
                            <a:srgbClr val="000000"/>
                          </a:solidFill>
                          <a:effectLst/>
                          <a:latin typeface="Times New Roman"/>
                        </a:rPr>
                        <a:t>areas with a high footfall</a:t>
                      </a:r>
                    </a:p>
                  </a:txBody>
                  <a:tcPr marL="57150" marR="57150" marT="57150" marB="5715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DEDED"/>
                    </a:solidFill>
                  </a:tcPr>
                </a:tc>
                <a:extLst>
                  <a:ext uri="{0D108BD9-81ED-4DB2-BD59-A6C34878D82A}">
                    <a16:rowId xmlns:a16="http://schemas.microsoft.com/office/drawing/2014/main" val="3833472270"/>
                  </a:ext>
                </a:extLst>
              </a:tr>
            </a:tbl>
          </a:graphicData>
        </a:graphic>
      </p:graphicFrame>
    </p:spTree>
    <p:extLst>
      <p:ext uri="{BB962C8B-B14F-4D97-AF65-F5344CB8AC3E}">
        <p14:creationId xmlns:p14="http://schemas.microsoft.com/office/powerpoint/2010/main" val="3701190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BB650-BBFC-7CC9-BD50-DAB5366D9DAC}"/>
              </a:ext>
            </a:extLst>
          </p:cNvPr>
          <p:cNvSpPr>
            <a:spLocks noGrp="1"/>
          </p:cNvSpPr>
          <p:nvPr>
            <p:ph type="title"/>
          </p:nvPr>
        </p:nvSpPr>
        <p:spPr>
          <a:xfrm>
            <a:off x="838200" y="365125"/>
            <a:ext cx="10515600" cy="784719"/>
          </a:xfrm>
        </p:spPr>
        <p:txBody>
          <a:bodyPr>
            <a:normAutofit fontScale="90000"/>
          </a:bodyPr>
          <a:lstStyle/>
          <a:p>
            <a:br>
              <a:rPr lang="en-GB" b="1" cap="all" dirty="0"/>
            </a:br>
            <a:r>
              <a:rPr lang="en-GB" b="1" cap="all" dirty="0"/>
              <a:t>Procedural justice model</a:t>
            </a:r>
            <a:br>
              <a:rPr lang="en-GB" b="1" cap="all" dirty="0"/>
            </a:br>
            <a:endParaRPr lang="en-GB" dirty="0"/>
          </a:p>
        </p:txBody>
      </p:sp>
      <p:sp>
        <p:nvSpPr>
          <p:cNvPr id="3" name="Content Placeholder 2">
            <a:extLst>
              <a:ext uri="{FF2B5EF4-FFF2-40B4-BE49-F238E27FC236}">
                <a16:creationId xmlns:a16="http://schemas.microsoft.com/office/drawing/2014/main" id="{F8349F82-3A4F-C5B3-BA84-4FC098C4C372}"/>
              </a:ext>
            </a:extLst>
          </p:cNvPr>
          <p:cNvSpPr>
            <a:spLocks noGrp="1"/>
          </p:cNvSpPr>
          <p:nvPr>
            <p:ph idx="1"/>
          </p:nvPr>
        </p:nvSpPr>
        <p:spPr/>
        <p:txBody>
          <a:bodyPr>
            <a:normAutofit/>
          </a:bodyPr>
          <a:lstStyle/>
          <a:p>
            <a:r>
              <a:rPr lang="en-GB" dirty="0"/>
              <a:t>How neighbourhood policing is delivered has considerable implications for public perceptions of fairness and police legitimacy.</a:t>
            </a:r>
          </a:p>
          <a:p>
            <a:r>
              <a:rPr lang="en-GB" dirty="0"/>
              <a:t>benefits of adopting a procedurally just approach when interacting with citizens. </a:t>
            </a:r>
          </a:p>
          <a:p>
            <a:r>
              <a:rPr lang="en-GB" dirty="0"/>
              <a:t>This can strengthen perceptions of legitimacy and can lead to greater compliance by citizens to co-operate with the police and not break the law.</a:t>
            </a:r>
          </a:p>
          <a:p>
            <a:r>
              <a:rPr lang="en-GB" dirty="0"/>
              <a:t>NHP increased quality of day-to-day contact with citizens, adopting the procedural justice model helps ensure that interactions are perceived as fair, just and legitimate.</a:t>
            </a:r>
          </a:p>
          <a:p>
            <a:endParaRPr lang="en-GB" dirty="0"/>
          </a:p>
        </p:txBody>
      </p:sp>
      <p:sp>
        <p:nvSpPr>
          <p:cNvPr id="4" name="Slide Number Placeholder 3">
            <a:extLst>
              <a:ext uri="{FF2B5EF4-FFF2-40B4-BE49-F238E27FC236}">
                <a16:creationId xmlns:a16="http://schemas.microsoft.com/office/drawing/2014/main" id="{F104EBAF-2CD2-6B4F-B063-12484BA1BBF4}"/>
              </a:ext>
            </a:extLst>
          </p:cNvPr>
          <p:cNvSpPr>
            <a:spLocks noGrp="1"/>
          </p:cNvSpPr>
          <p:nvPr>
            <p:ph type="sldNum" sz="quarter" idx="12"/>
          </p:nvPr>
        </p:nvSpPr>
        <p:spPr/>
        <p:txBody>
          <a:bodyPr/>
          <a:lstStyle/>
          <a:p>
            <a:fld id="{7EE70F85-FB46-4664-904F-529BF12CA752}" type="slidenum">
              <a:rPr lang="en-GB" smtClean="0"/>
              <a:t>9</a:t>
            </a:fld>
            <a:endParaRPr lang="en-GB"/>
          </a:p>
        </p:txBody>
      </p:sp>
    </p:spTree>
    <p:extLst>
      <p:ext uri="{BB962C8B-B14F-4D97-AF65-F5344CB8AC3E}">
        <p14:creationId xmlns:p14="http://schemas.microsoft.com/office/powerpoint/2010/main" val="26074236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6C8B30AA-17AC-10DA-D3AC-0976902C89B1}"/>
              </a:ext>
            </a:extLst>
          </p:cNvPr>
          <p:cNvPicPr>
            <a:picLocks noChangeAspect="1"/>
          </p:cNvPicPr>
          <p:nvPr/>
        </p:nvPicPr>
        <p:blipFill>
          <a:blip r:embed="rId3"/>
          <a:srcRect r="1315"/>
          <a:stretch>
            <a:fillRect/>
          </a:stretch>
        </p:blipFill>
        <p:spPr>
          <a:xfrm>
            <a:off x="20" y="1282"/>
            <a:ext cx="12191980" cy="6856718"/>
          </a:xfrm>
          <a:prstGeom prst="rect">
            <a:avLst/>
          </a:prstGeom>
        </p:spPr>
      </p:pic>
      <p:sp>
        <p:nvSpPr>
          <p:cNvPr id="2" name="Slide Number Placeholder 1">
            <a:extLst>
              <a:ext uri="{FF2B5EF4-FFF2-40B4-BE49-F238E27FC236}">
                <a16:creationId xmlns:a16="http://schemas.microsoft.com/office/drawing/2014/main" id="{EF2F0FBA-8926-AD9B-CB5D-F246CEDEB457}"/>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a:solidFill>
                  <a:srgbClr val="FFFFFF"/>
                </a:solidFill>
              </a:rPr>
              <a:pPr>
                <a:spcAft>
                  <a:spcPts val="600"/>
                </a:spcAft>
              </a:pPr>
              <a:t>10</a:t>
            </a:fld>
            <a:endParaRPr lang="en-GB">
              <a:solidFill>
                <a:srgbClr val="FFFFFF"/>
              </a:solidFill>
            </a:endParaRPr>
          </a:p>
        </p:txBody>
      </p:sp>
    </p:spTree>
    <p:extLst>
      <p:ext uri="{BB962C8B-B14F-4D97-AF65-F5344CB8AC3E}">
        <p14:creationId xmlns:p14="http://schemas.microsoft.com/office/powerpoint/2010/main" val="3368669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12F6F9-4823-13B0-EB46-34CDACB44837}"/>
              </a:ext>
            </a:extLst>
          </p:cNvPr>
          <p:cNvSpPr>
            <a:spLocks noGrp="1"/>
          </p:cNvSpPr>
          <p:nvPr>
            <p:ph type="title"/>
          </p:nvPr>
        </p:nvSpPr>
        <p:spPr>
          <a:xfrm>
            <a:off x="630936" y="639520"/>
            <a:ext cx="3429000" cy="1719072"/>
          </a:xfrm>
        </p:spPr>
        <p:txBody>
          <a:bodyPr anchor="b">
            <a:normAutofit/>
          </a:bodyPr>
          <a:lstStyle/>
          <a:p>
            <a:r>
              <a:rPr lang="en-GB" sz="5400"/>
              <a:t>Problem Solving</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A6375B-7515-45F7-373B-2D1F7702AED4}"/>
              </a:ext>
            </a:extLst>
          </p:cNvPr>
          <p:cNvSpPr>
            <a:spLocks noGrp="1"/>
          </p:cNvSpPr>
          <p:nvPr>
            <p:ph idx="1"/>
          </p:nvPr>
        </p:nvSpPr>
        <p:spPr>
          <a:xfrm>
            <a:off x="630936" y="2807208"/>
            <a:ext cx="3429000" cy="3410712"/>
          </a:xfrm>
        </p:spPr>
        <p:txBody>
          <a:bodyPr anchor="t">
            <a:normAutofit/>
          </a:bodyPr>
          <a:lstStyle/>
          <a:p>
            <a:r>
              <a:rPr lang="en-GB" sz="2200"/>
              <a:t>Problem-solving strategy is one of the most effective for reducing crime &amp; disorder</a:t>
            </a:r>
          </a:p>
          <a:p>
            <a:r>
              <a:rPr lang="en-GB" sz="2200"/>
              <a:t>SARA model</a:t>
            </a:r>
          </a:p>
          <a:p>
            <a:endParaRPr lang="en-GB" sz="2200"/>
          </a:p>
        </p:txBody>
      </p:sp>
      <p:pic>
        <p:nvPicPr>
          <p:cNvPr id="6" name="Picture 5">
            <a:extLst>
              <a:ext uri="{FF2B5EF4-FFF2-40B4-BE49-F238E27FC236}">
                <a16:creationId xmlns:a16="http://schemas.microsoft.com/office/drawing/2014/main" id="{5B523B68-DCC7-6BF4-ED52-7BD0061E5F83}"/>
              </a:ext>
            </a:extLst>
          </p:cNvPr>
          <p:cNvPicPr>
            <a:picLocks noChangeAspect="1"/>
          </p:cNvPicPr>
          <p:nvPr/>
        </p:nvPicPr>
        <p:blipFill>
          <a:blip r:embed="rId3"/>
          <a:stretch>
            <a:fillRect/>
          </a:stretch>
        </p:blipFill>
        <p:spPr>
          <a:xfrm>
            <a:off x="4654296" y="978179"/>
            <a:ext cx="6903720" cy="4901641"/>
          </a:xfrm>
          <a:prstGeom prst="rect">
            <a:avLst/>
          </a:prstGeom>
        </p:spPr>
      </p:pic>
      <p:sp>
        <p:nvSpPr>
          <p:cNvPr id="4" name="Slide Number Placeholder 3">
            <a:extLst>
              <a:ext uri="{FF2B5EF4-FFF2-40B4-BE49-F238E27FC236}">
                <a16:creationId xmlns:a16="http://schemas.microsoft.com/office/drawing/2014/main" id="{B021CD5E-E989-3250-833E-147499A50C80}"/>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smtClean="0"/>
              <a:pPr>
                <a:spcAft>
                  <a:spcPts val="600"/>
                </a:spcAft>
              </a:pPr>
              <a:t>11</a:t>
            </a:fld>
            <a:endParaRPr lang="en-GB"/>
          </a:p>
        </p:txBody>
      </p:sp>
    </p:spTree>
    <p:extLst>
      <p:ext uri="{BB962C8B-B14F-4D97-AF65-F5344CB8AC3E}">
        <p14:creationId xmlns:p14="http://schemas.microsoft.com/office/powerpoint/2010/main" val="1310028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6491A-7A7E-7CDC-9986-31C56B206AAF}"/>
              </a:ext>
            </a:extLst>
          </p:cNvPr>
          <p:cNvSpPr>
            <a:spLocks noGrp="1"/>
          </p:cNvSpPr>
          <p:nvPr>
            <p:ph type="title"/>
          </p:nvPr>
        </p:nvSpPr>
        <p:spPr/>
        <p:txBody>
          <a:bodyPr/>
          <a:lstStyle/>
          <a:p>
            <a:r>
              <a:rPr lang="en-GB" dirty="0"/>
              <a:t>Scanning</a:t>
            </a:r>
          </a:p>
        </p:txBody>
      </p:sp>
      <p:sp>
        <p:nvSpPr>
          <p:cNvPr id="3" name="Content Placeholder 2">
            <a:extLst>
              <a:ext uri="{FF2B5EF4-FFF2-40B4-BE49-F238E27FC236}">
                <a16:creationId xmlns:a16="http://schemas.microsoft.com/office/drawing/2014/main" id="{56F0BE29-C8EB-33A4-4E33-6ADCB7DF0090}"/>
              </a:ext>
            </a:extLst>
          </p:cNvPr>
          <p:cNvSpPr>
            <a:spLocks noGrp="1"/>
          </p:cNvSpPr>
          <p:nvPr>
            <p:ph idx="1"/>
          </p:nvPr>
        </p:nvSpPr>
        <p:spPr/>
        <p:txBody>
          <a:bodyPr>
            <a:normAutofit fontScale="62500" lnSpcReduction="20000"/>
          </a:bodyPr>
          <a:lstStyle/>
          <a:p>
            <a:r>
              <a:rPr lang="en-GB" dirty="0"/>
              <a:t>Can be police, partner-led or community-led. </a:t>
            </a:r>
          </a:p>
          <a:p>
            <a:r>
              <a:rPr lang="en-GB" dirty="0"/>
              <a:t>Police approach examines data from multiple sources to identify patterns</a:t>
            </a:r>
          </a:p>
          <a:p>
            <a:r>
              <a:rPr lang="en-GB" dirty="0"/>
              <a:t>Problem solving in hot spots is more effective at reducing crime in hot spots than simply an increased police presence. </a:t>
            </a:r>
          </a:p>
          <a:p>
            <a:r>
              <a:rPr lang="en-GB" dirty="0"/>
              <a:t>It also has a longer-term impact. </a:t>
            </a:r>
          </a:p>
          <a:p>
            <a:r>
              <a:rPr lang="en-GB" dirty="0"/>
              <a:t>A community-led approach includes asking communities to indicate which crimes have the biggest effect on them. </a:t>
            </a:r>
          </a:p>
          <a:p>
            <a:r>
              <a:rPr lang="en-GB" dirty="0"/>
              <a:t>These may be issues which are considered low harm and therefore may not necessarily be policing problems. </a:t>
            </a:r>
          </a:p>
          <a:p>
            <a:r>
              <a:rPr lang="en-GB" dirty="0"/>
              <a:t>Best practice is to include the public in identifying and defining the problem, as well as in awareness-raising initiatives (Quinton and Morris, </a:t>
            </a:r>
            <a:r>
              <a:rPr lang="en-GB" dirty="0">
                <a:hlinkClick r:id="rId3"/>
              </a:rPr>
              <a:t>2008</a:t>
            </a:r>
            <a:r>
              <a:rPr lang="en-GB" dirty="0"/>
              <a:t>). </a:t>
            </a:r>
          </a:p>
          <a:p>
            <a:r>
              <a:rPr lang="en-GB" dirty="0"/>
              <a:t>Where there is some conflict between the community-led approach and policing approach the following should be done:</a:t>
            </a:r>
          </a:p>
          <a:p>
            <a:r>
              <a:rPr lang="en-GB" dirty="0"/>
              <a:t>Decide which Problems to Priorities</a:t>
            </a:r>
          </a:p>
          <a:p>
            <a:r>
              <a:rPr lang="en-GB" dirty="0"/>
              <a:t>Decide who is best to address certain problems</a:t>
            </a:r>
          </a:p>
          <a:p>
            <a:endParaRPr lang="en-GB" dirty="0"/>
          </a:p>
        </p:txBody>
      </p:sp>
      <p:sp>
        <p:nvSpPr>
          <p:cNvPr id="4" name="Slide Number Placeholder 3">
            <a:extLst>
              <a:ext uri="{FF2B5EF4-FFF2-40B4-BE49-F238E27FC236}">
                <a16:creationId xmlns:a16="http://schemas.microsoft.com/office/drawing/2014/main" id="{1886FDBB-1A5D-9857-7780-F93202CA6893}"/>
              </a:ext>
            </a:extLst>
          </p:cNvPr>
          <p:cNvSpPr>
            <a:spLocks noGrp="1"/>
          </p:cNvSpPr>
          <p:nvPr>
            <p:ph type="sldNum" sz="quarter" idx="12"/>
          </p:nvPr>
        </p:nvSpPr>
        <p:spPr/>
        <p:txBody>
          <a:bodyPr/>
          <a:lstStyle/>
          <a:p>
            <a:fld id="{7EE70F85-FB46-4664-904F-529BF12CA752}" type="slidenum">
              <a:rPr lang="en-GB" smtClean="0"/>
              <a:t>12</a:t>
            </a:fld>
            <a:endParaRPr lang="en-GB"/>
          </a:p>
        </p:txBody>
      </p:sp>
    </p:spTree>
    <p:extLst>
      <p:ext uri="{BB962C8B-B14F-4D97-AF65-F5344CB8AC3E}">
        <p14:creationId xmlns:p14="http://schemas.microsoft.com/office/powerpoint/2010/main" val="1625992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DDBCA-8C26-64A3-46A9-D3321F19819B}"/>
              </a:ext>
            </a:extLst>
          </p:cNvPr>
          <p:cNvSpPr>
            <a:spLocks noGrp="1"/>
          </p:cNvSpPr>
          <p:nvPr>
            <p:ph type="title"/>
          </p:nvPr>
        </p:nvSpPr>
        <p:spPr/>
        <p:txBody>
          <a:bodyPr/>
          <a:lstStyle/>
          <a:p>
            <a:r>
              <a:rPr lang="en-GB" dirty="0"/>
              <a:t>Analysis</a:t>
            </a:r>
          </a:p>
        </p:txBody>
      </p:sp>
      <p:sp>
        <p:nvSpPr>
          <p:cNvPr id="3" name="Content Placeholder 2">
            <a:extLst>
              <a:ext uri="{FF2B5EF4-FFF2-40B4-BE49-F238E27FC236}">
                <a16:creationId xmlns:a16="http://schemas.microsoft.com/office/drawing/2014/main" id="{13BA8A56-F479-6272-3BBF-97A66C8AA9C7}"/>
              </a:ext>
            </a:extLst>
          </p:cNvPr>
          <p:cNvSpPr>
            <a:spLocks noGrp="1"/>
          </p:cNvSpPr>
          <p:nvPr>
            <p:ph idx="1"/>
          </p:nvPr>
        </p:nvSpPr>
        <p:spPr>
          <a:xfrm>
            <a:off x="838200" y="1690688"/>
            <a:ext cx="10515600" cy="4486275"/>
          </a:xfrm>
        </p:spPr>
        <p:txBody>
          <a:bodyPr>
            <a:normAutofit fontScale="92500" lnSpcReduction="10000"/>
          </a:bodyPr>
          <a:lstStyle/>
          <a:p>
            <a:r>
              <a:rPr lang="en-GB" dirty="0"/>
              <a:t>Analysis requires a detailed problem specification that should be created based upon multiple sources of information to create a tailored solution</a:t>
            </a:r>
          </a:p>
          <a:p>
            <a:r>
              <a:rPr lang="en-GB" dirty="0"/>
              <a:t>Drawn from multi-agency or community partners, analytical data</a:t>
            </a:r>
          </a:p>
          <a:p>
            <a:r>
              <a:rPr lang="en-GB" dirty="0"/>
              <a:t>An example for burglaries could include:</a:t>
            </a:r>
          </a:p>
          <a:p>
            <a:r>
              <a:rPr lang="en-GB" dirty="0"/>
              <a:t>geographical maps showing exactly which houses on the roads were targeted;</a:t>
            </a:r>
          </a:p>
          <a:p>
            <a:r>
              <a:rPr lang="en-GB" dirty="0"/>
              <a:t>graphs and bar charts showing the type of property and the point and method of entry;</a:t>
            </a:r>
          </a:p>
          <a:p>
            <a:r>
              <a:rPr lang="en-GB" dirty="0"/>
              <a:t>tables showing the frequency at which houses/streets were targeted;</a:t>
            </a:r>
          </a:p>
          <a:p>
            <a:r>
              <a:rPr lang="en-GB" dirty="0"/>
              <a:t>tables tracking the interventions and current burglary rates with space for future rates to be measured and entered.</a:t>
            </a:r>
          </a:p>
          <a:p>
            <a:endParaRPr lang="en-GB" dirty="0"/>
          </a:p>
        </p:txBody>
      </p:sp>
      <p:sp>
        <p:nvSpPr>
          <p:cNvPr id="4" name="Slide Number Placeholder 3">
            <a:extLst>
              <a:ext uri="{FF2B5EF4-FFF2-40B4-BE49-F238E27FC236}">
                <a16:creationId xmlns:a16="http://schemas.microsoft.com/office/drawing/2014/main" id="{ACAA469C-78A1-D9F5-C22C-E4232E72EE93}"/>
              </a:ext>
            </a:extLst>
          </p:cNvPr>
          <p:cNvSpPr>
            <a:spLocks noGrp="1"/>
          </p:cNvSpPr>
          <p:nvPr>
            <p:ph type="sldNum" sz="quarter" idx="12"/>
          </p:nvPr>
        </p:nvSpPr>
        <p:spPr/>
        <p:txBody>
          <a:bodyPr/>
          <a:lstStyle/>
          <a:p>
            <a:fld id="{7EE70F85-FB46-4664-904F-529BF12CA752}" type="slidenum">
              <a:rPr lang="en-GB" smtClean="0"/>
              <a:t>13</a:t>
            </a:fld>
            <a:endParaRPr lang="en-GB"/>
          </a:p>
        </p:txBody>
      </p:sp>
    </p:spTree>
    <p:extLst>
      <p:ext uri="{BB962C8B-B14F-4D97-AF65-F5344CB8AC3E}">
        <p14:creationId xmlns:p14="http://schemas.microsoft.com/office/powerpoint/2010/main" val="1609620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5495B-591F-63A1-32CF-C1F40F26C84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Problem analysis </a:t>
            </a:r>
            <a:r>
              <a:rPr lang="en-US" sz="2600" kern="1200">
                <a:solidFill>
                  <a:srgbClr val="FFFFFF"/>
                </a:solidFill>
                <a:latin typeface="+mj-lt"/>
                <a:ea typeface="+mj-ea"/>
                <a:cs typeface="+mj-cs"/>
              </a:rPr>
              <a:t>triangle</a:t>
            </a:r>
            <a:br>
              <a:rPr lang="en-US" sz="2600" dirty="0">
                <a:solidFill>
                  <a:srgbClr val="FFFFFF"/>
                </a:solidFill>
              </a:rPr>
            </a:br>
            <a:r>
              <a:rPr lang="en-US" sz="2600">
                <a:solidFill>
                  <a:srgbClr val="FFFFFF"/>
                </a:solidFill>
              </a:rPr>
              <a:t>PAT </a:t>
            </a:r>
            <a:endParaRPr lang="en-US" sz="2600" kern="1200" dirty="0">
              <a:solidFill>
                <a:srgbClr val="FFFFFF"/>
              </a:solidFill>
              <a:latin typeface="+mj-lt"/>
              <a:ea typeface="+mj-ea"/>
              <a:cs typeface="+mj-cs"/>
            </a:endParaRPr>
          </a:p>
        </p:txBody>
      </p:sp>
      <p:pic>
        <p:nvPicPr>
          <p:cNvPr id="6" name="Content Placeholder 5">
            <a:extLst>
              <a:ext uri="{FF2B5EF4-FFF2-40B4-BE49-F238E27FC236}">
                <a16:creationId xmlns:a16="http://schemas.microsoft.com/office/drawing/2014/main" id="{86168546-A150-48DE-C6C3-59DD006BB3C2}"/>
              </a:ext>
            </a:extLst>
          </p:cNvPr>
          <p:cNvPicPr>
            <a:picLocks noGrp="1" noChangeAspect="1"/>
          </p:cNvPicPr>
          <p:nvPr>
            <p:ph idx="1"/>
          </p:nvPr>
        </p:nvPicPr>
        <p:blipFill>
          <a:blip r:embed="rId3"/>
          <a:stretch>
            <a:fillRect/>
          </a:stretch>
        </p:blipFill>
        <p:spPr>
          <a:xfrm>
            <a:off x="4038600" y="1118098"/>
            <a:ext cx="7188199" cy="4618415"/>
          </a:xfrm>
          <a:prstGeom prst="rect">
            <a:avLst/>
          </a:prstGeom>
        </p:spPr>
      </p:pic>
      <p:sp>
        <p:nvSpPr>
          <p:cNvPr id="4" name="Slide Number Placeholder 3">
            <a:extLst>
              <a:ext uri="{FF2B5EF4-FFF2-40B4-BE49-F238E27FC236}">
                <a16:creationId xmlns:a16="http://schemas.microsoft.com/office/drawing/2014/main" id="{4D513BD9-2984-71C4-D68B-55565C32BED0}"/>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7EE70F85-FB46-4664-904F-529BF12CA752}" type="slidenum">
              <a:rPr lang="en-US">
                <a:solidFill>
                  <a:srgbClr val="898989"/>
                </a:solidFill>
              </a:rPr>
              <a:pPr>
                <a:spcAft>
                  <a:spcPts val="600"/>
                </a:spcAft>
              </a:pPr>
              <a:t>14</a:t>
            </a:fld>
            <a:endParaRPr lang="en-US">
              <a:solidFill>
                <a:srgbClr val="898989"/>
              </a:solidFill>
            </a:endParaRPr>
          </a:p>
        </p:txBody>
      </p:sp>
    </p:spTree>
    <p:extLst>
      <p:ext uri="{BB962C8B-B14F-4D97-AF65-F5344CB8AC3E}">
        <p14:creationId xmlns:p14="http://schemas.microsoft.com/office/powerpoint/2010/main" val="2319053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98632-AE80-5458-861C-CE3E89C9F142}"/>
              </a:ext>
            </a:extLst>
          </p:cNvPr>
          <p:cNvSpPr>
            <a:spLocks noGrp="1"/>
          </p:cNvSpPr>
          <p:nvPr>
            <p:ph type="title"/>
          </p:nvPr>
        </p:nvSpPr>
        <p:spPr/>
        <p:txBody>
          <a:bodyPr/>
          <a:lstStyle/>
          <a:p>
            <a:r>
              <a:rPr lang="en-GB" dirty="0"/>
              <a:t>Response </a:t>
            </a:r>
          </a:p>
        </p:txBody>
      </p:sp>
      <p:sp>
        <p:nvSpPr>
          <p:cNvPr id="3" name="Content Placeholder 2">
            <a:extLst>
              <a:ext uri="{FF2B5EF4-FFF2-40B4-BE49-F238E27FC236}">
                <a16:creationId xmlns:a16="http://schemas.microsoft.com/office/drawing/2014/main" id="{C20793A2-A181-A9B9-CFFC-08B04E2347B9}"/>
              </a:ext>
            </a:extLst>
          </p:cNvPr>
          <p:cNvSpPr>
            <a:spLocks noGrp="1"/>
          </p:cNvSpPr>
          <p:nvPr>
            <p:ph idx="1"/>
          </p:nvPr>
        </p:nvSpPr>
        <p:spPr/>
        <p:txBody>
          <a:bodyPr>
            <a:normAutofit fontScale="92500" lnSpcReduction="10000"/>
          </a:bodyPr>
          <a:lstStyle/>
          <a:p>
            <a:r>
              <a:rPr lang="en-GB" dirty="0"/>
              <a:t>Response includes identifying appropriate responses to the problems</a:t>
            </a:r>
          </a:p>
          <a:p>
            <a:r>
              <a:rPr lang="en-GB" dirty="0"/>
              <a:t>Identified who is best placed to address those issues. </a:t>
            </a:r>
          </a:p>
          <a:p>
            <a:r>
              <a:rPr lang="en-GB" dirty="0"/>
              <a:t>Partnership working is essential – increase co-operation / reduce duplication</a:t>
            </a:r>
          </a:p>
          <a:p>
            <a:r>
              <a:rPr lang="en-GB" dirty="0"/>
              <a:t>Take ownership of certain problems - reducing demands on the police /increase community cohesion. </a:t>
            </a:r>
          </a:p>
          <a:p>
            <a:r>
              <a:rPr lang="en-GB" dirty="0"/>
              <a:t>For example, issues with dog fouling should be dealt with by the local authority </a:t>
            </a:r>
          </a:p>
          <a:p>
            <a:r>
              <a:rPr lang="en-GB" dirty="0"/>
              <a:t>Intervention at first will not address the root cause of the issue but public co-operation, measures such as posters/bags, reporting incidents could reduce the issue before preventative measures are in place.</a:t>
            </a:r>
          </a:p>
          <a:p>
            <a:endParaRPr lang="en-GB" b="1" dirty="0"/>
          </a:p>
          <a:p>
            <a:endParaRPr lang="en-GB" b="1" dirty="0"/>
          </a:p>
          <a:p>
            <a:endParaRPr lang="en-GB" dirty="0"/>
          </a:p>
        </p:txBody>
      </p:sp>
      <p:sp>
        <p:nvSpPr>
          <p:cNvPr id="4" name="Slide Number Placeholder 3">
            <a:extLst>
              <a:ext uri="{FF2B5EF4-FFF2-40B4-BE49-F238E27FC236}">
                <a16:creationId xmlns:a16="http://schemas.microsoft.com/office/drawing/2014/main" id="{4050321F-7A79-B689-4D99-4F27F98BA8B1}"/>
              </a:ext>
            </a:extLst>
          </p:cNvPr>
          <p:cNvSpPr>
            <a:spLocks noGrp="1"/>
          </p:cNvSpPr>
          <p:nvPr>
            <p:ph type="sldNum" sz="quarter" idx="12"/>
          </p:nvPr>
        </p:nvSpPr>
        <p:spPr/>
        <p:txBody>
          <a:bodyPr/>
          <a:lstStyle/>
          <a:p>
            <a:fld id="{7EE70F85-FB46-4664-904F-529BF12CA752}" type="slidenum">
              <a:rPr lang="en-GB" smtClean="0"/>
              <a:t>15</a:t>
            </a:fld>
            <a:endParaRPr lang="en-GB"/>
          </a:p>
        </p:txBody>
      </p:sp>
    </p:spTree>
    <p:extLst>
      <p:ext uri="{BB962C8B-B14F-4D97-AF65-F5344CB8AC3E}">
        <p14:creationId xmlns:p14="http://schemas.microsoft.com/office/powerpoint/2010/main" val="3035959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1E250-0C49-8ACA-5154-BD0E9330D2AF}"/>
              </a:ext>
            </a:extLst>
          </p:cNvPr>
          <p:cNvSpPr>
            <a:spLocks noGrp="1"/>
          </p:cNvSpPr>
          <p:nvPr>
            <p:ph type="title"/>
          </p:nvPr>
        </p:nvSpPr>
        <p:spPr>
          <a:xfrm>
            <a:off x="838200" y="365125"/>
            <a:ext cx="10515600" cy="1146099"/>
          </a:xfrm>
        </p:spPr>
        <p:txBody>
          <a:bodyPr/>
          <a:lstStyle/>
          <a:p>
            <a:r>
              <a:rPr lang="en-GB" dirty="0"/>
              <a:t>Assessment</a:t>
            </a:r>
          </a:p>
        </p:txBody>
      </p:sp>
      <p:sp>
        <p:nvSpPr>
          <p:cNvPr id="3" name="Content Placeholder 2">
            <a:extLst>
              <a:ext uri="{FF2B5EF4-FFF2-40B4-BE49-F238E27FC236}">
                <a16:creationId xmlns:a16="http://schemas.microsoft.com/office/drawing/2014/main" id="{A72C5D3B-0172-CDB0-3CD2-EFD2B71D09A1}"/>
              </a:ext>
            </a:extLst>
          </p:cNvPr>
          <p:cNvSpPr>
            <a:spLocks noGrp="1"/>
          </p:cNvSpPr>
          <p:nvPr>
            <p:ph idx="1"/>
          </p:nvPr>
        </p:nvSpPr>
        <p:spPr/>
        <p:txBody>
          <a:bodyPr>
            <a:normAutofit fontScale="85000" lnSpcReduction="20000"/>
          </a:bodyPr>
          <a:lstStyle/>
          <a:p>
            <a:r>
              <a:rPr lang="en-GB" b="1" dirty="0"/>
              <a:t>Requires regular monitoring and an impact assessment. </a:t>
            </a:r>
          </a:p>
          <a:p>
            <a:r>
              <a:rPr lang="en-GB" b="1" dirty="0"/>
              <a:t>The absence of this can be a barrier to evaluating effectiveness and informing future problem-solving activities.</a:t>
            </a:r>
          </a:p>
          <a:p>
            <a:r>
              <a:rPr lang="en-GB" b="1" dirty="0"/>
              <a:t>Good interventions should:</a:t>
            </a:r>
          </a:p>
          <a:p>
            <a:r>
              <a:rPr lang="en-GB" b="1" dirty="0"/>
              <a:t>have clear and measurable objectives;</a:t>
            </a:r>
          </a:p>
          <a:p>
            <a:r>
              <a:rPr lang="en-GB" b="1" dirty="0"/>
              <a:t>gather quantitative data which allow for trends/progress to be identified</a:t>
            </a:r>
          </a:p>
          <a:p>
            <a:r>
              <a:rPr lang="en-GB" b="1" dirty="0"/>
              <a:t>report in an open and honest manner; be realistic about what can be achieved (budgets/resource/Cost-effective)</a:t>
            </a:r>
          </a:p>
          <a:p>
            <a:r>
              <a:rPr lang="en-GB" b="1" dirty="0"/>
              <a:t>include opportunities for ongoing reflective practice;</a:t>
            </a:r>
          </a:p>
          <a:p>
            <a:r>
              <a:rPr lang="en-GB" b="1" dirty="0"/>
              <a:t>gather qualitative data from local community members and victims;</a:t>
            </a:r>
          </a:p>
          <a:p>
            <a:r>
              <a:rPr lang="en-GB" b="1" dirty="0"/>
              <a:t>identify challenges and barriers to intervention;</a:t>
            </a:r>
          </a:p>
          <a:p>
            <a:r>
              <a:rPr lang="en-GB" b="1" dirty="0"/>
              <a:t>assess wider considerations</a:t>
            </a:r>
          </a:p>
          <a:p>
            <a:endParaRPr lang="en-GB" b="1" dirty="0"/>
          </a:p>
          <a:p>
            <a:endParaRPr lang="en-GB" dirty="0"/>
          </a:p>
        </p:txBody>
      </p:sp>
      <p:sp>
        <p:nvSpPr>
          <p:cNvPr id="4" name="Slide Number Placeholder 3">
            <a:extLst>
              <a:ext uri="{FF2B5EF4-FFF2-40B4-BE49-F238E27FC236}">
                <a16:creationId xmlns:a16="http://schemas.microsoft.com/office/drawing/2014/main" id="{B540204B-7EB8-11BC-ECAE-62014A7FE2D4}"/>
              </a:ext>
            </a:extLst>
          </p:cNvPr>
          <p:cNvSpPr>
            <a:spLocks noGrp="1"/>
          </p:cNvSpPr>
          <p:nvPr>
            <p:ph type="sldNum" sz="quarter" idx="12"/>
          </p:nvPr>
        </p:nvSpPr>
        <p:spPr/>
        <p:txBody>
          <a:bodyPr/>
          <a:lstStyle/>
          <a:p>
            <a:fld id="{7EE70F85-FB46-4664-904F-529BF12CA752}" type="slidenum">
              <a:rPr lang="en-GB" smtClean="0"/>
              <a:t>16</a:t>
            </a:fld>
            <a:endParaRPr lang="en-GB"/>
          </a:p>
        </p:txBody>
      </p:sp>
    </p:spTree>
    <p:extLst>
      <p:ext uri="{BB962C8B-B14F-4D97-AF65-F5344CB8AC3E}">
        <p14:creationId xmlns:p14="http://schemas.microsoft.com/office/powerpoint/2010/main" val="5048145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FDA22-A042-EEF1-CCA0-E369DBE4FF4E}"/>
              </a:ext>
            </a:extLst>
          </p:cNvPr>
          <p:cNvSpPr>
            <a:spLocks noGrp="1"/>
          </p:cNvSpPr>
          <p:nvPr>
            <p:ph type="title"/>
          </p:nvPr>
        </p:nvSpPr>
        <p:spPr/>
        <p:txBody>
          <a:bodyPr/>
          <a:lstStyle/>
          <a:p>
            <a:r>
              <a:rPr lang="en-GB" dirty="0">
                <a:hlinkClick r:id="rId3"/>
              </a:rPr>
              <a:t>Who Created Problem-Oriented Policing? - Law Enforcement Insider</a:t>
            </a:r>
            <a:endParaRPr lang="en-GB" dirty="0"/>
          </a:p>
        </p:txBody>
      </p:sp>
      <p:pic>
        <p:nvPicPr>
          <p:cNvPr id="5" name="Content Placeholder 4">
            <a:extLst>
              <a:ext uri="{FF2B5EF4-FFF2-40B4-BE49-F238E27FC236}">
                <a16:creationId xmlns:a16="http://schemas.microsoft.com/office/drawing/2014/main" id="{29B1023A-F790-9179-5470-4D95EF2364EC}"/>
              </a:ext>
            </a:extLst>
          </p:cNvPr>
          <p:cNvPicPr>
            <a:picLocks noGrp="1" noChangeAspect="1"/>
          </p:cNvPicPr>
          <p:nvPr>
            <p:ph idx="1"/>
          </p:nvPr>
        </p:nvPicPr>
        <p:blipFill>
          <a:blip r:embed="rId4"/>
          <a:stretch>
            <a:fillRect/>
          </a:stretch>
        </p:blipFill>
        <p:spPr>
          <a:xfrm>
            <a:off x="1289967" y="2600923"/>
            <a:ext cx="9612066" cy="2800741"/>
          </a:xfrm>
          <a:prstGeom prst="rect">
            <a:avLst/>
          </a:prstGeom>
        </p:spPr>
      </p:pic>
    </p:spTree>
    <p:extLst>
      <p:ext uri="{BB962C8B-B14F-4D97-AF65-F5344CB8AC3E}">
        <p14:creationId xmlns:p14="http://schemas.microsoft.com/office/powerpoint/2010/main" val="2385686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2E3FB-6FA0-EFF5-502E-88F7A300E929}"/>
              </a:ext>
            </a:extLst>
          </p:cNvPr>
          <p:cNvSpPr>
            <a:spLocks noGrp="1"/>
          </p:cNvSpPr>
          <p:nvPr>
            <p:ph type="title"/>
          </p:nvPr>
        </p:nvSpPr>
        <p:spPr>
          <a:xfrm>
            <a:off x="870248" y="1917520"/>
            <a:ext cx="2880828" cy="4017837"/>
          </a:xfrm>
        </p:spPr>
        <p:txBody>
          <a:bodyPr vert="horz" lIns="91440" tIns="45720" rIns="91440" bIns="45720" rtlCol="0" anchor="t">
            <a:normAutofit/>
          </a:bodyPr>
          <a:lstStyle/>
          <a:p>
            <a:r>
              <a:rPr lang="en-US" sz="4000" kern="1200">
                <a:latin typeface="+mj-lt"/>
                <a:ea typeface="+mj-ea"/>
                <a:cs typeface="+mj-cs"/>
              </a:rPr>
              <a:t>SARA model</a:t>
            </a:r>
            <a:endParaRPr lang="en-US" sz="4000" kern="1200">
              <a:latin typeface="+mj-lt"/>
              <a:ea typeface="Calibri Light"/>
              <a:cs typeface="Calibri Light"/>
            </a:endParaRPr>
          </a:p>
        </p:txBody>
      </p:sp>
      <p:pic>
        <p:nvPicPr>
          <p:cNvPr id="5" name="Content Placeholder 4">
            <a:extLst>
              <a:ext uri="{FF2B5EF4-FFF2-40B4-BE49-F238E27FC236}">
                <a16:creationId xmlns:a16="http://schemas.microsoft.com/office/drawing/2014/main" id="{1D19C259-BB5E-9AD2-C842-FA8F03E128C2}"/>
              </a:ext>
            </a:extLst>
          </p:cNvPr>
          <p:cNvPicPr>
            <a:picLocks noGrp="1" noChangeAspect="1"/>
          </p:cNvPicPr>
          <p:nvPr>
            <p:ph idx="1"/>
          </p:nvPr>
        </p:nvPicPr>
        <p:blipFill>
          <a:blip r:embed="rId2"/>
          <a:stretch>
            <a:fillRect/>
          </a:stretch>
        </p:blipFill>
        <p:spPr>
          <a:xfrm>
            <a:off x="4904688" y="467208"/>
            <a:ext cx="6421228" cy="5923584"/>
          </a:xfrm>
          <a:prstGeom prst="rect">
            <a:avLst/>
          </a:prstGeom>
        </p:spPr>
      </p:pic>
    </p:spTree>
    <p:extLst>
      <p:ext uri="{BB962C8B-B14F-4D97-AF65-F5344CB8AC3E}">
        <p14:creationId xmlns:p14="http://schemas.microsoft.com/office/powerpoint/2010/main" val="22486874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646C5-A5A5-FCBD-EF67-B77FE84463A8}"/>
              </a:ext>
            </a:extLst>
          </p:cNvPr>
          <p:cNvSpPr>
            <a:spLocks noGrp="1"/>
          </p:cNvSpPr>
          <p:nvPr>
            <p:ph type="title"/>
          </p:nvPr>
        </p:nvSpPr>
        <p:spPr>
          <a:xfrm>
            <a:off x="838200" y="365125"/>
            <a:ext cx="10515600" cy="931863"/>
          </a:xfrm>
        </p:spPr>
        <p:txBody>
          <a:bodyPr>
            <a:normAutofit fontScale="90000"/>
          </a:bodyPr>
          <a:lstStyle/>
          <a:p>
            <a:br>
              <a:rPr lang="en-GB" dirty="0">
                <a:ea typeface="Calibri Light"/>
                <a:cs typeface="Calibri Light"/>
              </a:rPr>
            </a:br>
            <a:r>
              <a:rPr lang="en-GB">
                <a:ea typeface="Calibri Light"/>
                <a:cs typeface="Calibri Light"/>
              </a:rPr>
              <a:t>Ethical Considerations </a:t>
            </a: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6B7D16A2-421D-3357-D5B8-DAB91952F1DB}"/>
              </a:ext>
            </a:extLst>
          </p:cNvPr>
          <p:cNvSpPr>
            <a:spLocks noGrp="1"/>
          </p:cNvSpPr>
          <p:nvPr>
            <p:ph idx="1"/>
          </p:nvPr>
        </p:nvSpPr>
        <p:spPr>
          <a:xfrm>
            <a:off x="472440" y="1289685"/>
            <a:ext cx="11054080" cy="4887278"/>
          </a:xfrm>
        </p:spPr>
        <p:txBody>
          <a:bodyPr vert="horz" lIns="91440" tIns="45720" rIns="91440" bIns="45720" rtlCol="0" anchor="t">
            <a:normAutofit/>
          </a:bodyPr>
          <a:lstStyle/>
          <a:p>
            <a:pPr algn="just"/>
            <a:r>
              <a:rPr lang="en-GB" sz="2400">
                <a:latin typeface="Calibri"/>
                <a:ea typeface="Calibri"/>
                <a:cs typeface="Calibri"/>
              </a:rPr>
              <a:t>Given the varied and diverse activities which occur under the neighbourhood policing model, the nature of the ethical issues can be questioned</a:t>
            </a:r>
            <a:endParaRPr lang="en-US"/>
          </a:p>
          <a:p>
            <a:pPr algn="just"/>
            <a:r>
              <a:rPr lang="en-GB" sz="2400">
                <a:latin typeface="Calibri"/>
                <a:ea typeface="Calibri"/>
                <a:cs typeface="Calibri"/>
              </a:rPr>
              <a:t>One underlying concern remains the policing of diverse communities, particularly as the neighbourhood policing model relies heavily upon community co-operation.</a:t>
            </a:r>
            <a:endParaRPr lang="en-GB"/>
          </a:p>
          <a:p>
            <a:pPr algn="just"/>
            <a:r>
              <a:rPr lang="en-GB" sz="2400">
                <a:latin typeface="Calibri"/>
                <a:ea typeface="Calibri"/>
                <a:cs typeface="Calibri"/>
              </a:rPr>
              <a:t>For ethnic minority communities, young people or communities in high-crime areas, previous negative encounters with the police may prevent them from willingly engaging in neighbourhood policing initiatives. </a:t>
            </a:r>
          </a:p>
          <a:p>
            <a:pPr algn="just"/>
            <a:r>
              <a:rPr lang="en-GB" sz="2400">
                <a:latin typeface="Calibri"/>
                <a:ea typeface="Calibri"/>
                <a:cs typeface="Calibri"/>
              </a:rPr>
              <a:t>Greater reluctance may be experienced where tactics used involved intensive enforcement strategies such as zero-tolerance policing or increased stop and search in hot spot locations. </a:t>
            </a:r>
            <a:endParaRPr lang="en-GB">
              <a:latin typeface="Calibri"/>
              <a:ea typeface="Calibri"/>
              <a:cs typeface="Calibri"/>
            </a:endParaRPr>
          </a:p>
          <a:p>
            <a:pPr algn="just"/>
            <a:r>
              <a:rPr lang="en-GB" sz="2400">
                <a:latin typeface="Calibri"/>
                <a:ea typeface="Calibri"/>
                <a:cs typeface="Calibri"/>
              </a:rPr>
              <a:t>These activities can undermine public confidence in the police where communities believe they are being unfairly targeted.</a:t>
            </a:r>
            <a:endParaRPr lang="en-GB">
              <a:ea typeface="Calibri"/>
              <a:cs typeface="Calibri"/>
            </a:endParaRPr>
          </a:p>
          <a:p>
            <a:pPr algn="just"/>
            <a:r>
              <a:rPr lang="en-GB" sz="1100">
                <a:latin typeface="Segoe UI"/>
                <a:ea typeface="Calibri"/>
                <a:cs typeface="Segoe UI"/>
              </a:rPr>
              <a:t>How can neighbourhood police officers balance proactive crime reduction tactics, such as stop and search, with the need to maintain community trust and confidence?</a:t>
            </a:r>
            <a:endParaRPr lang="en-GB" sz="2400" dirty="0">
              <a:ea typeface="Calibri"/>
              <a:cs typeface="Calibri"/>
            </a:endParaRPr>
          </a:p>
          <a:p>
            <a:pPr algn="just"/>
            <a:endParaRPr lang="en-GB" sz="2400" dirty="0">
              <a:ea typeface="Calibri"/>
              <a:cs typeface="Calibri"/>
            </a:endParaRPr>
          </a:p>
          <a:p>
            <a:pPr algn="just"/>
            <a:endParaRPr lang="en-GB" sz="2400" dirty="0">
              <a:ea typeface="Calibri"/>
              <a:cs typeface="Calibri"/>
            </a:endParaRPr>
          </a:p>
        </p:txBody>
      </p:sp>
      <p:sp>
        <p:nvSpPr>
          <p:cNvPr id="4" name="Slide Number Placeholder 3">
            <a:extLst>
              <a:ext uri="{FF2B5EF4-FFF2-40B4-BE49-F238E27FC236}">
                <a16:creationId xmlns:a16="http://schemas.microsoft.com/office/drawing/2014/main" id="{442EB0C6-2411-79F0-969F-1B0432EA1C99}"/>
              </a:ext>
            </a:extLst>
          </p:cNvPr>
          <p:cNvSpPr>
            <a:spLocks noGrp="1"/>
          </p:cNvSpPr>
          <p:nvPr>
            <p:ph type="sldNum" sz="quarter" idx="12"/>
          </p:nvPr>
        </p:nvSpPr>
        <p:spPr/>
        <p:txBody>
          <a:bodyPr/>
          <a:lstStyle/>
          <a:p>
            <a:fld id="{7EE70F85-FB46-4664-904F-529BF12CA752}" type="slidenum">
              <a:rPr lang="en-GB" smtClean="0"/>
              <a:t>19</a:t>
            </a:fld>
            <a:endParaRPr lang="en-GB"/>
          </a:p>
        </p:txBody>
      </p:sp>
    </p:spTree>
    <p:extLst>
      <p:ext uri="{BB962C8B-B14F-4D97-AF65-F5344CB8AC3E}">
        <p14:creationId xmlns:p14="http://schemas.microsoft.com/office/powerpoint/2010/main" val="4183903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485B-0A48-3D9C-0844-DD2609D5101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866A6B4-B380-23A4-9A63-D29AB53E52B4}"/>
              </a:ext>
            </a:extLst>
          </p:cNvPr>
          <p:cNvSpPr>
            <a:spLocks noGrp="1"/>
          </p:cNvSpPr>
          <p:nvPr>
            <p:ph idx="1"/>
          </p:nvPr>
        </p:nvSpPr>
        <p:spPr/>
        <p:txBody>
          <a:bodyPr>
            <a:normAutofit lnSpcReduction="10000"/>
          </a:bodyPr>
          <a:lstStyle/>
          <a:p>
            <a:r>
              <a:rPr lang="en-GB" dirty="0">
                <a:hlinkClick r:id="rId2"/>
              </a:rPr>
              <a:t>What is the SARA model? | Video explainer 1 | Problem solving with the SARA model</a:t>
            </a:r>
            <a:endParaRPr lang="en-GB" dirty="0"/>
          </a:p>
          <a:p>
            <a:r>
              <a:rPr lang="en-GB" dirty="0">
                <a:hlinkClick r:id="rId3"/>
              </a:rPr>
              <a:t>What is scanning? | Video explainer 2 | Problem solving with the SARA model</a:t>
            </a:r>
            <a:endParaRPr lang="en-GB" dirty="0"/>
          </a:p>
          <a:p>
            <a:r>
              <a:rPr lang="en-GB" dirty="0">
                <a:hlinkClick r:id="rId4"/>
              </a:rPr>
              <a:t>Scanning in 3 steps | Video explainer 3 | Problem solving with the SARA model</a:t>
            </a:r>
            <a:endParaRPr lang="en-GB" dirty="0"/>
          </a:p>
          <a:p>
            <a:r>
              <a:rPr lang="en-GB" dirty="0">
                <a:hlinkClick r:id="rId5"/>
              </a:rPr>
              <a:t>What is the CHEERS test? | Video explainer 4 | Problem solving with the SARA model</a:t>
            </a:r>
            <a:endParaRPr lang="en-GB" dirty="0"/>
          </a:p>
          <a:p>
            <a:r>
              <a:rPr lang="en-GB" dirty="0">
                <a:hlinkClick r:id="rId6"/>
              </a:rPr>
              <a:t>Scanning checklist | Video explainer 5 | Problem solving with the SARA model</a:t>
            </a:r>
            <a:endParaRPr lang="en-GB" dirty="0"/>
          </a:p>
        </p:txBody>
      </p:sp>
    </p:spTree>
    <p:extLst>
      <p:ext uri="{BB962C8B-B14F-4D97-AF65-F5344CB8AC3E}">
        <p14:creationId xmlns:p14="http://schemas.microsoft.com/office/powerpoint/2010/main" val="24992397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B8836-70A5-5937-37E1-29B247607B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5D9B55-B4B7-A6F3-B1D8-C2752691F0D9}"/>
              </a:ext>
            </a:extLst>
          </p:cNvPr>
          <p:cNvSpPr>
            <a:spLocks noGrp="1"/>
          </p:cNvSpPr>
          <p:nvPr>
            <p:ph idx="1"/>
          </p:nvPr>
        </p:nvSpPr>
        <p:spPr/>
        <p:txBody>
          <a:bodyPr>
            <a:normAutofit lnSpcReduction="10000"/>
          </a:bodyPr>
          <a:lstStyle/>
          <a:p>
            <a:r>
              <a:rPr lang="en-GB" dirty="0">
                <a:hlinkClick r:id="rId2"/>
              </a:rPr>
              <a:t>Scanning checklist | Video explainer 5 | Problem solving with the SARA model</a:t>
            </a:r>
            <a:endParaRPr lang="en-GB" dirty="0"/>
          </a:p>
          <a:p>
            <a:r>
              <a:rPr lang="en-GB" dirty="0">
                <a:hlinkClick r:id="rId3"/>
              </a:rPr>
              <a:t>What is analysis? | Video explainer 6 | Problem solving with the SARA model</a:t>
            </a:r>
            <a:endParaRPr lang="en-GB" dirty="0"/>
          </a:p>
          <a:p>
            <a:r>
              <a:rPr lang="en-GB" dirty="0">
                <a:hlinkClick r:id="rId4"/>
              </a:rPr>
              <a:t>Problem analysis triangle | Video explainer 7 | Problem solving with the SARA model</a:t>
            </a:r>
            <a:endParaRPr lang="en-GB" dirty="0"/>
          </a:p>
          <a:p>
            <a:r>
              <a:rPr lang="en-GB" dirty="0">
                <a:hlinkClick r:id="rId5"/>
              </a:rPr>
              <a:t>Crime scripts | Video explainer 8 | Problem solving with the SARA model</a:t>
            </a:r>
            <a:endParaRPr lang="en-GB" dirty="0"/>
          </a:p>
          <a:p>
            <a:r>
              <a:rPr lang="en-GB" dirty="0">
                <a:hlinkClick r:id="rId6"/>
              </a:rPr>
              <a:t>Crime script example | Video explainer 9 | Problem solving with the SARA model</a:t>
            </a:r>
            <a:endParaRPr lang="en-GB" dirty="0"/>
          </a:p>
        </p:txBody>
      </p:sp>
    </p:spTree>
    <p:extLst>
      <p:ext uri="{BB962C8B-B14F-4D97-AF65-F5344CB8AC3E}">
        <p14:creationId xmlns:p14="http://schemas.microsoft.com/office/powerpoint/2010/main" val="3796429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9CDB5-C4A8-4EE9-9FAB-53BAF7933FC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5D150C-AFC3-C075-B953-3154528B468D}"/>
              </a:ext>
            </a:extLst>
          </p:cNvPr>
          <p:cNvSpPr>
            <a:spLocks noGrp="1"/>
          </p:cNvSpPr>
          <p:nvPr>
            <p:ph idx="1"/>
          </p:nvPr>
        </p:nvSpPr>
        <p:spPr/>
        <p:txBody>
          <a:bodyPr/>
          <a:lstStyle/>
          <a:p>
            <a:r>
              <a:rPr lang="en-GB" dirty="0">
                <a:hlinkClick r:id="rId2"/>
              </a:rPr>
              <a:t>Analysis checklist | Video explainer 10 | Problem solving with the SARA model</a:t>
            </a:r>
            <a:endParaRPr lang="en-GB" dirty="0"/>
          </a:p>
          <a:p>
            <a:r>
              <a:rPr lang="en-GB" dirty="0">
                <a:hlinkClick r:id="rId3"/>
              </a:rPr>
              <a:t>What is response? | Video explainer 11 | Problem solving with the SARA model</a:t>
            </a:r>
            <a:endParaRPr lang="en-GB" dirty="0"/>
          </a:p>
          <a:p>
            <a:r>
              <a:rPr lang="en-GB" dirty="0">
                <a:hlinkClick r:id="rId4"/>
              </a:rPr>
              <a:t>Questions to devise a response strategy | Video explainer 12 | Problem solving with the SARA model</a:t>
            </a:r>
            <a:endParaRPr lang="en-GB" dirty="0"/>
          </a:p>
          <a:p>
            <a:r>
              <a:rPr lang="en-GB" dirty="0">
                <a:hlinkClick r:id="rId5"/>
              </a:rPr>
              <a:t>Response checklist | Video explainer 13 | Problem solving with the SARA model</a:t>
            </a:r>
            <a:endParaRPr lang="en-GB" dirty="0"/>
          </a:p>
          <a:p>
            <a:endParaRPr lang="en-GB" dirty="0"/>
          </a:p>
        </p:txBody>
      </p:sp>
    </p:spTree>
    <p:extLst>
      <p:ext uri="{BB962C8B-B14F-4D97-AF65-F5344CB8AC3E}">
        <p14:creationId xmlns:p14="http://schemas.microsoft.com/office/powerpoint/2010/main" val="35484518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3FE96-E634-D329-926F-2352B94B6688}"/>
              </a:ext>
            </a:extLst>
          </p:cNvPr>
          <p:cNvSpPr>
            <a:spLocks noGrp="1"/>
          </p:cNvSpPr>
          <p:nvPr>
            <p:ph type="title"/>
          </p:nvPr>
        </p:nvSpPr>
        <p:spPr/>
        <p:txBody>
          <a:bodyPr>
            <a:normAutofit fontScale="90000"/>
          </a:bodyPr>
          <a:lstStyle/>
          <a:p>
            <a:r>
              <a:rPr lang="en-GB" dirty="0"/>
              <a:t>Now revisit one of the problems you explored in week 4 this time undertake the following actions:</a:t>
            </a:r>
          </a:p>
        </p:txBody>
      </p:sp>
      <p:sp>
        <p:nvSpPr>
          <p:cNvPr id="3" name="Content Placeholder 2">
            <a:extLst>
              <a:ext uri="{FF2B5EF4-FFF2-40B4-BE49-F238E27FC236}">
                <a16:creationId xmlns:a16="http://schemas.microsoft.com/office/drawing/2014/main" id="{9B17107D-8649-11B4-D623-BB6C0B0D7663}"/>
              </a:ext>
            </a:extLst>
          </p:cNvPr>
          <p:cNvSpPr>
            <a:spLocks noGrp="1"/>
          </p:cNvSpPr>
          <p:nvPr>
            <p:ph idx="1"/>
          </p:nvPr>
        </p:nvSpPr>
        <p:spPr/>
        <p:txBody>
          <a:bodyPr/>
          <a:lstStyle/>
          <a:p>
            <a:r>
              <a:rPr lang="en-GB" dirty="0"/>
              <a:t>Complete the PAT triangle</a:t>
            </a:r>
          </a:p>
          <a:p>
            <a:r>
              <a:rPr lang="en-GB" dirty="0"/>
              <a:t>Work through the problem applying what you have studied today identifying each phase of the SARA model</a:t>
            </a:r>
          </a:p>
          <a:p>
            <a:r>
              <a:rPr lang="en-GB" dirty="0"/>
              <a:t>Establish whether you solved the problem or reduced the impact on the community from that problem.</a:t>
            </a:r>
          </a:p>
        </p:txBody>
      </p:sp>
    </p:spTree>
    <p:extLst>
      <p:ext uri="{BB962C8B-B14F-4D97-AF65-F5344CB8AC3E}">
        <p14:creationId xmlns:p14="http://schemas.microsoft.com/office/powerpoint/2010/main" val="26825452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8DB38-F334-FEB0-7CDC-404FD6DCA247}"/>
              </a:ext>
            </a:extLst>
          </p:cNvPr>
          <p:cNvSpPr>
            <a:spLocks noGrp="1"/>
          </p:cNvSpPr>
          <p:nvPr>
            <p:ph type="title"/>
          </p:nvPr>
        </p:nvSpPr>
        <p:spPr/>
        <p:txBody>
          <a:bodyPr/>
          <a:lstStyle/>
          <a:p>
            <a:r>
              <a:rPr lang="en-GB" dirty="0"/>
              <a:t>A reminder of the problems reported to police during week 4</a:t>
            </a:r>
          </a:p>
        </p:txBody>
      </p:sp>
      <p:sp>
        <p:nvSpPr>
          <p:cNvPr id="3" name="Content Placeholder 2">
            <a:extLst>
              <a:ext uri="{FF2B5EF4-FFF2-40B4-BE49-F238E27FC236}">
                <a16:creationId xmlns:a16="http://schemas.microsoft.com/office/drawing/2014/main" id="{25FC0879-A672-67DB-5C35-9806678AE594}"/>
              </a:ext>
            </a:extLst>
          </p:cNvPr>
          <p:cNvSpPr>
            <a:spLocks noGrp="1"/>
          </p:cNvSpPr>
          <p:nvPr>
            <p:ph idx="1"/>
          </p:nvPr>
        </p:nvSpPr>
        <p:spPr/>
        <p:txBody>
          <a:bodyPr>
            <a:normAutofit lnSpcReduction="10000"/>
          </a:bodyPr>
          <a:lstStyle/>
          <a:p>
            <a:r>
              <a:rPr lang="en-GB" dirty="0"/>
              <a:t>1. Individual with mental health who was being bullied by a neighbour who was searching through their rubbish to find out information on them and checking their work systems without authority.</a:t>
            </a:r>
          </a:p>
          <a:p>
            <a:r>
              <a:rPr lang="en-GB" dirty="0"/>
              <a:t>2. A dispute between two parties, after one party undertook ground work raising the level of their land which resulted in the flooding of the others garden.</a:t>
            </a:r>
          </a:p>
          <a:p>
            <a:r>
              <a:rPr lang="en-GB" dirty="0"/>
              <a:t>3. A rural valley location with houses miles apart, where the parents go away each weekend and the adult children arrange a large party with hundred of guests and a large sound system which plays very loud music until 4 am disturbing the peace and quiet in </a:t>
            </a:r>
            <a:r>
              <a:rPr lang="en-GB"/>
              <a:t>that valley.</a:t>
            </a:r>
          </a:p>
        </p:txBody>
      </p:sp>
    </p:spTree>
    <p:extLst>
      <p:ext uri="{BB962C8B-B14F-4D97-AF65-F5344CB8AC3E}">
        <p14:creationId xmlns:p14="http://schemas.microsoft.com/office/powerpoint/2010/main" val="15474438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0663A-7B82-F2AB-0D98-7DFCF412DF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2F9F7E6-2153-9E86-0374-F007541BA209}"/>
              </a:ext>
            </a:extLst>
          </p:cNvPr>
          <p:cNvSpPr>
            <a:spLocks noGrp="1"/>
          </p:cNvSpPr>
          <p:nvPr>
            <p:ph idx="1"/>
          </p:nvPr>
        </p:nvSpPr>
        <p:spPr/>
        <p:txBody>
          <a:bodyPr/>
          <a:lstStyle/>
          <a:p>
            <a:r>
              <a:rPr lang="en-GB" dirty="0">
                <a:hlinkClick r:id="rId2"/>
              </a:rPr>
              <a:t>Why assess when problem solving? | Video explainer 14 | Problem solving with the SARA model</a:t>
            </a:r>
            <a:endParaRPr lang="en-GB" dirty="0"/>
          </a:p>
          <a:p>
            <a:r>
              <a:rPr lang="en-GB" dirty="0">
                <a:hlinkClick r:id="rId3"/>
              </a:rPr>
              <a:t>Assessment - Two main purposes | Video explainer 15 | Problem solving with the SARA model</a:t>
            </a:r>
            <a:endParaRPr lang="en-GB" dirty="0"/>
          </a:p>
          <a:p>
            <a:r>
              <a:rPr lang="en-GB" dirty="0">
                <a:hlinkClick r:id="rId4"/>
              </a:rPr>
              <a:t>Assessment checklist | Video explainer 16 | Problem solving with the SARA model</a:t>
            </a:r>
            <a:endParaRPr lang="en-GB" dirty="0"/>
          </a:p>
        </p:txBody>
      </p:sp>
    </p:spTree>
    <p:extLst>
      <p:ext uri="{BB962C8B-B14F-4D97-AF65-F5344CB8AC3E}">
        <p14:creationId xmlns:p14="http://schemas.microsoft.com/office/powerpoint/2010/main" val="292946325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1969</Words>
  <Application>Microsoft Office PowerPoint</Application>
  <PresentationFormat>Widescreen</PresentationFormat>
  <Paragraphs>178</Paragraphs>
  <Slides>25</Slides>
  <Notes>14</Notes>
  <HiddenSlides>0</HiddenSlides>
  <MMClips>0</MMClips>
  <ScaleCrop>false</ScaleCrop>
  <HeadingPairs>
    <vt:vector size="4" baseType="variant">
      <vt:variant>
        <vt:lpstr>Theme</vt:lpstr>
      </vt:variant>
      <vt:variant>
        <vt:i4>2</vt:i4>
      </vt:variant>
      <vt:variant>
        <vt:lpstr>Slide Titles</vt:lpstr>
      </vt:variant>
      <vt:variant>
        <vt:i4>25</vt:i4>
      </vt:variant>
    </vt:vector>
  </HeadingPairs>
  <TitlesOfParts>
    <vt:vector size="27" baseType="lpstr">
      <vt:lpstr>20140311PresentationUWTSDTemplate</vt:lpstr>
      <vt:lpstr>1_Office Theme</vt:lpstr>
      <vt:lpstr>BMPL5019A Community &amp; NHP </vt:lpstr>
      <vt:lpstr>PowerPoint Presentation</vt:lpstr>
      <vt:lpstr>Contents</vt:lpstr>
      <vt:lpstr>PowerPoint Presentation</vt:lpstr>
      <vt:lpstr> The implementation of neighbourhood policing </vt:lpstr>
      <vt:lpstr>Engaging Communities </vt:lpstr>
      <vt:lpstr>Examples of Engagement</vt:lpstr>
      <vt:lpstr>PowerPoint Presentation</vt:lpstr>
      <vt:lpstr> Procedural justice model </vt:lpstr>
      <vt:lpstr>PowerPoint Presentation</vt:lpstr>
      <vt:lpstr>Problem Solving</vt:lpstr>
      <vt:lpstr>Scanning</vt:lpstr>
      <vt:lpstr>Analysis</vt:lpstr>
      <vt:lpstr>Problem analysis triangle PAT </vt:lpstr>
      <vt:lpstr>Response </vt:lpstr>
      <vt:lpstr>Assessment</vt:lpstr>
      <vt:lpstr>Who Created Problem-Oriented Policing? - Law Enforcement Insider</vt:lpstr>
      <vt:lpstr>SARA model</vt:lpstr>
      <vt:lpstr> Ethical Considerations  </vt:lpstr>
      <vt:lpstr>PowerPoint Presentation</vt:lpstr>
      <vt:lpstr>PowerPoint Presentation</vt:lpstr>
      <vt:lpstr>PowerPoint Presentation</vt:lpstr>
      <vt:lpstr>Now revisit one of the problems you explored in week 4 this time undertake the following actions:</vt:lpstr>
      <vt:lpstr>A reminder of the problems reported to police during week 4</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Mike Durke</dc:creator>
  <cp:lastModifiedBy>Jane Davies</cp:lastModifiedBy>
  <cp:revision>188</cp:revision>
  <dcterms:created xsi:type="dcterms:W3CDTF">2024-09-16T13:45:24Z</dcterms:created>
  <dcterms:modified xsi:type="dcterms:W3CDTF">2026-10-19T09:45:23Z</dcterms:modified>
</cp:coreProperties>
</file>