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9" r:id="rId13"/>
    <p:sldId id="268" r:id="rId14"/>
    <p:sldId id="266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E1941F-16AC-44E5-BBA2-E73D50A9E985}" v="2" dt="2026-02-12T14:04:22.5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fifa Sultana" userId="0b676a34274cb783" providerId="LiveId" clId="{7EF5F9A1-D489-4DBE-BC39-72511998AF73}"/>
    <pc:docChg chg="custSel addSld modSld">
      <pc:chgData name="Hafifa Sultana" userId="0b676a34274cb783" providerId="LiveId" clId="{7EF5F9A1-D489-4DBE-BC39-72511998AF73}" dt="2026-02-12T14:07:19.069" v="982" actId="255"/>
      <pc:docMkLst>
        <pc:docMk/>
      </pc:docMkLst>
      <pc:sldChg chg="modSp mod">
        <pc:chgData name="Hafifa Sultana" userId="0b676a34274cb783" providerId="LiveId" clId="{7EF5F9A1-D489-4DBE-BC39-72511998AF73}" dt="2026-02-12T13:54:36.331" v="2" actId="20577"/>
        <pc:sldMkLst>
          <pc:docMk/>
          <pc:sldMk cId="0" sldId="257"/>
        </pc:sldMkLst>
        <pc:spChg chg="mod">
          <ac:chgData name="Hafifa Sultana" userId="0b676a34274cb783" providerId="LiveId" clId="{7EF5F9A1-D489-4DBE-BC39-72511998AF73}" dt="2026-02-12T13:54:36.331" v="2" actId="20577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Hafifa Sultana" userId="0b676a34274cb783" providerId="LiveId" clId="{7EF5F9A1-D489-4DBE-BC39-72511998AF73}" dt="2026-02-12T13:55:28.423" v="10" actId="14100"/>
        <pc:sldMkLst>
          <pc:docMk/>
          <pc:sldMk cId="0" sldId="258"/>
        </pc:sldMkLst>
        <pc:spChg chg="mod">
          <ac:chgData name="Hafifa Sultana" userId="0b676a34274cb783" providerId="LiveId" clId="{7EF5F9A1-D489-4DBE-BC39-72511998AF73}" dt="2026-02-12T13:53:03.366" v="0" actId="20577"/>
          <ac:spMkLst>
            <pc:docMk/>
            <pc:sldMk cId="0" sldId="258"/>
            <ac:spMk id="3" creationId="{00000000-0000-0000-0000-000000000000}"/>
          </ac:spMkLst>
        </pc:spChg>
        <pc:spChg chg="mod">
          <ac:chgData name="Hafifa Sultana" userId="0b676a34274cb783" providerId="LiveId" clId="{7EF5F9A1-D489-4DBE-BC39-72511998AF73}" dt="2026-02-12T13:55:28.423" v="10" actId="14100"/>
          <ac:spMkLst>
            <pc:docMk/>
            <pc:sldMk cId="0" sldId="258"/>
            <ac:spMk id="4" creationId="{00000000-0000-0000-0000-000000000000}"/>
          </ac:spMkLst>
        </pc:spChg>
      </pc:sldChg>
      <pc:sldChg chg="modSp mod">
        <pc:chgData name="Hafifa Sultana" userId="0b676a34274cb783" providerId="LiveId" clId="{7EF5F9A1-D489-4DBE-BC39-72511998AF73}" dt="2026-02-12T13:55:53.735" v="12" actId="255"/>
        <pc:sldMkLst>
          <pc:docMk/>
          <pc:sldMk cId="0" sldId="259"/>
        </pc:sldMkLst>
        <pc:spChg chg="mod">
          <ac:chgData name="Hafifa Sultana" userId="0b676a34274cb783" providerId="LiveId" clId="{7EF5F9A1-D489-4DBE-BC39-72511998AF73}" dt="2026-02-12T13:55:44.828" v="11" actId="20577"/>
          <ac:spMkLst>
            <pc:docMk/>
            <pc:sldMk cId="0" sldId="259"/>
            <ac:spMk id="3" creationId="{00000000-0000-0000-0000-000000000000}"/>
          </ac:spMkLst>
        </pc:spChg>
        <pc:spChg chg="mod">
          <ac:chgData name="Hafifa Sultana" userId="0b676a34274cb783" providerId="LiveId" clId="{7EF5F9A1-D489-4DBE-BC39-72511998AF73}" dt="2026-02-12T13:55:53.735" v="12" actId="255"/>
          <ac:spMkLst>
            <pc:docMk/>
            <pc:sldMk cId="0" sldId="259"/>
            <ac:spMk id="4" creationId="{00000000-0000-0000-0000-000000000000}"/>
          </ac:spMkLst>
        </pc:spChg>
      </pc:sldChg>
      <pc:sldChg chg="modSp mod">
        <pc:chgData name="Hafifa Sultana" userId="0b676a34274cb783" providerId="LiveId" clId="{7EF5F9A1-D489-4DBE-BC39-72511998AF73}" dt="2026-02-12T13:56:27.215" v="14" actId="255"/>
        <pc:sldMkLst>
          <pc:docMk/>
          <pc:sldMk cId="0" sldId="260"/>
        </pc:sldMkLst>
        <pc:spChg chg="mod">
          <ac:chgData name="Hafifa Sultana" userId="0b676a34274cb783" providerId="LiveId" clId="{7EF5F9A1-D489-4DBE-BC39-72511998AF73}" dt="2026-02-12T13:56:18.842" v="13" actId="20577"/>
          <ac:spMkLst>
            <pc:docMk/>
            <pc:sldMk cId="0" sldId="260"/>
            <ac:spMk id="3" creationId="{00000000-0000-0000-0000-000000000000}"/>
          </ac:spMkLst>
        </pc:spChg>
        <pc:spChg chg="mod">
          <ac:chgData name="Hafifa Sultana" userId="0b676a34274cb783" providerId="LiveId" clId="{7EF5F9A1-D489-4DBE-BC39-72511998AF73}" dt="2026-02-12T13:56:27.215" v="14" actId="255"/>
          <ac:spMkLst>
            <pc:docMk/>
            <pc:sldMk cId="0" sldId="260"/>
            <ac:spMk id="4" creationId="{00000000-0000-0000-0000-000000000000}"/>
          </ac:spMkLst>
        </pc:spChg>
      </pc:sldChg>
      <pc:sldChg chg="modSp mod">
        <pc:chgData name="Hafifa Sultana" userId="0b676a34274cb783" providerId="LiveId" clId="{7EF5F9A1-D489-4DBE-BC39-72511998AF73}" dt="2026-02-12T13:57:28.665" v="107" actId="20577"/>
        <pc:sldMkLst>
          <pc:docMk/>
          <pc:sldMk cId="0" sldId="261"/>
        </pc:sldMkLst>
        <pc:spChg chg="mod">
          <ac:chgData name="Hafifa Sultana" userId="0b676a34274cb783" providerId="LiveId" clId="{7EF5F9A1-D489-4DBE-BC39-72511998AF73}" dt="2026-02-12T13:57:28.665" v="107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Hafifa Sultana" userId="0b676a34274cb783" providerId="LiveId" clId="{7EF5F9A1-D489-4DBE-BC39-72511998AF73}" dt="2026-02-12T13:57:34.450" v="109" actId="20577"/>
        <pc:sldMkLst>
          <pc:docMk/>
          <pc:sldMk cId="0" sldId="262"/>
        </pc:sldMkLst>
        <pc:spChg chg="mod">
          <ac:chgData name="Hafifa Sultana" userId="0b676a34274cb783" providerId="LiveId" clId="{7EF5F9A1-D489-4DBE-BC39-72511998AF73}" dt="2026-02-12T13:57:34.450" v="109" actId="20577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Hafifa Sultana" userId="0b676a34274cb783" providerId="LiveId" clId="{7EF5F9A1-D489-4DBE-BC39-72511998AF73}" dt="2026-02-12T13:58:16.392" v="164" actId="20577"/>
        <pc:sldMkLst>
          <pc:docMk/>
          <pc:sldMk cId="0" sldId="264"/>
        </pc:sldMkLst>
        <pc:spChg chg="mod">
          <ac:chgData name="Hafifa Sultana" userId="0b676a34274cb783" providerId="LiveId" clId="{7EF5F9A1-D489-4DBE-BC39-72511998AF73}" dt="2026-02-12T13:58:16.392" v="164" actId="20577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Hafifa Sultana" userId="0b676a34274cb783" providerId="LiveId" clId="{7EF5F9A1-D489-4DBE-BC39-72511998AF73}" dt="2026-02-12T14:04:22.673" v="811" actId="27636"/>
        <pc:sldMkLst>
          <pc:docMk/>
          <pc:sldMk cId="0" sldId="266"/>
        </pc:sldMkLst>
        <pc:spChg chg="mod">
          <ac:chgData name="Hafifa Sultana" userId="0b676a34274cb783" providerId="LiveId" clId="{7EF5F9A1-D489-4DBE-BC39-72511998AF73}" dt="2026-02-12T14:04:22.673" v="811" actId="27636"/>
          <ac:spMkLst>
            <pc:docMk/>
            <pc:sldMk cId="0" sldId="266"/>
            <ac:spMk id="3" creationId="{00000000-0000-0000-0000-000000000000}"/>
          </ac:spMkLst>
        </pc:spChg>
      </pc:sldChg>
      <pc:sldChg chg="modSp new mod">
        <pc:chgData name="Hafifa Sultana" userId="0b676a34274cb783" providerId="LiveId" clId="{7EF5F9A1-D489-4DBE-BC39-72511998AF73}" dt="2026-02-12T14:02:21.335" v="772" actId="20577"/>
        <pc:sldMkLst>
          <pc:docMk/>
          <pc:sldMk cId="605602321" sldId="268"/>
        </pc:sldMkLst>
        <pc:spChg chg="mod">
          <ac:chgData name="Hafifa Sultana" userId="0b676a34274cb783" providerId="LiveId" clId="{7EF5F9A1-D489-4DBE-BC39-72511998AF73}" dt="2026-02-12T13:58:43.542" v="181" actId="20577"/>
          <ac:spMkLst>
            <pc:docMk/>
            <pc:sldMk cId="605602321" sldId="268"/>
            <ac:spMk id="2" creationId="{72713E61-02FF-3A5D-867D-2335071E648A}"/>
          </ac:spMkLst>
        </pc:spChg>
        <pc:spChg chg="mod">
          <ac:chgData name="Hafifa Sultana" userId="0b676a34274cb783" providerId="LiveId" clId="{7EF5F9A1-D489-4DBE-BC39-72511998AF73}" dt="2026-02-12T14:02:21.335" v="772" actId="20577"/>
          <ac:spMkLst>
            <pc:docMk/>
            <pc:sldMk cId="605602321" sldId="268"/>
            <ac:spMk id="3" creationId="{FA34C11A-2DA6-F630-1E65-C810C179BE72}"/>
          </ac:spMkLst>
        </pc:spChg>
      </pc:sldChg>
      <pc:sldChg chg="modSp new mod">
        <pc:chgData name="Hafifa Sultana" userId="0b676a34274cb783" providerId="LiveId" clId="{7EF5F9A1-D489-4DBE-BC39-72511998AF73}" dt="2026-02-12T14:07:19.069" v="982" actId="255"/>
        <pc:sldMkLst>
          <pc:docMk/>
          <pc:sldMk cId="1576320189" sldId="269"/>
        </pc:sldMkLst>
        <pc:spChg chg="mod">
          <ac:chgData name="Hafifa Sultana" userId="0b676a34274cb783" providerId="LiveId" clId="{7EF5F9A1-D489-4DBE-BC39-72511998AF73}" dt="2026-02-12T13:58:59.250" v="198" actId="20577"/>
          <ac:spMkLst>
            <pc:docMk/>
            <pc:sldMk cId="1576320189" sldId="269"/>
            <ac:spMk id="2" creationId="{A26619E6-C458-92EB-5F9B-EC074A337E58}"/>
          </ac:spMkLst>
        </pc:spChg>
        <pc:spChg chg="mod">
          <ac:chgData name="Hafifa Sultana" userId="0b676a34274cb783" providerId="LiveId" clId="{7EF5F9A1-D489-4DBE-BC39-72511998AF73}" dt="2026-02-12T14:00:37.168" v="447" actId="20577"/>
          <ac:spMkLst>
            <pc:docMk/>
            <pc:sldMk cId="1576320189" sldId="269"/>
            <ac:spMk id="3" creationId="{A350E9EE-19D3-3AE4-AFD4-94ABF5581977}"/>
          </ac:spMkLst>
        </pc:spChg>
        <pc:spChg chg="mod">
          <ac:chgData name="Hafifa Sultana" userId="0b676a34274cb783" providerId="LiveId" clId="{7EF5F9A1-D489-4DBE-BC39-72511998AF73}" dt="2026-02-12T14:07:19.069" v="982" actId="255"/>
          <ac:spMkLst>
            <pc:docMk/>
            <pc:sldMk cId="1576320189" sldId="269"/>
            <ac:spMk id="4" creationId="{136FCDBA-F194-B70F-D21E-F4DF9B19B8DC}"/>
          </ac:spMkLst>
        </pc:spChg>
      </pc:sldChg>
      <pc:sldChg chg="modSp add mod">
        <pc:chgData name="Hafifa Sultana" userId="0b676a34274cb783" providerId="LiveId" clId="{7EF5F9A1-D489-4DBE-BC39-72511998AF73}" dt="2026-02-12T14:07:02.430" v="968" actId="114"/>
        <pc:sldMkLst>
          <pc:docMk/>
          <pc:sldMk cId="2658412319" sldId="270"/>
        </pc:sldMkLst>
        <pc:spChg chg="mod">
          <ac:chgData name="Hafifa Sultana" userId="0b676a34274cb783" providerId="LiveId" clId="{7EF5F9A1-D489-4DBE-BC39-72511998AF73}" dt="2026-02-12T14:07:02.430" v="968" actId="114"/>
          <ac:spMkLst>
            <pc:docMk/>
            <pc:sldMk cId="2658412319" sldId="270"/>
            <ac:spMk id="3" creationId="{D8B7FFC0-0E2B-E892-4FDB-3FE9B710D95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43A0A-7C06-4A93-A0A7-63B9C63F27BE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2504A5-EF94-4244-9A53-4F13BF5D3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556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1A446-3C43-4930-961C-286D55B54E60}" type="datetime1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7E6D1-34BB-41EC-9F3D-39361BE5DC52}" type="datetime1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4D59D-0205-4265-90EC-A9A9DD7D3383}" type="datetime1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0B4AC-E322-427A-89CC-23A1AA658E73}" type="datetime1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135BA-1906-4503-89D6-CDD1864424EA}" type="datetime1">
              <a:rPr lang="en-US" smtClean="0"/>
              <a:t>2/12/2026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A6AFC-123A-4F05-85AB-FE402854D591}" type="datetime1">
              <a:rPr lang="en-US" smtClean="0"/>
              <a:t>2/12/2026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37AA1-698D-432E-863A-B537CFAFFD18}" type="datetime1">
              <a:rPr lang="en-US" smtClean="0"/>
              <a:t>2/12/2026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8D1F-CFF3-456F-B8B2-D0229C8D2507}" type="datetime1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26E13-8CB8-4DD1-B457-7EB86D348420}" type="datetime1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7F300-E05B-42CC-BEDA-16464A2C7B96}" type="datetime1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B917A-1CCF-4D93-B6DE-EDF29945870C}" type="datetime1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D70D2F-D0FD-491B-8172-C8CE207F80FC}" type="datetime1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Psychology in health and social care </a:t>
            </a:r>
          </a:p>
          <a:p>
            <a:pPr marL="0" indent="0" algn="ctr">
              <a:buNone/>
            </a:pPr>
            <a:r>
              <a:rPr lang="en-GB" dirty="0"/>
              <a:t>LCHS4010</a:t>
            </a:r>
          </a:p>
          <a:p>
            <a:pPr marL="0" indent="0" algn="ctr">
              <a:buNone/>
            </a:pPr>
            <a:r>
              <a:rPr lang="en-GB" dirty="0"/>
              <a:t>Presented by: </a:t>
            </a:r>
            <a:r>
              <a:rPr lang="en-GB" dirty="0" err="1"/>
              <a:t>Hafifa</a:t>
            </a:r>
            <a:r>
              <a:rPr lang="en-GB" dirty="0"/>
              <a:t> Sultana</a:t>
            </a:r>
          </a:p>
          <a:p>
            <a:pPr marL="0" indent="0" algn="ctr">
              <a:buNone/>
            </a:pPr>
            <a:r>
              <a:rPr lang="en-GB" dirty="0"/>
              <a:t>Student ID: 2438127</a:t>
            </a:r>
          </a:p>
          <a:p>
            <a:pPr marL="0" indent="0" algn="ctr">
              <a:buNone/>
            </a:pPr>
            <a:r>
              <a:rPr lang="en-GB" dirty="0"/>
              <a:t>Presented to: Ms. Alice Clayton</a:t>
            </a: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dirty="0"/>
              <a:t>Introduction</a:t>
            </a:r>
            <a:br>
              <a:rPr lang="en-GB" dirty="0"/>
            </a:br>
            <a:r>
              <a:rPr lang="en-US" dirty="0"/>
              <a:t>Community Support Plan for Jenny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this presentation we will look at Jenny’s situation.</a:t>
            </a:r>
          </a:p>
          <a:p>
            <a:r>
              <a:rPr lang="en-US" dirty="0"/>
              <a:t>We have used Bowlby’s Attachment Theory.</a:t>
            </a:r>
          </a:p>
          <a:p>
            <a:r>
              <a:rPr lang="en-US" dirty="0"/>
              <a:t>Our primary focus is on her development and her support needs.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15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Summary of Scenario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Jenny is </a:t>
            </a:r>
            <a:r>
              <a:rPr lang="en-GB" dirty="0"/>
              <a:t>a </a:t>
            </a:r>
            <a:r>
              <a:rPr dirty="0"/>
              <a:t>16 years old</a:t>
            </a:r>
            <a:r>
              <a:rPr lang="en-GB" dirty="0"/>
              <a:t> girl</a:t>
            </a:r>
            <a:r>
              <a:rPr dirty="0"/>
              <a:t>.</a:t>
            </a:r>
            <a:endParaRPr lang="en-GB" dirty="0"/>
          </a:p>
          <a:p>
            <a:r>
              <a:rPr lang="en-GB" dirty="0"/>
              <a:t>She lost her father when she was 11.</a:t>
            </a:r>
            <a:endParaRPr dirty="0"/>
          </a:p>
          <a:p>
            <a:r>
              <a:rPr dirty="0"/>
              <a:t>She </a:t>
            </a:r>
            <a:r>
              <a:rPr lang="en-GB" dirty="0"/>
              <a:t>took care of </a:t>
            </a:r>
            <a:r>
              <a:rPr dirty="0"/>
              <a:t>her mother for 5 years.</a:t>
            </a:r>
          </a:p>
          <a:p>
            <a:r>
              <a:rPr lang="en-GB" dirty="0"/>
              <a:t>Jenny’s</a:t>
            </a:r>
            <a:r>
              <a:rPr dirty="0"/>
              <a:t> mother has mobility and memory problems.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Main Points of </a:t>
            </a:r>
            <a:r>
              <a:rPr dirty="0"/>
              <a:t>Bowlby’s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dirty="0"/>
              <a:t>children form </a:t>
            </a:r>
            <a:r>
              <a:rPr lang="en-GB" dirty="0"/>
              <a:t>a very </a:t>
            </a:r>
            <a:r>
              <a:rPr dirty="0"/>
              <a:t>strong emotional bonds with </a:t>
            </a:r>
            <a:r>
              <a:rPr lang="en-GB" dirty="0"/>
              <a:t>their </a:t>
            </a:r>
            <a:r>
              <a:rPr dirty="0"/>
              <a:t>caregivers.</a:t>
            </a:r>
          </a:p>
          <a:p>
            <a:r>
              <a:rPr lang="en-GB" dirty="0"/>
              <a:t>The s</a:t>
            </a:r>
            <a:r>
              <a:rPr dirty="0" err="1"/>
              <a:t>ecure</a:t>
            </a:r>
            <a:r>
              <a:rPr dirty="0"/>
              <a:t> attachment </a:t>
            </a:r>
            <a:r>
              <a:rPr lang="en-GB" dirty="0"/>
              <a:t>to their caregivers </a:t>
            </a:r>
            <a:r>
              <a:rPr dirty="0"/>
              <a:t>makes a child feel </a:t>
            </a:r>
            <a:r>
              <a:rPr lang="en-GB" dirty="0"/>
              <a:t>very </a:t>
            </a:r>
            <a:r>
              <a:rPr dirty="0"/>
              <a:t>safe.</a:t>
            </a:r>
          </a:p>
          <a:p>
            <a:r>
              <a:rPr lang="en-GB" dirty="0"/>
              <a:t>If there is any l</a:t>
            </a:r>
            <a:r>
              <a:rPr dirty="0" err="1"/>
              <a:t>oss</a:t>
            </a:r>
            <a:r>
              <a:rPr dirty="0"/>
              <a:t> or disruption </a:t>
            </a:r>
            <a:r>
              <a:rPr lang="en-GB" dirty="0"/>
              <a:t>it </a:t>
            </a:r>
            <a:r>
              <a:rPr dirty="0"/>
              <a:t>can cause insecurity</a:t>
            </a:r>
            <a:r>
              <a:rPr lang="en-GB" dirty="0"/>
              <a:t> in mind of child</a:t>
            </a:r>
            <a:r>
              <a:rPr dirty="0"/>
              <a:t>.</a:t>
            </a:r>
          </a:p>
          <a:p>
            <a:r>
              <a:rPr lang="en-GB" dirty="0"/>
              <a:t>The e</a:t>
            </a:r>
            <a:r>
              <a:rPr dirty="0" err="1"/>
              <a:t>arly</a:t>
            </a:r>
            <a:r>
              <a:rPr dirty="0"/>
              <a:t> relationships</a:t>
            </a:r>
            <a:r>
              <a:rPr lang="en-GB" dirty="0"/>
              <a:t> of the child</a:t>
            </a:r>
            <a:r>
              <a:rPr dirty="0"/>
              <a:t> affect</a:t>
            </a:r>
            <a:r>
              <a:rPr lang="en-GB" dirty="0"/>
              <a:t>s their</a:t>
            </a:r>
            <a:r>
              <a:rPr dirty="0"/>
              <a:t> later development</a:t>
            </a:r>
            <a:r>
              <a:rPr lang="en-GB" dirty="0"/>
              <a:t> in life</a:t>
            </a:r>
            <a:r>
              <a:rPr dirty="0"/>
              <a:t>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2457" y="6126164"/>
            <a:ext cx="4550229" cy="595312"/>
          </a:xfrm>
        </p:spPr>
        <p:txBody>
          <a:bodyPr/>
          <a:lstStyle/>
          <a:p>
            <a:r>
              <a:rPr lang="en-US" sz="1800" b="1" dirty="0"/>
              <a:t>(Bowlby, 1969; Ainsworth et al., 1978)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This Theory Is Relevant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</a:t>
            </a:r>
            <a:r>
              <a:rPr dirty="0"/>
              <a:t>Jenny</a:t>
            </a:r>
            <a:r>
              <a:rPr lang="en-GB" dirty="0"/>
              <a:t> has</a:t>
            </a:r>
            <a:r>
              <a:rPr dirty="0"/>
              <a:t> lost her father</a:t>
            </a:r>
            <a:r>
              <a:rPr lang="en-GB" dirty="0"/>
              <a:t> in early age</a:t>
            </a:r>
            <a:r>
              <a:rPr dirty="0"/>
              <a:t>, </a:t>
            </a:r>
            <a:r>
              <a:rPr lang="en-GB" dirty="0"/>
              <a:t>it </a:t>
            </a:r>
            <a:r>
              <a:rPr dirty="0"/>
              <a:t>may affect</a:t>
            </a:r>
            <a:r>
              <a:rPr lang="en-GB" dirty="0" err="1"/>
              <a:t>ed</a:t>
            </a:r>
            <a:r>
              <a:rPr lang="en-GB" dirty="0"/>
              <a:t> her</a:t>
            </a:r>
            <a:r>
              <a:rPr dirty="0"/>
              <a:t> attachment.</a:t>
            </a:r>
          </a:p>
          <a:p>
            <a:r>
              <a:rPr dirty="0"/>
              <a:t>She became the caregiver </a:t>
            </a:r>
            <a:r>
              <a:rPr lang="en-GB" dirty="0"/>
              <a:t>of her mother which is basically a </a:t>
            </a:r>
            <a:r>
              <a:rPr dirty="0"/>
              <a:t>role reversal</a:t>
            </a:r>
            <a:r>
              <a:rPr lang="en-GB" dirty="0"/>
              <a:t> for her</a:t>
            </a:r>
            <a:r>
              <a:rPr dirty="0"/>
              <a:t>.</a:t>
            </a:r>
          </a:p>
          <a:p>
            <a:r>
              <a:rPr dirty="0"/>
              <a:t>She may not receive emotional support herself</a:t>
            </a:r>
            <a:r>
              <a:rPr lang="en-GB" dirty="0"/>
              <a:t> by her parents</a:t>
            </a:r>
            <a:r>
              <a:rPr dirty="0"/>
              <a:t>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800" dirty="0"/>
              <a:t>(Bowlby, 1988)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on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period of grief </a:t>
            </a:r>
            <a:r>
              <a:rPr dirty="0"/>
              <a:t>may have caused emotional stress</a:t>
            </a:r>
            <a:r>
              <a:rPr lang="en-GB" dirty="0"/>
              <a:t> for her</a:t>
            </a:r>
            <a:r>
              <a:rPr dirty="0"/>
              <a:t>.</a:t>
            </a:r>
          </a:p>
          <a:p>
            <a:r>
              <a:rPr lang="en-GB" dirty="0"/>
              <a:t>In this early age t</a:t>
            </a:r>
            <a:r>
              <a:rPr dirty="0" err="1"/>
              <a:t>aking</a:t>
            </a:r>
            <a:r>
              <a:rPr dirty="0"/>
              <a:t> responsibility</a:t>
            </a:r>
            <a:r>
              <a:rPr lang="en-GB" dirty="0"/>
              <a:t> of her mother</a:t>
            </a:r>
            <a:r>
              <a:rPr dirty="0"/>
              <a:t> can cause pressure</a:t>
            </a:r>
            <a:r>
              <a:rPr lang="en-GB" dirty="0"/>
              <a:t> on her</a:t>
            </a:r>
            <a:r>
              <a:rPr dirty="0"/>
              <a:t>.</a:t>
            </a:r>
          </a:p>
          <a:p>
            <a:r>
              <a:rPr lang="en-GB" dirty="0"/>
              <a:t>This transitional phase of development between childhood and this age in which she is now</a:t>
            </a:r>
            <a:r>
              <a:rPr dirty="0"/>
              <a:t> is important for identity formation.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005840" y="6035040"/>
            <a:ext cx="7426960" cy="686435"/>
          </a:xfrm>
        </p:spPr>
        <p:txBody>
          <a:bodyPr/>
          <a:lstStyle/>
          <a:p>
            <a:r>
              <a:rPr lang="en-GB" sz="1800" dirty="0"/>
              <a:t>(Erikson, 1968; Bowlby, 1969)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Biological Influences (Nature)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early s</a:t>
            </a:r>
            <a:r>
              <a:rPr dirty="0"/>
              <a:t>tress can affect brain development.</a:t>
            </a:r>
          </a:p>
          <a:p>
            <a:r>
              <a:rPr lang="en-GB" dirty="0"/>
              <a:t>If the stress stays l</a:t>
            </a:r>
            <a:r>
              <a:rPr dirty="0" err="1"/>
              <a:t>ong</a:t>
            </a:r>
            <a:r>
              <a:rPr dirty="0"/>
              <a:t>-term </a:t>
            </a:r>
            <a:r>
              <a:rPr lang="en-GB" dirty="0"/>
              <a:t>it </a:t>
            </a:r>
            <a:r>
              <a:rPr dirty="0"/>
              <a:t>may increase anxiety risk.</a:t>
            </a:r>
          </a:p>
          <a:p>
            <a:r>
              <a:rPr lang="en-GB" dirty="0"/>
              <a:t>Which can negatively</a:t>
            </a:r>
            <a:r>
              <a:rPr dirty="0"/>
              <a:t> influence </a:t>
            </a:r>
            <a:r>
              <a:rPr lang="en-GB" dirty="0"/>
              <a:t>her </a:t>
            </a:r>
            <a:r>
              <a:rPr dirty="0"/>
              <a:t>mental health.</a:t>
            </a:r>
          </a:p>
          <a:p>
            <a:r>
              <a:rPr lang="en-GB" dirty="0"/>
              <a:t>Potential genetic influence because her mum has low mood.</a:t>
            </a: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(McEwen, 2007)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Environmental Influences (Nurture)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death of his f</a:t>
            </a:r>
            <a:r>
              <a:rPr dirty="0" err="1"/>
              <a:t>ather</a:t>
            </a:r>
            <a:r>
              <a:rPr lang="en-GB" dirty="0"/>
              <a:t> has</a:t>
            </a:r>
            <a:r>
              <a:rPr dirty="0"/>
              <a:t> changed</a:t>
            </a:r>
            <a:r>
              <a:rPr lang="en-GB" dirty="0"/>
              <a:t> the dynamics of </a:t>
            </a:r>
            <a:r>
              <a:rPr dirty="0"/>
              <a:t> family structure.</a:t>
            </a:r>
          </a:p>
          <a:p>
            <a:r>
              <a:rPr lang="en-GB" dirty="0"/>
              <a:t>Furthermore her m</a:t>
            </a:r>
            <a:r>
              <a:rPr dirty="0"/>
              <a:t>other’s mental health </a:t>
            </a:r>
            <a:r>
              <a:rPr lang="en-GB" dirty="0"/>
              <a:t>also </a:t>
            </a:r>
            <a:r>
              <a:rPr dirty="0"/>
              <a:t>affects </a:t>
            </a:r>
            <a:r>
              <a:rPr lang="en-GB" dirty="0"/>
              <a:t>the environment of </a:t>
            </a:r>
            <a:r>
              <a:rPr dirty="0"/>
              <a:t>home.</a:t>
            </a:r>
          </a:p>
          <a:p>
            <a:r>
              <a:rPr lang="en-GB" dirty="0"/>
              <a:t>Her role as </a:t>
            </a:r>
            <a:r>
              <a:rPr dirty="0"/>
              <a:t>young </a:t>
            </a:r>
            <a:r>
              <a:rPr dirty="0" err="1"/>
              <a:t>carer</a:t>
            </a:r>
            <a:r>
              <a:rPr dirty="0"/>
              <a:t> </a:t>
            </a:r>
            <a:r>
              <a:rPr lang="en-GB" dirty="0"/>
              <a:t>also</a:t>
            </a:r>
            <a:r>
              <a:rPr dirty="0"/>
              <a:t> limits </a:t>
            </a:r>
            <a:r>
              <a:rPr lang="en-GB" dirty="0"/>
              <a:t>her </a:t>
            </a:r>
            <a:r>
              <a:rPr dirty="0"/>
              <a:t>social time.</a:t>
            </a:r>
          </a:p>
          <a:p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(Bronfenbrenner, 1979)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Protective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Jenny may be mature and responsible.</a:t>
            </a:r>
          </a:p>
          <a:p>
            <a:r>
              <a:rPr dirty="0"/>
              <a:t>She may have strong empathy.</a:t>
            </a:r>
          </a:p>
          <a:p>
            <a:r>
              <a:rPr dirty="0"/>
              <a:t>These strengths can be supported.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(Rutter, 1987)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Community Support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She can be r</a:t>
            </a:r>
            <a:r>
              <a:rPr dirty="0" err="1"/>
              <a:t>efer</a:t>
            </a:r>
            <a:r>
              <a:rPr lang="en-GB" dirty="0" err="1"/>
              <a:t>ed</a:t>
            </a:r>
            <a:r>
              <a:rPr dirty="0"/>
              <a:t> to</a:t>
            </a:r>
            <a:r>
              <a:rPr lang="en-GB" dirty="0"/>
              <a:t> a</a:t>
            </a:r>
            <a:r>
              <a:rPr dirty="0"/>
              <a:t> Young </a:t>
            </a:r>
            <a:r>
              <a:rPr dirty="0" err="1"/>
              <a:t>Carers</a:t>
            </a:r>
            <a:r>
              <a:rPr dirty="0"/>
              <a:t> Service.</a:t>
            </a:r>
          </a:p>
          <a:p>
            <a:r>
              <a:rPr lang="en-GB" dirty="0"/>
              <a:t>The home care support can be p</a:t>
            </a:r>
            <a:r>
              <a:rPr dirty="0" err="1"/>
              <a:t>rovide</a:t>
            </a:r>
            <a:r>
              <a:rPr lang="en-GB" dirty="0"/>
              <a:t>d to her mother</a:t>
            </a:r>
            <a:r>
              <a:rPr dirty="0"/>
              <a:t>.</a:t>
            </a:r>
          </a:p>
          <a:p>
            <a:r>
              <a:rPr lang="en-GB" dirty="0"/>
              <a:t>She can be o</a:t>
            </a:r>
            <a:r>
              <a:rPr dirty="0" err="1"/>
              <a:t>ffer</a:t>
            </a:r>
            <a:r>
              <a:rPr lang="en-GB" dirty="0" err="1"/>
              <a:t>ed</a:t>
            </a:r>
            <a:r>
              <a:rPr dirty="0"/>
              <a:t> bereavement counselling</a:t>
            </a:r>
            <a:r>
              <a:rPr lang="en-GB" dirty="0"/>
              <a:t> to help her with losing a key attachment figure</a:t>
            </a:r>
            <a:r>
              <a:rPr dirty="0"/>
              <a:t>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(Department of Health, 2014)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Support for Mother &amp;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She can be referred to </a:t>
            </a:r>
            <a:r>
              <a:rPr dirty="0"/>
              <a:t>GP for </a:t>
            </a:r>
            <a:r>
              <a:rPr lang="en-GB" dirty="0"/>
              <a:t>her </a:t>
            </a:r>
            <a:r>
              <a:rPr dirty="0"/>
              <a:t>mental health treatment.</a:t>
            </a:r>
          </a:p>
          <a:p>
            <a:r>
              <a:rPr lang="en-GB" dirty="0"/>
              <a:t>There must assessment of her m</a:t>
            </a:r>
            <a:r>
              <a:rPr dirty="0" err="1"/>
              <a:t>emory</a:t>
            </a:r>
            <a:r>
              <a:rPr lang="en-GB" dirty="0"/>
              <a:t> </a:t>
            </a:r>
            <a:r>
              <a:rPr dirty="0"/>
              <a:t>and occupational therapy.</a:t>
            </a:r>
          </a:p>
          <a:p>
            <a:r>
              <a:rPr lang="en-GB" dirty="0"/>
              <a:t>She should receive s</a:t>
            </a:r>
            <a:r>
              <a:rPr dirty="0" err="1"/>
              <a:t>chool</a:t>
            </a:r>
            <a:r>
              <a:rPr dirty="0"/>
              <a:t> pastoral and academic support.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(NICE, 2022; Department for Education, 2023)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619E6-C458-92EB-5F9B-EC074A337E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0E9EE-19D3-3AE4-AFD4-94ABF55819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Bowlby’s theory is supported by evidence from The Strange Situation which shows that there are different attachment types.</a:t>
            </a:r>
          </a:p>
          <a:p>
            <a:endParaRPr lang="en-GB" dirty="0"/>
          </a:p>
          <a:p>
            <a:r>
              <a:rPr lang="en-GB" dirty="0"/>
              <a:t>However, it is also important to consider cognitive development which Piaget’s theory does.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6FCDBA-F194-B70F-D21E-F4DF9B19B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1800" dirty="0"/>
              <a:t>Piaget (1971)</a:t>
            </a:r>
          </a:p>
        </p:txBody>
      </p:sp>
    </p:spTree>
    <p:extLst>
      <p:ext uri="{BB962C8B-B14F-4D97-AF65-F5344CB8AC3E}">
        <p14:creationId xmlns:p14="http://schemas.microsoft.com/office/powerpoint/2010/main" val="15763201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13E61-02FF-3A5D-867D-2335071E6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4C11A-2DA6-F630-1E65-C810C179BE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Bowlby’s theory is useful for understanding Jenny’s social and emotional development and putting in support to help her develop relationships.</a:t>
            </a:r>
          </a:p>
          <a:p>
            <a:endParaRPr lang="en-GB" dirty="0"/>
          </a:p>
          <a:p>
            <a:r>
              <a:rPr lang="en-GB" dirty="0"/>
              <a:t>It might be most effective to use this theory alongside others, like Piaget’s, in order to also help Jenny study at school.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6FD20B-7238-A798-31CA-CB0C5158F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6023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 List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dirty="0"/>
              <a:t>Ainsworth, M.D.S., </a:t>
            </a:r>
            <a:r>
              <a:rPr dirty="0" err="1"/>
              <a:t>Blehar</a:t>
            </a:r>
            <a:r>
              <a:rPr dirty="0"/>
              <a:t>, M.C., Waters, E. and Wall, S. (1978) </a:t>
            </a:r>
            <a:r>
              <a:rPr i="1" dirty="0"/>
              <a:t>Patterns of Attachment</a:t>
            </a:r>
            <a:r>
              <a:rPr dirty="0"/>
              <a:t>. Hillsdale: Erlbaum.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Bowlby, J. (1969) </a:t>
            </a:r>
            <a:r>
              <a:rPr i="1" dirty="0"/>
              <a:t>Attachment and Loss: Vol. 1 Attachment</a:t>
            </a:r>
            <a:r>
              <a:rPr dirty="0"/>
              <a:t>. London: Hogarth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dirty="0"/>
              <a:t>Bowlby, J. (1988) </a:t>
            </a:r>
            <a:r>
              <a:rPr i="1" dirty="0"/>
              <a:t>A Secure Base</a:t>
            </a:r>
            <a:r>
              <a:rPr dirty="0"/>
              <a:t>. London: Routledge.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dirty="0"/>
              <a:t>Bronfenbrenner, U. (1979) </a:t>
            </a:r>
            <a:r>
              <a:rPr i="1" dirty="0"/>
              <a:t>The Ecology of Human Development</a:t>
            </a:r>
            <a:r>
              <a:rPr dirty="0"/>
              <a:t>. Cambridge, MA: Harvard University Press.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Department for Education (2023) </a:t>
            </a:r>
            <a:r>
              <a:rPr lang="en-GB" i="1" dirty="0"/>
              <a:t>Keeping Children Safe in Education</a:t>
            </a:r>
            <a:r>
              <a:rPr lang="en-GB" dirty="0"/>
              <a:t>. London: DfE.</a:t>
            </a:r>
          </a:p>
          <a:p>
            <a:pPr marL="0" indent="0">
              <a:buNone/>
            </a:pP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00F172-D1BF-E76C-34EF-ADFD4E4D66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1CDCB-D871-C5FA-E5E7-37B0FC80C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 List (Harvard Style)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7FFC0-0E2B-E892-4FDB-3FE9B710D9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8316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Department of Health (2014) </a:t>
            </a:r>
            <a:r>
              <a:rPr i="1" dirty="0"/>
              <a:t>Care Act 2014</a:t>
            </a:r>
            <a:r>
              <a:rPr dirty="0"/>
              <a:t>. London: HMSO.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dirty="0"/>
              <a:t>Erikson, E.H. (1968) </a:t>
            </a:r>
            <a:r>
              <a:rPr i="1" dirty="0"/>
              <a:t>Identity: Youth and Crisis</a:t>
            </a:r>
            <a:r>
              <a:rPr dirty="0"/>
              <a:t>. New York: Norton.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dirty="0"/>
              <a:t>McEwen, B.S. (2007) ‘Physiology and neurobiology of stress’, </a:t>
            </a:r>
            <a:r>
              <a:rPr i="1" dirty="0"/>
              <a:t>Physiological Reviews</a:t>
            </a:r>
            <a:r>
              <a:rPr dirty="0"/>
              <a:t>, 87(3), pp. 873–904.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Piaget, J. (1971) The theory of stages in cognitive development, in D.R. Green, M.P. Ford and G.B. Flamer (eds) </a:t>
            </a:r>
            <a:r>
              <a:rPr lang="en-GB" i="1" dirty="0"/>
              <a:t>Measurement and Piaget</a:t>
            </a:r>
            <a:r>
              <a:rPr lang="en-GB" dirty="0"/>
              <a:t>, McGraw-Hill.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dirty="0"/>
              <a:t>NICE (2022) </a:t>
            </a:r>
            <a:r>
              <a:rPr i="1" dirty="0"/>
              <a:t>Depression in adults: treatment and management</a:t>
            </a:r>
            <a:r>
              <a:rPr dirty="0"/>
              <a:t>. London: NICE.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dirty="0"/>
              <a:t>Rutter, M. (1987) ‘Psychosocial resilience and protective mechanisms’, </a:t>
            </a:r>
            <a:r>
              <a:rPr i="1" dirty="0"/>
              <a:t>American Journal of Orthopsychiatry</a:t>
            </a:r>
            <a:r>
              <a:rPr dirty="0"/>
              <a:t>, 57(3), pp. 316–331.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CF7952-C606-5405-AB18-442AB5D878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4123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859</Words>
  <Application>Microsoft Office PowerPoint</Application>
  <PresentationFormat>On-screen Show (4:3)</PresentationFormat>
  <Paragraphs>89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PowerPoint Presentation</vt:lpstr>
      <vt:lpstr>Introduction Community Support Plan for Jenny</vt:lpstr>
      <vt:lpstr>Summary of Scenario</vt:lpstr>
      <vt:lpstr>Main Points of Bowlby’s Attachment Theory</vt:lpstr>
      <vt:lpstr>Why This Theory Is Relevant</vt:lpstr>
      <vt:lpstr>Impact on Development</vt:lpstr>
      <vt:lpstr>Biological Influences (Nature)</vt:lpstr>
      <vt:lpstr>Environmental Influences (Nurture)</vt:lpstr>
      <vt:lpstr>Protective Factors</vt:lpstr>
      <vt:lpstr>Community Support Plan</vt:lpstr>
      <vt:lpstr>Support for Mother &amp; Education</vt:lpstr>
      <vt:lpstr>Evaluation</vt:lpstr>
      <vt:lpstr>Conclusion</vt:lpstr>
      <vt:lpstr>Reference List (Harvard Style)</vt:lpstr>
      <vt:lpstr>Reference List (Harvard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Maryam Mustafai</dc:creator>
  <cp:keywords/>
  <dc:description>generated using python-pptx</dc:description>
  <cp:lastModifiedBy>Hafifa Sultana</cp:lastModifiedBy>
  <cp:revision>24</cp:revision>
  <dcterms:created xsi:type="dcterms:W3CDTF">2013-01-27T09:14:16Z</dcterms:created>
  <dcterms:modified xsi:type="dcterms:W3CDTF">2026-02-12T14:07:24Z</dcterms:modified>
  <cp:category/>
</cp:coreProperties>
</file>