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37" d="100"/>
          <a:sy n="37" d="100"/>
        </p:scale>
        <p:origin x="27" y="8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647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485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216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02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362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7579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649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559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430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7885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83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747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80D7D9-D1D5-40EE-B9C9-9B084ECF3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b="15730"/>
          <a:stretch/>
        </p:blipFill>
        <p:spPr>
          <a:xfrm>
            <a:off x="-8675" y="0"/>
            <a:ext cx="1219200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D92A843-3FA1-4DFF-99F6-47FA457D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014761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60000"/>
                </a:schemeClr>
              </a:gs>
              <a:gs pos="0">
                <a:schemeClr val="accent2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8303E-E55E-495E-9B6F-20E24725C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405" y="3249118"/>
            <a:ext cx="4318487" cy="1574363"/>
          </a:xfrm>
        </p:spPr>
        <p:txBody>
          <a:bodyPr anchor="b">
            <a:normAutofit/>
          </a:bodyPr>
          <a:lstStyle/>
          <a:p>
            <a:pPr algn="r"/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Challenging Behaviour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7024D8-4579-424B-A6FD-F166B169F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63192" y="5115900"/>
            <a:ext cx="3672963" cy="990197"/>
          </a:xfrm>
        </p:spPr>
        <p:txBody>
          <a:bodyPr>
            <a:no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SJIE 4004</a:t>
            </a:r>
          </a:p>
          <a:p>
            <a:pPr algn="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Lianne Bowen</a:t>
            </a:r>
          </a:p>
        </p:txBody>
      </p:sp>
      <p:sp>
        <p:nvSpPr>
          <p:cNvPr id="3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2915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B766C-EED2-45CA-8DB2-0A3F559DD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Childhood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4612C-2DF5-490C-A45F-47F4DE940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u="sng" dirty="0"/>
              <a:t>Pervasive developmental disorders</a:t>
            </a:r>
            <a:endParaRPr lang="en-US" dirty="0"/>
          </a:p>
          <a:p>
            <a:pPr>
              <a:buNone/>
              <a:defRPr/>
            </a:pPr>
            <a:r>
              <a:rPr lang="en-US" dirty="0"/>
              <a:t>	Those which severely effect development in several ways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u="sng" dirty="0"/>
              <a:t>Disruptive </a:t>
            </a:r>
            <a:r>
              <a:rPr lang="en-US" u="sng" dirty="0" err="1"/>
              <a:t>behaviour</a:t>
            </a:r>
            <a:r>
              <a:rPr lang="en-US" u="sng" dirty="0"/>
              <a:t> disorders</a:t>
            </a:r>
            <a:endParaRPr lang="en-US" dirty="0"/>
          </a:p>
          <a:p>
            <a:pPr>
              <a:buNone/>
              <a:defRPr/>
            </a:pPr>
            <a:r>
              <a:rPr lang="en-US" dirty="0"/>
              <a:t>	Exaggerations of ‘normal’ problems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u="sng" dirty="0" err="1"/>
              <a:t>Behaviour</a:t>
            </a:r>
            <a:r>
              <a:rPr lang="en-US" u="sng" dirty="0"/>
              <a:t> problems</a:t>
            </a:r>
            <a:endParaRPr lang="en-US" dirty="0"/>
          </a:p>
          <a:p>
            <a:pPr>
              <a:buNone/>
              <a:defRPr/>
            </a:pPr>
            <a:r>
              <a:rPr lang="en-US" dirty="0"/>
              <a:t>	Also, exaggerations of ‘normal’ problems but usually more temporary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622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9E4BE-096A-4349-974E-FCB138D5E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Locating the cause of difficulty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CDDDE-D1DF-4463-AE5A-8572C686A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b="1" u="sng" dirty="0"/>
              <a:t>Pervasive – INTERNAL FACTOR</a:t>
            </a:r>
            <a:endParaRPr lang="en-US" b="1" dirty="0"/>
          </a:p>
          <a:p>
            <a:pPr>
              <a:buNone/>
              <a:defRPr/>
            </a:pPr>
            <a:r>
              <a:rPr lang="en-US" dirty="0"/>
              <a:t>	(e.g. autism) genetic, brain functioning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b="1" u="sng" dirty="0"/>
              <a:t>Disruptive </a:t>
            </a:r>
            <a:r>
              <a:rPr lang="en-US" b="1" u="sng" dirty="0" err="1"/>
              <a:t>behaviour</a:t>
            </a:r>
            <a:r>
              <a:rPr lang="en-US" b="1" u="sng" dirty="0"/>
              <a:t> disorders - INTERNAL and EXTERNAL FACTOR</a:t>
            </a:r>
            <a:endParaRPr lang="en-US" b="1" dirty="0"/>
          </a:p>
          <a:p>
            <a:pPr>
              <a:buNone/>
              <a:defRPr/>
            </a:pPr>
            <a:r>
              <a:rPr lang="en-US" dirty="0"/>
              <a:t>	(e.g. ADHD) genetic, brain functioning, environmental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b="1" u="sng" dirty="0" err="1"/>
              <a:t>Behaviour</a:t>
            </a:r>
            <a:r>
              <a:rPr lang="en-US" b="1" u="sng" dirty="0"/>
              <a:t> problems – EXTERNAL FACTOR</a:t>
            </a:r>
            <a:endParaRPr lang="en-US" b="1" dirty="0"/>
          </a:p>
          <a:p>
            <a:pPr>
              <a:buNone/>
              <a:defRPr/>
            </a:pPr>
            <a:r>
              <a:rPr lang="en-US" dirty="0"/>
              <a:t>	(e.g. anti-social) environmental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57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1896F-C30B-4686-A846-7C3064C18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Pervasive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9C88A-BBE6-4CDA-9E17-23BBA7624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“...severe psychological problems emerging in infancy…(disrupting)...cognitive, social, </a:t>
            </a:r>
            <a:r>
              <a:rPr lang="en-US" dirty="0" err="1"/>
              <a:t>behavioural</a:t>
            </a:r>
            <a:r>
              <a:rPr lang="en-US" dirty="0"/>
              <a:t> and emotional growth..” (Kendall 1999 p. 135)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dirty="0"/>
              <a:t>include childhood schizophrenia, autism, </a:t>
            </a:r>
            <a:r>
              <a:rPr lang="en-US" dirty="0" err="1"/>
              <a:t>aspergers</a:t>
            </a:r>
            <a:r>
              <a:rPr lang="en-US" dirty="0"/>
              <a:t> and </a:t>
            </a:r>
            <a:r>
              <a:rPr lang="en-US" dirty="0" err="1"/>
              <a:t>tourettes</a:t>
            </a:r>
            <a:endParaRPr lang="en-US" dirty="0"/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dirty="0"/>
              <a:t>Autism has become dominant due to its complexity and unique way in which it effects </a:t>
            </a:r>
            <a:r>
              <a:rPr lang="en-US" dirty="0" err="1"/>
              <a:t>behaviour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31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0A359-492A-4837-9717-093F20DFE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Autism – Internal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F6218-61EF-48CE-A72A-1FD584F09D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Kanner</a:t>
            </a:r>
            <a:r>
              <a:rPr lang="en-US" dirty="0"/>
              <a:t> (1943) first to report</a:t>
            </a:r>
          </a:p>
          <a:p>
            <a:pPr>
              <a:defRPr/>
            </a:pPr>
            <a:r>
              <a:rPr lang="en-US" dirty="0"/>
              <a:t>“children’s inability to relate themselves to people and situations from the beginning of life” (p.242)</a:t>
            </a:r>
          </a:p>
          <a:p>
            <a:pPr>
              <a:defRPr/>
            </a:pPr>
            <a:endParaRPr lang="en-US" dirty="0"/>
          </a:p>
          <a:p>
            <a:pPr>
              <a:defRPr/>
            </a:pPr>
            <a:r>
              <a:rPr lang="en-US" dirty="0"/>
              <a:t>autism then is </a:t>
            </a:r>
            <a:r>
              <a:rPr lang="en-US" dirty="0" err="1"/>
              <a:t>characterised</a:t>
            </a:r>
            <a:r>
              <a:rPr lang="en-US" dirty="0"/>
              <a:t> by difficulties with </a:t>
            </a:r>
            <a:r>
              <a:rPr lang="en-US" dirty="0" err="1"/>
              <a:t>socialisation</a:t>
            </a:r>
            <a:r>
              <a:rPr lang="en-US" dirty="0"/>
              <a:t> and communication</a:t>
            </a:r>
          </a:p>
          <a:p>
            <a:pPr>
              <a:defRPr/>
            </a:pPr>
            <a:r>
              <a:rPr lang="en-US" dirty="0"/>
              <a:t>as if the child were in a world of their own</a:t>
            </a:r>
          </a:p>
          <a:p>
            <a:pPr>
              <a:defRPr/>
            </a:pPr>
            <a:r>
              <a:rPr lang="en-US" dirty="0"/>
              <a:t>fail to display normal development of social / interpersonal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07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5CB23-4124-4A3B-A91C-09E4D6BC4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0761"/>
            <a:ext cx="10515600" cy="5726202"/>
          </a:xfrm>
        </p:spPr>
        <p:txBody>
          <a:bodyPr>
            <a:normAutofit/>
          </a:bodyPr>
          <a:lstStyle/>
          <a:p>
            <a:endParaRPr lang="en-US" altLang="en-US" dirty="0"/>
          </a:p>
          <a:p>
            <a:r>
              <a:rPr lang="en-US" altLang="en-US" dirty="0"/>
              <a:t>symptoms present from birth</a:t>
            </a:r>
          </a:p>
          <a:p>
            <a:r>
              <a:rPr lang="en-US" altLang="en-US" dirty="0"/>
              <a:t>diagnosis reliable before 3 years</a:t>
            </a:r>
          </a:p>
          <a:p>
            <a:pPr marL="0" indent="0">
              <a:buNone/>
            </a:pPr>
            <a:endParaRPr lang="en-US" altLang="en-US" b="1" dirty="0"/>
          </a:p>
          <a:p>
            <a:pPr marL="0" indent="0">
              <a:buNone/>
            </a:pPr>
            <a:r>
              <a:rPr lang="en-US" altLang="en-US" b="1" dirty="0"/>
              <a:t>3 main features</a:t>
            </a:r>
          </a:p>
          <a:p>
            <a:r>
              <a:rPr lang="en-US" altLang="en-US" dirty="0"/>
              <a:t>qualitative impairment in social interaction</a:t>
            </a:r>
          </a:p>
          <a:p>
            <a:r>
              <a:rPr lang="en-US" altLang="en-US" dirty="0"/>
              <a:t>severe communication impairment</a:t>
            </a:r>
          </a:p>
          <a:p>
            <a:r>
              <a:rPr lang="en-US" altLang="en-US" dirty="0"/>
              <a:t>restricted / repetitive patterns of </a:t>
            </a:r>
            <a:r>
              <a:rPr lang="en-US" altLang="en-US" dirty="0" err="1"/>
              <a:t>behaviour</a:t>
            </a:r>
            <a:endParaRPr lang="en-US" altLang="en-US" dirty="0"/>
          </a:p>
          <a:p>
            <a:endParaRPr lang="en-GB" dirty="0"/>
          </a:p>
        </p:txBody>
      </p:sp>
      <p:graphicFrame>
        <p:nvGraphicFramePr>
          <p:cNvPr id="4" name="Object 4">
            <a:extLst>
              <a:ext uri="{FF2B5EF4-FFF2-40B4-BE49-F238E27FC236}">
                <a16:creationId xmlns:a16="http://schemas.microsoft.com/office/drawing/2014/main" id="{358F3293-FF34-46AD-8BEB-77CE52868D3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2129879"/>
              </p:ext>
            </p:extLst>
          </p:nvPr>
        </p:nvGraphicFramePr>
        <p:xfrm>
          <a:off x="9004699" y="817681"/>
          <a:ext cx="2184400" cy="1812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Clip" r:id="rId3" imgW="4579545" imgH="3802455" progId="MS_ClipArt_Gallery.2">
                  <p:embed/>
                </p:oleObj>
              </mc:Choice>
              <mc:Fallback>
                <p:oleObj name="Clip" r:id="rId3" imgW="4579545" imgH="3802455" progId="MS_ClipArt_Gallery.2">
                  <p:embed/>
                  <p:pic>
                    <p:nvPicPr>
                      <p:cNvPr id="9220" name="Object 4">
                        <a:extLst>
                          <a:ext uri="{FF2B5EF4-FFF2-40B4-BE49-F238E27FC236}">
                            <a16:creationId xmlns:a16="http://schemas.microsoft.com/office/drawing/2014/main" id="{33B44BEE-85D4-4658-A79E-65F5DFF07DE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04699" y="817681"/>
                        <a:ext cx="2184400" cy="1812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2413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F9BEC-A141-485D-845E-CA1E415ED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102" y="721755"/>
            <a:ext cx="10515600" cy="54319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en-US" sz="3500" b="1" dirty="0"/>
              <a:t>Notable Characteristics</a:t>
            </a:r>
          </a:p>
          <a:p>
            <a:pPr lvl="1"/>
            <a:r>
              <a:rPr lang="en-US" altLang="en-US" sz="3000" dirty="0"/>
              <a:t>limited theory of mind</a:t>
            </a:r>
          </a:p>
          <a:p>
            <a:pPr lvl="1"/>
            <a:r>
              <a:rPr lang="en-US" altLang="en-US" sz="3000" dirty="0"/>
              <a:t>remarkable abilities (not always present)</a:t>
            </a:r>
          </a:p>
          <a:p>
            <a:pPr lvl="1"/>
            <a:r>
              <a:rPr lang="en-US" altLang="en-US" sz="3000" dirty="0"/>
              <a:t>drawing, math's, music</a:t>
            </a:r>
          </a:p>
          <a:p>
            <a:pPr marL="0" indent="0">
              <a:buNone/>
            </a:pPr>
            <a:endParaRPr lang="en-US" altLang="en-US" sz="4600" dirty="0"/>
          </a:p>
          <a:p>
            <a:pPr>
              <a:buNone/>
            </a:pPr>
            <a:r>
              <a:rPr lang="en-US" altLang="en-US" sz="3500" b="1" dirty="0"/>
              <a:t>Some Figures</a:t>
            </a:r>
          </a:p>
          <a:p>
            <a:pPr lvl="1"/>
            <a:r>
              <a:rPr lang="en-US" altLang="en-US" sz="3000" dirty="0"/>
              <a:t>5 - 10 children per 10,000</a:t>
            </a:r>
          </a:p>
          <a:p>
            <a:pPr lvl="1"/>
            <a:r>
              <a:rPr lang="en-US" altLang="en-US" sz="3000" dirty="0"/>
              <a:t>both genders but 3 - 4 X higher in boys</a:t>
            </a:r>
          </a:p>
          <a:p>
            <a:pPr lvl="1"/>
            <a:r>
              <a:rPr lang="en-US" altLang="en-US" sz="3000" dirty="0"/>
              <a:t>identified throughout the world (although different prevalence rates)</a:t>
            </a:r>
          </a:p>
          <a:p>
            <a:pPr lvl="1"/>
            <a:r>
              <a:rPr lang="en-US" altLang="en-US" sz="3000" dirty="0"/>
              <a:t>no socio-economic class differences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374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8E99-2289-4E67-94BC-CFDBEA859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829C1-75D1-4B2D-BEBB-ABE935618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“..the view shared in 1998 by most researchers is that genetic factors do play an influential role..” (</a:t>
            </a:r>
            <a:r>
              <a:rPr lang="en-US" altLang="en-US" dirty="0" err="1"/>
              <a:t>Fombonne</a:t>
            </a:r>
            <a:r>
              <a:rPr lang="en-US" altLang="en-US" dirty="0"/>
              <a:t> 1998 p349)</a:t>
            </a:r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u="sng" dirty="0"/>
              <a:t>biological</a:t>
            </a:r>
            <a:r>
              <a:rPr lang="en-US" altLang="en-US" dirty="0"/>
              <a:t> - brain functioning, diseases such as congenital measles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254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C5F83-9E12-490A-AFAD-8227925C0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8C4C7-3A62-4D4F-A1E1-711D2CF38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979" y="2087646"/>
            <a:ext cx="10515600" cy="435133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dirty="0"/>
              <a:t>Dependent on severity:</a:t>
            </a:r>
          </a:p>
          <a:p>
            <a:pPr lvl="1">
              <a:defRPr/>
            </a:pPr>
            <a:r>
              <a:rPr lang="en-US" dirty="0"/>
              <a:t>Assisting parents</a:t>
            </a:r>
          </a:p>
          <a:p>
            <a:pPr lvl="1">
              <a:defRPr/>
            </a:pPr>
            <a:r>
              <a:rPr lang="en-US" dirty="0"/>
              <a:t>Improve communication</a:t>
            </a:r>
          </a:p>
          <a:p>
            <a:pPr lvl="1">
              <a:defRPr/>
            </a:pPr>
            <a:r>
              <a:rPr lang="en-US" dirty="0"/>
              <a:t>Reduce disruptive </a:t>
            </a:r>
            <a:r>
              <a:rPr lang="en-US" dirty="0" err="1"/>
              <a:t>behaviour</a:t>
            </a:r>
            <a:endParaRPr lang="en-US" dirty="0"/>
          </a:p>
          <a:p>
            <a:pPr lvl="1">
              <a:defRPr/>
            </a:pPr>
            <a:r>
              <a:rPr lang="en-US" dirty="0"/>
              <a:t>Enhance social interaction</a:t>
            </a:r>
          </a:p>
          <a:p>
            <a:pPr lvl="1">
              <a:defRPr/>
            </a:pPr>
            <a:r>
              <a:rPr lang="en-US" dirty="0" err="1"/>
              <a:t>Behaviour</a:t>
            </a:r>
            <a:r>
              <a:rPr lang="en-US" dirty="0"/>
              <a:t> modification (raises question of match between cause and treatment ?)</a:t>
            </a:r>
          </a:p>
        </p:txBody>
      </p:sp>
    </p:spTree>
    <p:extLst>
      <p:ext uri="{BB962C8B-B14F-4D97-AF65-F5344CB8AC3E}">
        <p14:creationId xmlns:p14="http://schemas.microsoft.com/office/powerpoint/2010/main" val="728880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C688A-037C-411F-B23F-C0E6A2ADF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Tourette’s Disorder – Internal Factor</a:t>
            </a:r>
            <a:br>
              <a:rPr lang="en-GB" altLang="en-US" b="1" dirty="0"/>
            </a:br>
            <a:r>
              <a:rPr lang="en-GB" altLang="en-US" b="1" dirty="0"/>
              <a:t>Chronic Motor or Vocal Tic Disorder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1D56C-DE52-4EA7-B319-93981CAE8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7499"/>
            <a:ext cx="10515600" cy="46672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b="1" dirty="0"/>
              <a:t>Tic: a sudden, rapid, recurrent, non-rhythmic, stereotyped motor movement or vocalization.</a:t>
            </a:r>
          </a:p>
          <a:p>
            <a:pPr lvl="1">
              <a:lnSpc>
                <a:spcPct val="80000"/>
              </a:lnSpc>
            </a:pPr>
            <a:r>
              <a:rPr lang="en-US" altLang="en-US" b="1" dirty="0"/>
              <a:t>Simple motor tics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Eye blinking, nose wrinkling, neck jerking, shoulder shrugging, facial grimacing, abdominal tensing.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Last less than several hundred milliseconds</a:t>
            </a:r>
          </a:p>
          <a:p>
            <a:pPr lvl="1">
              <a:lnSpc>
                <a:spcPct val="80000"/>
              </a:lnSpc>
            </a:pPr>
            <a:r>
              <a:rPr lang="en-US" altLang="en-US" b="1" dirty="0"/>
              <a:t>Complex motor tics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Hand gestures, jumping, touching, pressing, stomping, facial contortions, repeatedly smelling an object, squatting, deep knee bends, retracing steps, twirling when walking, assuming/holding unusual postures</a:t>
            </a:r>
          </a:p>
          <a:p>
            <a:pPr lvl="2">
              <a:lnSpc>
                <a:spcPct val="80000"/>
              </a:lnSpc>
            </a:pPr>
            <a:r>
              <a:rPr lang="en-US" altLang="en-US" b="1" dirty="0"/>
              <a:t>Copropraxia </a:t>
            </a:r>
            <a:r>
              <a:rPr lang="en-US" altLang="en-US" dirty="0"/>
              <a:t>– sudden, tic-like vulgar sexual, or obscene gestures</a:t>
            </a:r>
          </a:p>
          <a:p>
            <a:pPr lvl="2">
              <a:lnSpc>
                <a:spcPct val="80000"/>
              </a:lnSpc>
            </a:pPr>
            <a:r>
              <a:rPr lang="en-US" altLang="en-US" b="1" dirty="0"/>
              <a:t>Echopraxia </a:t>
            </a:r>
            <a:r>
              <a:rPr lang="en-US" altLang="en-US" dirty="0"/>
              <a:t>– involuntary, spontaneous mirroring of another’s behavior.</a:t>
            </a:r>
          </a:p>
        </p:txBody>
      </p:sp>
    </p:spTree>
    <p:extLst>
      <p:ext uri="{BB962C8B-B14F-4D97-AF65-F5344CB8AC3E}">
        <p14:creationId xmlns:p14="http://schemas.microsoft.com/office/powerpoint/2010/main" val="2320530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20FC0-9FF3-4CBA-8160-6977062E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Tic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C1863-E7AD-4313-B7DC-E5705BCE9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altLang="en-US" b="1" dirty="0"/>
              <a:t>Tic: a sudden, rapid, recurrent, non-rhythmic, stereotyped motor movement or vocalization.</a:t>
            </a:r>
          </a:p>
          <a:p>
            <a:pPr lvl="1">
              <a:lnSpc>
                <a:spcPct val="80000"/>
              </a:lnSpc>
            </a:pPr>
            <a:r>
              <a:rPr lang="en-US" altLang="en-US" b="1" dirty="0"/>
              <a:t>Simple vocal tics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Throat clearing, grunting, sniffing, snorting, chirping</a:t>
            </a:r>
          </a:p>
          <a:p>
            <a:pPr lvl="1">
              <a:lnSpc>
                <a:spcPct val="80000"/>
              </a:lnSpc>
            </a:pPr>
            <a:r>
              <a:rPr lang="en-US" altLang="en-US" b="1" dirty="0"/>
              <a:t>Complex vocal tics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Involve speech or language</a:t>
            </a:r>
          </a:p>
          <a:p>
            <a:pPr lvl="2">
              <a:lnSpc>
                <a:spcPct val="80000"/>
              </a:lnSpc>
            </a:pPr>
            <a:r>
              <a:rPr lang="en-US" altLang="en-US" dirty="0"/>
              <a:t>Sudden spontaneous expressions of single words or phrases, speech blocking, sudden and meaningless changes in pitch, emphasis, or volume of speech</a:t>
            </a:r>
          </a:p>
          <a:p>
            <a:pPr lvl="2">
              <a:lnSpc>
                <a:spcPct val="80000"/>
              </a:lnSpc>
            </a:pPr>
            <a:r>
              <a:rPr lang="en-US" altLang="en-US" b="1" dirty="0"/>
              <a:t>Palilalia </a:t>
            </a:r>
            <a:r>
              <a:rPr lang="en-US" altLang="en-US" dirty="0"/>
              <a:t>– repeating one’s own sounds or words</a:t>
            </a:r>
          </a:p>
          <a:p>
            <a:pPr lvl="2">
              <a:lnSpc>
                <a:spcPct val="80000"/>
              </a:lnSpc>
            </a:pPr>
            <a:r>
              <a:rPr lang="en-US" altLang="en-US" b="1" dirty="0"/>
              <a:t>Echolalia –</a:t>
            </a:r>
            <a:r>
              <a:rPr lang="en-US" altLang="en-US" dirty="0"/>
              <a:t> repeating other’s sounds or words</a:t>
            </a:r>
          </a:p>
          <a:p>
            <a:pPr lvl="2">
              <a:lnSpc>
                <a:spcPct val="80000"/>
              </a:lnSpc>
            </a:pPr>
            <a:r>
              <a:rPr lang="en-US" altLang="en-US" b="1" dirty="0"/>
              <a:t>Coprolalia </a:t>
            </a:r>
            <a:r>
              <a:rPr lang="en-US" altLang="en-US" dirty="0"/>
              <a:t>– sudden, inappropriate expression of a socially unacceptable word or phrase and may include obscenities as well as specific ethnic, racial, or religious slurs.</a:t>
            </a:r>
          </a:p>
          <a:p>
            <a:pPr lvl="3">
              <a:lnSpc>
                <a:spcPct val="80000"/>
              </a:lnSpc>
            </a:pPr>
            <a:r>
              <a:rPr lang="en-US" altLang="en-US" dirty="0"/>
              <a:t>Found in fewer than 10% of individuals with tic disorders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397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74963-7718-4F74-AA92-8FF7725E8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Tic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F3E9B-F166-4A65-B739-C42D586DB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Tics are generally experienced as </a:t>
            </a:r>
            <a:r>
              <a:rPr lang="en-US" altLang="en-US" dirty="0" err="1"/>
              <a:t>irresistable</a:t>
            </a:r>
            <a:r>
              <a:rPr lang="en-US" altLang="en-US" dirty="0"/>
              <a:t> but can be suppressed for periods of time, often leading to excessive discharge later.</a:t>
            </a:r>
          </a:p>
          <a:p>
            <a:r>
              <a:rPr lang="en-US" altLang="en-US" dirty="0"/>
              <a:t>Many experience a premonitory urge, rising tension prior to the tic expression and a release of tension following the tic expression.</a:t>
            </a:r>
          </a:p>
          <a:p>
            <a:r>
              <a:rPr lang="en-US" altLang="en-US" dirty="0"/>
              <a:t>Often, individuals with tic disorders describe the tic as falling somewhere between voluntary and involuntary behavior.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9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9E01D-30ED-4D35-A0D0-FA3373653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Tourette’s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39AE9-70E3-4DF3-A8B7-FF56F912A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8582"/>
            <a:ext cx="10515600" cy="524894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en-US" dirty="0"/>
              <a:t>Both multiple motor and one or more vocal tics have been present at some time during the illness, although not necessarily concurrently. (A tic is a sudden, rapid, recurrent, nonrhythmic, stereotyped motor movement or vocalization.) </a:t>
            </a:r>
          </a:p>
          <a:p>
            <a:pPr>
              <a:lnSpc>
                <a:spcPct val="120000"/>
              </a:lnSpc>
            </a:pPr>
            <a:r>
              <a:rPr lang="en-US" altLang="en-US" dirty="0"/>
              <a:t>The tics occur many times a day (usually in bouts) nearly every day or intermittently throughout a period of more than 1 year, and during this period there was never a tic-free period of more than 3 consecutive months. </a:t>
            </a:r>
          </a:p>
          <a:p>
            <a:pPr>
              <a:lnSpc>
                <a:spcPct val="120000"/>
              </a:lnSpc>
            </a:pPr>
            <a:r>
              <a:rPr lang="en-US" altLang="en-US" dirty="0"/>
              <a:t>The onset is before age 18 years. </a:t>
            </a:r>
          </a:p>
          <a:p>
            <a:pPr>
              <a:lnSpc>
                <a:spcPct val="120000"/>
              </a:lnSpc>
            </a:pPr>
            <a:r>
              <a:rPr lang="en-US" altLang="en-US" dirty="0"/>
              <a:t>The disturbance is not due to the direct physiological effects of a substance (e.g., stimulants) or a general medical condition (e.g., Huntington's disease or post viral encephalitis).</a:t>
            </a:r>
            <a:r>
              <a:rPr lang="en-GB" altLang="en-US" sz="3200" b="1" dirty="0"/>
              <a:t>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931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68086-53EB-4C3B-ABF2-708684A1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Diagnostic Features – Tourette’s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BF619-43AD-4EA3-A724-235D2F9EE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Location, number, frequency, complexity and severity of tics can vary over time.</a:t>
            </a:r>
          </a:p>
          <a:p>
            <a:endParaRPr lang="en-US" altLang="en-US" dirty="0"/>
          </a:p>
          <a:p>
            <a:r>
              <a:rPr lang="en-US" altLang="en-US" dirty="0"/>
              <a:t>About 50% of individuals with Tourette’s see a single tic as the first symptom, usually eye blinking.</a:t>
            </a:r>
          </a:p>
          <a:p>
            <a:endParaRPr lang="en-US" altLang="en-US" dirty="0"/>
          </a:p>
          <a:p>
            <a:r>
              <a:rPr lang="en-US" altLang="en-US" dirty="0"/>
              <a:t>Sometimes, begins with multiple tics at the same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123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AF912-276E-40C0-B6AB-C227FD771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Associated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E7C5B-623E-4708-ACAA-667F0A630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dirty="0"/>
              <a:t>Most common: obsessions and compulsions.</a:t>
            </a:r>
          </a:p>
          <a:p>
            <a:endParaRPr lang="en-US" altLang="en-US" dirty="0"/>
          </a:p>
          <a:p>
            <a:r>
              <a:rPr lang="en-US" altLang="en-US" dirty="0"/>
              <a:t>Hyperactivity, distractibility, and impulsivity also common.</a:t>
            </a:r>
          </a:p>
          <a:p>
            <a:endParaRPr lang="en-US" altLang="en-US" dirty="0"/>
          </a:p>
          <a:p>
            <a:r>
              <a:rPr lang="en-US" altLang="en-US" dirty="0"/>
              <a:t>Social discomfort, shame, self-consciousness, and demoralization and sadness frequently occur.</a:t>
            </a:r>
          </a:p>
          <a:p>
            <a:endParaRPr lang="en-US" altLang="en-US" dirty="0"/>
          </a:p>
          <a:p>
            <a:r>
              <a:rPr lang="en-US" altLang="en-US" dirty="0"/>
              <a:t>Younger children may be unaware of their tics as may some adults.</a:t>
            </a:r>
          </a:p>
          <a:p>
            <a:endParaRPr lang="en-US" altLang="en-US" dirty="0"/>
          </a:p>
          <a:p>
            <a:r>
              <a:rPr lang="en-US" altLang="en-US" dirty="0"/>
              <a:t>Tic thresholds are lowered with the use of some psychostimulant medications.  ADHD meds can reveal underlying tic disorders.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111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58B8-655F-4665-9698-B51F6F9A1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Culture and Gender Features and 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65E9C-DE35-46AB-B074-A5D1DF417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06888"/>
            <a:ext cx="10515600" cy="4351338"/>
          </a:xfrm>
        </p:spPr>
        <p:txBody>
          <a:bodyPr/>
          <a:lstStyle/>
          <a:p>
            <a:r>
              <a:rPr lang="en-US" altLang="en-US" dirty="0"/>
              <a:t>Tourette’s Disorder has been widely reported in a diverse range of racial and ethnic groups.</a:t>
            </a:r>
          </a:p>
          <a:p>
            <a:endParaRPr lang="en-US" altLang="en-US" sz="2400" dirty="0"/>
          </a:p>
          <a:p>
            <a:r>
              <a:rPr lang="en-US" altLang="en-US" dirty="0"/>
              <a:t>In clinical samples, 3x to 5x more prevalent in males.</a:t>
            </a:r>
          </a:p>
          <a:p>
            <a:endParaRPr lang="en-US" altLang="en-US" sz="2400" dirty="0"/>
          </a:p>
          <a:p>
            <a:r>
              <a:rPr lang="en-US" altLang="en-US" dirty="0"/>
              <a:t>In community samples, 2x more prevalent in males.</a:t>
            </a:r>
          </a:p>
        </p:txBody>
      </p:sp>
    </p:spTree>
    <p:extLst>
      <p:ext uri="{BB962C8B-B14F-4D97-AF65-F5344CB8AC3E}">
        <p14:creationId xmlns:p14="http://schemas.microsoft.com/office/powerpoint/2010/main" val="3199911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BEDC7-941B-4AD5-B985-A7E13F2FA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2365A-2D9E-46BE-B8F7-CFBFEABAF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/>
              <a:t>Age of onset can be as early as 2 years, usually by childhood or early adolescence.</a:t>
            </a:r>
          </a:p>
          <a:p>
            <a:endParaRPr lang="en-US" altLang="en-US" dirty="0"/>
          </a:p>
          <a:p>
            <a:r>
              <a:rPr lang="en-US" altLang="en-US" dirty="0"/>
              <a:t>Median age for onset of motor tics is 6-7 years.</a:t>
            </a:r>
          </a:p>
          <a:p>
            <a:endParaRPr lang="en-US" altLang="en-US" dirty="0"/>
          </a:p>
          <a:p>
            <a:r>
              <a:rPr lang="en-US" altLang="en-US" dirty="0"/>
              <a:t>Duration may be lifelong although may have periods of remission.</a:t>
            </a:r>
          </a:p>
          <a:p>
            <a:endParaRPr lang="en-US" altLang="en-US" dirty="0"/>
          </a:p>
          <a:p>
            <a:r>
              <a:rPr lang="en-US" altLang="en-US" dirty="0"/>
              <a:t>In most cases, severity diminishes during adolescence and adulthood and may disappear in early adulthood.</a:t>
            </a:r>
          </a:p>
          <a:p>
            <a:endParaRPr lang="en-US" altLang="en-US" dirty="0"/>
          </a:p>
          <a:p>
            <a:r>
              <a:rPr lang="en-US" altLang="en-US" dirty="0"/>
              <a:t>In a few cases, symptoms may worsen in adulthood.</a:t>
            </a:r>
          </a:p>
          <a:p>
            <a:endParaRPr lang="en-US" altLang="en-US" dirty="0"/>
          </a:p>
          <a:p>
            <a:r>
              <a:rPr lang="en-US" altLang="en-US" dirty="0"/>
              <a:t>Predictors of course are unknown.</a:t>
            </a:r>
          </a:p>
        </p:txBody>
      </p:sp>
    </p:spTree>
    <p:extLst>
      <p:ext uri="{BB962C8B-B14F-4D97-AF65-F5344CB8AC3E}">
        <p14:creationId xmlns:p14="http://schemas.microsoft.com/office/powerpoint/2010/main" val="2856202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6943C-8E24-4024-A889-79E2DB5A4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0D428-5175-4B0E-9351-32C6FEB68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Tourette’s Disorder appears to have genetic transmission; the mode is not known.</a:t>
            </a:r>
          </a:p>
          <a:p>
            <a:endParaRPr lang="en-US" altLang="en-US" dirty="0"/>
          </a:p>
          <a:p>
            <a:r>
              <a:rPr lang="en-US" altLang="en-US" dirty="0"/>
              <a:t>Pedigree studies suggest that there are genes of major effect.</a:t>
            </a:r>
          </a:p>
          <a:p>
            <a:endParaRPr lang="en-US" altLang="en-US" dirty="0"/>
          </a:p>
          <a:p>
            <a:r>
              <a:rPr lang="en-US" altLang="en-US" dirty="0"/>
              <a:t>Not everyone who inherits the predisposition for Tourette’s will express symptoms of a tic disorder</a:t>
            </a:r>
          </a:p>
          <a:p>
            <a:pPr lvl="1"/>
            <a:r>
              <a:rPr lang="en-US" altLang="en-US" dirty="0"/>
              <a:t>Could be varying levels of tic thresholds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654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E2F8B-C9A9-406B-ADF5-C7342F092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Disruptive Behaviour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BF95E-087D-45AD-A711-F5878C2BF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Majority of difficulties reported relate to the display of uncontrollable </a:t>
            </a:r>
            <a:r>
              <a:rPr lang="en-US" altLang="en-US" dirty="0" err="1"/>
              <a:t>behaviour</a:t>
            </a:r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Hyperactivity - buzz word</a:t>
            </a:r>
          </a:p>
          <a:p>
            <a:r>
              <a:rPr lang="en-US" altLang="en-US" dirty="0"/>
              <a:t>food </a:t>
            </a:r>
            <a:r>
              <a:rPr lang="en-US" altLang="en-US" dirty="0" err="1"/>
              <a:t>colourings</a:t>
            </a:r>
            <a:r>
              <a:rPr lang="en-US" altLang="en-US" dirty="0"/>
              <a:t> / preservatives / drinks etc.</a:t>
            </a:r>
          </a:p>
          <a:p>
            <a:pPr>
              <a:buNone/>
            </a:pPr>
            <a:endParaRPr lang="en-US" altLang="en-US" dirty="0"/>
          </a:p>
          <a:p>
            <a:r>
              <a:rPr lang="en-US" altLang="en-US" b="1" dirty="0"/>
              <a:t>ADHD </a:t>
            </a:r>
            <a:r>
              <a:rPr lang="en-US" altLang="en-US" dirty="0"/>
              <a:t>- Attention Deficit Hyperactivity Disorder.  </a:t>
            </a:r>
            <a:r>
              <a:rPr lang="en-US" altLang="en-US" b="1" dirty="0"/>
              <a:t>Internal and External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7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89C4B-B92D-4AEC-A5CF-FF69797EF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ADHD – Internal/External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C301-C1AC-4393-80E1-B357FD56B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Area has received a lot of attention in last decade</a:t>
            </a:r>
          </a:p>
          <a:p>
            <a:r>
              <a:rPr lang="en-US" altLang="en-US" dirty="0"/>
              <a:t>how is it diagnosed or differentiated from overactivity / problem </a:t>
            </a:r>
            <a:r>
              <a:rPr lang="en-US" altLang="en-US" dirty="0" err="1"/>
              <a:t>behaviour</a:t>
            </a:r>
            <a:r>
              <a:rPr lang="en-US" altLang="en-US" dirty="0"/>
              <a:t> ?</a:t>
            </a:r>
          </a:p>
          <a:p>
            <a:pPr marL="0" indent="0">
              <a:buNone/>
            </a:pPr>
            <a:endParaRPr lang="en-US" altLang="en-US" dirty="0"/>
          </a:p>
          <a:p>
            <a:r>
              <a:rPr lang="en-US" altLang="en-US" dirty="0"/>
              <a:t>Inattention</a:t>
            </a:r>
          </a:p>
          <a:p>
            <a:r>
              <a:rPr lang="en-US" altLang="en-US" dirty="0"/>
              <a:t>Impulsivity</a:t>
            </a:r>
          </a:p>
          <a:p>
            <a:r>
              <a:rPr lang="en-US" altLang="en-US" dirty="0"/>
              <a:t>Hyperactivity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5444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8BBF2-4169-4CAF-B6BD-E2E94709E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9646"/>
            <a:ext cx="10515600" cy="5982870"/>
          </a:xfrm>
        </p:spPr>
        <p:txBody>
          <a:bodyPr>
            <a:normAutofit lnSpcReduction="10000"/>
          </a:bodyPr>
          <a:lstStyle/>
          <a:p>
            <a:pPr>
              <a:buNone/>
              <a:defRPr/>
            </a:pPr>
            <a:endParaRPr lang="en-US" b="1" dirty="0"/>
          </a:p>
          <a:p>
            <a:pPr>
              <a:buNone/>
              <a:defRPr/>
            </a:pPr>
            <a:r>
              <a:rPr lang="en-US" sz="3000" b="1" dirty="0"/>
              <a:t>Inattention</a:t>
            </a:r>
          </a:p>
          <a:p>
            <a:pPr>
              <a:defRPr/>
            </a:pPr>
            <a:r>
              <a:rPr lang="en-US" sz="3000" dirty="0"/>
              <a:t>not listening, not completing tasks, poor concentration, no focus, easily distracted</a:t>
            </a:r>
          </a:p>
          <a:p>
            <a:pPr>
              <a:defRPr/>
            </a:pPr>
            <a:endParaRPr lang="en-US" sz="3000" dirty="0"/>
          </a:p>
          <a:p>
            <a:pPr marL="0" indent="0">
              <a:buNone/>
              <a:defRPr/>
            </a:pPr>
            <a:r>
              <a:rPr lang="en-US" sz="3000" b="1" dirty="0"/>
              <a:t>Impulsivity</a:t>
            </a:r>
          </a:p>
          <a:p>
            <a:pPr>
              <a:defRPr/>
            </a:pPr>
            <a:r>
              <a:rPr lang="en-US" sz="3000" dirty="0"/>
              <a:t>acting without thinking</a:t>
            </a:r>
          </a:p>
          <a:p>
            <a:pPr>
              <a:defRPr/>
            </a:pPr>
            <a:r>
              <a:rPr lang="en-US" sz="3000" dirty="0"/>
              <a:t>interrupting, failure to wait a turn, do not act appropriately</a:t>
            </a:r>
          </a:p>
          <a:p>
            <a:pPr>
              <a:defRPr/>
            </a:pPr>
            <a:endParaRPr lang="en-US" sz="3000" dirty="0"/>
          </a:p>
          <a:p>
            <a:pPr marL="0" indent="0">
              <a:buNone/>
              <a:defRPr/>
            </a:pPr>
            <a:r>
              <a:rPr lang="en-US" sz="3000" b="1" dirty="0"/>
              <a:t>Hyperactivity</a:t>
            </a:r>
          </a:p>
          <a:p>
            <a:pPr>
              <a:defRPr/>
            </a:pPr>
            <a:r>
              <a:rPr lang="en-US" sz="3000" dirty="0"/>
              <a:t>fidgety, restless, unable to act calmly or quietly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023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C3E39-259E-4C12-8C0D-BFF636768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453" y="87513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altLang="en-US" b="1" dirty="0"/>
              <a:t>Difficulty </a:t>
            </a:r>
            <a:r>
              <a:rPr lang="en-US" altLang="en-US" dirty="0"/>
              <a:t>= still hard to say whether these </a:t>
            </a:r>
            <a:r>
              <a:rPr lang="en-US" altLang="en-US" dirty="0" err="1"/>
              <a:t>behaviours</a:t>
            </a:r>
            <a:r>
              <a:rPr lang="en-US" altLang="en-US" dirty="0"/>
              <a:t> deviate far enough from the norm to be considered ‘abnormal’</a:t>
            </a:r>
          </a:p>
          <a:p>
            <a:endParaRPr lang="en-US" altLang="en-US" dirty="0"/>
          </a:p>
          <a:p>
            <a:pPr>
              <a:buNone/>
            </a:pPr>
            <a:r>
              <a:rPr lang="en-US" altLang="en-US" b="1" dirty="0"/>
              <a:t>Some Figures</a:t>
            </a:r>
          </a:p>
          <a:p>
            <a:r>
              <a:rPr lang="en-US" altLang="en-US" dirty="0"/>
              <a:t>both boys and girls but with 4:1 ratio</a:t>
            </a:r>
          </a:p>
          <a:p>
            <a:r>
              <a:rPr lang="en-US" altLang="en-US" dirty="0"/>
              <a:t>cultural differences - UK low whilst China high (Taylor 1994)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208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FC9D-7450-41DF-835D-2C92420EA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Interventions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2FB7A2-A6BE-4E3A-AAFC-1FCD3BC2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  <a:defRPr/>
            </a:pPr>
            <a:r>
              <a:rPr lang="en-US" b="1" u="sng" dirty="0"/>
              <a:t>Medication</a:t>
            </a:r>
            <a:endParaRPr lang="en-US" b="1" dirty="0"/>
          </a:p>
          <a:p>
            <a:pPr>
              <a:defRPr/>
            </a:pPr>
            <a:r>
              <a:rPr lang="en-US" dirty="0"/>
              <a:t>stimulants with focusing effect</a:t>
            </a:r>
          </a:p>
          <a:p>
            <a:pPr>
              <a:defRPr/>
            </a:pPr>
            <a:r>
              <a:rPr lang="en-US" dirty="0"/>
              <a:t>(Ritalin - read Box 19 - 2 in Comer 1998 p.611)</a:t>
            </a:r>
          </a:p>
          <a:p>
            <a:pPr>
              <a:defRPr/>
            </a:pPr>
            <a:endParaRPr lang="en-US" dirty="0"/>
          </a:p>
          <a:p>
            <a:pPr>
              <a:buNone/>
              <a:defRPr/>
            </a:pPr>
            <a:r>
              <a:rPr lang="en-US" b="1" u="sng" dirty="0"/>
              <a:t>Psychosocial training (skills not pills!)</a:t>
            </a:r>
            <a:endParaRPr lang="en-US" b="1" dirty="0"/>
          </a:p>
          <a:p>
            <a:pPr>
              <a:defRPr/>
            </a:pPr>
            <a:r>
              <a:rPr lang="en-US" dirty="0"/>
              <a:t>attention skills</a:t>
            </a:r>
          </a:p>
          <a:p>
            <a:pPr>
              <a:defRPr/>
            </a:pPr>
            <a:r>
              <a:rPr lang="en-US" dirty="0"/>
              <a:t>self control</a:t>
            </a:r>
          </a:p>
          <a:p>
            <a:pPr>
              <a:defRPr/>
            </a:pPr>
            <a:r>
              <a:rPr lang="en-US" dirty="0" err="1"/>
              <a:t>behaviour</a:t>
            </a:r>
            <a:r>
              <a:rPr lang="en-US" dirty="0"/>
              <a:t> management</a:t>
            </a:r>
          </a:p>
          <a:p>
            <a:pPr>
              <a:defRPr/>
            </a:pPr>
            <a:endParaRPr lang="en-US" sz="1200" dirty="0"/>
          </a:p>
          <a:p>
            <a:pPr>
              <a:defRPr/>
            </a:pPr>
            <a:r>
              <a:rPr lang="en-US" dirty="0"/>
              <a:t>however severe cases need both</a:t>
            </a:r>
          </a:p>
          <a:p>
            <a:pPr>
              <a:defRPr/>
            </a:pPr>
            <a:r>
              <a:rPr lang="en-US" dirty="0"/>
              <a:t>also need to make skills transferable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BE05C5-A277-4576-B321-ACE57C250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8588" y="4202112"/>
            <a:ext cx="1969204" cy="169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0316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DD5F3-1C46-418C-87E4-6265B4626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9BD2E-EDA7-4020-88F2-93D4624D6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Comer, R. (1998) Abnormal Psychology. New York; Freeman. (Chapter 19)</a:t>
            </a:r>
          </a:p>
          <a:p>
            <a:endParaRPr lang="en-US" altLang="en-US" dirty="0"/>
          </a:p>
          <a:p>
            <a:r>
              <a:rPr lang="en-US" altLang="en-US" dirty="0"/>
              <a:t>Kendall, P. (2000) Childhood Disorders. Psychology Press; East Sussex</a:t>
            </a:r>
          </a:p>
          <a:p>
            <a:endParaRPr lang="en-US" altLang="en-US" dirty="0"/>
          </a:p>
          <a:p>
            <a:r>
              <a:rPr lang="en-US" altLang="en-US" dirty="0"/>
              <a:t>Fontana, D. (1995) Psychology for Teachers. BPS books; London.</a:t>
            </a:r>
          </a:p>
        </p:txBody>
      </p:sp>
    </p:spTree>
    <p:extLst>
      <p:ext uri="{BB962C8B-B14F-4D97-AF65-F5344CB8AC3E}">
        <p14:creationId xmlns:p14="http://schemas.microsoft.com/office/powerpoint/2010/main" val="395177651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6734</TotalTime>
  <Words>1324</Words>
  <Application>Microsoft Office PowerPoint</Application>
  <PresentationFormat>Widescreen</PresentationFormat>
  <Paragraphs>181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Univers</vt:lpstr>
      <vt:lpstr>GradientVTI</vt:lpstr>
      <vt:lpstr>Clip</vt:lpstr>
      <vt:lpstr>Challenging Behaviour</vt:lpstr>
      <vt:lpstr>Childhood Behaviour</vt:lpstr>
      <vt:lpstr>Locating the cause of difficulty</vt:lpstr>
      <vt:lpstr>Pervasive Disorders</vt:lpstr>
      <vt:lpstr>Autism – Internal Factor</vt:lpstr>
      <vt:lpstr>PowerPoint Presentation</vt:lpstr>
      <vt:lpstr>PowerPoint Presentation</vt:lpstr>
      <vt:lpstr>Causes</vt:lpstr>
      <vt:lpstr>Interventions</vt:lpstr>
      <vt:lpstr>Tourette’s Disorder – Internal Factor Chronic Motor or Vocal Tic Disorder</vt:lpstr>
      <vt:lpstr>Tic Disorders</vt:lpstr>
      <vt:lpstr>Tic Disorders</vt:lpstr>
      <vt:lpstr>Tourette’s Disorder</vt:lpstr>
      <vt:lpstr>Diagnostic Features – Tourette’s</vt:lpstr>
      <vt:lpstr>Associated Features</vt:lpstr>
      <vt:lpstr>Culture and Gender Features and Prevalence</vt:lpstr>
      <vt:lpstr>Course</vt:lpstr>
      <vt:lpstr>Pattern</vt:lpstr>
      <vt:lpstr>Disruptive Behaviour Disorders</vt:lpstr>
      <vt:lpstr>ADHD – Internal/External Factor</vt:lpstr>
      <vt:lpstr>PowerPoint Presentation</vt:lpstr>
      <vt:lpstr>PowerPoint Presentation</vt:lpstr>
      <vt:lpstr>Interventions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Challenging Behaviour</dc:title>
  <dc:creator>Lianne Bowen</dc:creator>
  <cp:lastModifiedBy>Lianne Bowen</cp:lastModifiedBy>
  <cp:revision>11</cp:revision>
  <dcterms:created xsi:type="dcterms:W3CDTF">2021-01-20T21:25:09Z</dcterms:created>
  <dcterms:modified xsi:type="dcterms:W3CDTF">2021-01-27T15:52:58Z</dcterms:modified>
</cp:coreProperties>
</file>