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4"/>
    <p:sldMasterId id="2147483685" r:id="rId5"/>
  </p:sldMasterIdLst>
  <p:sldIdLst>
    <p:sldId id="256" r:id="rId6"/>
    <p:sldId id="257" r:id="rId7"/>
    <p:sldId id="258" r:id="rId8"/>
    <p:sldId id="259" r:id="rId9"/>
    <p:sldId id="261" r:id="rId10"/>
    <p:sldId id="262" r:id="rId11"/>
    <p:sldId id="263" r:id="rId12"/>
    <p:sldId id="265" r:id="rId13"/>
    <p:sldId id="264" r:id="rId14"/>
    <p:sldId id="266" r:id="rId15"/>
    <p:sldId id="267" r:id="rId16"/>
    <p:sldId id="268" r:id="rId17"/>
    <p:sldId id="270" r:id="rId18"/>
    <p:sldId id="260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DD074C-F0B8-4440-BFDD-83D92049E29D}" v="300" dt="2023-09-20T19:08:43.5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AAC36A-9DDE-49BF-8FC1-F8B7A3BE98B5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2E9DB94-2C33-4CEB-9E2E-3E36FA7A603C}">
      <dgm:prSet/>
      <dgm:spPr/>
      <dgm:t>
        <a:bodyPr/>
        <a:lstStyle/>
        <a:p>
          <a:r>
            <a:rPr lang="en-GB"/>
            <a:t>Deall ymddygiad o ystyried y canlynol: </a:t>
          </a:r>
          <a:endParaRPr lang="en-US"/>
        </a:p>
      </dgm:t>
    </dgm:pt>
    <dgm:pt modelId="{969808A1-29C9-4BE9-B980-AE60A21D8B36}" type="parTrans" cxnId="{C4CEA6BA-1136-494B-8147-CF0736716CD3}">
      <dgm:prSet/>
      <dgm:spPr/>
      <dgm:t>
        <a:bodyPr/>
        <a:lstStyle/>
        <a:p>
          <a:endParaRPr lang="en-US"/>
        </a:p>
      </dgm:t>
    </dgm:pt>
    <dgm:pt modelId="{439E868B-2E29-45CB-A5B5-3C5D2ECD55F2}" type="sibTrans" cxnId="{C4CEA6BA-1136-494B-8147-CF0736716CD3}">
      <dgm:prSet/>
      <dgm:spPr/>
      <dgm:t>
        <a:bodyPr/>
        <a:lstStyle/>
        <a:p>
          <a:endParaRPr lang="en-US"/>
        </a:p>
      </dgm:t>
    </dgm:pt>
    <dgm:pt modelId="{AA744DCC-68F8-4A30-B3DF-6CC7904548FD}">
      <dgm:prSet/>
      <dgm:spPr/>
      <dgm:t>
        <a:bodyPr/>
        <a:lstStyle/>
        <a:p>
          <a:r>
            <a:rPr lang="en-GB"/>
            <a:t>Ystyriwch waith Adele Bates a Bill Rogers </a:t>
          </a:r>
          <a:endParaRPr lang="en-US"/>
        </a:p>
      </dgm:t>
    </dgm:pt>
    <dgm:pt modelId="{AEE028B0-6402-423A-B575-0B2595866100}" type="parTrans" cxnId="{839BEAE0-7D4A-41B7-89A0-C2ADD166DA49}">
      <dgm:prSet/>
      <dgm:spPr/>
      <dgm:t>
        <a:bodyPr/>
        <a:lstStyle/>
        <a:p>
          <a:endParaRPr lang="en-US"/>
        </a:p>
      </dgm:t>
    </dgm:pt>
    <dgm:pt modelId="{C3329EA8-3468-4384-9F77-EDBBD7A0EA23}" type="sibTrans" cxnId="{839BEAE0-7D4A-41B7-89A0-C2ADD166DA49}">
      <dgm:prSet/>
      <dgm:spPr/>
      <dgm:t>
        <a:bodyPr/>
        <a:lstStyle/>
        <a:p>
          <a:endParaRPr lang="en-US"/>
        </a:p>
      </dgm:t>
    </dgm:pt>
    <dgm:pt modelId="{BF3B4A6F-60AF-4979-92B7-CDB0FDEAEE58}">
      <dgm:prSet/>
      <dgm:spPr/>
      <dgm:t>
        <a:bodyPr/>
        <a:lstStyle/>
        <a:p>
          <a:r>
            <a:rPr lang="en-GB"/>
            <a:t>PNYP (ACE's) a dylanwad ar ymddygiad</a:t>
          </a:r>
          <a:endParaRPr lang="en-US"/>
        </a:p>
      </dgm:t>
    </dgm:pt>
    <dgm:pt modelId="{D8C4EA87-C8D6-42DA-9BF7-AF69CFBCE600}" type="parTrans" cxnId="{1F033998-CC6F-4455-BCBE-AB1FC208C9C5}">
      <dgm:prSet/>
      <dgm:spPr/>
      <dgm:t>
        <a:bodyPr/>
        <a:lstStyle/>
        <a:p>
          <a:endParaRPr lang="en-US"/>
        </a:p>
      </dgm:t>
    </dgm:pt>
    <dgm:pt modelId="{26F6949A-27D9-4F04-BF21-0EC42641398D}" type="sibTrans" cxnId="{1F033998-CC6F-4455-BCBE-AB1FC208C9C5}">
      <dgm:prSet/>
      <dgm:spPr/>
      <dgm:t>
        <a:bodyPr/>
        <a:lstStyle/>
        <a:p>
          <a:endParaRPr lang="en-US"/>
        </a:p>
      </dgm:t>
    </dgm:pt>
    <dgm:pt modelId="{73B6BA1D-6752-47F7-B0CB-A1E17CAE50F7}">
      <dgm:prSet/>
      <dgm:spPr/>
      <dgm:t>
        <a:bodyPr/>
        <a:lstStyle/>
        <a:p>
          <a:r>
            <a:rPr lang="en-GB"/>
            <a:t>Lens lens gwrth-hiliaeth - hil ac allgáu</a:t>
          </a:r>
          <a:endParaRPr lang="en-US"/>
        </a:p>
      </dgm:t>
    </dgm:pt>
    <dgm:pt modelId="{9DEEBBBD-8001-421F-B7CF-D7A612A1EB5A}" type="parTrans" cxnId="{B990D65D-6605-45A6-8837-A6F756EC9046}">
      <dgm:prSet/>
      <dgm:spPr/>
      <dgm:t>
        <a:bodyPr/>
        <a:lstStyle/>
        <a:p>
          <a:endParaRPr lang="en-US"/>
        </a:p>
      </dgm:t>
    </dgm:pt>
    <dgm:pt modelId="{D1388F84-ACE3-4027-93B0-80A7AB32F5D7}" type="sibTrans" cxnId="{B990D65D-6605-45A6-8837-A6F756EC9046}">
      <dgm:prSet/>
      <dgm:spPr/>
      <dgm:t>
        <a:bodyPr/>
        <a:lstStyle/>
        <a:p>
          <a:endParaRPr lang="en-US"/>
        </a:p>
      </dgm:t>
    </dgm:pt>
    <dgm:pt modelId="{6DC123DE-5CD8-4354-9CD5-4C458C89CB9B}">
      <dgm:prSet/>
      <dgm:spPr/>
      <dgm:t>
        <a:bodyPr/>
        <a:lstStyle/>
        <a:p>
          <a:r>
            <a:rPr lang="en-GB"/>
            <a:t>Tlodi a gwaharddiad</a:t>
          </a:r>
          <a:endParaRPr lang="en-US"/>
        </a:p>
      </dgm:t>
    </dgm:pt>
    <dgm:pt modelId="{F3A8EB81-C0A1-49EB-A6B0-FF2A22DEE5F7}" type="parTrans" cxnId="{57EB1E0C-4062-4276-AED1-7AF69A294EB2}">
      <dgm:prSet/>
      <dgm:spPr/>
      <dgm:t>
        <a:bodyPr/>
        <a:lstStyle/>
        <a:p>
          <a:endParaRPr lang="en-US"/>
        </a:p>
      </dgm:t>
    </dgm:pt>
    <dgm:pt modelId="{C6C75097-DABB-4430-916B-B474988524C3}" type="sibTrans" cxnId="{57EB1E0C-4062-4276-AED1-7AF69A294EB2}">
      <dgm:prSet/>
      <dgm:spPr/>
      <dgm:t>
        <a:bodyPr/>
        <a:lstStyle/>
        <a:p>
          <a:endParaRPr lang="en-US"/>
        </a:p>
      </dgm:t>
    </dgm:pt>
    <dgm:pt modelId="{CD2A8626-3F5A-4D60-A8BE-69469A8159E4}">
      <dgm:prSet/>
      <dgm:spPr/>
      <dgm:t>
        <a:bodyPr/>
        <a:lstStyle/>
        <a:p>
          <a:r>
            <a:rPr lang="en-GB"/>
            <a:t>Plant sydd wedi cael profiad o ofal</a:t>
          </a:r>
          <a:endParaRPr lang="en-US"/>
        </a:p>
      </dgm:t>
    </dgm:pt>
    <dgm:pt modelId="{6536B4BC-58E0-411D-97D4-E66AF84AA9AA}" type="parTrans" cxnId="{AE966506-6C20-4C94-8262-47EB518034EB}">
      <dgm:prSet/>
      <dgm:spPr/>
      <dgm:t>
        <a:bodyPr/>
        <a:lstStyle/>
        <a:p>
          <a:endParaRPr lang="en-US"/>
        </a:p>
      </dgm:t>
    </dgm:pt>
    <dgm:pt modelId="{4BDB2E9B-E9AC-4F57-8AD9-B6CA9FD3CCCE}" type="sibTrans" cxnId="{AE966506-6C20-4C94-8262-47EB518034EB}">
      <dgm:prSet/>
      <dgm:spPr/>
      <dgm:t>
        <a:bodyPr/>
        <a:lstStyle/>
        <a:p>
          <a:endParaRPr lang="en-US"/>
        </a:p>
      </dgm:t>
    </dgm:pt>
    <dgm:pt modelId="{A49E2D6A-7ACF-4BD8-809C-D566C0F25369}">
      <dgm:prSet/>
      <dgm:spPr/>
      <dgm:t>
        <a:bodyPr/>
        <a:lstStyle/>
        <a:p>
          <a:r>
            <a:rPr lang="en-GB"/>
            <a:t>Cyfiawnder Adferol</a:t>
          </a:r>
          <a:endParaRPr lang="en-US"/>
        </a:p>
      </dgm:t>
    </dgm:pt>
    <dgm:pt modelId="{37FFCB1E-8F3E-4B15-B0FD-361724D9B790}" type="parTrans" cxnId="{AC980901-DFF7-4935-A8B9-5CF2D1AEC908}">
      <dgm:prSet/>
      <dgm:spPr/>
      <dgm:t>
        <a:bodyPr/>
        <a:lstStyle/>
        <a:p>
          <a:endParaRPr lang="en-US"/>
        </a:p>
      </dgm:t>
    </dgm:pt>
    <dgm:pt modelId="{DBC1B4F2-00DC-4BA4-B6C7-063C53FBD595}" type="sibTrans" cxnId="{AC980901-DFF7-4935-A8B9-5CF2D1AEC908}">
      <dgm:prSet/>
      <dgm:spPr/>
      <dgm:t>
        <a:bodyPr/>
        <a:lstStyle/>
        <a:p>
          <a:endParaRPr lang="en-US"/>
        </a:p>
      </dgm:t>
    </dgm:pt>
    <dgm:pt modelId="{E817C4FE-D771-4649-9D9D-8D24697C1FD8}">
      <dgm:prSet/>
      <dgm:spPr/>
      <dgm:t>
        <a:bodyPr/>
        <a:lstStyle/>
        <a:p>
          <a:r>
            <a:rPr lang="en-GB"/>
            <a:t>Addysgeg berthynol, polisïau a strategaethau perthynol wedi'u cynllunio ar y cyd ar gyfer cysondeb</a:t>
          </a:r>
          <a:endParaRPr lang="en-US"/>
        </a:p>
      </dgm:t>
    </dgm:pt>
    <dgm:pt modelId="{9D0F0D86-B38F-40E0-95D5-F186D1646A1B}" type="parTrans" cxnId="{2B2BEF42-688B-44FD-844C-6FD30144F94D}">
      <dgm:prSet/>
      <dgm:spPr/>
      <dgm:t>
        <a:bodyPr/>
        <a:lstStyle/>
        <a:p>
          <a:endParaRPr lang="en-US"/>
        </a:p>
      </dgm:t>
    </dgm:pt>
    <dgm:pt modelId="{FF2ACDD2-3CB6-4D7D-8FDD-6D915A2532B2}" type="sibTrans" cxnId="{2B2BEF42-688B-44FD-844C-6FD30144F94D}">
      <dgm:prSet/>
      <dgm:spPr/>
      <dgm:t>
        <a:bodyPr/>
        <a:lstStyle/>
        <a:p>
          <a:endParaRPr lang="en-US"/>
        </a:p>
      </dgm:t>
    </dgm:pt>
    <dgm:pt modelId="{58E477C5-D631-44E3-97E3-EDB610F341C5}" type="pres">
      <dgm:prSet presAssocID="{45AAC36A-9DDE-49BF-8FC1-F8B7A3BE98B5}" presName="vert0" presStyleCnt="0">
        <dgm:presLayoutVars>
          <dgm:dir/>
          <dgm:animOne val="branch"/>
          <dgm:animLvl val="lvl"/>
        </dgm:presLayoutVars>
      </dgm:prSet>
      <dgm:spPr/>
    </dgm:pt>
    <dgm:pt modelId="{8AF2B412-E19D-4912-BB5F-22A63A134DB6}" type="pres">
      <dgm:prSet presAssocID="{72E9DB94-2C33-4CEB-9E2E-3E36FA7A603C}" presName="thickLine" presStyleLbl="alignNode1" presStyleIdx="0" presStyleCnt="8"/>
      <dgm:spPr/>
    </dgm:pt>
    <dgm:pt modelId="{ED7D0742-29A0-48B7-8850-E6F24E663A0C}" type="pres">
      <dgm:prSet presAssocID="{72E9DB94-2C33-4CEB-9E2E-3E36FA7A603C}" presName="horz1" presStyleCnt="0"/>
      <dgm:spPr/>
    </dgm:pt>
    <dgm:pt modelId="{DC14017B-10DD-4D53-BEE5-457EAB0D0398}" type="pres">
      <dgm:prSet presAssocID="{72E9DB94-2C33-4CEB-9E2E-3E36FA7A603C}" presName="tx1" presStyleLbl="revTx" presStyleIdx="0" presStyleCnt="8"/>
      <dgm:spPr/>
    </dgm:pt>
    <dgm:pt modelId="{344213EA-F62D-4004-80DE-CEF822464E56}" type="pres">
      <dgm:prSet presAssocID="{72E9DB94-2C33-4CEB-9E2E-3E36FA7A603C}" presName="vert1" presStyleCnt="0"/>
      <dgm:spPr/>
    </dgm:pt>
    <dgm:pt modelId="{774E012A-AF88-4896-A910-76B29FC007F4}" type="pres">
      <dgm:prSet presAssocID="{AA744DCC-68F8-4A30-B3DF-6CC7904548FD}" presName="thickLine" presStyleLbl="alignNode1" presStyleIdx="1" presStyleCnt="8"/>
      <dgm:spPr/>
    </dgm:pt>
    <dgm:pt modelId="{53EDB971-8BEE-4684-9E4F-B124CB23CBAA}" type="pres">
      <dgm:prSet presAssocID="{AA744DCC-68F8-4A30-B3DF-6CC7904548FD}" presName="horz1" presStyleCnt="0"/>
      <dgm:spPr/>
    </dgm:pt>
    <dgm:pt modelId="{924B4619-0AFD-411C-B75D-7AC052646FF6}" type="pres">
      <dgm:prSet presAssocID="{AA744DCC-68F8-4A30-B3DF-6CC7904548FD}" presName="tx1" presStyleLbl="revTx" presStyleIdx="1" presStyleCnt="8"/>
      <dgm:spPr/>
    </dgm:pt>
    <dgm:pt modelId="{E0016E01-F547-4394-9B4E-C559B93C5841}" type="pres">
      <dgm:prSet presAssocID="{AA744DCC-68F8-4A30-B3DF-6CC7904548FD}" presName="vert1" presStyleCnt="0"/>
      <dgm:spPr/>
    </dgm:pt>
    <dgm:pt modelId="{8A3F2A72-A24D-43ED-B2D8-AF51A46F1E02}" type="pres">
      <dgm:prSet presAssocID="{BF3B4A6F-60AF-4979-92B7-CDB0FDEAEE58}" presName="thickLine" presStyleLbl="alignNode1" presStyleIdx="2" presStyleCnt="8"/>
      <dgm:spPr/>
    </dgm:pt>
    <dgm:pt modelId="{77A255B1-B0F0-421C-BC28-2850C94A3F99}" type="pres">
      <dgm:prSet presAssocID="{BF3B4A6F-60AF-4979-92B7-CDB0FDEAEE58}" presName="horz1" presStyleCnt="0"/>
      <dgm:spPr/>
    </dgm:pt>
    <dgm:pt modelId="{DEF79A8B-E466-4BCD-A8A9-12D105412222}" type="pres">
      <dgm:prSet presAssocID="{BF3B4A6F-60AF-4979-92B7-CDB0FDEAEE58}" presName="tx1" presStyleLbl="revTx" presStyleIdx="2" presStyleCnt="8"/>
      <dgm:spPr/>
    </dgm:pt>
    <dgm:pt modelId="{142FAC3F-D2C3-4FC6-9CEC-F0B91D6C3053}" type="pres">
      <dgm:prSet presAssocID="{BF3B4A6F-60AF-4979-92B7-CDB0FDEAEE58}" presName="vert1" presStyleCnt="0"/>
      <dgm:spPr/>
    </dgm:pt>
    <dgm:pt modelId="{28CAFAA0-81E1-4C16-A52C-0221E7B0A448}" type="pres">
      <dgm:prSet presAssocID="{73B6BA1D-6752-47F7-B0CB-A1E17CAE50F7}" presName="thickLine" presStyleLbl="alignNode1" presStyleIdx="3" presStyleCnt="8"/>
      <dgm:spPr/>
    </dgm:pt>
    <dgm:pt modelId="{5016C0A4-2AB6-4320-9BB0-87AA12E75575}" type="pres">
      <dgm:prSet presAssocID="{73B6BA1D-6752-47F7-B0CB-A1E17CAE50F7}" presName="horz1" presStyleCnt="0"/>
      <dgm:spPr/>
    </dgm:pt>
    <dgm:pt modelId="{C0125380-1B85-410F-A0AB-43C8843756C5}" type="pres">
      <dgm:prSet presAssocID="{73B6BA1D-6752-47F7-B0CB-A1E17CAE50F7}" presName="tx1" presStyleLbl="revTx" presStyleIdx="3" presStyleCnt="8"/>
      <dgm:spPr/>
    </dgm:pt>
    <dgm:pt modelId="{DC1B8A7E-250A-4DB1-A78B-F7B2026D22D0}" type="pres">
      <dgm:prSet presAssocID="{73B6BA1D-6752-47F7-B0CB-A1E17CAE50F7}" presName="vert1" presStyleCnt="0"/>
      <dgm:spPr/>
    </dgm:pt>
    <dgm:pt modelId="{E3BA3CA0-0B3E-4A92-8A70-ABD5E53DF0BD}" type="pres">
      <dgm:prSet presAssocID="{6DC123DE-5CD8-4354-9CD5-4C458C89CB9B}" presName="thickLine" presStyleLbl="alignNode1" presStyleIdx="4" presStyleCnt="8"/>
      <dgm:spPr/>
    </dgm:pt>
    <dgm:pt modelId="{8BDAB00C-6855-46A4-8936-24DA58183F18}" type="pres">
      <dgm:prSet presAssocID="{6DC123DE-5CD8-4354-9CD5-4C458C89CB9B}" presName="horz1" presStyleCnt="0"/>
      <dgm:spPr/>
    </dgm:pt>
    <dgm:pt modelId="{5B1B4C1A-94F6-4793-8FD0-F8C8665B0247}" type="pres">
      <dgm:prSet presAssocID="{6DC123DE-5CD8-4354-9CD5-4C458C89CB9B}" presName="tx1" presStyleLbl="revTx" presStyleIdx="4" presStyleCnt="8"/>
      <dgm:spPr/>
    </dgm:pt>
    <dgm:pt modelId="{BCAC3AE8-106D-4327-8CF6-6C90C0F8AA86}" type="pres">
      <dgm:prSet presAssocID="{6DC123DE-5CD8-4354-9CD5-4C458C89CB9B}" presName="vert1" presStyleCnt="0"/>
      <dgm:spPr/>
    </dgm:pt>
    <dgm:pt modelId="{2EB0EBF6-7AB1-403A-B940-7FE2B60F864E}" type="pres">
      <dgm:prSet presAssocID="{CD2A8626-3F5A-4D60-A8BE-69469A8159E4}" presName="thickLine" presStyleLbl="alignNode1" presStyleIdx="5" presStyleCnt="8"/>
      <dgm:spPr/>
    </dgm:pt>
    <dgm:pt modelId="{B7E40544-FC92-4965-933D-C756B91B9BA9}" type="pres">
      <dgm:prSet presAssocID="{CD2A8626-3F5A-4D60-A8BE-69469A8159E4}" presName="horz1" presStyleCnt="0"/>
      <dgm:spPr/>
    </dgm:pt>
    <dgm:pt modelId="{3E619082-30D9-4414-BD3D-4B89A0BBFF72}" type="pres">
      <dgm:prSet presAssocID="{CD2A8626-3F5A-4D60-A8BE-69469A8159E4}" presName="tx1" presStyleLbl="revTx" presStyleIdx="5" presStyleCnt="8"/>
      <dgm:spPr/>
    </dgm:pt>
    <dgm:pt modelId="{74CB0CB5-B96B-4EB3-9CF5-888982DD86DD}" type="pres">
      <dgm:prSet presAssocID="{CD2A8626-3F5A-4D60-A8BE-69469A8159E4}" presName="vert1" presStyleCnt="0"/>
      <dgm:spPr/>
    </dgm:pt>
    <dgm:pt modelId="{D922716E-9B0B-4F2F-91F1-484A2BE13D3B}" type="pres">
      <dgm:prSet presAssocID="{A49E2D6A-7ACF-4BD8-809C-D566C0F25369}" presName="thickLine" presStyleLbl="alignNode1" presStyleIdx="6" presStyleCnt="8"/>
      <dgm:spPr/>
    </dgm:pt>
    <dgm:pt modelId="{38E78F3E-6168-4A6C-AC48-8D25187C80DA}" type="pres">
      <dgm:prSet presAssocID="{A49E2D6A-7ACF-4BD8-809C-D566C0F25369}" presName="horz1" presStyleCnt="0"/>
      <dgm:spPr/>
    </dgm:pt>
    <dgm:pt modelId="{E56120E2-C135-427C-8A26-1A412AB205E4}" type="pres">
      <dgm:prSet presAssocID="{A49E2D6A-7ACF-4BD8-809C-D566C0F25369}" presName="tx1" presStyleLbl="revTx" presStyleIdx="6" presStyleCnt="8"/>
      <dgm:spPr/>
    </dgm:pt>
    <dgm:pt modelId="{E7206E39-FF93-4788-ABB0-E8E6D17A25A5}" type="pres">
      <dgm:prSet presAssocID="{A49E2D6A-7ACF-4BD8-809C-D566C0F25369}" presName="vert1" presStyleCnt="0"/>
      <dgm:spPr/>
    </dgm:pt>
    <dgm:pt modelId="{7B13D4EF-0FA6-4C82-A474-1097FCC71629}" type="pres">
      <dgm:prSet presAssocID="{E817C4FE-D771-4649-9D9D-8D24697C1FD8}" presName="thickLine" presStyleLbl="alignNode1" presStyleIdx="7" presStyleCnt="8"/>
      <dgm:spPr/>
    </dgm:pt>
    <dgm:pt modelId="{D9CAE455-C93E-462F-AB29-8D940656BFEA}" type="pres">
      <dgm:prSet presAssocID="{E817C4FE-D771-4649-9D9D-8D24697C1FD8}" presName="horz1" presStyleCnt="0"/>
      <dgm:spPr/>
    </dgm:pt>
    <dgm:pt modelId="{4B5076F5-062B-4975-B8D9-659863462EDF}" type="pres">
      <dgm:prSet presAssocID="{E817C4FE-D771-4649-9D9D-8D24697C1FD8}" presName="tx1" presStyleLbl="revTx" presStyleIdx="7" presStyleCnt="8"/>
      <dgm:spPr/>
    </dgm:pt>
    <dgm:pt modelId="{0E87EB18-2CEF-4690-8F2E-4E6497E037D3}" type="pres">
      <dgm:prSet presAssocID="{E817C4FE-D771-4649-9D9D-8D24697C1FD8}" presName="vert1" presStyleCnt="0"/>
      <dgm:spPr/>
    </dgm:pt>
  </dgm:ptLst>
  <dgm:cxnLst>
    <dgm:cxn modelId="{AC980901-DFF7-4935-A8B9-5CF2D1AEC908}" srcId="{45AAC36A-9DDE-49BF-8FC1-F8B7A3BE98B5}" destId="{A49E2D6A-7ACF-4BD8-809C-D566C0F25369}" srcOrd="6" destOrd="0" parTransId="{37FFCB1E-8F3E-4B15-B0FD-361724D9B790}" sibTransId="{DBC1B4F2-00DC-4BA4-B6C7-063C53FBD595}"/>
    <dgm:cxn modelId="{57EB2F02-4CD5-440A-A57E-F5BC8779C6C6}" type="presOf" srcId="{AA744DCC-68F8-4A30-B3DF-6CC7904548FD}" destId="{924B4619-0AFD-411C-B75D-7AC052646FF6}" srcOrd="0" destOrd="0" presId="urn:microsoft.com/office/officeart/2008/layout/LinedList"/>
    <dgm:cxn modelId="{AE966506-6C20-4C94-8262-47EB518034EB}" srcId="{45AAC36A-9DDE-49BF-8FC1-F8B7A3BE98B5}" destId="{CD2A8626-3F5A-4D60-A8BE-69469A8159E4}" srcOrd="5" destOrd="0" parTransId="{6536B4BC-58E0-411D-97D4-E66AF84AA9AA}" sibTransId="{4BDB2E9B-E9AC-4F57-8AD9-B6CA9FD3CCCE}"/>
    <dgm:cxn modelId="{57EB1E0C-4062-4276-AED1-7AF69A294EB2}" srcId="{45AAC36A-9DDE-49BF-8FC1-F8B7A3BE98B5}" destId="{6DC123DE-5CD8-4354-9CD5-4C458C89CB9B}" srcOrd="4" destOrd="0" parTransId="{F3A8EB81-C0A1-49EB-A6B0-FF2A22DEE5F7}" sibTransId="{C6C75097-DABB-4430-916B-B474988524C3}"/>
    <dgm:cxn modelId="{F7C9985D-392F-4F24-84F8-1AD62BC04CB7}" type="presOf" srcId="{A49E2D6A-7ACF-4BD8-809C-D566C0F25369}" destId="{E56120E2-C135-427C-8A26-1A412AB205E4}" srcOrd="0" destOrd="0" presId="urn:microsoft.com/office/officeart/2008/layout/LinedList"/>
    <dgm:cxn modelId="{B990D65D-6605-45A6-8837-A6F756EC9046}" srcId="{45AAC36A-9DDE-49BF-8FC1-F8B7A3BE98B5}" destId="{73B6BA1D-6752-47F7-B0CB-A1E17CAE50F7}" srcOrd="3" destOrd="0" parTransId="{9DEEBBBD-8001-421F-B7CF-D7A612A1EB5A}" sibTransId="{D1388F84-ACE3-4027-93B0-80A7AB32F5D7}"/>
    <dgm:cxn modelId="{2B2BEF42-688B-44FD-844C-6FD30144F94D}" srcId="{45AAC36A-9DDE-49BF-8FC1-F8B7A3BE98B5}" destId="{E817C4FE-D771-4649-9D9D-8D24697C1FD8}" srcOrd="7" destOrd="0" parTransId="{9D0F0D86-B38F-40E0-95D5-F186D1646A1B}" sibTransId="{FF2ACDD2-3CB6-4D7D-8FDD-6D915A2532B2}"/>
    <dgm:cxn modelId="{692F4E83-51A0-4D47-AB89-BD4E50EF703A}" type="presOf" srcId="{45AAC36A-9DDE-49BF-8FC1-F8B7A3BE98B5}" destId="{58E477C5-D631-44E3-97E3-EDB610F341C5}" srcOrd="0" destOrd="0" presId="urn:microsoft.com/office/officeart/2008/layout/LinedList"/>
    <dgm:cxn modelId="{1F033998-CC6F-4455-BCBE-AB1FC208C9C5}" srcId="{45AAC36A-9DDE-49BF-8FC1-F8B7A3BE98B5}" destId="{BF3B4A6F-60AF-4979-92B7-CDB0FDEAEE58}" srcOrd="2" destOrd="0" parTransId="{D8C4EA87-C8D6-42DA-9BF7-AF69CFBCE600}" sibTransId="{26F6949A-27D9-4F04-BF21-0EC42641398D}"/>
    <dgm:cxn modelId="{D663A59E-0569-44E4-94FB-CA89BA2A4C86}" type="presOf" srcId="{73B6BA1D-6752-47F7-B0CB-A1E17CAE50F7}" destId="{C0125380-1B85-410F-A0AB-43C8843756C5}" srcOrd="0" destOrd="0" presId="urn:microsoft.com/office/officeart/2008/layout/LinedList"/>
    <dgm:cxn modelId="{B1BA83B1-2BC1-42CD-A87A-6EFFE6DB9C43}" type="presOf" srcId="{6DC123DE-5CD8-4354-9CD5-4C458C89CB9B}" destId="{5B1B4C1A-94F6-4793-8FD0-F8C8665B0247}" srcOrd="0" destOrd="0" presId="urn:microsoft.com/office/officeart/2008/layout/LinedList"/>
    <dgm:cxn modelId="{C4CEA6BA-1136-494B-8147-CF0736716CD3}" srcId="{45AAC36A-9DDE-49BF-8FC1-F8B7A3BE98B5}" destId="{72E9DB94-2C33-4CEB-9E2E-3E36FA7A603C}" srcOrd="0" destOrd="0" parTransId="{969808A1-29C9-4BE9-B980-AE60A21D8B36}" sibTransId="{439E868B-2E29-45CB-A5B5-3C5D2ECD55F2}"/>
    <dgm:cxn modelId="{1C1D7EDA-22AA-4B34-89C4-8FD11CEAF9B2}" type="presOf" srcId="{E817C4FE-D771-4649-9D9D-8D24697C1FD8}" destId="{4B5076F5-062B-4975-B8D9-659863462EDF}" srcOrd="0" destOrd="0" presId="urn:microsoft.com/office/officeart/2008/layout/LinedList"/>
    <dgm:cxn modelId="{839BEAE0-7D4A-41B7-89A0-C2ADD166DA49}" srcId="{45AAC36A-9DDE-49BF-8FC1-F8B7A3BE98B5}" destId="{AA744DCC-68F8-4A30-B3DF-6CC7904548FD}" srcOrd="1" destOrd="0" parTransId="{AEE028B0-6402-423A-B575-0B2595866100}" sibTransId="{C3329EA8-3468-4384-9F77-EDBBD7A0EA23}"/>
    <dgm:cxn modelId="{557929EC-8B03-4145-834B-06D2C1A7605C}" type="presOf" srcId="{BF3B4A6F-60AF-4979-92B7-CDB0FDEAEE58}" destId="{DEF79A8B-E466-4BCD-A8A9-12D105412222}" srcOrd="0" destOrd="0" presId="urn:microsoft.com/office/officeart/2008/layout/LinedList"/>
    <dgm:cxn modelId="{6EFA00ED-C729-4C98-808D-BBCCE4224003}" type="presOf" srcId="{72E9DB94-2C33-4CEB-9E2E-3E36FA7A603C}" destId="{DC14017B-10DD-4D53-BEE5-457EAB0D0398}" srcOrd="0" destOrd="0" presId="urn:microsoft.com/office/officeart/2008/layout/LinedList"/>
    <dgm:cxn modelId="{78D931EF-93A7-4CF6-9945-565AA25A3BD1}" type="presOf" srcId="{CD2A8626-3F5A-4D60-A8BE-69469A8159E4}" destId="{3E619082-30D9-4414-BD3D-4B89A0BBFF72}" srcOrd="0" destOrd="0" presId="urn:microsoft.com/office/officeart/2008/layout/LinedList"/>
    <dgm:cxn modelId="{335C09F0-6C6C-4076-8A37-8B11026ECA05}" type="presParOf" srcId="{58E477C5-D631-44E3-97E3-EDB610F341C5}" destId="{8AF2B412-E19D-4912-BB5F-22A63A134DB6}" srcOrd="0" destOrd="0" presId="urn:microsoft.com/office/officeart/2008/layout/LinedList"/>
    <dgm:cxn modelId="{DC72740F-AB97-4D66-9190-29FBCAA512D6}" type="presParOf" srcId="{58E477C5-D631-44E3-97E3-EDB610F341C5}" destId="{ED7D0742-29A0-48B7-8850-E6F24E663A0C}" srcOrd="1" destOrd="0" presId="urn:microsoft.com/office/officeart/2008/layout/LinedList"/>
    <dgm:cxn modelId="{FED503D9-95B1-4F41-BC61-8EFC06C81137}" type="presParOf" srcId="{ED7D0742-29A0-48B7-8850-E6F24E663A0C}" destId="{DC14017B-10DD-4D53-BEE5-457EAB0D0398}" srcOrd="0" destOrd="0" presId="urn:microsoft.com/office/officeart/2008/layout/LinedList"/>
    <dgm:cxn modelId="{C6602109-9F36-452A-99C6-3CC2ACF3EBC6}" type="presParOf" srcId="{ED7D0742-29A0-48B7-8850-E6F24E663A0C}" destId="{344213EA-F62D-4004-80DE-CEF822464E56}" srcOrd="1" destOrd="0" presId="urn:microsoft.com/office/officeart/2008/layout/LinedList"/>
    <dgm:cxn modelId="{AD0F430A-5CBC-443E-91AC-555AF050F4A8}" type="presParOf" srcId="{58E477C5-D631-44E3-97E3-EDB610F341C5}" destId="{774E012A-AF88-4896-A910-76B29FC007F4}" srcOrd="2" destOrd="0" presId="urn:microsoft.com/office/officeart/2008/layout/LinedList"/>
    <dgm:cxn modelId="{3F6295EE-60B9-45FF-B6E2-899B54E9927F}" type="presParOf" srcId="{58E477C5-D631-44E3-97E3-EDB610F341C5}" destId="{53EDB971-8BEE-4684-9E4F-B124CB23CBAA}" srcOrd="3" destOrd="0" presId="urn:microsoft.com/office/officeart/2008/layout/LinedList"/>
    <dgm:cxn modelId="{AA4D5E04-5383-4A6D-A4B7-ADB5C5207409}" type="presParOf" srcId="{53EDB971-8BEE-4684-9E4F-B124CB23CBAA}" destId="{924B4619-0AFD-411C-B75D-7AC052646FF6}" srcOrd="0" destOrd="0" presId="urn:microsoft.com/office/officeart/2008/layout/LinedList"/>
    <dgm:cxn modelId="{AEE3BB8E-7841-4A20-8696-095201BE1284}" type="presParOf" srcId="{53EDB971-8BEE-4684-9E4F-B124CB23CBAA}" destId="{E0016E01-F547-4394-9B4E-C559B93C5841}" srcOrd="1" destOrd="0" presId="urn:microsoft.com/office/officeart/2008/layout/LinedList"/>
    <dgm:cxn modelId="{C1AD5779-74C5-477F-B700-7C92A7868B1D}" type="presParOf" srcId="{58E477C5-D631-44E3-97E3-EDB610F341C5}" destId="{8A3F2A72-A24D-43ED-B2D8-AF51A46F1E02}" srcOrd="4" destOrd="0" presId="urn:microsoft.com/office/officeart/2008/layout/LinedList"/>
    <dgm:cxn modelId="{0DC18B0D-1DC9-47E4-8BF0-6A14D05E0A56}" type="presParOf" srcId="{58E477C5-D631-44E3-97E3-EDB610F341C5}" destId="{77A255B1-B0F0-421C-BC28-2850C94A3F99}" srcOrd="5" destOrd="0" presId="urn:microsoft.com/office/officeart/2008/layout/LinedList"/>
    <dgm:cxn modelId="{E9FF391A-2F6F-4879-881C-664E6CF20849}" type="presParOf" srcId="{77A255B1-B0F0-421C-BC28-2850C94A3F99}" destId="{DEF79A8B-E466-4BCD-A8A9-12D105412222}" srcOrd="0" destOrd="0" presId="urn:microsoft.com/office/officeart/2008/layout/LinedList"/>
    <dgm:cxn modelId="{66BBE6A7-9D3A-4DFE-912A-A98076EE04AB}" type="presParOf" srcId="{77A255B1-B0F0-421C-BC28-2850C94A3F99}" destId="{142FAC3F-D2C3-4FC6-9CEC-F0B91D6C3053}" srcOrd="1" destOrd="0" presId="urn:microsoft.com/office/officeart/2008/layout/LinedList"/>
    <dgm:cxn modelId="{DFA6B143-515B-431F-85C1-C263A96FB3DF}" type="presParOf" srcId="{58E477C5-D631-44E3-97E3-EDB610F341C5}" destId="{28CAFAA0-81E1-4C16-A52C-0221E7B0A448}" srcOrd="6" destOrd="0" presId="urn:microsoft.com/office/officeart/2008/layout/LinedList"/>
    <dgm:cxn modelId="{6CF30A34-112D-4225-A80B-5DB65BFBA5E6}" type="presParOf" srcId="{58E477C5-D631-44E3-97E3-EDB610F341C5}" destId="{5016C0A4-2AB6-4320-9BB0-87AA12E75575}" srcOrd="7" destOrd="0" presId="urn:microsoft.com/office/officeart/2008/layout/LinedList"/>
    <dgm:cxn modelId="{67FFC79E-18C7-41A1-85CA-0E3FC10B1F74}" type="presParOf" srcId="{5016C0A4-2AB6-4320-9BB0-87AA12E75575}" destId="{C0125380-1B85-410F-A0AB-43C8843756C5}" srcOrd="0" destOrd="0" presId="urn:microsoft.com/office/officeart/2008/layout/LinedList"/>
    <dgm:cxn modelId="{C390F1FD-F6CC-4ECD-9188-5E728B60BF03}" type="presParOf" srcId="{5016C0A4-2AB6-4320-9BB0-87AA12E75575}" destId="{DC1B8A7E-250A-4DB1-A78B-F7B2026D22D0}" srcOrd="1" destOrd="0" presId="urn:microsoft.com/office/officeart/2008/layout/LinedList"/>
    <dgm:cxn modelId="{B78139B3-B1B3-4C6C-B4BF-57E42A87D985}" type="presParOf" srcId="{58E477C5-D631-44E3-97E3-EDB610F341C5}" destId="{E3BA3CA0-0B3E-4A92-8A70-ABD5E53DF0BD}" srcOrd="8" destOrd="0" presId="urn:microsoft.com/office/officeart/2008/layout/LinedList"/>
    <dgm:cxn modelId="{498B6FC6-2DD5-46E1-AF95-0AABDAE2E93D}" type="presParOf" srcId="{58E477C5-D631-44E3-97E3-EDB610F341C5}" destId="{8BDAB00C-6855-46A4-8936-24DA58183F18}" srcOrd="9" destOrd="0" presId="urn:microsoft.com/office/officeart/2008/layout/LinedList"/>
    <dgm:cxn modelId="{E5E63FEA-0C43-4697-8893-E39E0FE34FFA}" type="presParOf" srcId="{8BDAB00C-6855-46A4-8936-24DA58183F18}" destId="{5B1B4C1A-94F6-4793-8FD0-F8C8665B0247}" srcOrd="0" destOrd="0" presId="urn:microsoft.com/office/officeart/2008/layout/LinedList"/>
    <dgm:cxn modelId="{331DEEAE-BF22-4101-BB2A-0C46331D4555}" type="presParOf" srcId="{8BDAB00C-6855-46A4-8936-24DA58183F18}" destId="{BCAC3AE8-106D-4327-8CF6-6C90C0F8AA86}" srcOrd="1" destOrd="0" presId="urn:microsoft.com/office/officeart/2008/layout/LinedList"/>
    <dgm:cxn modelId="{1770C1B7-0506-4CB2-8065-9B9479CCB19F}" type="presParOf" srcId="{58E477C5-D631-44E3-97E3-EDB610F341C5}" destId="{2EB0EBF6-7AB1-403A-B940-7FE2B60F864E}" srcOrd="10" destOrd="0" presId="urn:microsoft.com/office/officeart/2008/layout/LinedList"/>
    <dgm:cxn modelId="{DC02061A-8886-46B1-8B93-1289EF3C012E}" type="presParOf" srcId="{58E477C5-D631-44E3-97E3-EDB610F341C5}" destId="{B7E40544-FC92-4965-933D-C756B91B9BA9}" srcOrd="11" destOrd="0" presId="urn:microsoft.com/office/officeart/2008/layout/LinedList"/>
    <dgm:cxn modelId="{53CCA2E5-BD37-425E-A159-36566A9332DC}" type="presParOf" srcId="{B7E40544-FC92-4965-933D-C756B91B9BA9}" destId="{3E619082-30D9-4414-BD3D-4B89A0BBFF72}" srcOrd="0" destOrd="0" presId="urn:microsoft.com/office/officeart/2008/layout/LinedList"/>
    <dgm:cxn modelId="{A8BBA69F-5F8F-40E1-AB81-F7FB9CFC09B2}" type="presParOf" srcId="{B7E40544-FC92-4965-933D-C756B91B9BA9}" destId="{74CB0CB5-B96B-4EB3-9CF5-888982DD86DD}" srcOrd="1" destOrd="0" presId="urn:microsoft.com/office/officeart/2008/layout/LinedList"/>
    <dgm:cxn modelId="{0C58826B-3778-4680-9625-60B4AFAAF474}" type="presParOf" srcId="{58E477C5-D631-44E3-97E3-EDB610F341C5}" destId="{D922716E-9B0B-4F2F-91F1-484A2BE13D3B}" srcOrd="12" destOrd="0" presId="urn:microsoft.com/office/officeart/2008/layout/LinedList"/>
    <dgm:cxn modelId="{6B20617C-E814-4D30-9BB2-55D85C41649E}" type="presParOf" srcId="{58E477C5-D631-44E3-97E3-EDB610F341C5}" destId="{38E78F3E-6168-4A6C-AC48-8D25187C80DA}" srcOrd="13" destOrd="0" presId="urn:microsoft.com/office/officeart/2008/layout/LinedList"/>
    <dgm:cxn modelId="{CFC2033B-34AB-4CF6-9B00-67F6D7668055}" type="presParOf" srcId="{38E78F3E-6168-4A6C-AC48-8D25187C80DA}" destId="{E56120E2-C135-427C-8A26-1A412AB205E4}" srcOrd="0" destOrd="0" presId="urn:microsoft.com/office/officeart/2008/layout/LinedList"/>
    <dgm:cxn modelId="{0D8BA04F-62B1-4648-BCC9-6F5C6D74382E}" type="presParOf" srcId="{38E78F3E-6168-4A6C-AC48-8D25187C80DA}" destId="{E7206E39-FF93-4788-ABB0-E8E6D17A25A5}" srcOrd="1" destOrd="0" presId="urn:microsoft.com/office/officeart/2008/layout/LinedList"/>
    <dgm:cxn modelId="{62A8A9EF-7A57-4709-BF21-C4EC81DFA9F9}" type="presParOf" srcId="{58E477C5-D631-44E3-97E3-EDB610F341C5}" destId="{7B13D4EF-0FA6-4C82-A474-1097FCC71629}" srcOrd="14" destOrd="0" presId="urn:microsoft.com/office/officeart/2008/layout/LinedList"/>
    <dgm:cxn modelId="{91474F52-C574-48D5-9696-AEC48981585A}" type="presParOf" srcId="{58E477C5-D631-44E3-97E3-EDB610F341C5}" destId="{D9CAE455-C93E-462F-AB29-8D940656BFEA}" srcOrd="15" destOrd="0" presId="urn:microsoft.com/office/officeart/2008/layout/LinedList"/>
    <dgm:cxn modelId="{1289AAB8-4EE2-4CF0-9D5C-F3B9102B9E11}" type="presParOf" srcId="{D9CAE455-C93E-462F-AB29-8D940656BFEA}" destId="{4B5076F5-062B-4975-B8D9-659863462EDF}" srcOrd="0" destOrd="0" presId="urn:microsoft.com/office/officeart/2008/layout/LinedList"/>
    <dgm:cxn modelId="{E22FFF39-42F9-4E24-AE6E-592A90FAEA18}" type="presParOf" srcId="{D9CAE455-C93E-462F-AB29-8D940656BFEA}" destId="{0E87EB18-2CEF-4690-8F2E-4E6497E037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F2B412-E19D-4912-BB5F-22A63A134DB6}">
      <dsp:nvSpPr>
        <dsp:cNvPr id="0" name=""/>
        <dsp:cNvSpPr/>
      </dsp:nvSpPr>
      <dsp:spPr>
        <a:xfrm>
          <a:off x="0" y="0"/>
          <a:ext cx="63738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14017B-10DD-4D53-BEE5-457EAB0D0398}">
      <dsp:nvSpPr>
        <dsp:cNvPr id="0" name=""/>
        <dsp:cNvSpPr/>
      </dsp:nvSpPr>
      <dsp:spPr>
        <a:xfrm>
          <a:off x="0" y="0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Deall ymddygiad o ystyried y canlynol: </a:t>
          </a:r>
          <a:endParaRPr lang="en-US" sz="1900" kern="1200"/>
        </a:p>
      </dsp:txBody>
      <dsp:txXfrm>
        <a:off x="0" y="0"/>
        <a:ext cx="6373813" cy="719931"/>
      </dsp:txXfrm>
    </dsp:sp>
    <dsp:sp modelId="{774E012A-AF88-4896-A910-76B29FC007F4}">
      <dsp:nvSpPr>
        <dsp:cNvPr id="0" name=""/>
        <dsp:cNvSpPr/>
      </dsp:nvSpPr>
      <dsp:spPr>
        <a:xfrm>
          <a:off x="0" y="719931"/>
          <a:ext cx="6373813" cy="0"/>
        </a:xfrm>
        <a:prstGeom prst="line">
          <a:avLst/>
        </a:prstGeom>
        <a:solidFill>
          <a:schemeClr val="accent2">
            <a:hueOff val="427136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427136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4B4619-0AFD-411C-B75D-7AC052646FF6}">
      <dsp:nvSpPr>
        <dsp:cNvPr id="0" name=""/>
        <dsp:cNvSpPr/>
      </dsp:nvSpPr>
      <dsp:spPr>
        <a:xfrm>
          <a:off x="0" y="719931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Ystyriwch waith Adele Bates a Bill Rogers </a:t>
          </a:r>
          <a:endParaRPr lang="en-US" sz="1900" kern="1200"/>
        </a:p>
      </dsp:txBody>
      <dsp:txXfrm>
        <a:off x="0" y="719931"/>
        <a:ext cx="6373813" cy="719931"/>
      </dsp:txXfrm>
    </dsp:sp>
    <dsp:sp modelId="{8A3F2A72-A24D-43ED-B2D8-AF51A46F1E02}">
      <dsp:nvSpPr>
        <dsp:cNvPr id="0" name=""/>
        <dsp:cNvSpPr/>
      </dsp:nvSpPr>
      <dsp:spPr>
        <a:xfrm>
          <a:off x="0" y="1439862"/>
          <a:ext cx="6373813" cy="0"/>
        </a:xfrm>
        <a:prstGeom prst="line">
          <a:avLst/>
        </a:prstGeom>
        <a:solidFill>
          <a:schemeClr val="accent2">
            <a:hueOff val="854272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854272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79A8B-E466-4BCD-A8A9-12D105412222}">
      <dsp:nvSpPr>
        <dsp:cNvPr id="0" name=""/>
        <dsp:cNvSpPr/>
      </dsp:nvSpPr>
      <dsp:spPr>
        <a:xfrm>
          <a:off x="0" y="1439862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PNYP (ACE's) a dylanwad ar ymddygiad</a:t>
          </a:r>
          <a:endParaRPr lang="en-US" sz="1900" kern="1200"/>
        </a:p>
      </dsp:txBody>
      <dsp:txXfrm>
        <a:off x="0" y="1439862"/>
        <a:ext cx="6373813" cy="719931"/>
      </dsp:txXfrm>
    </dsp:sp>
    <dsp:sp modelId="{28CAFAA0-81E1-4C16-A52C-0221E7B0A448}">
      <dsp:nvSpPr>
        <dsp:cNvPr id="0" name=""/>
        <dsp:cNvSpPr/>
      </dsp:nvSpPr>
      <dsp:spPr>
        <a:xfrm>
          <a:off x="0" y="2159793"/>
          <a:ext cx="6373813" cy="0"/>
        </a:xfrm>
        <a:prstGeom prst="line">
          <a:avLst/>
        </a:prstGeom>
        <a:solidFill>
          <a:schemeClr val="accent2">
            <a:hueOff val="1281408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281408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25380-1B85-410F-A0AB-43C8843756C5}">
      <dsp:nvSpPr>
        <dsp:cNvPr id="0" name=""/>
        <dsp:cNvSpPr/>
      </dsp:nvSpPr>
      <dsp:spPr>
        <a:xfrm>
          <a:off x="0" y="2159793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Lens lens gwrth-hiliaeth - hil ac allgáu</a:t>
          </a:r>
          <a:endParaRPr lang="en-US" sz="1900" kern="1200"/>
        </a:p>
      </dsp:txBody>
      <dsp:txXfrm>
        <a:off x="0" y="2159793"/>
        <a:ext cx="6373813" cy="719931"/>
      </dsp:txXfrm>
    </dsp:sp>
    <dsp:sp modelId="{E3BA3CA0-0B3E-4A92-8A70-ABD5E53DF0BD}">
      <dsp:nvSpPr>
        <dsp:cNvPr id="0" name=""/>
        <dsp:cNvSpPr/>
      </dsp:nvSpPr>
      <dsp:spPr>
        <a:xfrm>
          <a:off x="0" y="2879725"/>
          <a:ext cx="6373813" cy="0"/>
        </a:xfrm>
        <a:prstGeom prst="line">
          <a:avLst/>
        </a:prstGeom>
        <a:solidFill>
          <a:schemeClr val="accent2">
            <a:hueOff val="1708544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708544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B4C1A-94F6-4793-8FD0-F8C8665B0247}">
      <dsp:nvSpPr>
        <dsp:cNvPr id="0" name=""/>
        <dsp:cNvSpPr/>
      </dsp:nvSpPr>
      <dsp:spPr>
        <a:xfrm>
          <a:off x="0" y="2879724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Tlodi a gwaharddiad</a:t>
          </a:r>
          <a:endParaRPr lang="en-US" sz="1900" kern="1200"/>
        </a:p>
      </dsp:txBody>
      <dsp:txXfrm>
        <a:off x="0" y="2879724"/>
        <a:ext cx="6373813" cy="719931"/>
      </dsp:txXfrm>
    </dsp:sp>
    <dsp:sp modelId="{2EB0EBF6-7AB1-403A-B940-7FE2B60F864E}">
      <dsp:nvSpPr>
        <dsp:cNvPr id="0" name=""/>
        <dsp:cNvSpPr/>
      </dsp:nvSpPr>
      <dsp:spPr>
        <a:xfrm>
          <a:off x="0" y="3599656"/>
          <a:ext cx="6373813" cy="0"/>
        </a:xfrm>
        <a:prstGeom prst="line">
          <a:avLst/>
        </a:prstGeom>
        <a:solidFill>
          <a:schemeClr val="accent2">
            <a:hueOff val="213568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213568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619082-30D9-4414-BD3D-4B89A0BBFF72}">
      <dsp:nvSpPr>
        <dsp:cNvPr id="0" name=""/>
        <dsp:cNvSpPr/>
      </dsp:nvSpPr>
      <dsp:spPr>
        <a:xfrm>
          <a:off x="0" y="3599656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Plant sydd wedi cael profiad o ofal</a:t>
          </a:r>
          <a:endParaRPr lang="en-US" sz="1900" kern="1200"/>
        </a:p>
      </dsp:txBody>
      <dsp:txXfrm>
        <a:off x="0" y="3599656"/>
        <a:ext cx="6373813" cy="719931"/>
      </dsp:txXfrm>
    </dsp:sp>
    <dsp:sp modelId="{D922716E-9B0B-4F2F-91F1-484A2BE13D3B}">
      <dsp:nvSpPr>
        <dsp:cNvPr id="0" name=""/>
        <dsp:cNvSpPr/>
      </dsp:nvSpPr>
      <dsp:spPr>
        <a:xfrm>
          <a:off x="0" y="4319587"/>
          <a:ext cx="6373813" cy="0"/>
        </a:xfrm>
        <a:prstGeom prst="line">
          <a:avLst/>
        </a:prstGeom>
        <a:solidFill>
          <a:schemeClr val="accent2">
            <a:hueOff val="2562816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2562816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6120E2-C135-427C-8A26-1A412AB205E4}">
      <dsp:nvSpPr>
        <dsp:cNvPr id="0" name=""/>
        <dsp:cNvSpPr/>
      </dsp:nvSpPr>
      <dsp:spPr>
        <a:xfrm>
          <a:off x="0" y="4319587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Cyfiawnder Adferol</a:t>
          </a:r>
          <a:endParaRPr lang="en-US" sz="1900" kern="1200"/>
        </a:p>
      </dsp:txBody>
      <dsp:txXfrm>
        <a:off x="0" y="4319587"/>
        <a:ext cx="6373813" cy="719931"/>
      </dsp:txXfrm>
    </dsp:sp>
    <dsp:sp modelId="{7B13D4EF-0FA6-4C82-A474-1097FCC71629}">
      <dsp:nvSpPr>
        <dsp:cNvPr id="0" name=""/>
        <dsp:cNvSpPr/>
      </dsp:nvSpPr>
      <dsp:spPr>
        <a:xfrm>
          <a:off x="0" y="5039518"/>
          <a:ext cx="6373813" cy="0"/>
        </a:xfrm>
        <a:prstGeom prst="line">
          <a:avLst/>
        </a:prstGeom>
        <a:solidFill>
          <a:schemeClr val="accent2">
            <a:hueOff val="2989952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2989952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5076F5-062B-4975-B8D9-659863462EDF}">
      <dsp:nvSpPr>
        <dsp:cNvPr id="0" name=""/>
        <dsp:cNvSpPr/>
      </dsp:nvSpPr>
      <dsp:spPr>
        <a:xfrm>
          <a:off x="0" y="5039518"/>
          <a:ext cx="6373813" cy="7199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Addysgeg berthynol, polisïau a strategaethau perthynol wedi'u cynllunio ar y cyd ar gyfer cysondeb</a:t>
          </a:r>
          <a:endParaRPr lang="en-US" sz="1900" kern="1200"/>
        </a:p>
      </dsp:txBody>
      <dsp:txXfrm>
        <a:off x="0" y="5039518"/>
        <a:ext cx="6373813" cy="7199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Wednesday, September 20,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272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901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28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719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672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74013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51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312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45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85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Wednesday, September 20,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835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D8E5E-745C-407D-B425-C78EBF08D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1" y="822960"/>
            <a:ext cx="6057899" cy="5015169"/>
          </a:xfrm>
        </p:spPr>
        <p:txBody>
          <a:bodyPr anchor="t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07A4D5-56F4-4287-B174-56C55B18FD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9113" y="3003642"/>
            <a:ext cx="3522199" cy="2900274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4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B9C19-FEE0-4852-B181-14A0DD77F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27DDF-01B7-463C-82BC-BBF429618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2056A-C3EE-4809-B1F3-1CEEEA266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240FCEE-B6E2-46D0-9BB0-F45F79545E9D}"/>
              </a:ext>
            </a:extLst>
          </p:cNvPr>
          <p:cNvCxnSpPr>
            <a:cxnSpLocks/>
          </p:cNvCxnSpPr>
          <p:nvPr/>
        </p:nvCxnSpPr>
        <p:spPr>
          <a:xfrm flipH="1">
            <a:off x="571501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BD2FB83-3783-4477-80B5-DA5BF10BAF57}"/>
              </a:ext>
            </a:extLst>
          </p:cNvPr>
          <p:cNvCxnSpPr>
            <a:cxnSpLocks/>
          </p:cNvCxnSpPr>
          <p:nvPr/>
        </p:nvCxnSpPr>
        <p:spPr>
          <a:xfrm>
            <a:off x="7742482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83EA203-71D5-49C0-9626-FFA8E46787B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2111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B2ED8-7F53-4C03-A740-493E50798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11087-99A9-4100-B5F7-520880DE3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11059811" cy="3910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B4B20-1A65-4A26-B11E-6095083A1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D52D3-E985-4FEB-89B9-57C754711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A751A-C72D-47C1-A7A6-E8510A40C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021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81F78-07BF-45A9-92D4-E4E0A1E88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914255"/>
            <a:ext cx="6867115" cy="5009471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C2A83-A380-4828-BC68-C065C8BC5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39817" y="914399"/>
            <a:ext cx="2370268" cy="2670273"/>
          </a:xfr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92B2F-8804-4195-A779-F5C67C2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99C26-4411-4833-A917-A45E62D56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8C7C7-F862-434D-A87A-DECE9FD2E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BAA4B-C4C0-40C1-8DC8-B4E2F8A68E12}"/>
              </a:ext>
            </a:extLst>
          </p:cNvPr>
          <p:cNvCxnSpPr>
            <a:cxnSpLocks/>
          </p:cNvCxnSpPr>
          <p:nvPr/>
        </p:nvCxnSpPr>
        <p:spPr>
          <a:xfrm>
            <a:off x="8872625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0A2259-2540-4B32-A999-2B46A6790E3D}"/>
              </a:ext>
            </a:extLst>
          </p:cNvPr>
          <p:cNvCxnSpPr>
            <a:cxnSpLocks/>
          </p:cNvCxnSpPr>
          <p:nvPr/>
        </p:nvCxnSpPr>
        <p:spPr>
          <a:xfrm flipH="1">
            <a:off x="566094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EFB0ED-3F76-4403-AD0B-E738DD9D8CB6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6848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6BD5F-CF53-4DD5-B8C5-27BBA2BB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09684"/>
            <a:ext cx="11049000" cy="1057160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6C2E1-5D5E-409F-BEE8-F48CE86F55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447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BBF823-1BFB-4CF0-BAF4-D660C8F1A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47082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F816E-EE02-44A4-8B81-B324ECFD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4D9E4-A693-44D2-A3E8-E3AABC905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4F669F-4B8E-415D-A9BF-AD451F45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20AF959-FCDC-4B92-9324-06A06C0D56F2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8538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F85E5-82C4-4BAE-B2B0-A078ABD6C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469" y="699118"/>
            <a:ext cx="11025062" cy="106360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2D15C7-F445-40F7-88F6-FD6526269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3468" y="2022883"/>
            <a:ext cx="5230469" cy="564079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652C35-AA8E-4154-8A78-7DE9590E1F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469" y="2866031"/>
            <a:ext cx="5157787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7EAC6-567C-4A4A-BB10-57EC14B97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41470" y="2022883"/>
            <a:ext cx="5183188" cy="564080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9A083F-AD60-4437-B32A-44035D78A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41470" y="2866031"/>
            <a:ext cx="5183188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DBF86F-3266-4551-B680-06F401FFE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5B38FE-80F9-4582-B2E1-B067C288D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7BEF32-F637-47A1-9ED3-AFC4F79F3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0C508D4-7C99-4B8D-BCDE-F0001BD345D9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9BF61B-7951-48F4-982B-9401A483FFBF}"/>
              </a:ext>
            </a:extLst>
          </p:cNvPr>
          <p:cNvCxnSpPr>
            <a:cxnSpLocks/>
          </p:cNvCxnSpPr>
          <p:nvPr/>
        </p:nvCxnSpPr>
        <p:spPr>
          <a:xfrm flipH="1">
            <a:off x="577485" y="273859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3399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A94CB-6BE5-4B9E-B0A6-54F83B201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17452"/>
            <a:ext cx="11049000" cy="1161836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E8643C-1A5D-4F23-B0D7-5B46F5E45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A3394-78CC-43B0-9762-5E826F8BB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47F0A-1980-4E13-AB22-AE3B8AA4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E9D858B-8A9C-4235-B151-81C99A3D20D2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6C7798B-3ECB-4076-8955-A82116BB0D2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5067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1D85-3E72-406F-AB26-B4ED94918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9C831E-4321-467E-9090-C89C48CF2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8A9556-B3D8-4403-835F-11AE2D409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370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0AA48-D521-423D-B185-6490EF57B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01" y="810344"/>
            <a:ext cx="3478084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4E6DD-DDD2-4ED6-B8A9-A8B6D7656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9809" y="931232"/>
            <a:ext cx="6700679" cy="5079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F08F5E-AD33-4ACF-84C9-78B0FF6BE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500" y="2578608"/>
            <a:ext cx="3478783" cy="34172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D7604E-7DD4-4497-B325-74F899E8A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2BEED-A8F6-4256-9539-4434694A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EA1AA6-EE0B-48FD-A7DE-6CEE6A8C7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F35B32-9A23-4805-94A6-96826D202139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62BA7DA-3944-40D4-91CD-40CA24DBB79B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BEA0B78-39E7-4039-B8BE-4F425688C6DF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68B99C-0744-42EE-9713-AB0CEC3F5D8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8476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12732-5D39-4B30-A499-D51BABC88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499" y="802204"/>
            <a:ext cx="3478787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AF5AEC-77BC-4A52-8A56-C6479CA6A2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23467" y="847384"/>
            <a:ext cx="6907844" cy="52168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A9240-8762-4C7D-AF22-A844CB2EC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498" y="2574906"/>
            <a:ext cx="3478787" cy="34357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995685-E45D-4E74-8B78-D3B8E85C4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1FCBA3-0FF5-47C2-901A-645F6185D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030381-5320-46AD-A0B9-7C04B3E5A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57A432-D933-402A-8657-216EE20450EE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1B1E0F3-D71B-436F-A10B-B6EA7125F684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EE64F5-2B48-4A2E-BA5E-1D37F1A7C9A3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9BF9AA-A2C8-4233-B597-EB11C6D6A0E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97944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99A0A-70FC-426A-8B3B-60FAF9806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F47EC6-9753-4ABC-BB66-64CCC8BA0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71499" y="2036363"/>
            <a:ext cx="11059811" cy="38707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84D9F-DC99-4B4C-98CF-178BBBB76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A6840-AC0B-4260-8368-08E0A22D2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5DAB8-EC07-4CCF-96EA-5D8ACDAE6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38F1AC-9961-4786-A189-20863DD97F68}"/>
              </a:ext>
            </a:extLst>
          </p:cNvPr>
          <p:cNvCxnSpPr>
            <a:cxnSpLocks/>
          </p:cNvCxnSpPr>
          <p:nvPr/>
        </p:nvCxnSpPr>
        <p:spPr>
          <a:xfrm flipH="1">
            <a:off x="571500" y="1780979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37094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5F678-EC03-4845-A51B-C90FA6A154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77953" y="797251"/>
            <a:ext cx="2483929" cy="52837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A8B4D-A39F-4528-975A-9C84BEE778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6094" y="797251"/>
            <a:ext cx="8101072" cy="52837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E4A23-6984-4AD1-A51D-600EDC263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73E28-C341-49CC-BAAB-0C0D19821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6D54A-8E86-4026-8DD0-5B0979BB8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CB05DA4-DF32-4D7A-9E4D-36309C90C5BB}"/>
              </a:ext>
            </a:extLst>
          </p:cNvPr>
          <p:cNvCxnSpPr>
            <a:cxnSpLocks/>
          </p:cNvCxnSpPr>
          <p:nvPr/>
        </p:nvCxnSpPr>
        <p:spPr>
          <a:xfrm flipH="1">
            <a:off x="566094" y="57711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7CC7262-4997-41E4-976D-BA82E148280F}"/>
              </a:ext>
            </a:extLst>
          </p:cNvPr>
          <p:cNvCxnSpPr>
            <a:cxnSpLocks/>
          </p:cNvCxnSpPr>
          <p:nvPr/>
        </p:nvCxnSpPr>
        <p:spPr>
          <a:xfrm flipV="1">
            <a:off x="8875226" y="571500"/>
            <a:ext cx="0" cy="57114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F5063B5-E478-4C41-AD40-49A39AE07429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410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Wednesday, September 20,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9589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E1467D-9ED1-4211-A71E-41C91C755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689289"/>
            <a:ext cx="11049000" cy="10841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F8A6A1-C9C7-4FDF-B4DA-1E86B6A35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499" y="2075688"/>
            <a:ext cx="11059811" cy="3818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CC44A-C635-4CD0-90E9-D9503AF4C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36732" y="6397103"/>
            <a:ext cx="30919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fld id="{1C8322F6-1C60-46CF-968C-BC20E470F443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BF682-1A47-492C-81E3-9DB0A50ECB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75782" y="639710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C814B-9105-44ED-98A9-D326B2E26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4553" y="6397103"/>
            <a:ext cx="700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6814345-41DE-42C5-8657-66C1417DF81A}"/>
              </a:ext>
            </a:extLst>
          </p:cNvPr>
          <p:cNvCxnSpPr>
            <a:cxnSpLocks/>
          </p:cNvCxnSpPr>
          <p:nvPr/>
        </p:nvCxnSpPr>
        <p:spPr>
          <a:xfrm flipH="1">
            <a:off x="566094" y="6286347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E68E419-3727-4F5E-8840-AF149B33B0B7}"/>
              </a:ext>
            </a:extLst>
          </p:cNvPr>
          <p:cNvCxnSpPr>
            <a:cxnSpLocks/>
          </p:cNvCxnSpPr>
          <p:nvPr/>
        </p:nvCxnSpPr>
        <p:spPr>
          <a:xfrm flipH="1">
            <a:off x="577485" y="1883336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519B6EC-D7AE-452F-8D0C-D11BD3377F3E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329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74" r:id="rId4"/>
    <p:sldLayoutId id="2147483675" r:id="rId5"/>
    <p:sldLayoutId id="2147483680" r:id="rId6"/>
    <p:sldLayoutId id="2147483676" r:id="rId7"/>
    <p:sldLayoutId id="2147483677" r:id="rId8"/>
    <p:sldLayoutId id="2147483678" r:id="rId9"/>
    <p:sldLayoutId id="2147483679" r:id="rId10"/>
    <p:sldLayoutId id="214748368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spc="-100" baseline="0">
          <a:solidFill>
            <a:schemeClr val="tx1"/>
          </a:solidFill>
          <a:latin typeface="Batang" panose="02030600000101010101" pitchFamily="18" charset="-127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177/08862605211056724" TargetMode="Externa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onash.edu/education/teachspace/articles/five-ways-to-use-positive-behaviour-support-strategies-in-your-classroom" TargetMode="Externa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0864" y="1051551"/>
            <a:ext cx="3565524" cy="2384898"/>
          </a:xfrm>
        </p:spPr>
        <p:txBody>
          <a:bodyPr anchor="b">
            <a:normAutofit/>
          </a:bodyPr>
          <a:lstStyle/>
          <a:p>
            <a:r>
              <a:rPr lang="en-GB" sz="4800">
                <a:cs typeface="Calibri Light"/>
              </a:rPr>
              <a:t>Deall ymddygiad heriol</a:t>
            </a:r>
            <a:endParaRPr lang="en-GB" sz="4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0863" y="3569008"/>
            <a:ext cx="3565525" cy="173165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solidFill>
                  <a:schemeClr val="tx1">
                    <a:alpha val="60000"/>
                  </a:schemeClr>
                </a:solidFill>
                <a:cs typeface="Calibri"/>
              </a:rPr>
              <a:t>ECAD6007 2023-4</a:t>
            </a:r>
            <a:endParaRPr lang="en-GB" sz="2000">
              <a:solidFill>
                <a:schemeClr val="tx1">
                  <a:alpha val="60000"/>
                </a:schemeClr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92A8CB-0B0A-43A5-86F4-712B0C469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41850" y="444676"/>
            <a:ext cx="667802" cy="631474"/>
            <a:chOff x="10478914" y="1506691"/>
            <a:chExt cx="667802" cy="631474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C63B2AC-3D19-416D-A37F-2DDA8A3651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A474391-1271-45F9-A39C-8641371AB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3CF91A0-D06E-E547-D82C-12C3BB9C03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0206" b="-5"/>
          <a:stretch/>
        </p:blipFill>
        <p:spPr>
          <a:xfrm>
            <a:off x="4743450" y="10"/>
            <a:ext cx="7448551" cy="6857990"/>
          </a:xfrm>
          <a:custGeom>
            <a:avLst/>
            <a:gdLst/>
            <a:ahLst/>
            <a:cxnLst/>
            <a:rect l="l" t="t" r="r" b="b"/>
            <a:pathLst>
              <a:path w="7448551" h="6858000">
                <a:moveTo>
                  <a:pt x="0" y="0"/>
                </a:moveTo>
                <a:lnTo>
                  <a:pt x="7448551" y="0"/>
                </a:lnTo>
                <a:lnTo>
                  <a:pt x="744855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1AC6C06-99FE-4BA1-BC82-8406A424C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AEC842D-C905-4DEA-B1C3-CA51995C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21219" y="5433223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0B7752B-728D-4CA3-8923-C4F7F7702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24CC55-CB2B-8E41-C88A-C9A00DC86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GB"/>
              <a:t>Bwriadau Dysgu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9899A3-416E-4DB5-846D-023526052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0899" y="0"/>
            <a:ext cx="7641102" cy="6858000"/>
          </a:xfrm>
          <a:prstGeom prst="rect">
            <a:avLst/>
          </a:prstGeom>
          <a:solidFill>
            <a:schemeClr val="bg2">
              <a:lumMod val="10000"/>
              <a:lumOff val="9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AA993C6-BDBA-A128-7353-6D6D761B64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1934780"/>
              </p:ext>
            </p:extLst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1451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C2DA10-4F8C-E1A7-8778-EFF66F8B4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anchor="t">
            <a:normAutofit/>
          </a:bodyPr>
          <a:lstStyle/>
          <a:p>
            <a:r>
              <a:rPr lang="en-GB">
                <a:ea typeface="+mj-lt"/>
                <a:cs typeface="+mj-lt"/>
              </a:rPr>
              <a:t>Persbectif Athrawon</a:t>
            </a:r>
            <a:endParaRPr lang="en-US"/>
          </a:p>
        </p:txBody>
      </p:sp>
      <p:pic>
        <p:nvPicPr>
          <p:cNvPr id="20" name="Picture 19" descr="Metal tic-tac-toe game pieces">
            <a:extLst>
              <a:ext uri="{FF2B5EF4-FFF2-40B4-BE49-F238E27FC236}">
                <a16:creationId xmlns:a16="http://schemas.microsoft.com/office/drawing/2014/main" id="{F17F19EB-C416-7E10-6373-09BFE84F15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709" r="-2" b="22009"/>
          <a:stretch/>
        </p:blipFill>
        <p:spPr>
          <a:xfrm>
            <a:off x="20" y="1"/>
            <a:ext cx="12191980" cy="3777175"/>
          </a:xfrm>
          <a:custGeom>
            <a:avLst/>
            <a:gdLst/>
            <a:ahLst/>
            <a:cxnLst/>
            <a:rect l="l" t="t" r="r" b="b"/>
            <a:pathLst>
              <a:path w="12192000" h="3777175">
                <a:moveTo>
                  <a:pt x="0" y="0"/>
                </a:moveTo>
                <a:lnTo>
                  <a:pt x="12192000" y="0"/>
                </a:lnTo>
                <a:lnTo>
                  <a:pt x="12192000" y="3777175"/>
                </a:lnTo>
                <a:lnTo>
                  <a:pt x="0" y="3777175"/>
                </a:lnTo>
                <a:close/>
              </a:path>
            </a:pathLst>
          </a:cu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C5D31EF7-7A67-43B2-8B5E-B4A6241B1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13" y="360283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CB82A-A874-E554-30F3-C91089956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325" y="4508500"/>
            <a:ext cx="6373813" cy="1562959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sz="1600">
                <a:ea typeface="+mn-lt"/>
                <a:cs typeface="+mn-lt"/>
              </a:rPr>
              <a:t>Mae ymchwil yn dweud wrthym fod rheolaeth ystafell ddosbarth ac ymddygiad yn flaenoriaeth uchel i athrawon dan hyfforddiant ac ANG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402394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16B2F5-1EB4-19A8-98B8-E6526FC7E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anchor="t">
            <a:normAutofit/>
          </a:bodyPr>
          <a:lstStyle/>
          <a:p>
            <a:r>
              <a:rPr lang="en-GB"/>
              <a:t>Adele Bates</a:t>
            </a:r>
          </a:p>
        </p:txBody>
      </p:sp>
      <p:pic>
        <p:nvPicPr>
          <p:cNvPr id="5" name="Picture 4" descr="Diner restaurant">
            <a:extLst>
              <a:ext uri="{FF2B5EF4-FFF2-40B4-BE49-F238E27FC236}">
                <a16:creationId xmlns:a16="http://schemas.microsoft.com/office/drawing/2014/main" id="{D4B8AD37-5093-29F4-FFBA-59AEDAA213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441" r="-2" b="33075"/>
          <a:stretch/>
        </p:blipFill>
        <p:spPr>
          <a:xfrm>
            <a:off x="20" y="1"/>
            <a:ext cx="12191980" cy="3777175"/>
          </a:xfrm>
          <a:custGeom>
            <a:avLst/>
            <a:gdLst/>
            <a:ahLst/>
            <a:cxnLst/>
            <a:rect l="l" t="t" r="r" b="b"/>
            <a:pathLst>
              <a:path w="12192000" h="3777175">
                <a:moveTo>
                  <a:pt x="0" y="0"/>
                </a:moveTo>
                <a:lnTo>
                  <a:pt x="12192000" y="0"/>
                </a:lnTo>
                <a:lnTo>
                  <a:pt x="12192000" y="3777175"/>
                </a:lnTo>
                <a:lnTo>
                  <a:pt x="0" y="3777175"/>
                </a:lnTo>
                <a:close/>
              </a:path>
            </a:pathLst>
          </a:cu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C5D31EF7-7A67-43B2-8B5E-B4A6241B1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13" y="360283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2F3F3-E92E-DE99-C865-E139CBED2F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325" y="4508500"/>
            <a:ext cx="6373813" cy="1562959"/>
          </a:xfrm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GB" sz="1800" err="1">
                <a:ea typeface="+mn-lt"/>
                <a:cs typeface="+mn-lt"/>
              </a:rPr>
              <a:t>Gwrandewch</a:t>
            </a:r>
            <a:r>
              <a:rPr lang="en-GB" sz="1800" dirty="0">
                <a:ea typeface="+mn-lt"/>
                <a:cs typeface="+mn-lt"/>
              </a:rPr>
              <a:t> a </a:t>
            </a:r>
            <a:r>
              <a:rPr lang="en-GB" sz="1800" err="1">
                <a:ea typeface="+mn-lt"/>
                <a:cs typeface="+mn-lt"/>
              </a:rPr>
              <a:t>chwiliwch</a:t>
            </a:r>
            <a:r>
              <a:rPr lang="en-GB" sz="1800" dirty="0">
                <a:ea typeface="+mn-lt"/>
                <a:cs typeface="+mn-lt"/>
              </a:rPr>
              <a:t> am </a:t>
            </a:r>
            <a:r>
              <a:rPr lang="en-GB" sz="1800" err="1">
                <a:ea typeface="+mn-lt"/>
                <a:cs typeface="+mn-lt"/>
              </a:rPr>
              <a:t>batrymau</a:t>
            </a:r>
            <a:endParaRPr lang="en-GB" sz="1800" err="1">
              <a:solidFill>
                <a:srgbClr val="FFFFFF">
                  <a:alpha val="60000"/>
                </a:srgbClr>
              </a:solidFill>
              <a:ea typeface="Source Sans Pro"/>
            </a:endParaRPr>
          </a:p>
          <a:p>
            <a:pPr>
              <a:lnSpc>
                <a:spcPct val="100000"/>
              </a:lnSpc>
            </a:pPr>
            <a:r>
              <a:rPr lang="en-GB" sz="1800" err="1">
                <a:ea typeface="+mn-lt"/>
                <a:cs typeface="+mn-lt"/>
              </a:rPr>
              <a:t>Byddwch</a:t>
            </a:r>
            <a:r>
              <a:rPr lang="en-GB" sz="1800" dirty="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yn</a:t>
            </a:r>
            <a:r>
              <a:rPr lang="en-GB" sz="1800" dirty="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bositif</a:t>
            </a:r>
            <a:endParaRPr lang="en-GB" sz="1800" err="1">
              <a:solidFill>
                <a:srgbClr val="FFFFFF">
                  <a:alpha val="60000"/>
                </a:srgbClr>
              </a:solidFill>
              <a:ea typeface="Source Sans Pro"/>
            </a:endParaRPr>
          </a:p>
          <a:p>
            <a:pPr>
              <a:lnSpc>
                <a:spcPct val="100000"/>
              </a:lnSpc>
            </a:pPr>
            <a:r>
              <a:rPr lang="en-GB" sz="1800" err="1">
                <a:ea typeface="+mn-lt"/>
                <a:cs typeface="+mn-lt"/>
              </a:rPr>
              <a:t>Byddwch</a:t>
            </a:r>
            <a:r>
              <a:rPr lang="en-GB" sz="1800" dirty="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yn</a:t>
            </a:r>
            <a:r>
              <a:rPr lang="en-GB" sz="1800" dirty="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gyson</a:t>
            </a:r>
            <a:endParaRPr lang="en-GB" sz="1800" err="1"/>
          </a:p>
        </p:txBody>
      </p:sp>
    </p:spTree>
    <p:extLst>
      <p:ext uri="{BB962C8B-B14F-4D97-AF65-F5344CB8AC3E}">
        <p14:creationId xmlns:p14="http://schemas.microsoft.com/office/powerpoint/2010/main" val="2301821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E427D-ED06-877A-DF4C-76D988E87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Strategaethau Bill Rogers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AADBE-5329-614A-51F6-4E5ABEDF56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1402986"/>
            <a:ext cx="11090274" cy="4689838"/>
          </a:xfrm>
        </p:spPr>
        <p:txBody>
          <a:bodyPr vert="horz" wrap="square" lIns="0" tIns="0" rIns="0" bIns="0" rtlCol="0" anchor="t">
            <a:normAutofit fontScale="85000" lnSpcReduction="20000"/>
          </a:bodyPr>
          <a:lstStyle/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1. Y Dot Du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y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Sgwâr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Gwyn: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Canolbwyntiwch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ar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y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pethau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cadarnhaol</a:t>
            </a:r>
            <a:endParaRPr lang="en-GB" dirty="0">
              <a:solidFill>
                <a:srgbClr val="FFFFFF">
                  <a:alpha val="60000"/>
                </a:srgbClr>
              </a:solidFill>
              <a:ea typeface="+mn-lt"/>
              <a:cs typeface="+mn-lt"/>
            </a:endParaRPr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2.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Defnyddio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Iaith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Bositif</a:t>
            </a:r>
            <a:endParaRPr lang="en-GB" dirty="0" err="1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3. Dewis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cyfeiriad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a ‘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pryd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…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wedyn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’. ..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gallwch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chi...neu..</a:t>
            </a:r>
            <a:endParaRPr lang="en-GB" dirty="0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4.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Cyfeiriad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Saib -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saib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bwriadol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rhwng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cael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sylw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a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chyfarwyddyd</a:t>
            </a:r>
            <a:endParaRPr lang="en-GB" dirty="0" err="1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5. Amser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Derbyn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: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gwnewch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gais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-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gwnewch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rywbeth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arall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a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byddant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dilyn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y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cyfarwyddyd</a:t>
            </a:r>
            <a:endParaRPr lang="en-GB" dirty="0" err="1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6. ‘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Rydych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chi’n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sefydlu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beth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rydych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chi’n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sefydlu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’ –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mae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unrhyw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beth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rydych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chi’n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ganiatáu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dod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sefydledig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-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dechreuwch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dda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gyda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strwythur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y </a:t>
            </a:r>
            <a:r>
              <a:rPr lang="en-GB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dosbarth</a:t>
            </a:r>
            <a:endParaRPr lang="en-GB" err="1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7.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Arddulliau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Athro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-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byddwch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bendant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,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clir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,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cyfeiriad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cadarn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gyda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chynhesrwydd</a:t>
            </a:r>
            <a:endParaRPr lang="en-GB" dirty="0">
              <a:solidFill>
                <a:srgbClr val="FFFFFF">
                  <a:alpha val="60000"/>
                </a:srgbClr>
              </a:solidFill>
              <a:ea typeface="Source Sans Pro"/>
            </a:endParaRPr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8.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Difrifoldeb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wedi'i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reoli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-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ffiniau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clir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-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tôn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sydyn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dychwelyd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gyflym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normal</a:t>
            </a:r>
            <a:endParaRPr lang="en-GB" dirty="0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9.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Cytundeb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rhannol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(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sef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Oedolyn)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efallai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nad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oeddech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chi’n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siarad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–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ond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rydw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eisiau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chi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ganolbwyntio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nawr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 </a:t>
            </a:r>
            <a:endParaRPr lang="en-GB" dirty="0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10: Mae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Rheoli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Ymddygiad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fater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emosiynol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-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rheolwch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eich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rheolaeth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eich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hun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a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byddwch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yn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dawel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eich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  <a:ea typeface="+mn-lt"/>
                <a:cs typeface="+mn-lt"/>
              </a:rPr>
              <a:t>meddwl</a:t>
            </a:r>
            <a:endParaRPr lang="en-GB" dirty="0" err="1"/>
          </a:p>
        </p:txBody>
      </p:sp>
      <p:pic>
        <p:nvPicPr>
          <p:cNvPr id="4" name="Picture 3" descr="A black dot in a square&#10;&#10;Description automatically generated">
            <a:extLst>
              <a:ext uri="{FF2B5EF4-FFF2-40B4-BE49-F238E27FC236}">
                <a16:creationId xmlns:a16="http://schemas.microsoft.com/office/drawing/2014/main" id="{781CC38D-9AB8-EAE8-B0CB-02A6B4DE3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4769" y="341"/>
            <a:ext cx="2743200" cy="246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08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7C545-F83D-A50E-78D5-1ED0F2C75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4500562" cy="1562959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 err="1"/>
              <a:t>Profiad</a:t>
            </a:r>
            <a:r>
              <a:rPr lang="en-GB" sz="4100"/>
              <a:t> </a:t>
            </a:r>
            <a:r>
              <a:rPr lang="en-GB" sz="4100" err="1"/>
              <a:t>Niweidiol</a:t>
            </a:r>
            <a:r>
              <a:rPr lang="en-GB" sz="4100"/>
              <a:t> </a:t>
            </a:r>
            <a:r>
              <a:rPr lang="en-GB" sz="4100" err="1"/>
              <a:t>yn</a:t>
            </a:r>
            <a:r>
              <a:rPr lang="en-GB" sz="4100"/>
              <a:t> </a:t>
            </a:r>
            <a:r>
              <a:rPr lang="en-GB" sz="4100" err="1"/>
              <a:t>ystod</a:t>
            </a:r>
            <a:r>
              <a:rPr lang="en-GB" sz="4100"/>
              <a:t> </a:t>
            </a:r>
            <a:r>
              <a:rPr lang="en-GB" sz="4100" err="1"/>
              <a:t>Plentyndod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E950493-A53F-4D4C-9157-A238C4B2A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95000" y="0"/>
            <a:ext cx="360000" cy="274638"/>
          </a:xfrm>
          <a:custGeom>
            <a:avLst/>
            <a:gdLst>
              <a:gd name="connsiteX0" fmla="*/ 30714 w 360000"/>
              <a:gd name="connsiteY0" fmla="*/ 0 h 274638"/>
              <a:gd name="connsiteX1" fmla="*/ 329286 w 360000"/>
              <a:gd name="connsiteY1" fmla="*/ 0 h 274638"/>
              <a:gd name="connsiteX2" fmla="*/ 345855 w 360000"/>
              <a:gd name="connsiteY2" fmla="*/ 24574 h 274638"/>
              <a:gd name="connsiteX3" fmla="*/ 360000 w 360000"/>
              <a:gd name="connsiteY3" fmla="*/ 94638 h 274638"/>
              <a:gd name="connsiteX4" fmla="*/ 180000 w 360000"/>
              <a:gd name="connsiteY4" fmla="*/ 274638 h 274638"/>
              <a:gd name="connsiteX5" fmla="*/ 0 w 360000"/>
              <a:gd name="connsiteY5" fmla="*/ 94638 h 274638"/>
              <a:gd name="connsiteX6" fmla="*/ 14145 w 360000"/>
              <a:gd name="connsiteY6" fmla="*/ 24574 h 274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0000" h="274638">
                <a:moveTo>
                  <a:pt x="30714" y="0"/>
                </a:moveTo>
                <a:lnTo>
                  <a:pt x="329286" y="0"/>
                </a:lnTo>
                <a:lnTo>
                  <a:pt x="345855" y="24574"/>
                </a:lnTo>
                <a:cubicBezTo>
                  <a:pt x="354963" y="46109"/>
                  <a:pt x="360000" y="69785"/>
                  <a:pt x="360000" y="94638"/>
                </a:cubicBezTo>
                <a:cubicBezTo>
                  <a:pt x="360000" y="194049"/>
                  <a:pt x="279411" y="274638"/>
                  <a:pt x="180000" y="274638"/>
                </a:cubicBezTo>
                <a:cubicBezTo>
                  <a:pt x="80589" y="274638"/>
                  <a:pt x="0" y="194049"/>
                  <a:pt x="0" y="94638"/>
                </a:cubicBezTo>
                <a:cubicBezTo>
                  <a:pt x="0" y="69785"/>
                  <a:pt x="5037" y="46109"/>
                  <a:pt x="14145" y="24574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7545-79F0-571D-A1D7-852D75282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325" y="549275"/>
            <a:ext cx="6373813" cy="1562959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sz="1600">
                <a:ea typeface="+mn-lt"/>
                <a:cs typeface="+mn-lt"/>
              </a:rPr>
              <a:t>Gall profiad niweidiol yn ystod plentyndod effeithio ar ddysgu ac ymddygiad myfyrwyr yn yr ystafell ddosbarth. Mae plant sydd â thri ACE neu fwy 5 gwaith yn fwy tebygol o gael problemau presenoldeb, 6 gwaith yn fwy tebygol o gael problemau ymddygiad, a 3 gwaith yn fwy tebygol o brofi methiant academaidd.</a:t>
            </a:r>
            <a:endParaRPr lang="en-GB" sz="1600"/>
          </a:p>
        </p:txBody>
      </p:sp>
      <p:pic>
        <p:nvPicPr>
          <p:cNvPr id="5" name="Picture 4" descr="An arrow pointing right">
            <a:extLst>
              <a:ext uri="{FF2B5EF4-FFF2-40B4-BE49-F238E27FC236}">
                <a16:creationId xmlns:a16="http://schemas.microsoft.com/office/drawing/2014/main" id="{BAD404F7-705D-6C6C-C94E-72D2BD7585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8015" r="-2" b="-2"/>
          <a:stretch/>
        </p:blipFill>
        <p:spPr>
          <a:xfrm>
            <a:off x="20" y="2661510"/>
            <a:ext cx="12191980" cy="4196491"/>
          </a:xfrm>
          <a:custGeom>
            <a:avLst/>
            <a:gdLst/>
            <a:ahLst/>
            <a:cxnLst/>
            <a:rect l="l" t="t" r="r" b="b"/>
            <a:pathLst>
              <a:path w="12192000" h="4196491">
                <a:moveTo>
                  <a:pt x="0" y="0"/>
                </a:moveTo>
                <a:lnTo>
                  <a:pt x="12192000" y="0"/>
                </a:lnTo>
                <a:lnTo>
                  <a:pt x="12192000" y="4196491"/>
                </a:lnTo>
                <a:lnTo>
                  <a:pt x="0" y="4196491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F1EAF9B-8869-450E-98BF-FD6EA6564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96428" y="1748729"/>
            <a:ext cx="1262947" cy="1335600"/>
            <a:chOff x="2678417" y="2427951"/>
            <a:chExt cx="1262947" cy="13356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8111FAA4-0B90-446B-9555-B7A9CB2C91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88E536E-9DE6-4085-9258-450A10AD09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D20AE261-8977-4583-A036-88CC1CE1A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226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40FCEE-B6E2-46D0-9BB0-F45F79545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1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BD2FB83-3783-4477-80B5-DA5BF10BA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42482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83EA203-71D5-49C0-9626-FFA8E46787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63AB9E1-499E-41EB-A74E-905920CCD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782" y="0"/>
            <a:ext cx="1219878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044560-49A2-7C7C-0BD1-6170123E9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047" y="4844310"/>
            <a:ext cx="6914252" cy="121554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700" dirty="0" err="1">
                <a:latin typeface="Batang"/>
                <a:ea typeface="Batang"/>
              </a:rPr>
              <a:t>Pedwar</a:t>
            </a:r>
            <a:r>
              <a:rPr lang="en-US" sz="3700" dirty="0">
                <a:latin typeface="Batang"/>
                <a:ea typeface="Batang"/>
              </a:rPr>
              <a:t> Math o </a:t>
            </a:r>
            <a:r>
              <a:rPr lang="en-US" sz="3700" dirty="0" err="1">
                <a:latin typeface="Batang"/>
                <a:ea typeface="Batang"/>
              </a:rPr>
              <a:t>ymddygiad</a:t>
            </a:r>
            <a:r>
              <a:rPr lang="en-US" sz="3700" dirty="0">
                <a:latin typeface="Batang"/>
                <a:ea typeface="Batang"/>
              </a:rPr>
              <a:t> </a:t>
            </a:r>
            <a:r>
              <a:rPr lang="en-US" sz="3700" dirty="0" err="1">
                <a:latin typeface="Batang"/>
                <a:ea typeface="Batang"/>
              </a:rPr>
              <a:t>sy'n</a:t>
            </a:r>
            <a:r>
              <a:rPr lang="en-US" sz="3700" dirty="0">
                <a:latin typeface="Batang"/>
                <a:ea typeface="Batang"/>
              </a:rPr>
              <a:t> </a:t>
            </a:r>
            <a:r>
              <a:rPr lang="en-US" sz="3700" dirty="0" err="1">
                <a:latin typeface="Batang"/>
                <a:ea typeface="Batang"/>
              </a:rPr>
              <a:t>seiliedig</a:t>
            </a:r>
            <a:r>
              <a:rPr lang="en-US" sz="3700" dirty="0">
                <a:latin typeface="Batang"/>
                <a:ea typeface="Batang"/>
              </a:rPr>
              <a:t> </a:t>
            </a:r>
            <a:r>
              <a:rPr lang="en-US" sz="3700" dirty="0" err="1">
                <a:latin typeface="Batang"/>
                <a:ea typeface="Batang"/>
              </a:rPr>
              <a:t>ar</a:t>
            </a:r>
            <a:r>
              <a:rPr lang="en-US" sz="3700" dirty="0">
                <a:latin typeface="Batang"/>
                <a:ea typeface="Batang"/>
              </a:rPr>
              <a:t> </a:t>
            </a:r>
            <a:r>
              <a:rPr lang="en-US" sz="3700" dirty="0" err="1">
                <a:latin typeface="Batang"/>
                <a:ea typeface="Batang"/>
              </a:rPr>
              <a:t>drawma</a:t>
            </a:r>
            <a:r>
              <a:rPr lang="en-US" sz="3700" dirty="0">
                <a:latin typeface="Batang"/>
                <a:ea typeface="Batang"/>
              </a:rPr>
              <a:t> </a:t>
            </a:r>
            <a:r>
              <a:rPr lang="en-US" sz="3700" dirty="0" err="1">
                <a:latin typeface="Batang"/>
                <a:ea typeface="Batang"/>
              </a:rPr>
              <a:t>sy'n</a:t>
            </a:r>
            <a:r>
              <a:rPr lang="en-US" sz="3700" dirty="0">
                <a:latin typeface="Batang"/>
                <a:ea typeface="Batang"/>
              </a:rPr>
              <a:t> </a:t>
            </a:r>
            <a:r>
              <a:rPr lang="en-US" sz="3700" dirty="0" err="1">
                <a:latin typeface="Batang"/>
                <a:ea typeface="Batang"/>
              </a:rPr>
              <a:t>gysylltiedig</a:t>
            </a:r>
            <a:r>
              <a:rPr lang="en-US" sz="3700" dirty="0">
                <a:latin typeface="Batang"/>
                <a:ea typeface="Batang"/>
              </a:rPr>
              <a:t> â </a:t>
            </a:r>
            <a:r>
              <a:rPr lang="en-US" sz="3700" dirty="0" err="1">
                <a:latin typeface="Batang"/>
                <a:ea typeface="Batang"/>
              </a:rPr>
              <a:t>straen</a:t>
            </a:r>
            <a:r>
              <a:rPr lang="en-US" sz="3700" dirty="0">
                <a:latin typeface="Batang"/>
                <a:ea typeface="Batang"/>
              </a:rPr>
              <a:t> </a:t>
            </a:r>
            <a:r>
              <a:rPr lang="en-US" sz="3700" dirty="0" err="1">
                <a:latin typeface="Batang"/>
                <a:ea typeface="Batang"/>
              </a:rPr>
              <a:t>gwenwynig</a:t>
            </a:r>
            <a:endParaRPr lang="en-US" dirty="0" err="1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F9D892-6209-E577-8BDB-025D7263B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102" y="568485"/>
            <a:ext cx="3577564" cy="3541788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DA6E989-B822-526F-B0FF-BBDB042BBC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237335" y="568485"/>
            <a:ext cx="4386116" cy="354178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EEA40C4-6B9E-4B9E-8CDF-A0C572462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5869" y="4610607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A54810C-5CC0-45D3-BD8F-C4407F92F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34300" y="4614653"/>
            <a:ext cx="0" cy="16748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E458AAC-F667-498F-A263-A8C7AB4FC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1819" y="6289514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8647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DC3F6-A8C2-FB04-69DE-F2B2DD3AF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37C13-9F6E-9AD4-898F-2C0D7C13B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0" tIns="0" rIns="0" bIns="0" rtlCol="0" anchor="t">
            <a:normAutofit/>
          </a:bodyPr>
          <a:lstStyle/>
          <a:p>
            <a:r>
              <a:rPr lang="en-GB" dirty="0" err="1">
                <a:ea typeface="+mn-lt"/>
                <a:cs typeface="+mn-lt"/>
              </a:rPr>
              <a:t>Ymchwiliwch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iddau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polisï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ymddygiad</a:t>
            </a:r>
            <a:r>
              <a:rPr lang="en-GB" dirty="0">
                <a:ea typeface="+mn-lt"/>
                <a:cs typeface="+mn-lt"/>
              </a:rPr>
              <a:t>/</a:t>
            </a:r>
            <a:r>
              <a:rPr lang="en-GB" dirty="0" err="1">
                <a:ea typeface="+mn-lt"/>
                <a:cs typeface="+mn-lt"/>
              </a:rPr>
              <a:t>perthynas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sylfaenol</a:t>
            </a:r>
            <a:r>
              <a:rPr lang="en-GB" dirty="0">
                <a:ea typeface="+mn-lt"/>
                <a:cs typeface="+mn-lt"/>
              </a:rPr>
              <a:t> neu </a:t>
            </a:r>
            <a:r>
              <a:rPr lang="en-GB" dirty="0" err="1">
                <a:ea typeface="+mn-lt"/>
                <a:cs typeface="+mn-lt"/>
              </a:rPr>
              <a:t>uwchradd</a:t>
            </a:r>
            <a:endParaRPr lang="en-GB" dirty="0" err="1">
              <a:solidFill>
                <a:srgbClr val="FFFFFF">
                  <a:alpha val="60000"/>
                </a:srgbClr>
              </a:solidFill>
              <a:ea typeface="Source Sans Pro"/>
            </a:endParaRPr>
          </a:p>
          <a:p>
            <a:r>
              <a:rPr lang="en-GB" dirty="0" err="1">
                <a:ea typeface="+mn-lt"/>
                <a:cs typeface="+mn-lt"/>
              </a:rPr>
              <a:t>Trafodwch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nhw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beirniadwch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eu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cryfderau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a'u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gwendidau</a:t>
            </a:r>
            <a:endParaRPr lang="en-GB" dirty="0" err="1"/>
          </a:p>
          <a:p>
            <a:r>
              <a:rPr lang="en-GB" dirty="0" err="1">
                <a:ea typeface="+mn-lt"/>
                <a:cs typeface="+mn-lt"/>
              </a:rPr>
              <a:t>Ystyriwch</a:t>
            </a:r>
            <a:r>
              <a:rPr lang="en-GB" dirty="0">
                <a:ea typeface="+mn-lt"/>
                <a:cs typeface="+mn-lt"/>
              </a:rPr>
              <a:t> pa lens </a:t>
            </a:r>
            <a:r>
              <a:rPr lang="en-GB" dirty="0" err="1">
                <a:ea typeface="+mn-lt"/>
                <a:cs typeface="+mn-lt"/>
              </a:rPr>
              <a:t>ddamcaniaethol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sydd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wedi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llywio'r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polisi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ymddygiad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hwn</a:t>
            </a:r>
            <a:endParaRPr lang="en-GB" dirty="0" err="1"/>
          </a:p>
        </p:txBody>
      </p:sp>
    </p:spTree>
    <p:extLst>
      <p:ext uri="{BB962C8B-B14F-4D97-AF65-F5344CB8AC3E}">
        <p14:creationId xmlns:p14="http://schemas.microsoft.com/office/powerpoint/2010/main" val="3976752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AF395E-7D52-496C-ACDD-468AEC1AD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EDAA5D-C7E8-C0AB-6C38-2353C3D70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786384"/>
            <a:ext cx="5567266" cy="1707775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Batang"/>
                <a:ea typeface="Batang"/>
              </a:rPr>
              <a:t>P(L)ACE -Dr Dan Hughes</a:t>
            </a: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BAADB1-054E-4A82-8D07-643BD1F43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8602" y="576201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1D45B-192E-14CF-CDAB-7142A2112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1" y="2848396"/>
            <a:ext cx="5467441" cy="301833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1800" dirty="0" err="1">
                <a:ea typeface="+mn-lt"/>
                <a:cs typeface="+mn-lt"/>
              </a:rPr>
              <a:t>Chwareusrwydd</a:t>
            </a:r>
            <a:endParaRPr lang="en-US" sz="1800" dirty="0" err="1"/>
          </a:p>
          <a:p>
            <a:r>
              <a:rPr lang="en-GB" sz="1800" dirty="0">
                <a:ea typeface="+mn-lt"/>
                <a:cs typeface="+mn-lt"/>
              </a:rPr>
              <a:t>cariad</a:t>
            </a:r>
            <a:endParaRPr lang="en-GB" dirty="0"/>
          </a:p>
          <a:p>
            <a:r>
              <a:rPr lang="en-GB" sz="1800" dirty="0" err="1">
                <a:ea typeface="+mn-lt"/>
                <a:cs typeface="+mn-lt"/>
              </a:rPr>
              <a:t>Derbyn</a:t>
            </a:r>
            <a:endParaRPr lang="en-US" dirty="0" err="1"/>
          </a:p>
          <a:p>
            <a:r>
              <a:rPr lang="en-GB" sz="1800" dirty="0" err="1">
                <a:ea typeface="+mn-lt"/>
                <a:cs typeface="+mn-lt"/>
              </a:rPr>
              <a:t>Chwilfrydedd</a:t>
            </a:r>
            <a:endParaRPr lang="en-GB" dirty="0" err="1"/>
          </a:p>
          <a:p>
            <a:r>
              <a:rPr lang="en-GB" sz="1800" dirty="0" err="1">
                <a:ea typeface="+mn-lt"/>
                <a:cs typeface="+mn-lt"/>
              </a:rPr>
              <a:t>Empathi</a:t>
            </a:r>
            <a:endParaRPr lang="en-GB" dirty="0" err="1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3121654-FB13-441C-AB60-76710D917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29400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diagram of a triangle with people in it&#10;&#10;Description automatically generated">
            <a:extLst>
              <a:ext uri="{FF2B5EF4-FFF2-40B4-BE49-F238E27FC236}">
                <a16:creationId xmlns:a16="http://schemas.microsoft.com/office/drawing/2014/main" id="{4C539D6B-9473-58C0-5CAC-D18B90276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2890" y="850624"/>
            <a:ext cx="4509452" cy="5153662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58D2D3E-B980-4D6F-BBFB-DF7A3A9472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6286500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1301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240FCEE-B6E2-46D0-9BB0-F45F79545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1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BD2FB83-3783-4477-80B5-DA5BF10BA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42482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83EA203-71D5-49C0-9626-FFA8E46787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60220DBA-8988-4873-8FCD-3FFAC3CF1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esert sand dune wave pattern">
            <a:extLst>
              <a:ext uri="{FF2B5EF4-FFF2-40B4-BE49-F238E27FC236}">
                <a16:creationId xmlns:a16="http://schemas.microsoft.com/office/drawing/2014/main" id="{5C3054C9-621A-6D05-A14C-2EB208DC2F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9026" r="-2" b="6577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F01AEA6-0FD4-4FD4-FB6A-BA1F4D1E4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822961"/>
            <a:ext cx="7213092" cy="44757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Tasg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DEAD9-2F60-7B49-EF3A-A67686BCD1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5682" y="1381044"/>
            <a:ext cx="8055416" cy="4516921"/>
          </a:xfr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indent="0" algn="r">
              <a:lnSpc>
                <a:spcPct val="130000"/>
              </a:lnSpc>
              <a:buNone/>
            </a:pPr>
            <a:r>
              <a:rPr lang="en-US" sz="3600" cap="all" spc="300" err="1">
                <a:solidFill>
                  <a:srgbClr val="FFFFFF"/>
                </a:solidFill>
              </a:rPr>
              <a:t>Ysgrifennwch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bolisi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perthynol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sy’n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seiliedig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ar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drawma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ar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gyfer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eich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ystafell</a:t>
            </a:r>
            <a:r>
              <a:rPr lang="en-US" sz="3600" cap="all" spc="300" dirty="0">
                <a:solidFill>
                  <a:srgbClr val="FFFFFF"/>
                </a:solidFill>
              </a:rPr>
              <a:t> </a:t>
            </a:r>
            <a:r>
              <a:rPr lang="en-US" sz="3600" cap="all" spc="300" err="1">
                <a:solidFill>
                  <a:srgbClr val="FFFFFF"/>
                </a:solidFill>
              </a:rPr>
              <a:t>ddosbarth</a:t>
            </a:r>
            <a:r>
              <a:rPr lang="en-US" sz="3600" cap="all" spc="300" dirty="0">
                <a:solidFill>
                  <a:srgbClr val="FFFFFF"/>
                </a:solidFill>
              </a:rPr>
              <a:t> ac </a:t>
            </a:r>
            <a:r>
              <a:rPr lang="en-US" sz="3600" cap="all" spc="300" err="1">
                <a:solidFill>
                  <a:srgbClr val="FFFFFF"/>
                </a:solidFill>
              </a:rPr>
              <a:t>ysgol</a:t>
            </a:r>
            <a:endParaRPr lang="en-US" sz="3600" cap="all" spc="300">
              <a:solidFill>
                <a:srgbClr val="FFFFFF"/>
              </a:solidFill>
            </a:endParaRPr>
          </a:p>
          <a:p>
            <a:pPr marL="0" indent="0" algn="r">
              <a:lnSpc>
                <a:spcPct val="130000"/>
              </a:lnSpc>
              <a:buNone/>
            </a:pP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Ystyried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sut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y gall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cymorth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iechyd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meddwl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ac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ymdeimlad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o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berthyn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a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chymuned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feithrin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ymddygiad</a:t>
            </a:r>
            <a:r>
              <a:rPr lang="en-US" sz="3600" cap="all" spc="3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US" sz="3600" cap="all" spc="300" dirty="0" err="1">
                <a:solidFill>
                  <a:srgbClr val="FFFFFF"/>
                </a:solidFill>
                <a:ea typeface="+mn-lt"/>
                <a:cs typeface="+mn-lt"/>
              </a:rPr>
              <a:t>cadarnhaol</a:t>
            </a:r>
            <a:endParaRPr lang="en-US" dirty="0" err="1">
              <a:ea typeface="+mn-lt"/>
              <a:cs typeface="+mn-lt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A8CB1B5-064D-4590-A7F2-70C604854D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0238" y="571500"/>
            <a:ext cx="11060262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5C0F619-4F98-49B2-B92F-39B242F38F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5869" y="6287848"/>
            <a:ext cx="11060263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085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800A1-AE69-9731-307A-D47F59EDB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atang"/>
                <a:ea typeface="Batang"/>
              </a:rPr>
              <a:t>Lens </a:t>
            </a:r>
            <a:r>
              <a:rPr lang="en-GB" dirty="0" err="1">
                <a:latin typeface="Batang"/>
                <a:ea typeface="Batang"/>
              </a:rPr>
              <a:t>Gwrth-Hiliol</a:t>
            </a:r>
            <a:endParaRPr lang="en-GB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1A3CCB-80D7-A275-9BE9-31E45F91E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1821688"/>
            <a:ext cx="11059811" cy="3910987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sz="2800" dirty="0" err="1"/>
              <a:t>Darllenwch</a:t>
            </a:r>
            <a:r>
              <a:rPr lang="en-GB" sz="2800" dirty="0"/>
              <a:t> </a:t>
            </a:r>
            <a:r>
              <a:rPr lang="en-GB" sz="2800" dirty="0" err="1"/>
              <a:t>mewn</a:t>
            </a:r>
            <a:r>
              <a:rPr lang="en-GB" sz="2800" dirty="0"/>
              <a:t> </a:t>
            </a:r>
            <a:r>
              <a:rPr lang="en-GB" sz="2800" dirty="0" err="1"/>
              <a:t>grwp</a:t>
            </a:r>
            <a:r>
              <a:rPr lang="en-GB" sz="2800" dirty="0"/>
              <a:t> a </a:t>
            </a:r>
            <a:r>
              <a:rPr lang="en-GB" sz="2800" dirty="0" err="1"/>
              <a:t>trafodwch</a:t>
            </a:r>
          </a:p>
          <a:p>
            <a:r>
              <a:rPr lang="en-GB" sz="2800" dirty="0">
                <a:solidFill>
                  <a:srgbClr val="333333"/>
                </a:solidFill>
                <a:ea typeface="+mn-lt"/>
                <a:cs typeface="+mn-lt"/>
              </a:rPr>
              <a:t>Sanders, J. E. (2022). Coping with the Impact of Systemic Racism, Inequity, School and Community Violence Among High School Students Who are Suspended or Expelled. </a:t>
            </a:r>
            <a:r>
              <a:rPr lang="en-GB" sz="2800" i="1" dirty="0">
                <a:solidFill>
                  <a:srgbClr val="333333"/>
                </a:solidFill>
                <a:ea typeface="+mn-lt"/>
                <a:cs typeface="+mn-lt"/>
              </a:rPr>
              <a:t>Journal of Interpersonal Violence</a:t>
            </a:r>
            <a:r>
              <a:rPr lang="en-GB" sz="2800" dirty="0">
                <a:solidFill>
                  <a:srgbClr val="333333"/>
                </a:solidFill>
                <a:ea typeface="+mn-lt"/>
                <a:cs typeface="+mn-lt"/>
              </a:rPr>
              <a:t>, </a:t>
            </a:r>
            <a:r>
              <a:rPr lang="en-GB" sz="2800" i="1" dirty="0">
                <a:solidFill>
                  <a:srgbClr val="333333"/>
                </a:solidFill>
                <a:ea typeface="+mn-lt"/>
                <a:cs typeface="+mn-lt"/>
              </a:rPr>
              <a:t>37</a:t>
            </a:r>
            <a:r>
              <a:rPr lang="en-GB" sz="2800" dirty="0">
                <a:solidFill>
                  <a:srgbClr val="333333"/>
                </a:solidFill>
                <a:ea typeface="+mn-lt"/>
                <a:cs typeface="+mn-lt"/>
              </a:rPr>
              <a:t>(21–22), NP21217–NP21243. </a:t>
            </a:r>
            <a:r>
              <a:rPr lang="en-GB" sz="2800" u="sng" dirty="0">
                <a:solidFill>
                  <a:srgbClr val="006ACC"/>
                </a:solidFill>
                <a:ea typeface="+mn-lt"/>
                <a:cs typeface="+mn-lt"/>
                <a:hlinkClick r:id="rId2"/>
              </a:rPr>
              <a:t>https://doi.org/10.1177/08862605211056724</a:t>
            </a:r>
          </a:p>
          <a:p>
            <a:r>
              <a:rPr lang="en-GB" sz="2800" u="sng" dirty="0" err="1">
                <a:solidFill>
                  <a:srgbClr val="006ACC"/>
                </a:solidFill>
              </a:rPr>
              <a:t>Darllenwch</a:t>
            </a:r>
            <a:r>
              <a:rPr lang="en-GB" sz="2800" u="sng" dirty="0">
                <a:solidFill>
                  <a:srgbClr val="006ACC"/>
                </a:solidFill>
              </a:rPr>
              <a:t> a </a:t>
            </a:r>
            <a:r>
              <a:rPr lang="en-GB" sz="2800" u="sng" dirty="0" err="1">
                <a:solidFill>
                  <a:srgbClr val="006ACC"/>
                </a:solidFill>
              </a:rPr>
              <a:t>trafodwch</a:t>
            </a:r>
            <a:r>
              <a:rPr lang="en-GB" sz="2800" u="sng" dirty="0">
                <a:solidFill>
                  <a:srgbClr val="006ACC"/>
                </a:solidFill>
              </a:rPr>
              <a:t> </a:t>
            </a:r>
            <a:r>
              <a:rPr lang="en-GB" sz="2800" u="sng" dirty="0" err="1">
                <a:solidFill>
                  <a:srgbClr val="006ACC"/>
                </a:solidFill>
              </a:rPr>
              <a:t>ymateb</a:t>
            </a:r>
          </a:p>
          <a:p>
            <a:r>
              <a:rPr lang="en-GB" sz="2400" dirty="0">
                <a:solidFill>
                  <a:srgbClr val="006ACC"/>
                </a:solidFill>
                <a:ea typeface="+mn-lt"/>
                <a:cs typeface="+mn-lt"/>
              </a:rPr>
              <a:t>https://eachother.org.uk/school-exclusions-are-undermining-childrens-rights-to-education/</a:t>
            </a:r>
            <a:endParaRPr lang="en-GB" sz="2800" u="sng" dirty="0">
              <a:solidFill>
                <a:srgbClr val="006A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830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240FCEE-B6E2-46D0-9BB0-F45F79545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1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BD2FB83-3783-4477-80B5-DA5BF10BA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42482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83EA203-71D5-49C0-9626-FFA8E46787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FD0F0B6-5415-4254-9E66-BE9C2FB05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74E13B-3542-C070-B141-3E1FE08C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822960"/>
            <a:ext cx="3463784" cy="345460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800" err="1">
                <a:latin typeface="Batang"/>
                <a:ea typeface="Batang"/>
              </a:rPr>
              <a:t>Tlodi</a:t>
            </a:r>
            <a:br>
              <a:rPr lang="en-US" sz="4800" dirty="0">
                <a:latin typeface="Batang"/>
                <a:ea typeface="Batang"/>
              </a:rPr>
            </a:br>
            <a:r>
              <a:rPr lang="en-US" sz="4800" err="1">
                <a:latin typeface="Batang"/>
                <a:ea typeface="Batang"/>
              </a:rPr>
              <a:t>Darllenwch</a:t>
            </a:r>
            <a:br>
              <a:rPr lang="en-US" sz="4800" dirty="0">
                <a:latin typeface="Batang"/>
                <a:ea typeface="Batang"/>
              </a:rPr>
            </a:br>
            <a:r>
              <a:rPr lang="en-US" sz="2800" dirty="0">
                <a:latin typeface="Batang"/>
                <a:ea typeface="Batang"/>
              </a:rPr>
              <a:t>https://media.samaritans.org/documents/Samaritans_Cymru__Exclusion_from_school_in_Wales_-_The_hidden_cost.pdf</a:t>
            </a:r>
            <a:br>
              <a:rPr lang="en-US" sz="2800" dirty="0"/>
            </a:br>
            <a:endParaRPr lang="en-US" sz="28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D66FEA8-8B71-461B-95A4-855374AB4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19600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A4B168A-A51F-4C91-A9E4-A2F203CB9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0689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Exclusion statistics">
            <a:extLst>
              <a:ext uri="{FF2B5EF4-FFF2-40B4-BE49-F238E27FC236}">
                <a16:creationId xmlns:a16="http://schemas.microsoft.com/office/drawing/2014/main" id="{06ECBF02-8007-5C60-A0DF-67513D8DD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21703" y="852352"/>
            <a:ext cx="3874145" cy="5148367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5407E01-913B-484C-A03C-2C6402847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6286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screenshot of a graph&#10;&#10;Description automatically generated">
            <a:extLst>
              <a:ext uri="{FF2B5EF4-FFF2-40B4-BE49-F238E27FC236}">
                <a16:creationId xmlns:a16="http://schemas.microsoft.com/office/drawing/2014/main" id="{026E3DE5-69F4-D622-390E-9CD3826A4D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26" y="4146648"/>
            <a:ext cx="3956481" cy="211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365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F6BFC-E0E8-9A5B-9497-4093F8199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>
                <a:latin typeface="Batang"/>
                <a:ea typeface="Batang"/>
              </a:rPr>
              <a:t>Prifysgol</a:t>
            </a:r>
            <a:r>
              <a:rPr lang="en-GB" dirty="0">
                <a:latin typeface="Batang"/>
                <a:ea typeface="Batang"/>
              </a:rPr>
              <a:t> Monash University </a:t>
            </a:r>
            <a:r>
              <a:rPr lang="en-GB" dirty="0" err="1">
                <a:latin typeface="Batang"/>
                <a:ea typeface="Batang"/>
              </a:rPr>
              <a:t>Strategaethau</a:t>
            </a:r>
            <a:r>
              <a:rPr lang="en-GB" dirty="0">
                <a:latin typeface="Batang"/>
                <a:ea typeface="Batang"/>
              </a:rPr>
              <a:t> </a:t>
            </a:r>
            <a:r>
              <a:rPr lang="en-GB" dirty="0" err="1">
                <a:latin typeface="Batang"/>
                <a:ea typeface="Batang"/>
              </a:rPr>
              <a:t>Ymddygiad</a:t>
            </a:r>
            <a:r>
              <a:rPr lang="en-GB" dirty="0">
                <a:latin typeface="Batang"/>
                <a:ea typeface="Batang"/>
              </a:rPr>
              <a:t> </a:t>
            </a:r>
            <a:r>
              <a:rPr lang="en-GB" dirty="0" err="1">
                <a:latin typeface="Batang"/>
                <a:ea typeface="Batang"/>
              </a:rPr>
              <a:t>Positif</a:t>
            </a:r>
            <a:r>
              <a:rPr lang="en-GB" dirty="0">
                <a:latin typeface="Batang"/>
                <a:ea typeface="Batang"/>
              </a:rPr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155BF-AEE6-CA69-2413-292122ECFF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err="1"/>
              <a:t>Darllenwch</a:t>
            </a:r>
            <a:r>
              <a:rPr lang="en-GB" dirty="0"/>
              <a:t> a </a:t>
            </a:r>
            <a:r>
              <a:rPr lang="en-GB" dirty="0" err="1"/>
              <a:t>creu</a:t>
            </a:r>
            <a:r>
              <a:rPr lang="en-GB" dirty="0"/>
              <a:t> broses 5 cam I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ddosbarth</a:t>
            </a:r>
            <a:r>
              <a:rPr lang="en-GB" dirty="0"/>
              <a:t>:</a:t>
            </a:r>
            <a:endParaRPr lang="en-US" dirty="0"/>
          </a:p>
          <a:p>
            <a:endParaRPr lang="en-GB" dirty="0"/>
          </a:p>
          <a:p>
            <a:r>
              <a:rPr lang="en-GB" dirty="0">
                <a:ea typeface="+mn-lt"/>
                <a:cs typeface="+mn-lt"/>
                <a:hlinkClick r:id="rId2"/>
              </a:rPr>
              <a:t>https://www.monash.edu/education/teachspace/articles/five-ways-to-use-positive-behaviour-support-strategies-in-your-classroom</a:t>
            </a:r>
            <a:endParaRPr lang="en-GB" dirty="0">
              <a:ea typeface="+mn-lt"/>
              <a:cs typeface="+mn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1571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F6A31-4D99-FCCD-3810-66490DF2E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Cyfeiriadau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419D8B-7307-6DF7-AD93-6FF612CF3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0" tIns="0" rIns="0" bIns="0" rtlCol="0" anchor="t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Miss I don't give a </a:t>
            </a:r>
            <a:r>
              <a:rPr lang="en-GB" dirty="0" err="1">
                <a:solidFill>
                  <a:schemeClr val="tx1"/>
                </a:solidFill>
                <a:ea typeface="+mn-lt"/>
                <a:cs typeface="+mn-lt"/>
              </a:rPr>
              <a:t>Sh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*t- Engaging with Challenging Behaviour in your Classroom- Adele Bates</a:t>
            </a:r>
          </a:p>
          <a:p>
            <a:r>
              <a:rPr lang="en-GB" sz="1200" dirty="0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Burke NJ, Hellman JL, Scott BG, Weems CF, Carrion VG. The impact of adverse childhood experiences on an urban </a:t>
            </a:r>
            <a:r>
              <a:rPr lang="en-GB" sz="1200" dirty="0" err="1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pediatric</a:t>
            </a:r>
            <a:r>
              <a:rPr lang="en-GB" sz="1200" dirty="0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 population. Child Abuse </a:t>
            </a:r>
            <a:r>
              <a:rPr lang="en-GB" sz="1200" dirty="0" err="1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Negl</a:t>
            </a:r>
            <a:r>
              <a:rPr lang="en-GB" sz="1200" dirty="0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. 2011 Jun;35(6):408-13. </a:t>
            </a:r>
            <a:r>
              <a:rPr lang="en-GB" sz="1200" dirty="0" err="1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doi</a:t>
            </a:r>
            <a:r>
              <a:rPr lang="en-GB" sz="1200" dirty="0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: 10.1016/j.chiabu.2011.02.006. </a:t>
            </a:r>
            <a:r>
              <a:rPr lang="en-GB" sz="1200" dirty="0" err="1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Epub</a:t>
            </a:r>
            <a:r>
              <a:rPr lang="en-GB" sz="1200" dirty="0">
                <a:solidFill>
                  <a:schemeClr val="tx1"/>
                </a:solidFill>
                <a:latin typeface="system-ui"/>
                <a:ea typeface="+mn-lt"/>
                <a:cs typeface="+mn-lt"/>
              </a:rPr>
              <a:t> 2011 Jun 8. PMID: 21652073; PMCID: PMC3119733.</a:t>
            </a:r>
            <a:endParaRPr lang="en-GB" dirty="0">
              <a:solidFill>
                <a:schemeClr val="tx1"/>
              </a:solidFill>
              <a:ea typeface="+mn-lt"/>
              <a:cs typeface="+mn-lt"/>
            </a:endParaRPr>
          </a:p>
          <a:p>
            <a:r>
              <a:rPr lang="en-GB" sz="1300" dirty="0">
                <a:solidFill>
                  <a:schemeClr val="tx1"/>
                </a:solidFill>
                <a:ea typeface="+mn-lt"/>
                <a:cs typeface="+mn-lt"/>
              </a:rPr>
              <a:t>Hunt TKA, Slack KS, Berger LM. Adverse childhood experiences and </a:t>
            </a:r>
            <a:r>
              <a:rPr lang="en-GB" sz="1300" err="1">
                <a:solidFill>
                  <a:schemeClr val="tx1"/>
                </a:solidFill>
                <a:ea typeface="+mn-lt"/>
                <a:cs typeface="+mn-lt"/>
              </a:rPr>
              <a:t>behavioral</a:t>
            </a:r>
            <a:r>
              <a:rPr lang="en-GB" sz="1300" dirty="0">
                <a:solidFill>
                  <a:schemeClr val="tx1"/>
                </a:solidFill>
                <a:ea typeface="+mn-lt"/>
                <a:cs typeface="+mn-lt"/>
              </a:rPr>
              <a:t> problems in middle childhood. Child Abuse </a:t>
            </a:r>
            <a:r>
              <a:rPr lang="en-GB" sz="1300" err="1">
                <a:solidFill>
                  <a:schemeClr val="tx1"/>
                </a:solidFill>
                <a:ea typeface="+mn-lt"/>
                <a:cs typeface="+mn-lt"/>
              </a:rPr>
              <a:t>Negl</a:t>
            </a:r>
            <a:r>
              <a:rPr lang="en-GB" sz="1300" dirty="0">
                <a:solidFill>
                  <a:schemeClr val="tx1"/>
                </a:solidFill>
                <a:ea typeface="+mn-lt"/>
                <a:cs typeface="+mn-lt"/>
              </a:rPr>
              <a:t>. 2017 May;67:391-402. </a:t>
            </a:r>
            <a:r>
              <a:rPr lang="en-GB" sz="1300" err="1">
                <a:solidFill>
                  <a:schemeClr val="tx1"/>
                </a:solidFill>
                <a:ea typeface="+mn-lt"/>
                <a:cs typeface="+mn-lt"/>
              </a:rPr>
              <a:t>doi</a:t>
            </a:r>
            <a:r>
              <a:rPr lang="en-GB" sz="1300" dirty="0">
                <a:solidFill>
                  <a:schemeClr val="tx1"/>
                </a:solidFill>
                <a:ea typeface="+mn-lt"/>
                <a:cs typeface="+mn-lt"/>
              </a:rPr>
              <a:t>: 10.1016/j.chiabu.2016.11.005. </a:t>
            </a:r>
            <a:r>
              <a:rPr lang="en-GB" sz="1300" err="1">
                <a:solidFill>
                  <a:schemeClr val="tx1"/>
                </a:solidFill>
                <a:ea typeface="+mn-lt"/>
                <a:cs typeface="+mn-lt"/>
              </a:rPr>
              <a:t>Epub</a:t>
            </a:r>
            <a:r>
              <a:rPr lang="en-GB" sz="1300" dirty="0">
                <a:solidFill>
                  <a:schemeClr val="tx1"/>
                </a:solidFill>
                <a:ea typeface="+mn-lt"/>
                <a:cs typeface="+mn-lt"/>
              </a:rPr>
              <a:t> 2016 Nov 21. PMID: 27884508; PMCID: PMC5436949.</a:t>
            </a:r>
            <a:endParaRPr lang="en-GB" dirty="0">
              <a:solidFill>
                <a:schemeClr val="tx1"/>
              </a:solidFill>
              <a:ea typeface="+mn-lt"/>
              <a:cs typeface="+mn-lt"/>
            </a:endParaRPr>
          </a:p>
          <a:p>
            <a:r>
              <a:rPr lang="en-GB" sz="1300" dirty="0">
                <a:solidFill>
                  <a:schemeClr val="tx1"/>
                </a:solidFill>
                <a:ea typeface="+mn-lt"/>
                <a:cs typeface="+mn-lt"/>
              </a:rPr>
              <a:t>https://youthendowmentfund.org.uk/racial-disparity-in-exclusions-what-can-data-tell-us/</a:t>
            </a:r>
          </a:p>
        </p:txBody>
      </p:sp>
    </p:spTree>
    <p:extLst>
      <p:ext uri="{BB962C8B-B14F-4D97-AF65-F5344CB8AC3E}">
        <p14:creationId xmlns:p14="http://schemas.microsoft.com/office/powerpoint/2010/main" val="2932492503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AnalogousFromRegularSeed_2SEEDS">
      <a:dk1>
        <a:srgbClr val="000000"/>
      </a:dk1>
      <a:lt1>
        <a:srgbClr val="FFFFFF"/>
      </a:lt1>
      <a:dk2>
        <a:srgbClr val="23283E"/>
      </a:dk2>
      <a:lt2>
        <a:srgbClr val="E8E7E2"/>
      </a:lt2>
      <a:accent1>
        <a:srgbClr val="3B4EB1"/>
      </a:accent1>
      <a:accent2>
        <a:srgbClr val="4D91C3"/>
      </a:accent2>
      <a:accent3>
        <a:srgbClr val="6B4DC3"/>
      </a:accent3>
      <a:accent4>
        <a:srgbClr val="B1653B"/>
      </a:accent4>
      <a:accent5>
        <a:srgbClr val="BBA149"/>
      </a:accent5>
      <a:accent6>
        <a:srgbClr val="97AD39"/>
      </a:accent6>
      <a:hlink>
        <a:srgbClr val="948431"/>
      </a:hlink>
      <a:folHlink>
        <a:srgbClr val="7F7F7F"/>
      </a:folHlink>
    </a:clrScheme>
    <a:fontScheme name="Float">
      <a:majorFont>
        <a:latin typeface="Sitka Heading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AlignmentVTI">
  <a:themeElements>
    <a:clrScheme name="AnalogousFromRegularSeedRightStep">
      <a:dk1>
        <a:srgbClr val="000000"/>
      </a:dk1>
      <a:lt1>
        <a:srgbClr val="FFFFFF"/>
      </a:lt1>
      <a:dk2>
        <a:srgbClr val="38223B"/>
      </a:dk2>
      <a:lt2>
        <a:srgbClr val="E8E4E2"/>
      </a:lt2>
      <a:accent1>
        <a:srgbClr val="4DA4C3"/>
      </a:accent1>
      <a:accent2>
        <a:srgbClr val="3B61B1"/>
      </a:accent2>
      <a:accent3>
        <a:srgbClr val="584DC3"/>
      </a:accent3>
      <a:accent4>
        <a:srgbClr val="773BB1"/>
      </a:accent4>
      <a:accent5>
        <a:srgbClr val="BB4DC3"/>
      </a:accent5>
      <a:accent6>
        <a:srgbClr val="B13B89"/>
      </a:accent6>
      <a:hlink>
        <a:srgbClr val="BF603F"/>
      </a:hlink>
      <a:folHlink>
        <a:srgbClr val="7F7F7F"/>
      </a:folHlink>
    </a:clrScheme>
    <a:fontScheme name="Custom 1">
      <a:majorFont>
        <a:latin typeface="Batang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ignmentVTI" id="{606D7720-FAA0-4ADC-B967-3239DA8ECA1A}" vid="{10074623-6FCC-4A3C-AAA5-58644BD8FF1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TaxCatchAll xmlns="8ee9550b-f5f4-4dde-bce5-39f4ba45c2f1" xsi:nil="true"/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9" ma:contentTypeDescription="Create a new document." ma:contentTypeScope="" ma:versionID="e19cb442c17a8ed7500c7c0e729ab9e5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99baa092df4bcbb8cdb0b52ad70a04b8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FA629A-199D-4115-AE3C-58F6CF8D1C1D}">
  <ds:schemaRefs>
    <ds:schemaRef ds:uri="http://schemas.microsoft.com/office/2006/metadata/properties"/>
    <ds:schemaRef ds:uri="http://schemas.microsoft.com/office/infopath/2007/PartnerControls"/>
    <ds:schemaRef ds:uri="92c24619-d6d5-42cf-b618-23d930ad9f20"/>
    <ds:schemaRef ds:uri="8ee9550b-f5f4-4dde-bce5-39f4ba45c2f1"/>
  </ds:schemaRefs>
</ds:datastoreItem>
</file>

<file path=customXml/itemProps2.xml><?xml version="1.0" encoding="utf-8"?>
<ds:datastoreItem xmlns:ds="http://schemas.openxmlformats.org/officeDocument/2006/customXml" ds:itemID="{3BE2CE54-120C-4CC1-BF7A-7EFCE02F4F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928DCE-9414-432F-A7D7-84EC3B4195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3DFloatVTI</vt:lpstr>
      <vt:lpstr>AlignmentVTI</vt:lpstr>
      <vt:lpstr>Deall ymddygiad heriol</vt:lpstr>
      <vt:lpstr>Bwriadau Dysgu</vt:lpstr>
      <vt:lpstr>Persbectif Athrawon</vt:lpstr>
      <vt:lpstr>Adele Bates</vt:lpstr>
      <vt:lpstr>Strategaethau Bill Rogers</vt:lpstr>
      <vt:lpstr>Profiad Niweidiol yn ystod Plentyndod</vt:lpstr>
      <vt:lpstr>Pedwar Math o ymddygiad sy'n seiliedig ar drawma sy'n gysylltiedig â straen gwenwynig</vt:lpstr>
      <vt:lpstr>Tasg</vt:lpstr>
      <vt:lpstr>P(L)ACE -Dr Dan Hughes</vt:lpstr>
      <vt:lpstr>Tasg</vt:lpstr>
      <vt:lpstr>Lens Gwrth-Hiliol</vt:lpstr>
      <vt:lpstr>Tlodi Darllenwch https://media.samaritans.org/documents/Samaritans_Cymru__Exclusion_from_school_in_Wales_-_The_hidden_cost.pdf </vt:lpstr>
      <vt:lpstr>Prifysgol Monash University Strategaethau Ymddygiad Positif </vt:lpstr>
      <vt:lpstr>Cyfeiriadau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131</cp:revision>
  <dcterms:created xsi:type="dcterms:W3CDTF">2023-09-20T17:23:22Z</dcterms:created>
  <dcterms:modified xsi:type="dcterms:W3CDTF">2023-09-20T19:11:04Z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</Properties>
</file>