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6"/>
  </p:notesMasterIdLst>
  <p:handoutMasterIdLst>
    <p:handoutMasterId r:id="rId27"/>
  </p:handoutMasterIdLst>
  <p:sldIdLst>
    <p:sldId id="256" r:id="rId2"/>
    <p:sldId id="266" r:id="rId3"/>
    <p:sldId id="293" r:id="rId4"/>
    <p:sldId id="306" r:id="rId5"/>
    <p:sldId id="305" r:id="rId6"/>
    <p:sldId id="308" r:id="rId7"/>
    <p:sldId id="296" r:id="rId8"/>
    <p:sldId id="298" r:id="rId9"/>
    <p:sldId id="297" r:id="rId10"/>
    <p:sldId id="300" r:id="rId11"/>
    <p:sldId id="303" r:id="rId12"/>
    <p:sldId id="304" r:id="rId13"/>
    <p:sldId id="302" r:id="rId14"/>
    <p:sldId id="301" r:id="rId15"/>
    <p:sldId id="299" r:id="rId16"/>
    <p:sldId id="307" r:id="rId17"/>
    <p:sldId id="310" r:id="rId18"/>
    <p:sldId id="311" r:id="rId19"/>
    <p:sldId id="312" r:id="rId20"/>
    <p:sldId id="313" r:id="rId21"/>
    <p:sldId id="314" r:id="rId22"/>
    <p:sldId id="315" r:id="rId23"/>
    <p:sldId id="316" r:id="rId24"/>
    <p:sldId id="317"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803" autoAdjust="0"/>
  </p:normalViewPr>
  <p:slideViewPr>
    <p:cSldViewPr>
      <p:cViewPr varScale="1">
        <p:scale>
          <a:sx n="123" d="100"/>
          <a:sy n="123" d="100"/>
        </p:scale>
        <p:origin x="81" y="72"/>
      </p:cViewPr>
      <p:guideLst>
        <p:guide orient="horz" pos="2160"/>
        <p:guide pos="384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7416E8B-D96B-4A58-B1E6-2B263A379D48}" type="datetimeFigureOut">
              <a:rPr lang="en-GB" smtClean="0"/>
              <a:pPr/>
              <a:t>02/01/2019</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BE338AE1-BA7E-43F5-ACF7-1B913E2A5172}" type="slidenum">
              <a:rPr lang="en-GB" smtClean="0"/>
              <a:pPr/>
              <a:t>‹#›</a:t>
            </a:fld>
            <a:endParaRPr lang="en-GB"/>
          </a:p>
        </p:txBody>
      </p:sp>
    </p:spTree>
    <p:extLst>
      <p:ext uri="{BB962C8B-B14F-4D97-AF65-F5344CB8AC3E}">
        <p14:creationId xmlns:p14="http://schemas.microsoft.com/office/powerpoint/2010/main" val="24278524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79746FC-C6D7-4873-9407-26B6CF516008}" type="datetimeFigureOut">
              <a:rPr lang="en-GB" smtClean="0"/>
              <a:pPr/>
              <a:t>02/01/2019</a:t>
            </a:fld>
            <a:endParaRPr lang="en-GB"/>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821246A-3E96-4BF9-8209-61D3A567C361}" type="slidenum">
              <a:rPr lang="en-GB" smtClean="0"/>
              <a:pPr/>
              <a:t>‹#›</a:t>
            </a:fld>
            <a:endParaRPr lang="en-GB"/>
          </a:p>
        </p:txBody>
      </p:sp>
    </p:spTree>
    <p:extLst>
      <p:ext uri="{BB962C8B-B14F-4D97-AF65-F5344CB8AC3E}">
        <p14:creationId xmlns:p14="http://schemas.microsoft.com/office/powerpoint/2010/main" val="2191964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1246A-3E96-4BF9-8209-61D3A567C361}" type="slidenum">
              <a:rPr lang="en-GB" smtClean="0"/>
              <a:pPr/>
              <a:t>8</a:t>
            </a:fld>
            <a:endParaRPr lang="en-GB"/>
          </a:p>
        </p:txBody>
      </p:sp>
    </p:spTree>
    <p:extLst>
      <p:ext uri="{BB962C8B-B14F-4D97-AF65-F5344CB8AC3E}">
        <p14:creationId xmlns:p14="http://schemas.microsoft.com/office/powerpoint/2010/main" val="1038857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821246A-3E96-4BF9-8209-61D3A567C361}" type="slidenum">
              <a:rPr lang="en-GB" smtClean="0"/>
              <a:pPr/>
              <a:t>13</a:t>
            </a:fld>
            <a:endParaRPr lang="en-GB"/>
          </a:p>
        </p:txBody>
      </p:sp>
    </p:spTree>
    <p:extLst>
      <p:ext uri="{BB962C8B-B14F-4D97-AF65-F5344CB8AC3E}">
        <p14:creationId xmlns:p14="http://schemas.microsoft.com/office/powerpoint/2010/main" val="99721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5070285-30EB-4C7B-AA2A-5B0409302F4E}"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B1C727-1C3C-4BA0-9743-8FB2F0962B5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070285-30EB-4C7B-AA2A-5B0409302F4E}" type="datetimeFigureOut">
              <a:rPr lang="en-GB" smtClean="0"/>
              <a:pPr/>
              <a:t>02/01/2019</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B1C727-1C3C-4BA0-9743-8FB2F0962B53}"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SvvurHIl8LA"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AIu-erLXCW8ESM&amp;tbnid=ZIVBSqYoeu_4CM:&amp;ved=0CAcQjRw&amp;url=http://www.scotland.gov.uk/publications/2007/09/03145057/4&amp;ei=V_cvVOz2OtPVasT2geAB&amp;bvm=bv.76802529,d.d2s&amp;psig=AFQjCNHjQnxmUs0_g3xOwZIfbVH1kPVy6g&amp;ust=1412513587852686"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600" b="1" dirty="0" smtClean="0"/>
              <a:t>Counselling, Support and Advocacy Skills</a:t>
            </a:r>
            <a:endParaRPr lang="en-GB" sz="3600" b="1" dirty="0"/>
          </a:p>
        </p:txBody>
      </p:sp>
      <p:sp>
        <p:nvSpPr>
          <p:cNvPr id="3" name="Subtitle 2"/>
          <p:cNvSpPr>
            <a:spLocks noGrp="1"/>
          </p:cNvSpPr>
          <p:nvPr>
            <p:ph type="subTitle" idx="1"/>
          </p:nvPr>
        </p:nvSpPr>
        <p:spPr>
          <a:xfrm rot="21600000">
            <a:off x="2895600" y="3284984"/>
            <a:ext cx="6400800" cy="2353816"/>
          </a:xfrm>
        </p:spPr>
        <p:txBody>
          <a:bodyPr>
            <a:normAutofit/>
          </a:bodyPr>
          <a:lstStyle/>
          <a:p>
            <a:endParaRPr lang="en-GB" dirty="0" smtClean="0"/>
          </a:p>
          <a:p>
            <a:r>
              <a:rPr lang="en-GB" dirty="0" smtClean="0"/>
              <a:t>Dr Ceri Phelps </a:t>
            </a:r>
          </a:p>
          <a:p>
            <a:r>
              <a:rPr lang="en-GB" dirty="0" smtClean="0"/>
              <a:t>BSc Mental Health </a:t>
            </a:r>
          </a:p>
          <a:p>
            <a:r>
              <a:rPr lang="en-GB" dirty="0" smtClean="0"/>
              <a:t>12</a:t>
            </a:r>
            <a:r>
              <a:rPr lang="en-GB" baseline="30000" dirty="0" smtClean="0"/>
              <a:t>th</a:t>
            </a:r>
            <a:r>
              <a:rPr lang="en-GB" dirty="0" smtClean="0"/>
              <a:t> January 2019</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MODULE AIM</a:t>
            </a:r>
            <a:endParaRPr lang="en-GB" b="1" dirty="0"/>
          </a:p>
        </p:txBody>
      </p:sp>
      <p:sp>
        <p:nvSpPr>
          <p:cNvPr id="3" name="Content Placeholder 2"/>
          <p:cNvSpPr>
            <a:spLocks noGrp="1"/>
          </p:cNvSpPr>
          <p:nvPr>
            <p:ph idx="1"/>
          </p:nvPr>
        </p:nvSpPr>
        <p:spPr/>
        <p:txBody>
          <a:bodyPr>
            <a:normAutofit/>
          </a:bodyPr>
          <a:lstStyle/>
          <a:p>
            <a:pPr lvl="0"/>
            <a:endParaRPr lang="en-GB" sz="2800" dirty="0"/>
          </a:p>
          <a:p>
            <a:pPr lvl="0" fontAlgn="base" hangingPunct="0"/>
            <a:r>
              <a:rPr lang="en-GB" dirty="0"/>
              <a:t>To develop a broad range of skills of relevance to working in the field of mental health </a:t>
            </a:r>
            <a:endParaRPr lang="en-GB" dirty="0" smtClean="0"/>
          </a:p>
          <a:p>
            <a:pPr lvl="0" fontAlgn="base" hangingPunct="0"/>
            <a:endParaRPr lang="en-GB" dirty="0"/>
          </a:p>
          <a:p>
            <a:pPr lvl="0" fontAlgn="base" hangingPunct="0"/>
            <a:r>
              <a:rPr lang="en-GB" dirty="0"/>
              <a:t>To understand the role and boundaries of counselling, support and advocacy skills in the field of mental health </a:t>
            </a:r>
          </a:p>
          <a:p>
            <a:pPr marL="0" indent="0">
              <a:buNone/>
            </a:pPr>
            <a:endParaRPr lang="en-GB" dirty="0"/>
          </a:p>
          <a:p>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92500" lnSpcReduction="10000"/>
          </a:bodyPr>
          <a:lstStyle/>
          <a:p>
            <a:pPr lvl="0" fontAlgn="base" hangingPunct="0"/>
            <a:r>
              <a:rPr lang="en-GB" dirty="0"/>
              <a:t>Determine, adapt and use appropriate methods and skills for counselling, support and advocacy </a:t>
            </a:r>
          </a:p>
          <a:p>
            <a:pPr lvl="0" fontAlgn="base" hangingPunct="0"/>
            <a:r>
              <a:rPr lang="en-GB" dirty="0"/>
              <a:t>Evaluate and apply models of harm reduction and their application to different contexts </a:t>
            </a:r>
          </a:p>
          <a:p>
            <a:pPr lvl="0"/>
            <a:r>
              <a:rPr lang="en-US" dirty="0"/>
              <a:t>Critical reflect </a:t>
            </a:r>
            <a:r>
              <a:rPr lang="en-US" dirty="0" smtClean="0"/>
              <a:t>upon </a:t>
            </a:r>
            <a:r>
              <a:rPr lang="en-US" dirty="0"/>
              <a:t>existing strengths and future development needs for working further developing counselling, support and advocacy skills</a:t>
            </a:r>
            <a:endParaRPr lang="en-GB" dirty="0"/>
          </a:p>
          <a:p>
            <a:pPr lvl="0"/>
            <a:r>
              <a:rPr lang="en-GB" dirty="0"/>
              <a:t>Organise their knowledge and learning through the use of information resources and present their work at the appropriate level.</a:t>
            </a:r>
          </a:p>
        </p:txBody>
      </p:sp>
    </p:spTree>
    <p:extLst>
      <p:ext uri="{BB962C8B-B14F-4D97-AF65-F5344CB8AC3E}">
        <p14:creationId xmlns:p14="http://schemas.microsoft.com/office/powerpoint/2010/main" val="277227306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Session Overview: Saturday January 12</a:t>
            </a:r>
            <a:r>
              <a:rPr lang="en-GB" baseline="30000" dirty="0" smtClean="0"/>
              <a:t>th</a:t>
            </a:r>
            <a:r>
              <a:rPr lang="en-GB" dirty="0" smtClean="0"/>
              <a:t> </a:t>
            </a:r>
            <a:endParaRPr lang="en-GB" dirty="0"/>
          </a:p>
        </p:txBody>
      </p:sp>
      <p:sp>
        <p:nvSpPr>
          <p:cNvPr id="3" name="Content Placeholder 2"/>
          <p:cNvSpPr>
            <a:spLocks noGrp="1"/>
          </p:cNvSpPr>
          <p:nvPr>
            <p:ph idx="1"/>
          </p:nvPr>
        </p:nvSpPr>
        <p:spPr>
          <a:xfrm>
            <a:off x="603767" y="1417638"/>
            <a:ext cx="10972800" cy="4525963"/>
          </a:xfrm>
        </p:spPr>
        <p:txBody>
          <a:bodyPr>
            <a:normAutofit lnSpcReduction="10000"/>
          </a:bodyPr>
          <a:lstStyle/>
          <a:p>
            <a:r>
              <a:rPr lang="en-GB" dirty="0" smtClean="0"/>
              <a:t>9.30-10am – Module overview </a:t>
            </a:r>
          </a:p>
          <a:p>
            <a:r>
              <a:rPr lang="en-GB" dirty="0" smtClean="0"/>
              <a:t>10-10.30 – Reflections </a:t>
            </a:r>
          </a:p>
          <a:p>
            <a:r>
              <a:rPr lang="en-GB" dirty="0" smtClean="0"/>
              <a:t>10.30 – 12.30pm:  Lecture one: Counselling &amp; Advocacy </a:t>
            </a:r>
          </a:p>
          <a:p>
            <a:pPr marL="0" indent="0">
              <a:buNone/>
            </a:pPr>
            <a:r>
              <a:rPr lang="en-GB" dirty="0" smtClean="0"/>
              <a:t>                        [coffee break 11]</a:t>
            </a:r>
          </a:p>
          <a:p>
            <a:pPr marL="0" indent="0">
              <a:buNone/>
            </a:pPr>
            <a:r>
              <a:rPr lang="en-GB" dirty="0" smtClean="0"/>
              <a:t>                         [Lunch 12.30-1pm]</a:t>
            </a:r>
          </a:p>
          <a:p>
            <a:r>
              <a:rPr lang="en-GB" dirty="0" smtClean="0"/>
              <a:t>1pm – 2pm: Lecture Two: Motivational Interviewing </a:t>
            </a:r>
          </a:p>
          <a:p>
            <a:r>
              <a:rPr lang="en-GB" dirty="0" smtClean="0"/>
              <a:t>2pm – 3pm:  Group exercises: Basic MI skills </a:t>
            </a:r>
          </a:p>
          <a:p>
            <a:r>
              <a:rPr lang="en-GB" dirty="0" smtClean="0"/>
              <a:t>3pm – 3.30pm: Session wrap up and reflections </a:t>
            </a:r>
          </a:p>
          <a:p>
            <a:endParaRPr lang="en-GB" dirty="0" smtClean="0"/>
          </a:p>
          <a:p>
            <a:endParaRPr lang="en-GB" dirty="0" smtClean="0"/>
          </a:p>
          <a:p>
            <a:endParaRPr lang="en-GB" dirty="0"/>
          </a:p>
        </p:txBody>
      </p:sp>
    </p:spTree>
    <p:extLst>
      <p:ext uri="{BB962C8B-B14F-4D97-AF65-F5344CB8AC3E}">
        <p14:creationId xmlns:p14="http://schemas.microsoft.com/office/powerpoint/2010/main" val="1892734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Reflections….</a:t>
            </a:r>
            <a:endParaRPr lang="en-GB" dirty="0"/>
          </a:p>
        </p:txBody>
      </p:sp>
      <p:sp>
        <p:nvSpPr>
          <p:cNvPr id="3" name="Content Placeholder 2"/>
          <p:cNvSpPr>
            <a:spLocks noGrp="1"/>
          </p:cNvSpPr>
          <p:nvPr>
            <p:ph idx="1"/>
          </p:nvPr>
        </p:nvSpPr>
        <p:spPr/>
        <p:txBody>
          <a:bodyPr/>
          <a:lstStyle/>
          <a:p>
            <a:r>
              <a:rPr lang="en-GB" dirty="0" smtClean="0"/>
              <a:t>What did you learn at L4 about interpersonal and counselling skills?</a:t>
            </a:r>
          </a:p>
          <a:p>
            <a:endParaRPr lang="en-GB" dirty="0"/>
          </a:p>
          <a:p>
            <a:r>
              <a:rPr lang="en-GB" dirty="0" smtClean="0"/>
              <a:t>How have you embedded these skills in your daily and/or professional life?</a:t>
            </a:r>
          </a:p>
          <a:p>
            <a:endParaRPr lang="en-GB" dirty="0"/>
          </a:p>
          <a:p>
            <a:r>
              <a:rPr lang="en-GB" dirty="0" smtClean="0"/>
              <a:t>What skills would you like to develop further?</a:t>
            </a:r>
            <a:endParaRPr lang="en-GB" dirty="0"/>
          </a:p>
        </p:txBody>
      </p:sp>
    </p:spTree>
    <p:extLst>
      <p:ext uri="{BB962C8B-B14F-4D97-AF65-F5344CB8AC3E}">
        <p14:creationId xmlns:p14="http://schemas.microsoft.com/office/powerpoint/2010/main" val="2243411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 from L4 </a:t>
            </a:r>
            <a:endParaRPr lang="en-GB" dirty="0"/>
          </a:p>
        </p:txBody>
      </p:sp>
      <p:sp>
        <p:nvSpPr>
          <p:cNvPr id="3" name="Content Placeholder 2"/>
          <p:cNvSpPr>
            <a:spLocks noGrp="1"/>
          </p:cNvSpPr>
          <p:nvPr>
            <p:ph idx="1"/>
          </p:nvPr>
        </p:nvSpPr>
        <p:spPr>
          <a:xfrm>
            <a:off x="551384" y="1700808"/>
            <a:ext cx="10972800" cy="4525963"/>
          </a:xfrm>
        </p:spPr>
        <p:txBody>
          <a:bodyPr/>
          <a:lstStyle/>
          <a:p>
            <a:r>
              <a:rPr lang="en-GB" dirty="0" smtClean="0"/>
              <a:t>Attending Skills (SOLAR)</a:t>
            </a:r>
          </a:p>
          <a:p>
            <a:r>
              <a:rPr lang="en-GB" dirty="0" smtClean="0"/>
              <a:t>Active Listening </a:t>
            </a:r>
          </a:p>
          <a:p>
            <a:r>
              <a:rPr lang="en-GB" dirty="0" smtClean="0"/>
              <a:t>Core conditions of the person centred approach (Rogers) </a:t>
            </a:r>
          </a:p>
          <a:p>
            <a:r>
              <a:rPr lang="en-GB" dirty="0" smtClean="0"/>
              <a:t>Reflective Skills: restating, paraphrasing, summarising </a:t>
            </a:r>
          </a:p>
          <a:p>
            <a:r>
              <a:rPr lang="en-GB" dirty="0" smtClean="0"/>
              <a:t>Reflective thinking about own practice (next week!)</a:t>
            </a:r>
            <a:endParaRPr lang="en-GB" dirty="0"/>
          </a:p>
        </p:txBody>
      </p:sp>
    </p:spTree>
    <p:extLst>
      <p:ext uri="{BB962C8B-B14F-4D97-AF65-F5344CB8AC3E}">
        <p14:creationId xmlns:p14="http://schemas.microsoft.com/office/powerpoint/2010/main" val="28462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2209800" y="404666"/>
            <a:ext cx="7772400" cy="2088231"/>
          </a:xfrm>
        </p:spPr>
        <p:txBody>
          <a:bodyPr/>
          <a:lstStyle/>
          <a:p>
            <a:r>
              <a:rPr lang="en-GB" dirty="0" smtClean="0"/>
              <a:t>ADVOCACY</a:t>
            </a:r>
            <a:endParaRPr lang="en-GB" dirty="0"/>
          </a:p>
        </p:txBody>
      </p:sp>
      <p:sp>
        <p:nvSpPr>
          <p:cNvPr id="5" name="Subtitle 4"/>
          <p:cNvSpPr>
            <a:spLocks noGrp="1"/>
          </p:cNvSpPr>
          <p:nvPr>
            <p:ph type="subTitle" idx="1"/>
          </p:nvPr>
        </p:nvSpPr>
        <p:spPr/>
        <p:txBody>
          <a:bodyPr/>
          <a:lstStyle/>
          <a:p>
            <a:endParaRPr lang="en-GB" dirty="0"/>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91545" y="2060849"/>
            <a:ext cx="8136904" cy="40202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42203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Advocacy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Concise Oxford Dictionary that for the verb ‘to advocate’, ‘plead for, defend, recommend, support’ Bateman (2000)</a:t>
            </a:r>
          </a:p>
          <a:p>
            <a:pPr marL="0" indent="0">
              <a:buNone/>
            </a:pPr>
            <a:endParaRPr lang="en-GB" dirty="0"/>
          </a:p>
          <a:p>
            <a:pPr marL="0" indent="0">
              <a:buNone/>
            </a:pPr>
            <a:r>
              <a:rPr lang="en-GB" dirty="0" smtClean="0"/>
              <a:t>Mind (2010) ‘In </a:t>
            </a:r>
            <a:r>
              <a:rPr lang="en-GB" dirty="0"/>
              <a:t>its simplest form, advocacy </a:t>
            </a:r>
            <a:r>
              <a:rPr lang="en-GB" dirty="0" smtClean="0"/>
              <a:t>can </a:t>
            </a:r>
            <a:r>
              <a:rPr lang="en-GB" dirty="0"/>
              <a:t>mean just listening respectfully to </a:t>
            </a:r>
            <a:r>
              <a:rPr lang="en-GB" dirty="0" smtClean="0"/>
              <a:t>someone.’</a:t>
            </a:r>
          </a:p>
          <a:p>
            <a:r>
              <a:rPr lang="en-GB" dirty="0"/>
              <a:t>What is Advocacy</a:t>
            </a:r>
          </a:p>
          <a:p>
            <a:r>
              <a:rPr lang="en-GB" u="sng" dirty="0">
                <a:hlinkClick r:id="rId3"/>
              </a:rPr>
              <a:t>http://www.youtube.com/watch?v=SvvurHIl8LA</a:t>
            </a:r>
            <a:endParaRPr lang="en-GB" dirty="0"/>
          </a:p>
          <a:p>
            <a:pPr marL="0" indent="0">
              <a:buNone/>
            </a:pPr>
            <a:endParaRPr lang="en-GB" dirty="0"/>
          </a:p>
        </p:txBody>
      </p:sp>
    </p:spTree>
    <p:extLst>
      <p:ext uri="{BB962C8B-B14F-4D97-AF65-F5344CB8AC3E}">
        <p14:creationId xmlns:p14="http://schemas.microsoft.com/office/powerpoint/2010/main" val="1467334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a:xfrm>
            <a:off x="839416" y="1124745"/>
            <a:ext cx="10441160" cy="4525963"/>
          </a:xfrm>
        </p:spPr>
        <p:txBody>
          <a:bodyPr/>
          <a:lstStyle/>
          <a:p>
            <a:pPr marL="0" indent="0">
              <a:buNone/>
            </a:pPr>
            <a:r>
              <a:rPr lang="en-GB" dirty="0" smtClean="0"/>
              <a:t>Spend a few moments thinking about a situation where you have been involved in an advocacy role.  Note the main issues involved.  What were called to do? Were there any difficulties or dilemmas for your?  Where do you think the real power lay? What was the outcome of the advocacy?  How did it make you feel. </a:t>
            </a:r>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52184" y="4869160"/>
            <a:ext cx="2643257" cy="18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238896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‘An </a:t>
            </a:r>
            <a:r>
              <a:rPr lang="en-GB" dirty="0"/>
              <a:t>advocate is someone who can both listen to you </a:t>
            </a:r>
            <a:r>
              <a:rPr lang="en-GB" dirty="0" smtClean="0"/>
              <a:t>and speak </a:t>
            </a:r>
            <a:r>
              <a:rPr lang="en-GB" dirty="0"/>
              <a:t>for you in times of need</a:t>
            </a:r>
            <a:r>
              <a:rPr lang="en-GB" dirty="0" smtClean="0"/>
              <a:t>.’ Mind (2010)</a:t>
            </a:r>
            <a:endParaRPr lang="en-GB" dirty="0"/>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32104" y="2924945"/>
            <a:ext cx="3384376" cy="2852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78247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of Advocacy</a:t>
            </a:r>
            <a:endParaRPr lang="en-GB" dirty="0"/>
          </a:p>
        </p:txBody>
      </p:sp>
      <p:sp>
        <p:nvSpPr>
          <p:cNvPr id="3" name="Content Placeholder 2"/>
          <p:cNvSpPr>
            <a:spLocks noGrp="1"/>
          </p:cNvSpPr>
          <p:nvPr>
            <p:ph idx="1"/>
          </p:nvPr>
        </p:nvSpPr>
        <p:spPr/>
        <p:txBody>
          <a:bodyPr>
            <a:normAutofit/>
          </a:bodyPr>
          <a:lstStyle/>
          <a:p>
            <a:r>
              <a:rPr lang="en-GB" dirty="0" smtClean="0"/>
              <a:t>In court, a solicitor or barrister will advocate on your behalf by providing detailed and sometime legally complex information and opinions the magistrate or judge.</a:t>
            </a:r>
          </a:p>
          <a:p>
            <a:r>
              <a:rPr lang="en-GB" dirty="0" smtClean="0"/>
              <a:t>Social workers and health workers will, from time to time, speak up on behalf of their service user, client or patient to support their claim for a particular  welfare benefit or a claim to housing.</a:t>
            </a:r>
          </a:p>
          <a:p>
            <a:endParaRPr lang="en-GB" dirty="0"/>
          </a:p>
        </p:txBody>
      </p:sp>
    </p:spTree>
    <p:extLst>
      <p:ext uri="{BB962C8B-B14F-4D97-AF65-F5344CB8AC3E}">
        <p14:creationId xmlns:p14="http://schemas.microsoft.com/office/powerpoint/2010/main" val="16949299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384" y="620688"/>
            <a:ext cx="11089232" cy="5505476"/>
          </a:xfrm>
        </p:spPr>
        <p:txBody>
          <a:bodyPr>
            <a:normAutofit fontScale="92500" lnSpcReduction="20000"/>
          </a:bodyPr>
          <a:lstStyle/>
          <a:p>
            <a:r>
              <a:rPr lang="en-GB" dirty="0" smtClean="0"/>
              <a:t>A social worker or youth worker may well speak up for a young person who is finding it difficult to find employment, and  help them to obtain a job interview.</a:t>
            </a:r>
          </a:p>
          <a:p>
            <a:r>
              <a:rPr lang="en-GB" dirty="0" smtClean="0"/>
              <a:t>A Citizen Advice Bureau adviser will represent you and speak on your behalf at a tribunal.</a:t>
            </a:r>
          </a:p>
          <a:p>
            <a:r>
              <a:rPr lang="en-GB" dirty="0" smtClean="0"/>
              <a:t>Someone involved in Citizen Advocacy may act as a befriender or as an encourager to someone who lacks confidence, perhaps because of emotional difficulties, medical problems or a learning difficulty and will help them put forward their views.</a:t>
            </a:r>
          </a:p>
          <a:p>
            <a:r>
              <a:rPr lang="en-GB" dirty="0" smtClean="0"/>
              <a:t>A group of people may get together as a self-advocacy or organisation to help further their cause or to seek and improvement n their circumstances.  This is sometimes referred to as Peer Advocacy</a:t>
            </a:r>
            <a:endParaRPr lang="en-GB" dirty="0"/>
          </a:p>
        </p:txBody>
      </p:sp>
    </p:spTree>
    <p:extLst>
      <p:ext uri="{BB962C8B-B14F-4D97-AF65-F5344CB8AC3E}">
        <p14:creationId xmlns:p14="http://schemas.microsoft.com/office/powerpoint/2010/main" val="39414615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a:t>
            </a:r>
            <a:endParaRPr lang="en-GB" dirty="0"/>
          </a:p>
        </p:txBody>
      </p:sp>
      <p:sp>
        <p:nvSpPr>
          <p:cNvPr id="3" name="Content Placeholder 2"/>
          <p:cNvSpPr>
            <a:spLocks noGrp="1"/>
          </p:cNvSpPr>
          <p:nvPr>
            <p:ph idx="1"/>
          </p:nvPr>
        </p:nvSpPr>
        <p:spPr/>
        <p:txBody>
          <a:bodyPr/>
          <a:lstStyle/>
          <a:p>
            <a:pPr marL="0" indent="0">
              <a:buNone/>
            </a:pPr>
            <a:r>
              <a:rPr lang="en-GB" dirty="0"/>
              <a:t>Advocacy is a process of supporting and enabling people to:</a:t>
            </a:r>
          </a:p>
          <a:p>
            <a:pPr marL="0" indent="0">
              <a:buNone/>
            </a:pPr>
            <a:r>
              <a:rPr lang="en-GB" dirty="0"/>
              <a:t>• express their views and concerns</a:t>
            </a:r>
          </a:p>
          <a:p>
            <a:pPr marL="0" indent="0">
              <a:buNone/>
            </a:pPr>
            <a:r>
              <a:rPr lang="en-GB" dirty="0"/>
              <a:t>• access information and services</a:t>
            </a:r>
          </a:p>
          <a:p>
            <a:pPr marL="0" indent="0">
              <a:buNone/>
            </a:pPr>
            <a:r>
              <a:rPr lang="en-GB" dirty="0"/>
              <a:t>• defend and promote their rights and responsibilities</a:t>
            </a:r>
          </a:p>
          <a:p>
            <a:pPr marL="0" indent="0">
              <a:buNone/>
            </a:pPr>
            <a:r>
              <a:rPr lang="en-GB" dirty="0"/>
              <a:t>• explore choices and options.</a:t>
            </a:r>
          </a:p>
        </p:txBody>
      </p:sp>
      <p:pic>
        <p:nvPicPr>
          <p:cNvPr id="3074" name="Picture 2" descr="https://encrypted-tbn1.gstatic.com/images?q=tbn:ANd9GcS_YNTB_Y1zRKHEKAMeWLsSnG_zFg7LaR7ZeVDC5NanW4FtTyZSvA">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64153" y="4365104"/>
            <a:ext cx="2885335" cy="2160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98371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FORMS OF ADVOCACY</a:t>
            </a:r>
            <a:endParaRPr lang="en-GB" dirty="0"/>
          </a:p>
        </p:txBody>
      </p:sp>
      <p:sp>
        <p:nvSpPr>
          <p:cNvPr id="3" name="Content Placeholder 2"/>
          <p:cNvSpPr>
            <a:spLocks noGrp="1"/>
          </p:cNvSpPr>
          <p:nvPr>
            <p:ph idx="1"/>
          </p:nvPr>
        </p:nvSpPr>
        <p:spPr/>
        <p:txBody>
          <a:bodyPr/>
          <a:lstStyle/>
          <a:p>
            <a:r>
              <a:rPr lang="en-GB" dirty="0" smtClean="0"/>
              <a:t>Self Advocacy</a:t>
            </a:r>
          </a:p>
          <a:p>
            <a:r>
              <a:rPr lang="en-GB" dirty="0" smtClean="0"/>
              <a:t>Group Advocacy</a:t>
            </a:r>
          </a:p>
          <a:p>
            <a:r>
              <a:rPr lang="en-GB" dirty="0" smtClean="0"/>
              <a:t>Peer Advocacy</a:t>
            </a:r>
          </a:p>
          <a:p>
            <a:r>
              <a:rPr lang="en-GB" dirty="0" smtClean="0"/>
              <a:t>Formal, Professional, or Paid Advocacy</a:t>
            </a:r>
          </a:p>
          <a:p>
            <a:r>
              <a:rPr lang="en-GB" dirty="0" smtClean="0"/>
              <a:t>Citizen Advocacy</a:t>
            </a:r>
          </a:p>
          <a:p>
            <a:r>
              <a:rPr lang="en-GB" dirty="0" smtClean="0"/>
              <a:t>Legal Advocacy</a:t>
            </a:r>
          </a:p>
          <a:p>
            <a:r>
              <a:rPr lang="en-GB" dirty="0"/>
              <a:t>‘Best interests’ (non-instructed) advocacy</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40016" y="1242581"/>
            <a:ext cx="4025602" cy="212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296638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a:xfrm rot="21600000">
            <a:off x="839416" y="1600201"/>
            <a:ext cx="10441160" cy="4525963"/>
          </a:xfrm>
        </p:spPr>
        <p:txBody>
          <a:bodyPr/>
          <a:lstStyle/>
          <a:p>
            <a:r>
              <a:rPr lang="en-GB" dirty="0" smtClean="0"/>
              <a:t>Think now of an occasion where perhaps you needed an advocate. </a:t>
            </a:r>
          </a:p>
          <a:p>
            <a:endParaRPr lang="en-GB" dirty="0"/>
          </a:p>
          <a:p>
            <a:r>
              <a:rPr lang="en-GB" dirty="0" smtClean="0"/>
              <a:t>How did that make you feel? What would be your expectations? </a:t>
            </a:r>
            <a:endParaRPr lang="en-GB" dirty="0"/>
          </a:p>
        </p:txBody>
      </p:sp>
    </p:spTree>
    <p:extLst>
      <p:ext uri="{BB962C8B-B14F-4D97-AF65-F5344CB8AC3E}">
        <p14:creationId xmlns:p14="http://schemas.microsoft.com/office/powerpoint/2010/main" val="106050837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Reflections – personal development </a:t>
            </a:r>
            <a:endParaRPr lang="en-GB" dirty="0"/>
          </a:p>
        </p:txBody>
      </p:sp>
      <p:sp>
        <p:nvSpPr>
          <p:cNvPr id="3" name="Content Placeholder 2"/>
          <p:cNvSpPr>
            <a:spLocks noGrp="1"/>
          </p:cNvSpPr>
          <p:nvPr>
            <p:ph idx="1"/>
          </p:nvPr>
        </p:nvSpPr>
        <p:spPr/>
        <p:txBody>
          <a:bodyPr/>
          <a:lstStyle/>
          <a:p>
            <a:r>
              <a:rPr lang="en-GB" dirty="0" smtClean="0"/>
              <a:t>Identify the skills you feel you would need to develop further to become a “good” advocate?</a:t>
            </a:r>
          </a:p>
          <a:p>
            <a:endParaRPr lang="en-GB" dirty="0"/>
          </a:p>
          <a:p>
            <a:r>
              <a:rPr lang="en-GB" dirty="0" smtClean="0"/>
              <a:t>How would you ensure you maintained appropriate boundaries in such a role? What could be the risks be…?</a:t>
            </a:r>
          </a:p>
          <a:p>
            <a:endParaRPr lang="en-GB" dirty="0"/>
          </a:p>
          <a:p>
            <a:endParaRPr lang="en-GB" dirty="0"/>
          </a:p>
        </p:txBody>
      </p:sp>
    </p:spTree>
    <p:extLst>
      <p:ext uri="{BB962C8B-B14F-4D97-AF65-F5344CB8AC3E}">
        <p14:creationId xmlns:p14="http://schemas.microsoft.com/office/powerpoint/2010/main" val="2256430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FORMS OF ADVOCACY</a:t>
            </a:r>
            <a:br>
              <a:rPr lang="en-GB" dirty="0" smtClean="0"/>
            </a:br>
            <a:r>
              <a:rPr lang="en-GB" dirty="0" smtClean="0"/>
              <a:t>THEORY ACTIVITY</a:t>
            </a:r>
            <a:endParaRPr lang="en-GB" dirty="0"/>
          </a:p>
        </p:txBody>
      </p:sp>
      <p:sp>
        <p:nvSpPr>
          <p:cNvPr id="3" name="Content Placeholder 2"/>
          <p:cNvSpPr>
            <a:spLocks noGrp="1"/>
          </p:cNvSpPr>
          <p:nvPr>
            <p:ph idx="1"/>
          </p:nvPr>
        </p:nvSpPr>
        <p:spPr/>
        <p:txBody>
          <a:bodyPr/>
          <a:lstStyle/>
          <a:p>
            <a:r>
              <a:rPr lang="en-GB" dirty="0" smtClean="0"/>
              <a:t>Self Advocacy</a:t>
            </a:r>
          </a:p>
          <a:p>
            <a:r>
              <a:rPr lang="en-GB" dirty="0" smtClean="0"/>
              <a:t>Group Advocacy</a:t>
            </a:r>
          </a:p>
          <a:p>
            <a:r>
              <a:rPr lang="en-GB" dirty="0" smtClean="0"/>
              <a:t>Peer Advocacy</a:t>
            </a:r>
          </a:p>
          <a:p>
            <a:r>
              <a:rPr lang="en-GB" dirty="0" smtClean="0"/>
              <a:t>Formal, Professional, or Paid Advocacy</a:t>
            </a:r>
          </a:p>
          <a:p>
            <a:r>
              <a:rPr lang="en-GB" dirty="0" smtClean="0"/>
              <a:t>Citizen Advocacy</a:t>
            </a:r>
          </a:p>
          <a:p>
            <a:r>
              <a:rPr lang="en-GB" dirty="0" smtClean="0"/>
              <a:t>Legal Advocacy</a:t>
            </a:r>
          </a:p>
          <a:p>
            <a:r>
              <a:rPr lang="en-GB" dirty="0"/>
              <a:t>‘Best interests’ (non-instructed) advocacy</a:t>
            </a:r>
          </a:p>
        </p:txBody>
      </p:sp>
    </p:spTree>
    <p:extLst>
      <p:ext uri="{BB962C8B-B14F-4D97-AF65-F5344CB8AC3E}">
        <p14:creationId xmlns:p14="http://schemas.microsoft.com/office/powerpoint/2010/main" val="25430794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 DEVELOPMENT</a:t>
            </a:r>
            <a:endParaRPr lang="en-GB" dirty="0"/>
          </a:p>
        </p:txBody>
      </p:sp>
      <p:sp>
        <p:nvSpPr>
          <p:cNvPr id="3" name="Content Placeholder 2"/>
          <p:cNvSpPr>
            <a:spLocks noGrp="1"/>
          </p:cNvSpPr>
          <p:nvPr>
            <p:ph idx="1"/>
          </p:nvPr>
        </p:nvSpPr>
        <p:spPr>
          <a:xfrm rot="21600000">
            <a:off x="1981200" y="1600201"/>
            <a:ext cx="8229600" cy="4525963"/>
          </a:xfrm>
        </p:spPr>
        <p:txBody>
          <a:bodyPr/>
          <a:lstStyle/>
          <a:p>
            <a:pPr marL="0" indent="0">
              <a:buNone/>
            </a:pPr>
            <a:r>
              <a:rPr lang="en-GB" dirty="0" smtClean="0"/>
              <a:t>The Advocate Core Skills</a:t>
            </a:r>
          </a:p>
          <a:p>
            <a:r>
              <a:rPr lang="en-GB" b="1" dirty="0" smtClean="0">
                <a:solidFill>
                  <a:srgbClr val="FF0000"/>
                </a:solidFill>
              </a:rPr>
              <a:t>Interviewing</a:t>
            </a:r>
          </a:p>
          <a:p>
            <a:r>
              <a:rPr lang="en-GB" dirty="0" smtClean="0"/>
              <a:t>Assertiveness /Empowerment</a:t>
            </a:r>
          </a:p>
          <a:p>
            <a:r>
              <a:rPr lang="en-GB" dirty="0" smtClean="0"/>
              <a:t>Negotiation</a:t>
            </a:r>
          </a:p>
          <a:p>
            <a:r>
              <a:rPr lang="en-GB" dirty="0" smtClean="0"/>
              <a:t>Self-Management</a:t>
            </a:r>
          </a:p>
          <a:p>
            <a:endParaRPr lang="en-GB" dirty="0" smtClean="0"/>
          </a:p>
        </p:txBody>
      </p:sp>
    </p:spTree>
    <p:extLst>
      <p:ext uri="{BB962C8B-B14F-4D97-AF65-F5344CB8AC3E}">
        <p14:creationId xmlns:p14="http://schemas.microsoft.com/office/powerpoint/2010/main" val="35397985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INTERVIEWING</a:t>
            </a:r>
            <a:endParaRPr lang="en-GB" dirty="0"/>
          </a:p>
        </p:txBody>
      </p:sp>
      <p:sp>
        <p:nvSpPr>
          <p:cNvPr id="3" name="Content Placeholder 2"/>
          <p:cNvSpPr>
            <a:spLocks noGrp="1"/>
          </p:cNvSpPr>
          <p:nvPr>
            <p:ph idx="1"/>
          </p:nvPr>
        </p:nvSpPr>
        <p:spPr>
          <a:xfrm>
            <a:off x="1981200" y="1600201"/>
            <a:ext cx="8229600" cy="4525963"/>
          </a:xfrm>
        </p:spPr>
        <p:txBody>
          <a:bodyPr/>
          <a:lstStyle/>
          <a:p>
            <a:r>
              <a:rPr lang="en-GB" dirty="0" smtClean="0"/>
              <a:t>Advocacy often starts with an interview – face to face, or even over the phone</a:t>
            </a:r>
          </a:p>
          <a:p>
            <a:r>
              <a:rPr lang="en-GB" dirty="0" smtClean="0"/>
              <a:t>Main method is for obtaining instruction and keeping the client informed</a:t>
            </a:r>
          </a:p>
          <a:p>
            <a:r>
              <a:rPr lang="en-GB" dirty="0" smtClean="0"/>
              <a:t>Being culturally sensitive is essential – cross-cultural, economics, diversity of background and etc. </a:t>
            </a:r>
          </a:p>
          <a:p>
            <a:endParaRPr lang="en-GB" dirty="0" smtClean="0"/>
          </a:p>
          <a:p>
            <a:endParaRPr lang="en-GB" dirty="0"/>
          </a:p>
        </p:txBody>
      </p:sp>
    </p:spTree>
    <p:extLst>
      <p:ext uri="{BB962C8B-B14F-4D97-AF65-F5344CB8AC3E}">
        <p14:creationId xmlns:p14="http://schemas.microsoft.com/office/powerpoint/2010/main" val="3833581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STAGES OF ADVOCACY</a:t>
            </a:r>
            <a:br>
              <a:rPr lang="en-GB" dirty="0" smtClean="0"/>
            </a:br>
            <a:r>
              <a:rPr lang="en-GB" dirty="0" smtClean="0"/>
              <a:t>Bateman (Suggestion)</a:t>
            </a:r>
            <a:endParaRPr lang="en-GB" dirty="0"/>
          </a:p>
        </p:txBody>
      </p:sp>
      <p:sp>
        <p:nvSpPr>
          <p:cNvPr id="3" name="Content Placeholder 2"/>
          <p:cNvSpPr>
            <a:spLocks noGrp="1"/>
          </p:cNvSpPr>
          <p:nvPr>
            <p:ph idx="1"/>
          </p:nvPr>
        </p:nvSpPr>
        <p:spPr>
          <a:xfrm>
            <a:off x="1981200" y="1600201"/>
            <a:ext cx="8229600" cy="4525963"/>
          </a:xfrm>
        </p:spPr>
        <p:txBody>
          <a:bodyPr/>
          <a:lstStyle/>
          <a:p>
            <a:pPr marL="0" indent="0">
              <a:buNone/>
            </a:pPr>
            <a:r>
              <a:rPr lang="en-GB" dirty="0" smtClean="0"/>
              <a:t>Stage 1: Presentation of the Problem</a:t>
            </a:r>
          </a:p>
          <a:p>
            <a:pPr marL="0" indent="0">
              <a:buNone/>
            </a:pPr>
            <a:r>
              <a:rPr lang="en-GB" dirty="0" smtClean="0"/>
              <a:t>Stage 2: Information-gathering</a:t>
            </a:r>
          </a:p>
          <a:p>
            <a:pPr marL="0" indent="0">
              <a:buNone/>
            </a:pPr>
            <a:r>
              <a:rPr lang="en-GB" dirty="0" smtClean="0"/>
              <a:t>Stage 3: Legal research</a:t>
            </a:r>
          </a:p>
          <a:p>
            <a:pPr marL="0" indent="0">
              <a:buNone/>
            </a:pPr>
            <a:r>
              <a:rPr lang="en-GB" dirty="0" smtClean="0"/>
              <a:t>Stage 4: Interpretation and feedback to the client</a:t>
            </a:r>
          </a:p>
          <a:p>
            <a:pPr marL="0" indent="0">
              <a:buNone/>
            </a:pPr>
            <a:r>
              <a:rPr lang="en-GB" dirty="0" smtClean="0"/>
              <a:t>Stage 5: Active negotiation and advocacy</a:t>
            </a:r>
          </a:p>
          <a:p>
            <a:pPr marL="0" indent="0">
              <a:buNone/>
            </a:pPr>
            <a:r>
              <a:rPr lang="en-GB" dirty="0" smtClean="0"/>
              <a:t>Stage 6: Litigation</a:t>
            </a:r>
          </a:p>
          <a:p>
            <a:pPr marL="0" indent="0">
              <a:buNone/>
            </a:pPr>
            <a:endParaRPr lang="en-GB" dirty="0" smtClean="0"/>
          </a:p>
          <a:p>
            <a:endParaRPr lang="en-GB" dirty="0"/>
          </a:p>
        </p:txBody>
      </p:sp>
    </p:spTree>
    <p:extLst>
      <p:ext uri="{BB962C8B-B14F-4D97-AF65-F5344CB8AC3E}">
        <p14:creationId xmlns:p14="http://schemas.microsoft.com/office/powerpoint/2010/main" val="2759928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JAMIESON’S RULE 1978</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i="1" dirty="0" smtClean="0"/>
              <a:t>Try to tell the interviewee how much time is available for the interview.</a:t>
            </a:r>
          </a:p>
          <a:p>
            <a:pPr marL="514350" indent="-514350">
              <a:buAutoNum type="arabicPeriod"/>
            </a:pPr>
            <a:r>
              <a:rPr lang="en-GB" i="1" dirty="0" smtClean="0"/>
              <a:t>Start where the client is. Explain to him/her why he/she is  being seen, or if he/she ask to see you ask him/her why.</a:t>
            </a:r>
          </a:p>
          <a:p>
            <a:pPr marL="514350" indent="-514350">
              <a:buAutoNum type="arabicPeriod"/>
            </a:pPr>
            <a:r>
              <a:rPr lang="en-GB" i="1" dirty="0" smtClean="0"/>
              <a:t>Try to have sympathy for the client, however unsympathetic a person may be.  The aim must be to make the client relaxed and unafraid</a:t>
            </a:r>
            <a:r>
              <a:rPr lang="en-GB" dirty="0" smtClean="0"/>
              <a:t>.</a:t>
            </a:r>
            <a:endParaRPr lang="en-GB" dirty="0"/>
          </a:p>
        </p:txBody>
      </p:sp>
    </p:spTree>
    <p:extLst>
      <p:ext uri="{BB962C8B-B14F-4D97-AF65-F5344CB8AC3E}">
        <p14:creationId xmlns:p14="http://schemas.microsoft.com/office/powerpoint/2010/main" val="1803602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rot="21600000">
            <a:off x="1981200" y="1600201"/>
            <a:ext cx="8229600" cy="4525963"/>
          </a:xfrm>
        </p:spPr>
        <p:txBody>
          <a:bodyPr/>
          <a:lstStyle/>
          <a:p>
            <a:pPr marL="0" indent="0">
              <a:buNone/>
            </a:pPr>
            <a:r>
              <a:rPr lang="en-GB" dirty="0" smtClean="0"/>
              <a:t>4. </a:t>
            </a:r>
            <a:r>
              <a:rPr lang="en-GB" i="1" dirty="0" smtClean="0"/>
              <a:t>Try to have empathy with the client-to see things through their eyes.</a:t>
            </a:r>
          </a:p>
          <a:p>
            <a:pPr marL="0" indent="0">
              <a:buNone/>
            </a:pPr>
            <a:r>
              <a:rPr lang="en-GB" i="1" dirty="0" smtClean="0"/>
              <a:t>5. Do not be judgemental or condemnatory. Try to show acceptance and tolerance.</a:t>
            </a:r>
          </a:p>
          <a:p>
            <a:pPr marL="0" indent="0">
              <a:buNone/>
            </a:pPr>
            <a:r>
              <a:rPr lang="en-GB" i="1" dirty="0" smtClean="0"/>
              <a:t>6. Smile on first acquaintance. This may help the client to communicate more freely.</a:t>
            </a:r>
          </a:p>
          <a:p>
            <a:pPr marL="0" indent="0">
              <a:buNone/>
            </a:pPr>
            <a:r>
              <a:rPr lang="en-GB" i="1" dirty="0" smtClean="0"/>
              <a:t>7. Do not ask questions that can be answered simply ‘yes’ or ‘no’. </a:t>
            </a:r>
          </a:p>
          <a:p>
            <a:pPr marL="0" indent="0">
              <a:buNone/>
            </a:pPr>
            <a:endParaRPr lang="en-GB" i="1" dirty="0"/>
          </a:p>
        </p:txBody>
      </p:sp>
    </p:spTree>
    <p:extLst>
      <p:ext uri="{BB962C8B-B14F-4D97-AF65-F5344CB8AC3E}">
        <p14:creationId xmlns:p14="http://schemas.microsoft.com/office/powerpoint/2010/main" val="12532236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8. </a:t>
            </a:r>
            <a:r>
              <a:rPr lang="en-GB" i="1" dirty="0" smtClean="0"/>
              <a:t>Do not put answers into the client’s mouth.</a:t>
            </a:r>
          </a:p>
          <a:p>
            <a:pPr marL="0" indent="0">
              <a:buNone/>
            </a:pPr>
            <a:r>
              <a:rPr lang="en-GB" i="1" dirty="0" smtClean="0"/>
              <a:t>9. It is inappropriate to probe to deeply and it is wrong to probe deeply at all, unless there is a clear purpose in doing so.</a:t>
            </a:r>
          </a:p>
          <a:p>
            <a:pPr marL="0" indent="0">
              <a:buNone/>
            </a:pPr>
            <a:r>
              <a:rPr lang="en-GB" i="1" dirty="0" smtClean="0"/>
              <a:t>10. Don’t be afraid of silences but don’t prolong when to do so would be felt uncomfortable and even an aggressive act on the part of the interviewer</a:t>
            </a:r>
            <a:r>
              <a:rPr lang="en-GB" dirty="0" smtClean="0"/>
              <a:t>.</a:t>
            </a:r>
            <a:endParaRPr lang="en-GB" dirty="0"/>
          </a:p>
        </p:txBody>
      </p:sp>
    </p:spTree>
    <p:extLst>
      <p:ext uri="{BB962C8B-B14F-4D97-AF65-F5344CB8AC3E}">
        <p14:creationId xmlns:p14="http://schemas.microsoft.com/office/powerpoint/2010/main" val="1247008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INTERVIEW</a:t>
            </a:r>
            <a:endParaRPr lang="en-GB" dirty="0"/>
          </a:p>
        </p:txBody>
      </p:sp>
      <p:sp>
        <p:nvSpPr>
          <p:cNvPr id="3" name="Content Placeholder 2"/>
          <p:cNvSpPr>
            <a:spLocks noGrp="1"/>
          </p:cNvSpPr>
          <p:nvPr>
            <p:ph idx="1"/>
          </p:nvPr>
        </p:nvSpPr>
        <p:spPr>
          <a:xfrm rot="21600000">
            <a:off x="1981200" y="1600201"/>
            <a:ext cx="8229600" cy="4525963"/>
          </a:xfrm>
        </p:spPr>
        <p:txBody>
          <a:bodyPr>
            <a:normAutofit fontScale="85000" lnSpcReduction="20000"/>
          </a:bodyPr>
          <a:lstStyle/>
          <a:p>
            <a:pPr marL="0" indent="0">
              <a:buNone/>
            </a:pPr>
            <a:r>
              <a:rPr lang="en-GB" dirty="0" smtClean="0"/>
              <a:t>A conversation with a purpose</a:t>
            </a:r>
          </a:p>
          <a:p>
            <a:pPr marL="0" indent="0">
              <a:buNone/>
            </a:pPr>
            <a:r>
              <a:rPr lang="en-GB" dirty="0" smtClean="0"/>
              <a:t>A beginning, a middle, and end</a:t>
            </a:r>
          </a:p>
          <a:p>
            <a:pPr marL="0" indent="0">
              <a:buNone/>
            </a:pPr>
            <a:r>
              <a:rPr lang="en-GB" dirty="0" smtClean="0"/>
              <a:t>A clear structure</a:t>
            </a:r>
          </a:p>
          <a:p>
            <a:pPr marL="0" indent="0">
              <a:buNone/>
            </a:pPr>
            <a:r>
              <a:rPr lang="en-GB" dirty="0" smtClean="0"/>
              <a:t>Utilising a range of skills</a:t>
            </a:r>
          </a:p>
          <a:p>
            <a:r>
              <a:rPr lang="en-GB" dirty="0" smtClean="0"/>
              <a:t>Listening</a:t>
            </a:r>
          </a:p>
          <a:p>
            <a:r>
              <a:rPr lang="en-GB" dirty="0" smtClean="0"/>
              <a:t>Questioning</a:t>
            </a:r>
          </a:p>
          <a:p>
            <a:r>
              <a:rPr lang="en-GB" dirty="0" smtClean="0"/>
              <a:t>Understanding non-verbal aspects</a:t>
            </a:r>
          </a:p>
          <a:p>
            <a:r>
              <a:rPr lang="en-GB" dirty="0" smtClean="0"/>
              <a:t>Recording</a:t>
            </a:r>
          </a:p>
          <a:p>
            <a:r>
              <a:rPr lang="en-GB" dirty="0" smtClean="0"/>
              <a:t>Cultural sensitivity</a:t>
            </a:r>
          </a:p>
          <a:p>
            <a:r>
              <a:rPr lang="en-GB" dirty="0" smtClean="0"/>
              <a:t>Feeding back</a:t>
            </a:r>
            <a:endParaRPr lang="en-GB" dirty="0"/>
          </a:p>
        </p:txBody>
      </p:sp>
    </p:spTree>
    <p:extLst>
      <p:ext uri="{BB962C8B-B14F-4D97-AF65-F5344CB8AC3E}">
        <p14:creationId xmlns:p14="http://schemas.microsoft.com/office/powerpoint/2010/main" val="3310799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1339</TotalTime>
  <Words>1093</Words>
  <Application>Microsoft Office PowerPoint</Application>
  <PresentationFormat>Widescreen</PresentationFormat>
  <Paragraphs>126</Paragraphs>
  <Slides>24</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Counselling, Support and Advocacy Skills</vt:lpstr>
      <vt:lpstr>MODULE AIM</vt:lpstr>
      <vt:lpstr>LEARNING OUTCOMES</vt:lpstr>
      <vt:lpstr>Session Overview: Saturday January 12th </vt:lpstr>
      <vt:lpstr>Reflections….</vt:lpstr>
      <vt:lpstr>Recap from L4 </vt:lpstr>
      <vt:lpstr>ADVOCACY</vt:lpstr>
      <vt:lpstr>Defining Advocacy</vt:lpstr>
      <vt:lpstr>ACTIVITY</vt:lpstr>
      <vt:lpstr>PowerPoint Presentation</vt:lpstr>
      <vt:lpstr>Practice of Advocacy</vt:lpstr>
      <vt:lpstr>PowerPoint Presentation</vt:lpstr>
      <vt:lpstr>MIND</vt:lpstr>
      <vt:lpstr>MAIN FORMS OF ADVOCACY</vt:lpstr>
      <vt:lpstr>Activity 2</vt:lpstr>
      <vt:lpstr>Reflections – personal development </vt:lpstr>
      <vt:lpstr>MAIN FORMS OF ADVOCACY THEORY ACTIVITY</vt:lpstr>
      <vt:lpstr>SKILL DEVELOPMENT</vt:lpstr>
      <vt:lpstr>INTERVIEWING</vt:lpstr>
      <vt:lpstr>THE STAGES OF ADVOCACY Bateman (Suggestion)</vt:lpstr>
      <vt:lpstr>JAMIESON’S RULE 1978</vt:lpstr>
      <vt:lpstr>PowerPoint Presentation</vt:lpstr>
      <vt:lpstr>PowerPoint Presentation</vt:lpstr>
      <vt:lpstr>AN INTERVIEW</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Induction</dc:title>
  <dc:creator>edu-rg</dc:creator>
  <cp:lastModifiedBy>Ceri Phelps</cp:lastModifiedBy>
  <cp:revision>115</cp:revision>
  <dcterms:created xsi:type="dcterms:W3CDTF">2010-09-08T11:58:32Z</dcterms:created>
  <dcterms:modified xsi:type="dcterms:W3CDTF">2019-01-02T09:34:15Z</dcterms:modified>
</cp:coreProperties>
</file>