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66" r:id="rId4"/>
    <p:sldId id="265" r:id="rId5"/>
    <p:sldId id="264" r:id="rId6"/>
    <p:sldId id="263" r:id="rId7"/>
    <p:sldId id="262" r:id="rId8"/>
    <p:sldId id="261" r:id="rId9"/>
    <p:sldId id="260" r:id="rId10"/>
    <p:sldId id="259"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234" autoAdjust="0"/>
  </p:normalViewPr>
  <p:slideViewPr>
    <p:cSldViewPr>
      <p:cViewPr varScale="1">
        <p:scale>
          <a:sx n="92" d="100"/>
          <a:sy n="92" d="100"/>
        </p:scale>
        <p:origin x="2154"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621F64-6296-4BDB-9B4A-3F16B7243896}" type="datetimeFigureOut">
              <a:rPr lang="en-IN" smtClean="0"/>
              <a:t>22-04-2022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6C79CE1-BFFE-4C22-8F67-6EBBE585666C}" type="slidenum">
              <a:rPr lang="en-IN" smtClean="0"/>
              <a:t>‹#›</a:t>
            </a:fld>
            <a:endParaRPr lang="en-IN"/>
          </a:p>
        </p:txBody>
      </p:sp>
    </p:spTree>
    <p:extLst>
      <p:ext uri="{BB962C8B-B14F-4D97-AF65-F5344CB8AC3E}">
        <p14:creationId xmlns:p14="http://schemas.microsoft.com/office/powerpoint/2010/main" val="4198960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Times New Roman" pitchFamily="18" charset="0"/>
                <a:ea typeface="+mn-ea"/>
                <a:cs typeface="Times New Roman" pitchFamily="18" charset="0"/>
              </a:rPr>
              <a:t>Notes: </a:t>
            </a:r>
            <a:r>
              <a:rPr lang="en-GB" sz="1200" kern="1200" dirty="0" smtClean="0">
                <a:solidFill>
                  <a:schemeClr val="tx1"/>
                </a:solidFill>
                <a:effectLst/>
                <a:latin typeface="Times New Roman" pitchFamily="18" charset="0"/>
                <a:ea typeface="+mn-ea"/>
                <a:cs typeface="Times New Roman" pitchFamily="18" charset="0"/>
              </a:rPr>
              <a:t>Employability is dependent on personal skills, attitudes and knowledge. This further focuses on the approach of using those assets and the way an individual is presenting them to employers.</a:t>
            </a:r>
            <a:endParaRPr lang="en-IN" sz="1200" kern="1200" dirty="0" smtClean="0">
              <a:solidFill>
                <a:schemeClr val="tx1"/>
              </a:solidFill>
              <a:effectLst/>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46C79CE1-BFFE-4C22-8F67-6EBBE585666C}" type="slidenum">
              <a:rPr lang="en-IN" smtClean="0"/>
              <a:t>2</a:t>
            </a:fld>
            <a:endParaRPr lang="en-IN"/>
          </a:p>
        </p:txBody>
      </p:sp>
    </p:spTree>
    <p:extLst>
      <p:ext uri="{BB962C8B-B14F-4D97-AF65-F5344CB8AC3E}">
        <p14:creationId xmlns:p14="http://schemas.microsoft.com/office/powerpoint/2010/main" val="1913589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Times New Roman" pitchFamily="18" charset="0"/>
                <a:ea typeface="+mn-ea"/>
                <a:cs typeface="Times New Roman" pitchFamily="18" charset="0"/>
              </a:rPr>
              <a:t>Note</a:t>
            </a:r>
            <a:r>
              <a:rPr lang="en-GB" sz="1200" kern="1200" dirty="0" smtClean="0">
                <a:solidFill>
                  <a:schemeClr val="tx1"/>
                </a:solidFill>
                <a:effectLst/>
                <a:latin typeface="Times New Roman" pitchFamily="18" charset="0"/>
                <a:ea typeface="+mn-ea"/>
                <a:cs typeface="Times New Roman" pitchFamily="18" charset="0"/>
              </a:rPr>
              <a:t>: Base salary for ambulance drivers vary from £18k - £23k and the total pay ranges from £19k - £29k. </a:t>
            </a:r>
            <a:endParaRPr lang="en-IN" sz="1200" kern="1200" dirty="0" smtClean="0">
              <a:solidFill>
                <a:schemeClr val="tx1"/>
              </a:solidFill>
              <a:effectLst/>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46C79CE1-BFFE-4C22-8F67-6EBBE585666C}" type="slidenum">
              <a:rPr lang="en-IN" smtClean="0"/>
              <a:t>3</a:t>
            </a:fld>
            <a:endParaRPr lang="en-IN"/>
          </a:p>
        </p:txBody>
      </p:sp>
    </p:spTree>
    <p:extLst>
      <p:ext uri="{BB962C8B-B14F-4D97-AF65-F5344CB8AC3E}">
        <p14:creationId xmlns:p14="http://schemas.microsoft.com/office/powerpoint/2010/main" val="602091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Times New Roman" pitchFamily="18" charset="0"/>
                <a:ea typeface="+mn-ea"/>
                <a:cs typeface="Times New Roman" pitchFamily="18" charset="0"/>
              </a:rPr>
              <a:t>Notes: </a:t>
            </a:r>
            <a:r>
              <a:rPr lang="en-GB" sz="1200" kern="1200" dirty="0" smtClean="0">
                <a:solidFill>
                  <a:schemeClr val="tx1"/>
                </a:solidFill>
                <a:effectLst/>
                <a:latin typeface="Times New Roman" pitchFamily="18" charset="0"/>
                <a:ea typeface="+mn-ea"/>
                <a:cs typeface="Times New Roman" pitchFamily="18" charset="0"/>
              </a:rPr>
              <a:t>For developing employability skills, this is required to plan work for meeting targets and deadlines and even monitor the progress of work for ensuring to be on track to meet the deadline. In addition, using initiative and being self-motivation is essential for completing tasks. </a:t>
            </a:r>
            <a:endParaRPr lang="en-IN" sz="1200" kern="1200" dirty="0" smtClean="0">
              <a:solidFill>
                <a:schemeClr val="tx1"/>
              </a:solidFill>
              <a:effectLst/>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46C79CE1-BFFE-4C22-8F67-6EBBE585666C}" type="slidenum">
              <a:rPr lang="en-IN" smtClean="0"/>
              <a:t>4</a:t>
            </a:fld>
            <a:endParaRPr lang="en-IN"/>
          </a:p>
        </p:txBody>
      </p:sp>
    </p:spTree>
    <p:extLst>
      <p:ext uri="{BB962C8B-B14F-4D97-AF65-F5344CB8AC3E}">
        <p14:creationId xmlns:p14="http://schemas.microsoft.com/office/powerpoint/2010/main" val="935521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Times New Roman" pitchFamily="18" charset="0"/>
                <a:ea typeface="+mn-ea"/>
                <a:cs typeface="Times New Roman" pitchFamily="18" charset="0"/>
              </a:rPr>
              <a:t>Notes:</a:t>
            </a:r>
            <a:r>
              <a:rPr lang="en-GB" sz="1200" kern="1200" dirty="0" smtClean="0">
                <a:solidFill>
                  <a:schemeClr val="tx1"/>
                </a:solidFill>
                <a:effectLst/>
                <a:latin typeface="Times New Roman" pitchFamily="18" charset="0"/>
                <a:ea typeface="+mn-ea"/>
                <a:cs typeface="Times New Roman" pitchFamily="18" charset="0"/>
              </a:rPr>
              <a:t> For progressing in career as paramedic ambulance driver I need to further prioritise other skills. Combine numerous pieces of info and in accordance draw conclusions. I need to concentrate and always stay focused for working properly on the assigned task. I require understanding new info and materials by studying and even gaining on-the-job experience. Always judge the benefits and cost of all potential activities. Use as well as operate a navigational GPS system for getting to and from locations. </a:t>
            </a:r>
            <a:endParaRPr lang="en-IN" sz="1200" kern="1200" dirty="0" smtClean="0">
              <a:solidFill>
                <a:schemeClr val="tx1"/>
              </a:solidFill>
              <a:effectLst/>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46C79CE1-BFFE-4C22-8F67-6EBBE585666C}" type="slidenum">
              <a:rPr lang="en-IN" smtClean="0"/>
              <a:t>5</a:t>
            </a:fld>
            <a:endParaRPr lang="en-IN"/>
          </a:p>
        </p:txBody>
      </p:sp>
    </p:spTree>
    <p:extLst>
      <p:ext uri="{BB962C8B-B14F-4D97-AF65-F5344CB8AC3E}">
        <p14:creationId xmlns:p14="http://schemas.microsoft.com/office/powerpoint/2010/main" val="1134292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Times New Roman" pitchFamily="18" charset="0"/>
                <a:ea typeface="+mn-ea"/>
                <a:cs typeface="Times New Roman" pitchFamily="18" charset="0"/>
              </a:rPr>
              <a:t>Notes:</a:t>
            </a:r>
            <a:r>
              <a:rPr lang="en-GB" sz="1200" kern="1200" dirty="0" smtClean="0">
                <a:solidFill>
                  <a:schemeClr val="tx1"/>
                </a:solidFill>
                <a:effectLst/>
                <a:latin typeface="Times New Roman" pitchFamily="18" charset="0"/>
                <a:ea typeface="+mn-ea"/>
                <a:cs typeface="Times New Roman" pitchFamily="18" charset="0"/>
              </a:rPr>
              <a:t> I need to stay focused on my strengths to be employed as paramedic ambulance driver. By using my strengths, I would like to minimise my threats and further capitalise on opportunities to out my weaknesses. This would facilitate me in having progressive career options.</a:t>
            </a:r>
            <a:endParaRPr lang="en-IN" sz="1200" kern="1200" dirty="0" smtClean="0">
              <a:solidFill>
                <a:schemeClr val="tx1"/>
              </a:solidFill>
              <a:effectLst/>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46C79CE1-BFFE-4C22-8F67-6EBBE585666C}" type="slidenum">
              <a:rPr lang="en-IN" smtClean="0"/>
              <a:t>6</a:t>
            </a:fld>
            <a:endParaRPr lang="en-IN"/>
          </a:p>
        </p:txBody>
      </p:sp>
    </p:spTree>
    <p:extLst>
      <p:ext uri="{BB962C8B-B14F-4D97-AF65-F5344CB8AC3E}">
        <p14:creationId xmlns:p14="http://schemas.microsoft.com/office/powerpoint/2010/main" val="22231495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mn-lt"/>
                <a:ea typeface="+mn-ea"/>
                <a:cs typeface="+mn-cs"/>
              </a:rPr>
              <a:t>Notes:</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ActiveCollab</a:t>
            </a:r>
            <a:r>
              <a:rPr lang="en-GB" sz="1200" kern="1200" dirty="0" smtClean="0">
                <a:solidFill>
                  <a:schemeClr val="tx1"/>
                </a:solidFill>
                <a:effectLst/>
                <a:latin typeface="+mn-lt"/>
                <a:ea typeface="+mn-ea"/>
                <a:cs typeface="+mn-cs"/>
              </a:rPr>
              <a:t> will improve team’s collaboration with shared team calendar in addition to time tracking option and sending essential invoices.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6C79CE1-BFFE-4C22-8F67-6EBBE585666C}" type="slidenum">
              <a:rPr lang="en-IN" smtClean="0"/>
              <a:t>7</a:t>
            </a:fld>
            <a:endParaRPr lang="en-IN"/>
          </a:p>
        </p:txBody>
      </p:sp>
    </p:spTree>
    <p:extLst>
      <p:ext uri="{BB962C8B-B14F-4D97-AF65-F5344CB8AC3E}">
        <p14:creationId xmlns:p14="http://schemas.microsoft.com/office/powerpoint/2010/main" val="31212935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Times New Roman" pitchFamily="18" charset="0"/>
                <a:ea typeface="+mn-ea"/>
                <a:cs typeface="Times New Roman" pitchFamily="18" charset="0"/>
              </a:rPr>
              <a:t>Notes: </a:t>
            </a:r>
            <a:r>
              <a:rPr lang="en-GB" sz="1200" kern="1200" dirty="0" smtClean="0">
                <a:solidFill>
                  <a:schemeClr val="tx1"/>
                </a:solidFill>
                <a:effectLst/>
                <a:latin typeface="Times New Roman" pitchFamily="18" charset="0"/>
                <a:ea typeface="+mn-ea"/>
                <a:cs typeface="Times New Roman" pitchFamily="18" charset="0"/>
              </a:rPr>
              <a:t>These skills would opportune me in acquiring the job as paramedic ambulance driver. The problem solving skills will help me in taking critical decisions. Numeracy skills will help me in proper calculations. Physical strength would be helpful in maintaining working capability and staying healthy. </a:t>
            </a:r>
            <a:endParaRPr lang="en-IN" sz="1200" kern="1200" dirty="0" smtClean="0">
              <a:solidFill>
                <a:schemeClr val="tx1"/>
              </a:solidFill>
              <a:effectLst/>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46C79CE1-BFFE-4C22-8F67-6EBBE585666C}" type="slidenum">
              <a:rPr lang="en-IN" smtClean="0"/>
              <a:t>8</a:t>
            </a:fld>
            <a:endParaRPr lang="en-IN"/>
          </a:p>
        </p:txBody>
      </p:sp>
    </p:spTree>
    <p:extLst>
      <p:ext uri="{BB962C8B-B14F-4D97-AF65-F5344CB8AC3E}">
        <p14:creationId xmlns:p14="http://schemas.microsoft.com/office/powerpoint/2010/main" val="27090946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Times New Roman" pitchFamily="18" charset="0"/>
                <a:ea typeface="+mn-ea"/>
                <a:cs typeface="Times New Roman" pitchFamily="18" charset="0"/>
              </a:rPr>
              <a:t>Notes:</a:t>
            </a:r>
            <a:r>
              <a:rPr lang="en-GB" sz="1200" kern="1200" dirty="0" smtClean="0">
                <a:solidFill>
                  <a:schemeClr val="tx1"/>
                </a:solidFill>
                <a:effectLst/>
                <a:latin typeface="Times New Roman" pitchFamily="18" charset="0"/>
                <a:ea typeface="+mn-ea"/>
                <a:cs typeface="Times New Roman" pitchFamily="18" charset="0"/>
              </a:rPr>
              <a:t> The skill development procedure that has been portrayed in this presentation for getting placed as paramedic ambulance driver and hence progressing in that preferred career further seems to be very effective and even achievable. </a:t>
            </a:r>
            <a:endParaRPr lang="en-IN" sz="1200" kern="1200" dirty="0" smtClean="0">
              <a:solidFill>
                <a:schemeClr val="tx1"/>
              </a:solidFill>
              <a:effectLst/>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46C79CE1-BFFE-4C22-8F67-6EBBE585666C}" type="slidenum">
              <a:rPr lang="en-IN" smtClean="0"/>
              <a:t>9</a:t>
            </a:fld>
            <a:endParaRPr lang="en-IN"/>
          </a:p>
        </p:txBody>
      </p:sp>
    </p:spTree>
    <p:extLst>
      <p:ext uri="{BB962C8B-B14F-4D97-AF65-F5344CB8AC3E}">
        <p14:creationId xmlns:p14="http://schemas.microsoft.com/office/powerpoint/2010/main" val="27861549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4/22/2022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4/22/2022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4/22/2022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5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4/22/2022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76400" y="685800"/>
            <a:ext cx="5867400" cy="914400"/>
          </a:xfrm>
        </p:spPr>
        <p:txBody>
          <a:bodyPr>
            <a:noAutofit/>
          </a:bodyPr>
          <a:lstStyle/>
          <a:p>
            <a:r>
              <a:rPr lang="en-US" sz="2800" b="1" dirty="0" smtClean="0">
                <a:latin typeface="Times New Roman" pitchFamily="18" charset="0"/>
                <a:cs typeface="Times New Roman" pitchFamily="18" charset="0"/>
              </a:rPr>
              <a:t>Individual Presentation</a:t>
            </a:r>
            <a:r>
              <a:rPr lang="en-IN" sz="2800" b="1" dirty="0" smtClean="0">
                <a:latin typeface="Times New Roman" pitchFamily="18" charset="0"/>
                <a:cs typeface="Times New Roman" pitchFamily="18" charset="0"/>
              </a:rPr>
              <a:t/>
            </a:r>
            <a:br>
              <a:rPr lang="en-IN" sz="2800" b="1" dirty="0" smtClean="0">
                <a:latin typeface="Times New Roman" pitchFamily="18" charset="0"/>
                <a:cs typeface="Times New Roman" pitchFamily="18" charset="0"/>
              </a:rPr>
            </a:br>
            <a:r>
              <a:rPr lang="nl-NL" sz="2800" b="1" dirty="0">
                <a:latin typeface="Times New Roman" pitchFamily="18" charset="0"/>
                <a:cs typeface="Times New Roman" pitchFamily="18" charset="0"/>
              </a:rPr>
              <a:t>STUDENT NAME: RUDOLF BALOG</a:t>
            </a:r>
            <a:br>
              <a:rPr lang="nl-NL" sz="2800" b="1" dirty="0">
                <a:latin typeface="Times New Roman" pitchFamily="18" charset="0"/>
                <a:cs typeface="Times New Roman" pitchFamily="18" charset="0"/>
              </a:rPr>
            </a:br>
            <a:r>
              <a:rPr lang="nl-NL" sz="2800" b="1" dirty="0">
                <a:latin typeface="Times New Roman" pitchFamily="18" charset="0"/>
                <a:cs typeface="Times New Roman" pitchFamily="18" charset="0"/>
              </a:rPr>
              <a:t>STUDENT ID: </a:t>
            </a:r>
            <a:r>
              <a:rPr lang="nl-NL" sz="2800" b="1" dirty="0" smtClean="0">
                <a:latin typeface="Times New Roman" pitchFamily="18" charset="0"/>
                <a:cs typeface="Times New Roman" pitchFamily="18" charset="0"/>
              </a:rPr>
              <a:t>2119447</a:t>
            </a:r>
            <a:endParaRPr lang="en-IN" sz="2800" b="1" dirty="0">
              <a:latin typeface="Times New Roman" pitchFamily="18" charset="0"/>
              <a:cs typeface="Times New Roman" pitchFamily="18" charset="0"/>
            </a:endParaRPr>
          </a:p>
        </p:txBody>
      </p:sp>
    </p:spTree>
    <p:extLst>
      <p:ext uri="{BB962C8B-B14F-4D97-AF65-F5344CB8AC3E}">
        <p14:creationId xmlns:p14="http://schemas.microsoft.com/office/powerpoint/2010/main" val="1680602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Introduction</a:t>
            </a:r>
            <a:endParaRPr lang="en-IN" sz="32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r>
              <a:rPr lang="en-GB" sz="2000" dirty="0">
                <a:latin typeface="Times New Roman" pitchFamily="18" charset="0"/>
                <a:cs typeface="Times New Roman" pitchFamily="18" charset="0"/>
              </a:rPr>
              <a:t>Employability skills are transferable skills required by an individual for making those employable in reality. </a:t>
            </a:r>
            <a:endParaRPr lang="en-GB" sz="2000" dirty="0" smtClean="0">
              <a:latin typeface="Times New Roman" pitchFamily="18" charset="0"/>
              <a:cs typeface="Times New Roman" pitchFamily="18" charset="0"/>
            </a:endParaRPr>
          </a:p>
          <a:p>
            <a:pPr algn="just"/>
            <a:endParaRPr lang="en-IN"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Alongside good subject knowledge and technical understanding, employers are outlining a strategic set of skills, which they want to have in an employee with perfection. </a:t>
            </a:r>
            <a:endParaRPr lang="en-GB" sz="2000" dirty="0" smtClean="0">
              <a:latin typeface="Times New Roman" pitchFamily="18" charset="0"/>
              <a:cs typeface="Times New Roman" pitchFamily="18" charset="0"/>
            </a:endParaRPr>
          </a:p>
          <a:p>
            <a:pPr algn="just"/>
            <a:endParaRPr lang="en-IN"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These skills are what they believe will impeccably equip an employee in carrying out their roles and responsibilities in the best possible way of their capability (</a:t>
            </a:r>
            <a:r>
              <a:rPr lang="en-GB" sz="2000" dirty="0" err="1">
                <a:latin typeface="Times New Roman" pitchFamily="18" charset="0"/>
                <a:cs typeface="Times New Roman" pitchFamily="18" charset="0"/>
              </a:rPr>
              <a:t>Fajaryati</a:t>
            </a:r>
            <a:r>
              <a:rPr lang="en-GB" sz="2000" dirty="0">
                <a:latin typeface="Times New Roman" pitchFamily="18" charset="0"/>
                <a:cs typeface="Times New Roman" pitchFamily="18" charset="0"/>
              </a:rPr>
              <a:t> and </a:t>
            </a:r>
            <a:r>
              <a:rPr lang="en-GB" sz="2000" dirty="0" err="1">
                <a:latin typeface="Times New Roman" pitchFamily="18" charset="0"/>
                <a:cs typeface="Times New Roman" pitchFamily="18" charset="0"/>
              </a:rPr>
              <a:t>Akhyar</a:t>
            </a:r>
            <a:r>
              <a:rPr lang="en-GB" sz="2000" dirty="0">
                <a:latin typeface="Times New Roman" pitchFamily="18" charset="0"/>
                <a:cs typeface="Times New Roman" pitchFamily="18" charset="0"/>
              </a:rPr>
              <a:t>, 2020). </a:t>
            </a:r>
            <a:endParaRPr lang="en-IN" sz="2000" dirty="0">
              <a:latin typeface="Times New Roman" pitchFamily="18" charset="0"/>
              <a:cs typeface="Times New Roman" pitchFamily="18" charset="0"/>
            </a:endParaRPr>
          </a:p>
        </p:txBody>
      </p:sp>
    </p:spTree>
    <p:extLst>
      <p:ext uri="{BB962C8B-B14F-4D97-AF65-F5344CB8AC3E}">
        <p14:creationId xmlns:p14="http://schemas.microsoft.com/office/powerpoint/2010/main" val="2944982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Ambulance Driver in </a:t>
            </a:r>
            <a:r>
              <a:rPr lang="en-GB" sz="3200" b="1" dirty="0" smtClean="0">
                <a:latin typeface="Times New Roman" pitchFamily="18" charset="0"/>
                <a:cs typeface="Times New Roman" pitchFamily="18" charset="0"/>
              </a:rPr>
              <a:t>UK</a:t>
            </a:r>
            <a:endParaRPr lang="en-IN" sz="3200" dirty="0">
              <a:latin typeface="Times New Roman" pitchFamily="18" charset="0"/>
              <a:cs typeface="Times New Roman" pitchFamily="18" charset="0"/>
            </a:endParaRPr>
          </a:p>
        </p:txBody>
      </p:sp>
      <p:sp>
        <p:nvSpPr>
          <p:cNvPr id="3" name="Content Placeholder 2"/>
          <p:cNvSpPr>
            <a:spLocks noGrp="1"/>
          </p:cNvSpPr>
          <p:nvPr>
            <p:ph sz="half" idx="1"/>
          </p:nvPr>
        </p:nvSpPr>
        <p:spPr>
          <a:xfrm>
            <a:off x="228600" y="1295400"/>
            <a:ext cx="8763000" cy="4830763"/>
          </a:xfrm>
        </p:spPr>
        <p:txBody>
          <a:bodyPr>
            <a:normAutofit/>
          </a:bodyPr>
          <a:lstStyle/>
          <a:p>
            <a:pPr algn="just"/>
            <a:r>
              <a:rPr lang="en-GB" sz="2000" dirty="0">
                <a:latin typeface="Times New Roman" pitchFamily="18" charset="0"/>
                <a:cs typeface="Times New Roman" pitchFamily="18" charset="0"/>
              </a:rPr>
              <a:t>In UK, there has been high demand for ambulance drivers.</a:t>
            </a:r>
            <a:endParaRPr lang="en-IN"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The salary is affected by various skills that candidate possess. </a:t>
            </a:r>
            <a:endParaRPr lang="en-IN"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The paramedic ambulance drivers are also given common health benefits. </a:t>
            </a:r>
            <a:endParaRPr lang="en-IN"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The average base salary is somewhat around £20,000 per year. </a:t>
            </a:r>
            <a:endParaRPr lang="en-IN" sz="2000" dirty="0">
              <a:latin typeface="Times New Roman" pitchFamily="18" charset="0"/>
              <a:cs typeface="Times New Roman" pitchFamily="18" charset="0"/>
            </a:endParaRP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52400" y="2819400"/>
            <a:ext cx="4495800" cy="3172395"/>
          </a:xfrm>
        </p:spPr>
      </p:pic>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8200" y="3581400"/>
            <a:ext cx="4429125" cy="320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239965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normAutofit/>
          </a:bodyPr>
          <a:lstStyle/>
          <a:p>
            <a:r>
              <a:rPr lang="en-GB" sz="3200" b="1" dirty="0">
                <a:latin typeface="Times New Roman" pitchFamily="18" charset="0"/>
                <a:cs typeface="Times New Roman" pitchFamily="18" charset="0"/>
              </a:rPr>
              <a:t>Employability </a:t>
            </a:r>
            <a:r>
              <a:rPr lang="en-GB" sz="3200" b="1" dirty="0" smtClean="0">
                <a:latin typeface="Times New Roman" pitchFamily="18" charset="0"/>
                <a:cs typeface="Times New Roman" pitchFamily="18" charset="0"/>
              </a:rPr>
              <a:t>Skills</a:t>
            </a:r>
            <a:endParaRPr lang="en-IN" sz="3200" dirty="0">
              <a:latin typeface="Times New Roman" pitchFamily="18" charset="0"/>
              <a:cs typeface="Times New Roman" pitchFamily="18" charset="0"/>
            </a:endParaRPr>
          </a:p>
        </p:txBody>
      </p:sp>
      <p:pic>
        <p:nvPicPr>
          <p:cNvPr id="5" name="Content Placeholder 4"/>
          <p:cNvPicPr>
            <a:picLocks noGrp="1" noChangeAspect="1"/>
          </p:cNvPicPr>
          <p:nvPr>
            <p:ph sz="half" idx="1"/>
          </p:nvPr>
        </p:nvPicPr>
        <p:blipFill rotWithShape="1">
          <a:blip r:embed="rId3" cstate="print">
            <a:extLst>
              <a:ext uri="{28A0092B-C50C-407E-A947-70E740481C1C}">
                <a14:useLocalDpi xmlns:a14="http://schemas.microsoft.com/office/drawing/2010/main" val="0"/>
              </a:ext>
            </a:extLst>
          </a:blip>
          <a:srcRect t="3517" b="7490"/>
          <a:stretch/>
        </p:blipFill>
        <p:spPr>
          <a:xfrm>
            <a:off x="76200" y="1676400"/>
            <a:ext cx="4419600" cy="4191000"/>
          </a:xfrm>
        </p:spPr>
      </p:pic>
      <p:sp>
        <p:nvSpPr>
          <p:cNvPr id="4" name="Content Placeholder 3"/>
          <p:cNvSpPr>
            <a:spLocks noGrp="1"/>
          </p:cNvSpPr>
          <p:nvPr>
            <p:ph sz="half" idx="2"/>
          </p:nvPr>
        </p:nvSpPr>
        <p:spPr>
          <a:xfrm>
            <a:off x="4267200" y="1143000"/>
            <a:ext cx="4724400" cy="5257800"/>
          </a:xfrm>
        </p:spPr>
        <p:txBody>
          <a:bodyPr>
            <a:noAutofit/>
          </a:bodyPr>
          <a:lstStyle/>
          <a:p>
            <a:pPr algn="just"/>
            <a:r>
              <a:rPr lang="en-GB" sz="1800" b="1" dirty="0">
                <a:latin typeface="Times New Roman" pitchFamily="18" charset="0"/>
                <a:cs typeface="Times New Roman" pitchFamily="18" charset="0"/>
              </a:rPr>
              <a:t>Interpersonal and Communication skills</a:t>
            </a:r>
            <a:r>
              <a:rPr lang="en-GB" sz="1800" dirty="0">
                <a:latin typeface="Times New Roman" pitchFamily="18" charset="0"/>
                <a:cs typeface="Times New Roman" pitchFamily="18" charset="0"/>
              </a:rPr>
              <a:t>- This is the capability of explaining what a person mean in concise and clear way either through spoken or written means.</a:t>
            </a:r>
            <a:endParaRPr lang="en-IN" sz="1800" dirty="0">
              <a:latin typeface="Times New Roman" pitchFamily="18" charset="0"/>
              <a:cs typeface="Times New Roman" pitchFamily="18" charset="0"/>
            </a:endParaRPr>
          </a:p>
          <a:p>
            <a:pPr algn="just"/>
            <a:r>
              <a:rPr lang="en-GB" sz="1800" b="1" dirty="0">
                <a:latin typeface="Times New Roman" pitchFamily="18" charset="0"/>
                <a:cs typeface="Times New Roman" pitchFamily="18" charset="0"/>
              </a:rPr>
              <a:t>Problem solving skill</a:t>
            </a:r>
            <a:r>
              <a:rPr lang="en-GB" sz="1800" dirty="0">
                <a:latin typeface="Times New Roman" pitchFamily="18" charset="0"/>
                <a:cs typeface="Times New Roman" pitchFamily="18" charset="0"/>
              </a:rPr>
              <a:t>- This is capability of understanding issue by breaking down in smaller sections and recognising key problems, implications and finding solutions (</a:t>
            </a:r>
            <a:r>
              <a:rPr lang="en-GB" sz="1800" dirty="0" err="1">
                <a:latin typeface="Times New Roman" pitchFamily="18" charset="0"/>
                <a:cs typeface="Times New Roman" pitchFamily="18" charset="0"/>
              </a:rPr>
              <a:t>Rahman</a:t>
            </a:r>
            <a:r>
              <a:rPr lang="en-GB" sz="1800" dirty="0">
                <a:latin typeface="Times New Roman" pitchFamily="18" charset="0"/>
                <a:cs typeface="Times New Roman" pitchFamily="18" charset="0"/>
              </a:rPr>
              <a:t>, 2019).</a:t>
            </a:r>
            <a:endParaRPr lang="en-IN" sz="1800" dirty="0">
              <a:latin typeface="Times New Roman" pitchFamily="18" charset="0"/>
              <a:cs typeface="Times New Roman" pitchFamily="18" charset="0"/>
            </a:endParaRPr>
          </a:p>
          <a:p>
            <a:pPr algn="just"/>
            <a:r>
              <a:rPr lang="en-GB" sz="1800" b="1" dirty="0">
                <a:latin typeface="Times New Roman" pitchFamily="18" charset="0"/>
                <a:cs typeface="Times New Roman" pitchFamily="18" charset="0"/>
              </a:rPr>
              <a:t>Working to deadline and under pressure-</a:t>
            </a:r>
            <a:r>
              <a:rPr lang="en-GB" sz="1800" dirty="0">
                <a:latin typeface="Times New Roman" pitchFamily="18" charset="0"/>
                <a:cs typeface="Times New Roman" pitchFamily="18" charset="0"/>
              </a:rPr>
              <a:t> This is essential to handle stress that comes with deadlines as well as ensuring that the employee meets them.</a:t>
            </a:r>
            <a:endParaRPr lang="en-IN" sz="1800" dirty="0">
              <a:latin typeface="Times New Roman" pitchFamily="18" charset="0"/>
              <a:cs typeface="Times New Roman" pitchFamily="18" charset="0"/>
            </a:endParaRPr>
          </a:p>
          <a:p>
            <a:pPr algn="just"/>
            <a:r>
              <a:rPr lang="en-GB" sz="1800" b="1" dirty="0">
                <a:latin typeface="Times New Roman" pitchFamily="18" charset="0"/>
                <a:cs typeface="Times New Roman" pitchFamily="18" charset="0"/>
              </a:rPr>
              <a:t>Organisational skills-</a:t>
            </a:r>
            <a:r>
              <a:rPr lang="en-GB" sz="1800" dirty="0">
                <a:latin typeface="Times New Roman" pitchFamily="18" charset="0"/>
                <a:cs typeface="Times New Roman" pitchFamily="18" charset="0"/>
              </a:rPr>
              <a:t> Individuals need to become more methodical and organised. </a:t>
            </a:r>
            <a:endParaRPr lang="en-IN" sz="1800" dirty="0">
              <a:latin typeface="Times New Roman" pitchFamily="18" charset="0"/>
              <a:cs typeface="Times New Roman" pitchFamily="18" charset="0"/>
            </a:endParaRPr>
          </a:p>
          <a:p>
            <a:pPr algn="just"/>
            <a:r>
              <a:rPr lang="en-GB" sz="1800" b="1" dirty="0">
                <a:latin typeface="Times New Roman" pitchFamily="18" charset="0"/>
                <a:cs typeface="Times New Roman" pitchFamily="18" charset="0"/>
              </a:rPr>
              <a:t>Teamwork-</a:t>
            </a:r>
            <a:r>
              <a:rPr lang="en-GB" sz="1800" dirty="0">
                <a:latin typeface="Times New Roman" pitchFamily="18" charset="0"/>
                <a:cs typeface="Times New Roman" pitchFamily="18" charset="0"/>
              </a:rPr>
              <a:t> This is required to work with people from various disciplines, expertise and backgrounds for accomplishing the goal or task. </a:t>
            </a:r>
            <a:endParaRPr lang="en-IN" sz="1800" dirty="0">
              <a:latin typeface="Times New Roman" pitchFamily="18" charset="0"/>
              <a:cs typeface="Times New Roman" pitchFamily="18" charset="0"/>
            </a:endParaRPr>
          </a:p>
        </p:txBody>
      </p:sp>
    </p:spTree>
    <p:extLst>
      <p:ext uri="{BB962C8B-B14F-4D97-AF65-F5344CB8AC3E}">
        <p14:creationId xmlns:p14="http://schemas.microsoft.com/office/powerpoint/2010/main" val="3378353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normAutofit/>
          </a:bodyPr>
          <a:lstStyle/>
          <a:p>
            <a:r>
              <a:rPr lang="en-GB" sz="3200" b="1" dirty="0">
                <a:latin typeface="Times New Roman" pitchFamily="18" charset="0"/>
                <a:cs typeface="Times New Roman" pitchFamily="18" charset="0"/>
              </a:rPr>
              <a:t>Employability Skills for Paramedic Ambulance Driver</a:t>
            </a:r>
            <a:endParaRPr lang="en-IN" sz="3200" dirty="0">
              <a:latin typeface="Times New Roman" pitchFamily="18" charset="0"/>
              <a:cs typeface="Times New Roman" pitchFamily="18" charset="0"/>
            </a:endParaRPr>
          </a:p>
        </p:txBody>
      </p:sp>
      <p:sp>
        <p:nvSpPr>
          <p:cNvPr id="3" name="Content Placeholder 2"/>
          <p:cNvSpPr>
            <a:spLocks noGrp="1"/>
          </p:cNvSpPr>
          <p:nvPr>
            <p:ph sz="half" idx="1"/>
          </p:nvPr>
        </p:nvSpPr>
        <p:spPr>
          <a:xfrm>
            <a:off x="76200" y="1143000"/>
            <a:ext cx="4953000" cy="5562600"/>
          </a:xfrm>
        </p:spPr>
        <p:txBody>
          <a:bodyPr>
            <a:noAutofit/>
          </a:bodyPr>
          <a:lstStyle/>
          <a:p>
            <a:pPr algn="just"/>
            <a:r>
              <a:rPr lang="en-GB" sz="1600" dirty="0">
                <a:latin typeface="Times New Roman" pitchFamily="18" charset="0"/>
                <a:cs typeface="Times New Roman" pitchFamily="18" charset="0"/>
              </a:rPr>
              <a:t>For acquiring a job as paramedic ambulance driver and further progressing in that profession, the following employability skills are essential.</a:t>
            </a:r>
            <a:endParaRPr lang="en-IN" sz="1600" dirty="0">
              <a:latin typeface="Times New Roman" pitchFamily="18" charset="0"/>
              <a:cs typeface="Times New Roman" pitchFamily="18" charset="0"/>
            </a:endParaRPr>
          </a:p>
          <a:p>
            <a:pPr algn="just"/>
            <a:r>
              <a:rPr lang="en-GB" sz="1600" dirty="0">
                <a:latin typeface="Times New Roman" pitchFamily="18" charset="0"/>
                <a:cs typeface="Times New Roman" pitchFamily="18" charset="0"/>
              </a:rPr>
              <a:t>I require communicating effectively and clearly to patients and colleagues.</a:t>
            </a:r>
            <a:endParaRPr lang="en-IN" sz="1600" dirty="0">
              <a:latin typeface="Times New Roman" pitchFamily="18" charset="0"/>
              <a:cs typeface="Times New Roman" pitchFamily="18" charset="0"/>
            </a:endParaRPr>
          </a:p>
          <a:p>
            <a:pPr algn="just"/>
            <a:r>
              <a:rPr lang="en-GB" sz="1600" dirty="0">
                <a:latin typeface="Times New Roman" pitchFamily="18" charset="0"/>
                <a:cs typeface="Times New Roman" pitchFamily="18" charset="0"/>
              </a:rPr>
              <a:t>Be observant of surroundings, like loading patients onto stretchers and further loading stretchers into ambulance or hazardous traffic situations while driving (Thomas </a:t>
            </a:r>
            <a:r>
              <a:rPr lang="en-GB" sz="1600" i="1" dirty="0">
                <a:latin typeface="Times New Roman" pitchFamily="18" charset="0"/>
                <a:cs typeface="Times New Roman" pitchFamily="18" charset="0"/>
              </a:rPr>
              <a:t>et al.</a:t>
            </a:r>
            <a:r>
              <a:rPr lang="en-GB" sz="1600" dirty="0">
                <a:latin typeface="Times New Roman" pitchFamily="18" charset="0"/>
                <a:cs typeface="Times New Roman" pitchFamily="18" charset="0"/>
              </a:rPr>
              <a:t>, 2019).</a:t>
            </a:r>
            <a:endParaRPr lang="en-IN" sz="1600" dirty="0">
              <a:latin typeface="Times New Roman" pitchFamily="18" charset="0"/>
              <a:cs typeface="Times New Roman" pitchFamily="18" charset="0"/>
            </a:endParaRPr>
          </a:p>
          <a:p>
            <a:pPr algn="just"/>
            <a:r>
              <a:rPr lang="en-GB" sz="1600" dirty="0">
                <a:latin typeface="Times New Roman" pitchFamily="18" charset="0"/>
                <a:cs typeface="Times New Roman" pitchFamily="18" charset="0"/>
              </a:rPr>
              <a:t>I require following safety and traffic guidelines while picking up and even transporting patients carefully. </a:t>
            </a:r>
            <a:endParaRPr lang="en-IN" sz="1600" dirty="0">
              <a:latin typeface="Times New Roman" pitchFamily="18" charset="0"/>
              <a:cs typeface="Times New Roman" pitchFamily="18" charset="0"/>
            </a:endParaRPr>
          </a:p>
          <a:p>
            <a:pPr algn="just"/>
            <a:r>
              <a:rPr lang="en-GB" sz="1600" dirty="0">
                <a:latin typeface="Times New Roman" pitchFamily="18" charset="0"/>
                <a:cs typeface="Times New Roman" pitchFamily="18" charset="0"/>
              </a:rPr>
              <a:t>I require accompanying and assisting emergency medical technicians on calls. Ambulance drivers need driving ambulances and assisting ambulance drivers to transport injured, sick and convalescing persons (</a:t>
            </a:r>
            <a:r>
              <a:rPr lang="en-GB" sz="1600" dirty="0" err="1">
                <a:latin typeface="Times New Roman" pitchFamily="18" charset="0"/>
                <a:cs typeface="Times New Roman" pitchFamily="18" charset="0"/>
              </a:rPr>
              <a:t>Machrina</a:t>
            </a:r>
            <a:r>
              <a:rPr lang="en-GB" sz="1600" dirty="0">
                <a:latin typeface="Times New Roman" pitchFamily="18" charset="0"/>
                <a:cs typeface="Times New Roman" pitchFamily="18" charset="0"/>
              </a:rPr>
              <a:t> </a:t>
            </a:r>
            <a:r>
              <a:rPr lang="en-GB" sz="1600" i="1" dirty="0">
                <a:latin typeface="Times New Roman" pitchFamily="18" charset="0"/>
                <a:cs typeface="Times New Roman" pitchFamily="18" charset="0"/>
              </a:rPr>
              <a:t>et al.</a:t>
            </a:r>
            <a:r>
              <a:rPr lang="en-GB" sz="1600" dirty="0">
                <a:latin typeface="Times New Roman" pitchFamily="18" charset="0"/>
                <a:cs typeface="Times New Roman" pitchFamily="18" charset="0"/>
              </a:rPr>
              <a:t>, 2019). </a:t>
            </a:r>
            <a:endParaRPr lang="en-IN" sz="1600" dirty="0">
              <a:latin typeface="Times New Roman" pitchFamily="18" charset="0"/>
              <a:cs typeface="Times New Roman" pitchFamily="18" charset="0"/>
            </a:endParaRPr>
          </a:p>
          <a:p>
            <a:pPr algn="just"/>
            <a:r>
              <a:rPr lang="en-GB" sz="1600" dirty="0">
                <a:latin typeface="Times New Roman" pitchFamily="18" charset="0"/>
                <a:cs typeface="Times New Roman" pitchFamily="18" charset="0"/>
              </a:rPr>
              <a:t>Control and operate emergency vehicle properly (Becker and </a:t>
            </a:r>
            <a:r>
              <a:rPr lang="en-GB" sz="1600" dirty="0" err="1">
                <a:latin typeface="Times New Roman" pitchFamily="18" charset="0"/>
                <a:cs typeface="Times New Roman" pitchFamily="18" charset="0"/>
              </a:rPr>
              <a:t>Hugelius</a:t>
            </a:r>
            <a:r>
              <a:rPr lang="en-GB" sz="1600" dirty="0">
                <a:latin typeface="Times New Roman" pitchFamily="18" charset="0"/>
                <a:cs typeface="Times New Roman" pitchFamily="18" charset="0"/>
              </a:rPr>
              <a:t>, 2021).</a:t>
            </a:r>
            <a:endParaRPr lang="en-IN" sz="1600" dirty="0">
              <a:latin typeface="Times New Roman" pitchFamily="18" charset="0"/>
              <a:cs typeface="Times New Roman" pitchFamily="18" charset="0"/>
            </a:endParaRPr>
          </a:p>
          <a:p>
            <a:pPr algn="just"/>
            <a:r>
              <a:rPr lang="en-GB" sz="1600" dirty="0">
                <a:latin typeface="Times New Roman" pitchFamily="18" charset="0"/>
                <a:cs typeface="Times New Roman" pitchFamily="18" charset="0"/>
              </a:rPr>
              <a:t>Sometimes, I need to administer first aid like splinting, bandaging and administering oxygen apart from shackling or restraining violent patients. </a:t>
            </a:r>
            <a:endParaRPr lang="en-IN" sz="1600" dirty="0">
              <a:latin typeface="Times New Roman" pitchFamily="18" charset="0"/>
              <a:cs typeface="Times New Roman" pitchFamily="18" charset="0"/>
            </a:endParaRPr>
          </a:p>
        </p:txBody>
      </p:sp>
      <p:pic>
        <p:nvPicPr>
          <p:cNvPr id="3074"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029200" y="2209799"/>
            <a:ext cx="4038600" cy="30387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00427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normAutofit/>
          </a:bodyPr>
          <a:lstStyle/>
          <a:p>
            <a:r>
              <a:rPr lang="en-GB" sz="3200" b="1" dirty="0">
                <a:latin typeface="Times New Roman" pitchFamily="18" charset="0"/>
                <a:cs typeface="Times New Roman" pitchFamily="18" charset="0"/>
              </a:rPr>
              <a:t>SWOT </a:t>
            </a:r>
            <a:r>
              <a:rPr lang="en-GB" sz="3200" b="1" dirty="0" smtClean="0">
                <a:latin typeface="Times New Roman" pitchFamily="18" charset="0"/>
                <a:cs typeface="Times New Roman" pitchFamily="18" charset="0"/>
              </a:rPr>
              <a:t>Analysis</a:t>
            </a:r>
            <a:endParaRPr lang="en-IN" sz="3200"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71302697"/>
              </p:ext>
            </p:extLst>
          </p:nvPr>
        </p:nvGraphicFramePr>
        <p:xfrm>
          <a:off x="152400" y="1253654"/>
          <a:ext cx="8839199" cy="5299546"/>
        </p:xfrm>
        <a:graphic>
          <a:graphicData uri="http://schemas.openxmlformats.org/drawingml/2006/table">
            <a:tbl>
              <a:tblPr firstRow="1" firstCol="1" bandRow="1">
                <a:tableStyleId>{2D5ABB26-0587-4C30-8999-92F81FD0307C}</a:tableStyleId>
              </a:tblPr>
              <a:tblGrid>
                <a:gridCol w="1371600">
                  <a:extLst>
                    <a:ext uri="{9D8B030D-6E8A-4147-A177-3AD203B41FA5}">
                      <a16:colId xmlns:a16="http://schemas.microsoft.com/office/drawing/2014/main" val="20000"/>
                    </a:ext>
                  </a:extLst>
                </a:gridCol>
                <a:gridCol w="7467599">
                  <a:extLst>
                    <a:ext uri="{9D8B030D-6E8A-4147-A177-3AD203B41FA5}">
                      <a16:colId xmlns:a16="http://schemas.microsoft.com/office/drawing/2014/main" val="20001"/>
                    </a:ext>
                  </a:extLst>
                </a:gridCol>
              </a:tblGrid>
              <a:tr h="1855645">
                <a:tc>
                  <a:txBody>
                    <a:bodyPr/>
                    <a:lstStyle/>
                    <a:p>
                      <a:pPr algn="ctr">
                        <a:lnSpc>
                          <a:spcPct val="100000"/>
                        </a:lnSpc>
                        <a:spcAft>
                          <a:spcPts val="800"/>
                        </a:spcAft>
                      </a:pPr>
                      <a:r>
                        <a:rPr lang="en-GB" sz="1600" b="1" dirty="0">
                          <a:effectLst/>
                          <a:latin typeface="Times New Roman" pitchFamily="18" charset="0"/>
                          <a:cs typeface="Times New Roman" pitchFamily="18" charset="0"/>
                        </a:rPr>
                        <a:t>Strengths</a:t>
                      </a:r>
                      <a:endParaRPr lang="en-IN" sz="1600" b="1" dirty="0">
                        <a:effectLst/>
                        <a:latin typeface="Times New Roman" pitchFamily="18" charset="0"/>
                        <a:ea typeface="Calibri"/>
                        <a:cs typeface="Times New Roman" pitchFamily="18" charset="0"/>
                      </a:endParaRPr>
                    </a:p>
                  </a:txBody>
                  <a:tcPr marL="50917" marR="50917" marT="0" marB="0"/>
                </a:tc>
                <a:tc>
                  <a:txBody>
                    <a:bodyPr/>
                    <a:lstStyle/>
                    <a:p>
                      <a:pPr algn="just">
                        <a:lnSpc>
                          <a:spcPct val="100000"/>
                        </a:lnSpc>
                        <a:spcAft>
                          <a:spcPts val="800"/>
                        </a:spcAft>
                      </a:pPr>
                      <a:r>
                        <a:rPr lang="en-GB" sz="1600" dirty="0">
                          <a:effectLst/>
                          <a:latin typeface="Times New Roman" pitchFamily="18" charset="0"/>
                          <a:cs typeface="Times New Roman" pitchFamily="18" charset="0"/>
                        </a:rPr>
                        <a:t>I have high interpersonal skills, which is essential in ambulance driving in healthcare sector.</a:t>
                      </a:r>
                      <a:endParaRPr lang="en-IN" sz="1600" dirty="0">
                        <a:effectLst/>
                        <a:latin typeface="Times New Roman" pitchFamily="18" charset="0"/>
                        <a:cs typeface="Times New Roman" pitchFamily="18" charset="0"/>
                      </a:endParaRPr>
                    </a:p>
                    <a:p>
                      <a:pPr algn="just">
                        <a:lnSpc>
                          <a:spcPct val="100000"/>
                        </a:lnSpc>
                        <a:spcAft>
                          <a:spcPts val="800"/>
                        </a:spcAft>
                      </a:pPr>
                      <a:r>
                        <a:rPr lang="en-GB" sz="1600" dirty="0">
                          <a:effectLst/>
                          <a:latin typeface="Times New Roman" pitchFamily="18" charset="0"/>
                          <a:cs typeface="Times New Roman" pitchFamily="18" charset="0"/>
                        </a:rPr>
                        <a:t>I possess high level of confidence to delivering any assigned tasks ranging from reporting facts about concerning emergencies or accidents to low enforcement officials or hospital staff.</a:t>
                      </a:r>
                      <a:endParaRPr lang="en-IN" sz="1600" dirty="0">
                        <a:effectLst/>
                        <a:latin typeface="Times New Roman" pitchFamily="18" charset="0"/>
                        <a:cs typeface="Times New Roman" pitchFamily="18" charset="0"/>
                      </a:endParaRPr>
                    </a:p>
                    <a:p>
                      <a:pPr algn="just">
                        <a:lnSpc>
                          <a:spcPct val="100000"/>
                        </a:lnSpc>
                        <a:spcAft>
                          <a:spcPts val="800"/>
                        </a:spcAft>
                      </a:pPr>
                      <a:r>
                        <a:rPr lang="en-GB" sz="1600" dirty="0">
                          <a:effectLst/>
                          <a:latin typeface="Times New Roman" pitchFamily="18" charset="0"/>
                          <a:cs typeface="Times New Roman" pitchFamily="18" charset="0"/>
                        </a:rPr>
                        <a:t>Having interest to become a manager, I stay attentive while listening.</a:t>
                      </a:r>
                      <a:endParaRPr lang="en-IN" sz="1600" dirty="0">
                        <a:effectLst/>
                        <a:latin typeface="Times New Roman" pitchFamily="18" charset="0"/>
                        <a:cs typeface="Times New Roman" pitchFamily="18" charset="0"/>
                      </a:endParaRPr>
                    </a:p>
                    <a:p>
                      <a:pPr algn="just">
                        <a:lnSpc>
                          <a:spcPct val="100000"/>
                        </a:lnSpc>
                        <a:spcAft>
                          <a:spcPts val="800"/>
                        </a:spcAft>
                      </a:pPr>
                      <a:r>
                        <a:rPr lang="en-GB" sz="1600" dirty="0">
                          <a:effectLst/>
                          <a:latin typeface="Times New Roman" pitchFamily="18" charset="0"/>
                          <a:cs typeface="Times New Roman" pitchFamily="18" charset="0"/>
                        </a:rPr>
                        <a:t>I am knowledgeable in replacing or removing soiled linen and equipment for maintaining sanitary conditions.</a:t>
                      </a:r>
                      <a:endParaRPr lang="en-IN" sz="1600" dirty="0">
                        <a:effectLst/>
                        <a:latin typeface="Times New Roman" pitchFamily="18" charset="0"/>
                        <a:ea typeface="Calibri"/>
                        <a:cs typeface="Times New Roman" pitchFamily="18" charset="0"/>
                      </a:endParaRPr>
                    </a:p>
                  </a:txBody>
                  <a:tcPr marL="50917" marR="50917" marT="0" marB="0"/>
                </a:tc>
                <a:extLst>
                  <a:ext uri="{0D108BD9-81ED-4DB2-BD59-A6C34878D82A}">
                    <a16:rowId xmlns:a16="http://schemas.microsoft.com/office/drawing/2014/main" val="10000"/>
                  </a:ext>
                </a:extLst>
              </a:tr>
              <a:tr h="890106">
                <a:tc>
                  <a:txBody>
                    <a:bodyPr/>
                    <a:lstStyle/>
                    <a:p>
                      <a:pPr algn="ctr">
                        <a:lnSpc>
                          <a:spcPct val="100000"/>
                        </a:lnSpc>
                        <a:spcAft>
                          <a:spcPts val="800"/>
                        </a:spcAft>
                      </a:pPr>
                      <a:r>
                        <a:rPr lang="en-GB" sz="1600" b="1" dirty="0">
                          <a:effectLst/>
                          <a:latin typeface="Times New Roman" pitchFamily="18" charset="0"/>
                          <a:cs typeface="Times New Roman" pitchFamily="18" charset="0"/>
                        </a:rPr>
                        <a:t>Weaknesses</a:t>
                      </a:r>
                      <a:endParaRPr lang="en-IN" sz="1600" b="1" dirty="0">
                        <a:effectLst/>
                        <a:latin typeface="Times New Roman" pitchFamily="18" charset="0"/>
                        <a:ea typeface="Calibri"/>
                        <a:cs typeface="Times New Roman" pitchFamily="18" charset="0"/>
                      </a:endParaRPr>
                    </a:p>
                  </a:txBody>
                  <a:tcPr marL="50917" marR="50917" marT="0" marB="0"/>
                </a:tc>
                <a:tc>
                  <a:txBody>
                    <a:bodyPr/>
                    <a:lstStyle/>
                    <a:p>
                      <a:pPr algn="just">
                        <a:lnSpc>
                          <a:spcPct val="100000"/>
                        </a:lnSpc>
                        <a:spcAft>
                          <a:spcPts val="800"/>
                        </a:spcAft>
                      </a:pPr>
                      <a:r>
                        <a:rPr lang="en-GB" sz="1600" dirty="0">
                          <a:effectLst/>
                          <a:latin typeface="Times New Roman" pitchFamily="18" charset="0"/>
                          <a:cs typeface="Times New Roman" pitchFamily="18" charset="0"/>
                        </a:rPr>
                        <a:t>I lack time management skill. Sometimes, for no such reason I spend most of valuable time on trifling aspects. </a:t>
                      </a:r>
                      <a:endParaRPr lang="en-IN" sz="1600" dirty="0">
                        <a:effectLst/>
                        <a:latin typeface="Times New Roman" pitchFamily="18" charset="0"/>
                        <a:cs typeface="Times New Roman" pitchFamily="18" charset="0"/>
                      </a:endParaRPr>
                    </a:p>
                    <a:p>
                      <a:pPr algn="just">
                        <a:lnSpc>
                          <a:spcPct val="100000"/>
                        </a:lnSpc>
                        <a:spcAft>
                          <a:spcPts val="800"/>
                        </a:spcAft>
                      </a:pPr>
                      <a:r>
                        <a:rPr lang="en-GB" sz="1600" dirty="0">
                          <a:effectLst/>
                          <a:latin typeface="Times New Roman" pitchFamily="18" charset="0"/>
                          <a:cs typeface="Times New Roman" pitchFamily="18" charset="0"/>
                        </a:rPr>
                        <a:t>I am not proficient or having low knowledge in regards to optimisation of conversation and therefore I suffer while solving problems. </a:t>
                      </a:r>
                      <a:endParaRPr lang="en-IN" sz="1600" dirty="0">
                        <a:effectLst/>
                        <a:latin typeface="Times New Roman" pitchFamily="18" charset="0"/>
                        <a:ea typeface="Calibri"/>
                        <a:cs typeface="Times New Roman" pitchFamily="18" charset="0"/>
                      </a:endParaRPr>
                    </a:p>
                  </a:txBody>
                  <a:tcPr marL="50917" marR="50917" marT="0" marB="0"/>
                </a:tc>
                <a:extLst>
                  <a:ext uri="{0D108BD9-81ED-4DB2-BD59-A6C34878D82A}">
                    <a16:rowId xmlns:a16="http://schemas.microsoft.com/office/drawing/2014/main" val="10001"/>
                  </a:ext>
                </a:extLst>
              </a:tr>
              <a:tr h="890106">
                <a:tc>
                  <a:txBody>
                    <a:bodyPr/>
                    <a:lstStyle/>
                    <a:p>
                      <a:pPr algn="ctr">
                        <a:lnSpc>
                          <a:spcPct val="100000"/>
                        </a:lnSpc>
                        <a:spcAft>
                          <a:spcPts val="800"/>
                        </a:spcAft>
                      </a:pPr>
                      <a:r>
                        <a:rPr lang="en-GB" sz="1600" b="1" dirty="0">
                          <a:effectLst/>
                          <a:latin typeface="Times New Roman" pitchFamily="18" charset="0"/>
                          <a:cs typeface="Times New Roman" pitchFamily="18" charset="0"/>
                        </a:rPr>
                        <a:t>Opportunities</a:t>
                      </a:r>
                      <a:endParaRPr lang="en-IN" sz="1600" b="1" dirty="0">
                        <a:effectLst/>
                        <a:latin typeface="Times New Roman" pitchFamily="18" charset="0"/>
                        <a:ea typeface="Calibri"/>
                        <a:cs typeface="Times New Roman" pitchFamily="18" charset="0"/>
                      </a:endParaRPr>
                    </a:p>
                  </a:txBody>
                  <a:tcPr marL="50917" marR="50917" marT="0" marB="0"/>
                </a:tc>
                <a:tc>
                  <a:txBody>
                    <a:bodyPr/>
                    <a:lstStyle/>
                    <a:p>
                      <a:pPr algn="just">
                        <a:lnSpc>
                          <a:spcPct val="100000"/>
                        </a:lnSpc>
                        <a:spcAft>
                          <a:spcPts val="800"/>
                        </a:spcAft>
                      </a:pPr>
                      <a:r>
                        <a:rPr lang="en-GB" sz="1600">
                          <a:effectLst/>
                          <a:latin typeface="Times New Roman" pitchFamily="18" charset="0"/>
                          <a:cs typeface="Times New Roman" pitchFamily="18" charset="0"/>
                        </a:rPr>
                        <a:t>I would like to feel obliged to relocate and even I am ready to work in any shift whether night or day.</a:t>
                      </a:r>
                      <a:endParaRPr lang="en-IN" sz="1600">
                        <a:effectLst/>
                        <a:latin typeface="Times New Roman" pitchFamily="18" charset="0"/>
                        <a:cs typeface="Times New Roman" pitchFamily="18" charset="0"/>
                      </a:endParaRPr>
                    </a:p>
                    <a:p>
                      <a:pPr algn="just">
                        <a:lnSpc>
                          <a:spcPct val="100000"/>
                        </a:lnSpc>
                        <a:spcAft>
                          <a:spcPts val="800"/>
                        </a:spcAft>
                      </a:pPr>
                      <a:r>
                        <a:rPr lang="en-GB" sz="1600">
                          <a:effectLst/>
                          <a:latin typeface="Times New Roman" pitchFamily="18" charset="0"/>
                          <a:cs typeface="Times New Roman" pitchFamily="18" charset="0"/>
                        </a:rPr>
                        <a:t>The hospitality industry is requiring numerous staff for various work and ambulance drivers are on high demand.</a:t>
                      </a:r>
                      <a:endParaRPr lang="en-IN" sz="1600">
                        <a:effectLst/>
                        <a:latin typeface="Times New Roman" pitchFamily="18" charset="0"/>
                        <a:ea typeface="Calibri"/>
                        <a:cs typeface="Times New Roman" pitchFamily="18" charset="0"/>
                      </a:endParaRPr>
                    </a:p>
                  </a:txBody>
                  <a:tcPr marL="50917" marR="50917" marT="0" marB="0"/>
                </a:tc>
                <a:extLst>
                  <a:ext uri="{0D108BD9-81ED-4DB2-BD59-A6C34878D82A}">
                    <a16:rowId xmlns:a16="http://schemas.microsoft.com/office/drawing/2014/main" val="10002"/>
                  </a:ext>
                </a:extLst>
              </a:tr>
              <a:tr h="890106">
                <a:tc>
                  <a:txBody>
                    <a:bodyPr/>
                    <a:lstStyle/>
                    <a:p>
                      <a:pPr algn="ctr">
                        <a:lnSpc>
                          <a:spcPct val="100000"/>
                        </a:lnSpc>
                        <a:spcAft>
                          <a:spcPts val="800"/>
                        </a:spcAft>
                      </a:pPr>
                      <a:r>
                        <a:rPr lang="en-GB" sz="1600" b="1" dirty="0">
                          <a:effectLst/>
                          <a:latin typeface="Times New Roman" pitchFamily="18" charset="0"/>
                          <a:cs typeface="Times New Roman" pitchFamily="18" charset="0"/>
                        </a:rPr>
                        <a:t>Threats</a:t>
                      </a:r>
                      <a:endParaRPr lang="en-IN" sz="1600" b="1" dirty="0">
                        <a:effectLst/>
                        <a:latin typeface="Times New Roman" pitchFamily="18" charset="0"/>
                        <a:ea typeface="Calibri"/>
                        <a:cs typeface="Times New Roman" pitchFamily="18" charset="0"/>
                      </a:endParaRPr>
                    </a:p>
                  </a:txBody>
                  <a:tcPr marL="50917" marR="50917" marT="0" marB="0"/>
                </a:tc>
                <a:tc>
                  <a:txBody>
                    <a:bodyPr/>
                    <a:lstStyle/>
                    <a:p>
                      <a:pPr algn="just">
                        <a:lnSpc>
                          <a:spcPct val="100000"/>
                        </a:lnSpc>
                        <a:spcAft>
                          <a:spcPts val="800"/>
                        </a:spcAft>
                      </a:pPr>
                      <a:r>
                        <a:rPr lang="en-GB" sz="1600" dirty="0">
                          <a:effectLst/>
                          <a:latin typeface="Times New Roman" pitchFamily="18" charset="0"/>
                          <a:cs typeface="Times New Roman" pitchFamily="18" charset="0"/>
                        </a:rPr>
                        <a:t>Increased numbers of individuals are seeking out for job in hospitality industry.</a:t>
                      </a:r>
                      <a:endParaRPr lang="en-IN" sz="1600" dirty="0">
                        <a:effectLst/>
                        <a:latin typeface="Times New Roman" pitchFamily="18" charset="0"/>
                        <a:cs typeface="Times New Roman" pitchFamily="18" charset="0"/>
                      </a:endParaRPr>
                    </a:p>
                    <a:p>
                      <a:pPr algn="just">
                        <a:lnSpc>
                          <a:spcPct val="100000"/>
                        </a:lnSpc>
                        <a:spcAft>
                          <a:spcPts val="800"/>
                        </a:spcAft>
                      </a:pPr>
                      <a:r>
                        <a:rPr lang="en-GB" sz="1600" dirty="0">
                          <a:effectLst/>
                          <a:latin typeface="Times New Roman" pitchFamily="18" charset="0"/>
                          <a:cs typeface="Times New Roman" pitchFamily="18" charset="0"/>
                        </a:rPr>
                        <a:t>There is high risk of being infected for coming in contact with infectious body fluids or infectious persons. </a:t>
                      </a:r>
                      <a:endParaRPr lang="en-IN" sz="1600" dirty="0">
                        <a:effectLst/>
                        <a:latin typeface="Times New Roman" pitchFamily="18" charset="0"/>
                        <a:ea typeface="Calibri"/>
                        <a:cs typeface="Times New Roman" pitchFamily="18" charset="0"/>
                      </a:endParaRPr>
                    </a:p>
                  </a:txBody>
                  <a:tcPr marL="50917" marR="50917"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57813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Time Management Tools</a:t>
            </a:r>
            <a:endParaRPr lang="en-IN" sz="3200" dirty="0">
              <a:latin typeface="Times New Roman" pitchFamily="18" charset="0"/>
              <a:cs typeface="Times New Roman" pitchFamily="18" charset="0"/>
            </a:endParaRPr>
          </a:p>
        </p:txBody>
      </p:sp>
      <p:pic>
        <p:nvPicPr>
          <p:cNvPr id="5" name="Content Placeholder 4"/>
          <p:cNvPicPr>
            <a:picLocks noGrp="1" noChangeAspect="1"/>
          </p:cNvPicPr>
          <p:nvPr>
            <p:ph sz="half" idx="1"/>
          </p:nvPr>
        </p:nvPicPr>
        <p:blipFill rotWithShape="1">
          <a:blip r:embed="rId3" cstate="print">
            <a:extLst>
              <a:ext uri="{28A0092B-C50C-407E-A947-70E740481C1C}">
                <a14:useLocalDpi xmlns:a14="http://schemas.microsoft.com/office/drawing/2010/main" val="0"/>
              </a:ext>
            </a:extLst>
          </a:blip>
          <a:srcRect r="30492"/>
          <a:stretch/>
        </p:blipFill>
        <p:spPr>
          <a:xfrm>
            <a:off x="76200" y="1752600"/>
            <a:ext cx="4724400" cy="4114800"/>
          </a:xfrm>
        </p:spPr>
      </p:pic>
      <p:sp>
        <p:nvSpPr>
          <p:cNvPr id="4" name="Content Placeholder 3"/>
          <p:cNvSpPr>
            <a:spLocks noGrp="1"/>
          </p:cNvSpPr>
          <p:nvPr>
            <p:ph sz="half" idx="2"/>
          </p:nvPr>
        </p:nvSpPr>
        <p:spPr>
          <a:xfrm>
            <a:off x="4648200" y="1600200"/>
            <a:ext cx="4343400" cy="4525963"/>
          </a:xfrm>
        </p:spPr>
        <p:txBody>
          <a:bodyPr>
            <a:noAutofit/>
          </a:bodyPr>
          <a:lstStyle/>
          <a:p>
            <a:pPr algn="just"/>
            <a:r>
              <a:rPr lang="en-GB" sz="1800" dirty="0">
                <a:latin typeface="Times New Roman" pitchFamily="18" charset="0"/>
                <a:cs typeface="Times New Roman" pitchFamily="18" charset="0"/>
              </a:rPr>
              <a:t>For developing time management skills, I would like to make use of time management tools. </a:t>
            </a:r>
            <a:endParaRPr lang="en-IN" sz="1800" dirty="0">
              <a:latin typeface="Times New Roman" pitchFamily="18" charset="0"/>
              <a:cs typeface="Times New Roman" pitchFamily="18" charset="0"/>
            </a:endParaRPr>
          </a:p>
          <a:p>
            <a:pPr algn="just"/>
            <a:r>
              <a:rPr lang="en-GB" sz="1800" dirty="0">
                <a:latin typeface="Times New Roman" pitchFamily="18" charset="0"/>
                <a:cs typeface="Times New Roman" pitchFamily="18" charset="0"/>
              </a:rPr>
              <a:t>There are numerous tools available in the market however the most effective one is </a:t>
            </a:r>
            <a:r>
              <a:rPr lang="en-GB" sz="1800" dirty="0" err="1">
                <a:latin typeface="Times New Roman" pitchFamily="18" charset="0"/>
                <a:cs typeface="Times New Roman" pitchFamily="18" charset="0"/>
              </a:rPr>
              <a:t>ActiveCollab</a:t>
            </a:r>
            <a:r>
              <a:rPr lang="en-GB" sz="1800" dirty="0">
                <a:latin typeface="Times New Roman" pitchFamily="18" charset="0"/>
                <a:cs typeface="Times New Roman" pitchFamily="18" charset="0"/>
              </a:rPr>
              <a:t>.</a:t>
            </a:r>
            <a:endParaRPr lang="en-IN" sz="1800" dirty="0">
              <a:latin typeface="Times New Roman" pitchFamily="18" charset="0"/>
              <a:cs typeface="Times New Roman" pitchFamily="18" charset="0"/>
            </a:endParaRPr>
          </a:p>
          <a:p>
            <a:pPr algn="just"/>
            <a:r>
              <a:rPr lang="en-GB" sz="1800" dirty="0">
                <a:latin typeface="Times New Roman" pitchFamily="18" charset="0"/>
                <a:cs typeface="Times New Roman" pitchFamily="18" charset="0"/>
              </a:rPr>
              <a:t>This perfectly combines time billing along with project management, which make the process easier for planning and tracking on-process tasks. </a:t>
            </a:r>
            <a:endParaRPr lang="en-IN" sz="1800" dirty="0">
              <a:latin typeface="Times New Roman" pitchFamily="18" charset="0"/>
              <a:cs typeface="Times New Roman" pitchFamily="18" charset="0"/>
            </a:endParaRPr>
          </a:p>
          <a:p>
            <a:pPr algn="just"/>
            <a:r>
              <a:rPr lang="en-GB" sz="1800" dirty="0" err="1">
                <a:latin typeface="Times New Roman" pitchFamily="18" charset="0"/>
                <a:cs typeface="Times New Roman" pitchFamily="18" charset="0"/>
              </a:rPr>
              <a:t>ActiveCollab</a:t>
            </a:r>
            <a:r>
              <a:rPr lang="en-GB" sz="1800" dirty="0">
                <a:latin typeface="Times New Roman" pitchFamily="18" charset="0"/>
                <a:cs typeface="Times New Roman" pitchFamily="18" charset="0"/>
              </a:rPr>
              <a:t> tool further offers specific features for real-time communication and even team collaboration (activecollab.com, 2022). </a:t>
            </a:r>
            <a:endParaRPr lang="en-IN" sz="1800" dirty="0">
              <a:latin typeface="Times New Roman" pitchFamily="18" charset="0"/>
              <a:cs typeface="Times New Roman" pitchFamily="18" charset="0"/>
            </a:endParaRPr>
          </a:p>
          <a:p>
            <a:pPr algn="just"/>
            <a:r>
              <a:rPr lang="en-GB" sz="1800" dirty="0">
                <a:latin typeface="Times New Roman" pitchFamily="18" charset="0"/>
                <a:cs typeface="Times New Roman" pitchFamily="18" charset="0"/>
              </a:rPr>
              <a:t>This software provides gnat like timeline to plan tasks and opportunity of commenting on tasks as well as mentioning peers. </a:t>
            </a:r>
            <a:endParaRPr lang="en-IN" sz="1800" dirty="0">
              <a:latin typeface="Times New Roman" pitchFamily="18" charset="0"/>
              <a:cs typeface="Times New Roman" pitchFamily="18" charset="0"/>
            </a:endParaRPr>
          </a:p>
          <a:p>
            <a:endParaRPr lang="en-IN" sz="1800" dirty="0"/>
          </a:p>
        </p:txBody>
      </p:sp>
    </p:spTree>
    <p:extLst>
      <p:ext uri="{BB962C8B-B14F-4D97-AF65-F5344CB8AC3E}">
        <p14:creationId xmlns:p14="http://schemas.microsoft.com/office/powerpoint/2010/main" val="2323645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normAutofit/>
          </a:bodyPr>
          <a:lstStyle/>
          <a:p>
            <a:r>
              <a:rPr lang="en-GB" sz="3200" b="1" dirty="0">
                <a:latin typeface="Times New Roman" pitchFamily="18" charset="0"/>
                <a:cs typeface="Times New Roman" pitchFamily="18" charset="0"/>
              </a:rPr>
              <a:t>Personal Development Plan</a:t>
            </a:r>
            <a:endParaRPr lang="en-IN" sz="3200"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17996124"/>
              </p:ext>
            </p:extLst>
          </p:nvPr>
        </p:nvGraphicFramePr>
        <p:xfrm>
          <a:off x="152401" y="1066800"/>
          <a:ext cx="8839198" cy="5221282"/>
        </p:xfrm>
        <a:graphic>
          <a:graphicData uri="http://schemas.openxmlformats.org/drawingml/2006/table">
            <a:tbl>
              <a:tblPr firstRow="1" firstCol="1" bandRow="1">
                <a:tableStyleId>{073A0DAA-6AF3-43AB-8588-CEC1D06C72B9}</a:tableStyleId>
              </a:tblPr>
              <a:tblGrid>
                <a:gridCol w="2209320">
                  <a:extLst>
                    <a:ext uri="{9D8B030D-6E8A-4147-A177-3AD203B41FA5}">
                      <a16:colId xmlns:a16="http://schemas.microsoft.com/office/drawing/2014/main" val="20000"/>
                    </a:ext>
                  </a:extLst>
                </a:gridCol>
                <a:gridCol w="3581879">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3999">
                  <a:extLst>
                    <a:ext uri="{9D8B030D-6E8A-4147-A177-3AD203B41FA5}">
                      <a16:colId xmlns:a16="http://schemas.microsoft.com/office/drawing/2014/main" val="20003"/>
                    </a:ext>
                  </a:extLst>
                </a:gridCol>
              </a:tblGrid>
              <a:tr h="262849">
                <a:tc>
                  <a:txBody>
                    <a:bodyPr/>
                    <a:lstStyle/>
                    <a:p>
                      <a:pPr algn="ctr">
                        <a:lnSpc>
                          <a:spcPct val="100000"/>
                        </a:lnSpc>
                        <a:spcAft>
                          <a:spcPts val="800"/>
                        </a:spcAft>
                      </a:pPr>
                      <a:r>
                        <a:rPr lang="en-GB" sz="1400" dirty="0">
                          <a:effectLst/>
                          <a:latin typeface="Times New Roman" pitchFamily="18" charset="0"/>
                          <a:cs typeface="Times New Roman" pitchFamily="18" charset="0"/>
                        </a:rPr>
                        <a:t>Essential Skills to Develop</a:t>
                      </a:r>
                      <a:endParaRPr lang="en-IN" sz="1400" dirty="0">
                        <a:effectLst/>
                        <a:latin typeface="Times New Roman" pitchFamily="18" charset="0"/>
                        <a:ea typeface="Calibri"/>
                        <a:cs typeface="Times New Roman" pitchFamily="18" charset="0"/>
                      </a:endParaRPr>
                    </a:p>
                  </a:txBody>
                  <a:tcPr marL="29404" marR="29404" marT="0" marB="0"/>
                </a:tc>
                <a:tc>
                  <a:txBody>
                    <a:bodyPr/>
                    <a:lstStyle/>
                    <a:p>
                      <a:pPr algn="ctr">
                        <a:lnSpc>
                          <a:spcPct val="100000"/>
                        </a:lnSpc>
                        <a:spcAft>
                          <a:spcPts val="800"/>
                        </a:spcAft>
                      </a:pPr>
                      <a:r>
                        <a:rPr lang="en-GB" sz="1400">
                          <a:effectLst/>
                          <a:latin typeface="Times New Roman" pitchFamily="18" charset="0"/>
                          <a:cs typeface="Times New Roman" pitchFamily="18" charset="0"/>
                        </a:rPr>
                        <a:t>Actions and Resources</a:t>
                      </a:r>
                      <a:endParaRPr lang="en-IN" sz="1400">
                        <a:effectLst/>
                        <a:latin typeface="Times New Roman" pitchFamily="18" charset="0"/>
                        <a:ea typeface="Calibri"/>
                        <a:cs typeface="Times New Roman" pitchFamily="18" charset="0"/>
                      </a:endParaRPr>
                    </a:p>
                  </a:txBody>
                  <a:tcPr marL="29404" marR="29404" marT="0" marB="0"/>
                </a:tc>
                <a:tc>
                  <a:txBody>
                    <a:bodyPr/>
                    <a:lstStyle/>
                    <a:p>
                      <a:pPr algn="ctr">
                        <a:lnSpc>
                          <a:spcPct val="100000"/>
                        </a:lnSpc>
                        <a:spcAft>
                          <a:spcPts val="800"/>
                        </a:spcAft>
                      </a:pPr>
                      <a:r>
                        <a:rPr lang="en-GB" sz="1400">
                          <a:effectLst/>
                          <a:latin typeface="Times New Roman" pitchFamily="18" charset="0"/>
                          <a:cs typeface="Times New Roman" pitchFamily="18" charset="0"/>
                        </a:rPr>
                        <a:t>Target Date</a:t>
                      </a:r>
                      <a:endParaRPr lang="en-IN" sz="1400">
                        <a:effectLst/>
                        <a:latin typeface="Times New Roman" pitchFamily="18" charset="0"/>
                        <a:ea typeface="Calibri"/>
                        <a:cs typeface="Times New Roman" pitchFamily="18" charset="0"/>
                      </a:endParaRPr>
                    </a:p>
                  </a:txBody>
                  <a:tcPr marL="29404" marR="29404" marT="0" marB="0"/>
                </a:tc>
                <a:tc>
                  <a:txBody>
                    <a:bodyPr/>
                    <a:lstStyle/>
                    <a:p>
                      <a:pPr algn="ctr">
                        <a:lnSpc>
                          <a:spcPct val="100000"/>
                        </a:lnSpc>
                        <a:spcAft>
                          <a:spcPts val="800"/>
                        </a:spcAft>
                      </a:pPr>
                      <a:r>
                        <a:rPr lang="en-GB" sz="1400">
                          <a:effectLst/>
                          <a:latin typeface="Times New Roman" pitchFamily="18" charset="0"/>
                          <a:cs typeface="Times New Roman" pitchFamily="18" charset="0"/>
                        </a:rPr>
                        <a:t>Interim Review Date</a:t>
                      </a:r>
                      <a:endParaRPr lang="en-IN" sz="1400">
                        <a:effectLst/>
                        <a:latin typeface="Times New Roman" pitchFamily="18" charset="0"/>
                        <a:ea typeface="Calibri"/>
                        <a:cs typeface="Times New Roman" pitchFamily="18" charset="0"/>
                      </a:endParaRPr>
                    </a:p>
                  </a:txBody>
                  <a:tcPr marL="29404" marR="29404" marT="0" marB="0"/>
                </a:tc>
                <a:extLst>
                  <a:ext uri="{0D108BD9-81ED-4DB2-BD59-A6C34878D82A}">
                    <a16:rowId xmlns:a16="http://schemas.microsoft.com/office/drawing/2014/main" val="10000"/>
                  </a:ext>
                </a:extLst>
              </a:tr>
              <a:tr h="2331569">
                <a:tc>
                  <a:txBody>
                    <a:bodyPr/>
                    <a:lstStyle/>
                    <a:p>
                      <a:pPr algn="just">
                        <a:lnSpc>
                          <a:spcPct val="100000"/>
                        </a:lnSpc>
                        <a:spcAft>
                          <a:spcPts val="800"/>
                        </a:spcAft>
                      </a:pPr>
                      <a:r>
                        <a:rPr lang="en-GB" sz="1400">
                          <a:effectLst/>
                          <a:latin typeface="Times New Roman" pitchFamily="18" charset="0"/>
                          <a:cs typeface="Times New Roman" pitchFamily="18" charset="0"/>
                        </a:rPr>
                        <a:t>To enhance problem solving skills</a:t>
                      </a:r>
                      <a:endParaRPr lang="en-IN" sz="1400">
                        <a:effectLst/>
                        <a:latin typeface="Times New Roman" pitchFamily="18" charset="0"/>
                        <a:ea typeface="Calibri"/>
                        <a:cs typeface="Times New Roman" pitchFamily="18" charset="0"/>
                      </a:endParaRPr>
                    </a:p>
                  </a:txBody>
                  <a:tcPr marL="29404" marR="29404" marT="0" marB="0"/>
                </a:tc>
                <a:tc>
                  <a:txBody>
                    <a:bodyPr/>
                    <a:lstStyle/>
                    <a:p>
                      <a:pPr algn="just">
                        <a:lnSpc>
                          <a:spcPct val="100000"/>
                        </a:lnSpc>
                        <a:spcAft>
                          <a:spcPts val="800"/>
                        </a:spcAft>
                      </a:pPr>
                      <a:r>
                        <a:rPr lang="en-GB" sz="1400" dirty="0">
                          <a:effectLst/>
                          <a:latin typeface="Times New Roman" pitchFamily="18" charset="0"/>
                          <a:cs typeface="Times New Roman" pitchFamily="18" charset="0"/>
                        </a:rPr>
                        <a:t>Brainstorming creative solutions through logical thinking is essential in problem solving. </a:t>
                      </a:r>
                      <a:endParaRPr lang="en-IN" sz="1400" dirty="0">
                        <a:effectLst/>
                        <a:latin typeface="Times New Roman" pitchFamily="18" charset="0"/>
                        <a:cs typeface="Times New Roman" pitchFamily="18" charset="0"/>
                      </a:endParaRPr>
                    </a:p>
                    <a:p>
                      <a:pPr algn="just">
                        <a:lnSpc>
                          <a:spcPct val="100000"/>
                        </a:lnSpc>
                        <a:spcAft>
                          <a:spcPts val="800"/>
                        </a:spcAft>
                      </a:pPr>
                      <a:r>
                        <a:rPr lang="en-GB" sz="1400" dirty="0">
                          <a:effectLst/>
                          <a:latin typeface="Times New Roman" pitchFamily="18" charset="0"/>
                          <a:cs typeface="Times New Roman" pitchFamily="18" charset="0"/>
                        </a:rPr>
                        <a:t>Drawing a mind map for properly visualising the problem can be very effective (</a:t>
                      </a:r>
                      <a:r>
                        <a:rPr lang="en-GB" sz="1400" dirty="0" err="1">
                          <a:effectLst/>
                          <a:latin typeface="Times New Roman" pitchFamily="18" charset="0"/>
                          <a:cs typeface="Times New Roman" pitchFamily="18" charset="0"/>
                        </a:rPr>
                        <a:t>Pira</a:t>
                      </a:r>
                      <a:r>
                        <a:rPr lang="en-GB" sz="1400" dirty="0">
                          <a:effectLst/>
                          <a:latin typeface="Times New Roman" pitchFamily="18" charset="0"/>
                          <a:cs typeface="Times New Roman" pitchFamily="18" charset="0"/>
                        </a:rPr>
                        <a:t>, 2020). </a:t>
                      </a:r>
                      <a:endParaRPr lang="en-IN" sz="1400" dirty="0">
                        <a:effectLst/>
                        <a:latin typeface="Times New Roman" pitchFamily="18" charset="0"/>
                        <a:cs typeface="Times New Roman" pitchFamily="18" charset="0"/>
                      </a:endParaRPr>
                    </a:p>
                    <a:p>
                      <a:pPr algn="just">
                        <a:lnSpc>
                          <a:spcPct val="100000"/>
                        </a:lnSpc>
                        <a:spcAft>
                          <a:spcPts val="800"/>
                        </a:spcAft>
                      </a:pPr>
                      <a:r>
                        <a:rPr lang="en-GB" sz="1400" dirty="0">
                          <a:effectLst/>
                          <a:latin typeface="Times New Roman" pitchFamily="18" charset="0"/>
                          <a:cs typeface="Times New Roman" pitchFamily="18" charset="0"/>
                        </a:rPr>
                        <a:t>A good workout with brainteasers and puzzles would help in developing my problem solving skills</a:t>
                      </a:r>
                      <a:endParaRPr lang="en-IN" sz="1400" dirty="0">
                        <a:effectLst/>
                        <a:latin typeface="Times New Roman" pitchFamily="18" charset="0"/>
                        <a:ea typeface="Calibri"/>
                        <a:cs typeface="Times New Roman" pitchFamily="18" charset="0"/>
                      </a:endParaRPr>
                    </a:p>
                  </a:txBody>
                  <a:tcPr marL="29404" marR="29404" marT="0" marB="0"/>
                </a:tc>
                <a:tc>
                  <a:txBody>
                    <a:bodyPr/>
                    <a:lstStyle/>
                    <a:p>
                      <a:pPr algn="ctr">
                        <a:lnSpc>
                          <a:spcPct val="100000"/>
                        </a:lnSpc>
                        <a:spcAft>
                          <a:spcPts val="800"/>
                        </a:spcAft>
                      </a:pPr>
                      <a:r>
                        <a:rPr lang="en-GB" sz="1400" dirty="0">
                          <a:effectLst/>
                          <a:latin typeface="Times New Roman" pitchFamily="18" charset="0"/>
                          <a:cs typeface="Times New Roman" pitchFamily="18" charset="0"/>
                        </a:rPr>
                        <a:t>15.05.2022</a:t>
                      </a:r>
                      <a:endParaRPr lang="en-IN" sz="1400" dirty="0">
                        <a:effectLst/>
                        <a:latin typeface="Times New Roman" pitchFamily="18" charset="0"/>
                        <a:ea typeface="Calibri"/>
                        <a:cs typeface="Times New Roman" pitchFamily="18" charset="0"/>
                      </a:endParaRPr>
                    </a:p>
                  </a:txBody>
                  <a:tcPr marL="29404" marR="29404" marT="0" marB="0"/>
                </a:tc>
                <a:tc>
                  <a:txBody>
                    <a:bodyPr/>
                    <a:lstStyle/>
                    <a:p>
                      <a:pPr algn="ctr">
                        <a:lnSpc>
                          <a:spcPct val="100000"/>
                        </a:lnSpc>
                        <a:spcAft>
                          <a:spcPts val="800"/>
                        </a:spcAft>
                      </a:pPr>
                      <a:r>
                        <a:rPr lang="en-GB" sz="1400" dirty="0" smtClean="0">
                          <a:effectLst/>
                          <a:latin typeface="Times New Roman" pitchFamily="18" charset="0"/>
                          <a:cs typeface="Times New Roman" pitchFamily="18" charset="0"/>
                        </a:rPr>
                        <a:t>07.05.2022</a:t>
                      </a:r>
                      <a:endParaRPr lang="en-IN" sz="1400" dirty="0">
                        <a:effectLst/>
                        <a:latin typeface="Times New Roman" pitchFamily="18" charset="0"/>
                        <a:ea typeface="Calibri"/>
                        <a:cs typeface="Times New Roman" pitchFamily="18" charset="0"/>
                      </a:endParaRPr>
                    </a:p>
                  </a:txBody>
                  <a:tcPr marL="29404" marR="29404" marT="0" marB="0"/>
                </a:tc>
                <a:extLst>
                  <a:ext uri="{0D108BD9-81ED-4DB2-BD59-A6C34878D82A}">
                    <a16:rowId xmlns:a16="http://schemas.microsoft.com/office/drawing/2014/main" val="10001"/>
                  </a:ext>
                </a:extLst>
              </a:tr>
              <a:tr h="1625770">
                <a:tc>
                  <a:txBody>
                    <a:bodyPr/>
                    <a:lstStyle/>
                    <a:p>
                      <a:pPr algn="just">
                        <a:lnSpc>
                          <a:spcPct val="100000"/>
                        </a:lnSpc>
                        <a:spcAft>
                          <a:spcPts val="800"/>
                        </a:spcAft>
                      </a:pPr>
                      <a:r>
                        <a:rPr lang="en-GB" sz="1400">
                          <a:effectLst/>
                          <a:latin typeface="Times New Roman" pitchFamily="18" charset="0"/>
                          <a:cs typeface="Times New Roman" pitchFamily="18" charset="0"/>
                        </a:rPr>
                        <a:t>To increase numeracy skills</a:t>
                      </a:r>
                      <a:endParaRPr lang="en-IN" sz="1400">
                        <a:effectLst/>
                        <a:latin typeface="Times New Roman" pitchFamily="18" charset="0"/>
                        <a:ea typeface="Calibri"/>
                        <a:cs typeface="Times New Roman" pitchFamily="18" charset="0"/>
                      </a:endParaRPr>
                    </a:p>
                  </a:txBody>
                  <a:tcPr marL="29404" marR="29404" marT="0" marB="0"/>
                </a:tc>
                <a:tc>
                  <a:txBody>
                    <a:bodyPr/>
                    <a:lstStyle/>
                    <a:p>
                      <a:pPr algn="just">
                        <a:lnSpc>
                          <a:spcPct val="100000"/>
                        </a:lnSpc>
                        <a:spcAft>
                          <a:spcPts val="800"/>
                        </a:spcAft>
                      </a:pPr>
                      <a:r>
                        <a:rPr lang="en-GB" sz="1400" dirty="0">
                          <a:effectLst/>
                          <a:latin typeface="Times New Roman" pitchFamily="18" charset="0"/>
                          <a:cs typeface="Times New Roman" pitchFamily="18" charset="0"/>
                        </a:rPr>
                        <a:t>I would like to use a wide range of tables and graphs for improving my numeracy skills. </a:t>
                      </a:r>
                      <a:endParaRPr lang="en-IN" sz="1400" dirty="0">
                        <a:effectLst/>
                        <a:latin typeface="Times New Roman" pitchFamily="18" charset="0"/>
                        <a:cs typeface="Times New Roman" pitchFamily="18" charset="0"/>
                      </a:endParaRPr>
                    </a:p>
                    <a:p>
                      <a:pPr algn="just">
                        <a:lnSpc>
                          <a:spcPct val="100000"/>
                        </a:lnSpc>
                        <a:spcAft>
                          <a:spcPts val="800"/>
                        </a:spcAft>
                      </a:pPr>
                      <a:r>
                        <a:rPr lang="en-GB" sz="1400" dirty="0">
                          <a:effectLst/>
                          <a:latin typeface="Times New Roman" pitchFamily="18" charset="0"/>
                          <a:cs typeface="Times New Roman" pitchFamily="18" charset="0"/>
                        </a:rPr>
                        <a:t>By engaging in daily activities like counting talking about sizes and looking at shapes can develop my numeracy skills.</a:t>
                      </a:r>
                      <a:endParaRPr lang="en-IN" sz="1400" dirty="0">
                        <a:effectLst/>
                        <a:latin typeface="Times New Roman" pitchFamily="18" charset="0"/>
                        <a:ea typeface="Calibri"/>
                        <a:cs typeface="Times New Roman" pitchFamily="18" charset="0"/>
                      </a:endParaRPr>
                    </a:p>
                  </a:txBody>
                  <a:tcPr marL="29404" marR="29404" marT="0" marB="0"/>
                </a:tc>
                <a:tc>
                  <a:txBody>
                    <a:bodyPr/>
                    <a:lstStyle/>
                    <a:p>
                      <a:pPr algn="ctr">
                        <a:lnSpc>
                          <a:spcPct val="100000"/>
                        </a:lnSpc>
                        <a:spcAft>
                          <a:spcPts val="800"/>
                        </a:spcAft>
                      </a:pPr>
                      <a:r>
                        <a:rPr lang="en-GB" sz="1400">
                          <a:effectLst/>
                          <a:latin typeface="Times New Roman" pitchFamily="18" charset="0"/>
                          <a:cs typeface="Times New Roman" pitchFamily="18" charset="0"/>
                        </a:rPr>
                        <a:t>30.05.2022</a:t>
                      </a:r>
                      <a:endParaRPr lang="en-IN" sz="1400">
                        <a:effectLst/>
                        <a:latin typeface="Times New Roman" pitchFamily="18" charset="0"/>
                        <a:ea typeface="Calibri"/>
                        <a:cs typeface="Times New Roman" pitchFamily="18" charset="0"/>
                      </a:endParaRPr>
                    </a:p>
                  </a:txBody>
                  <a:tcPr marL="29404" marR="29404" marT="0" marB="0"/>
                </a:tc>
                <a:tc>
                  <a:txBody>
                    <a:bodyPr/>
                    <a:lstStyle/>
                    <a:p>
                      <a:pPr algn="ctr">
                        <a:lnSpc>
                          <a:spcPct val="100000"/>
                        </a:lnSpc>
                        <a:spcAft>
                          <a:spcPts val="800"/>
                        </a:spcAft>
                      </a:pPr>
                      <a:r>
                        <a:rPr lang="en-GB" sz="1400">
                          <a:effectLst/>
                          <a:latin typeface="Times New Roman" pitchFamily="18" charset="0"/>
                          <a:cs typeface="Times New Roman" pitchFamily="18" charset="0"/>
                        </a:rPr>
                        <a:t>23.05.2022</a:t>
                      </a:r>
                      <a:endParaRPr lang="en-IN" sz="1400">
                        <a:effectLst/>
                        <a:latin typeface="Times New Roman" pitchFamily="18" charset="0"/>
                        <a:ea typeface="Calibri"/>
                        <a:cs typeface="Times New Roman" pitchFamily="18" charset="0"/>
                      </a:endParaRPr>
                    </a:p>
                  </a:txBody>
                  <a:tcPr marL="29404" marR="29404" marT="0" marB="0"/>
                </a:tc>
                <a:extLst>
                  <a:ext uri="{0D108BD9-81ED-4DB2-BD59-A6C34878D82A}">
                    <a16:rowId xmlns:a16="http://schemas.microsoft.com/office/drawing/2014/main" val="10002"/>
                  </a:ext>
                </a:extLst>
              </a:tr>
              <a:tr h="837223">
                <a:tc>
                  <a:txBody>
                    <a:bodyPr/>
                    <a:lstStyle/>
                    <a:p>
                      <a:pPr algn="just">
                        <a:lnSpc>
                          <a:spcPct val="100000"/>
                        </a:lnSpc>
                        <a:spcAft>
                          <a:spcPts val="800"/>
                        </a:spcAft>
                      </a:pPr>
                      <a:r>
                        <a:rPr lang="en-GB" sz="1400">
                          <a:effectLst/>
                          <a:latin typeface="Times New Roman" pitchFamily="18" charset="0"/>
                          <a:cs typeface="Times New Roman" pitchFamily="18" charset="0"/>
                        </a:rPr>
                        <a:t>To increase my physical strength</a:t>
                      </a:r>
                      <a:endParaRPr lang="en-IN" sz="1400">
                        <a:effectLst/>
                        <a:latin typeface="Times New Roman" pitchFamily="18" charset="0"/>
                        <a:ea typeface="Calibri"/>
                        <a:cs typeface="Times New Roman" pitchFamily="18" charset="0"/>
                      </a:endParaRPr>
                    </a:p>
                  </a:txBody>
                  <a:tcPr marL="29404" marR="29404" marT="0" marB="0"/>
                </a:tc>
                <a:tc>
                  <a:txBody>
                    <a:bodyPr/>
                    <a:lstStyle/>
                    <a:p>
                      <a:pPr algn="just">
                        <a:lnSpc>
                          <a:spcPct val="100000"/>
                        </a:lnSpc>
                        <a:spcAft>
                          <a:spcPts val="800"/>
                        </a:spcAft>
                      </a:pPr>
                      <a:r>
                        <a:rPr lang="en-GB" sz="1400" dirty="0">
                          <a:effectLst/>
                          <a:latin typeface="Times New Roman" pitchFamily="18" charset="0"/>
                          <a:cs typeface="Times New Roman" pitchFamily="18" charset="0"/>
                        </a:rPr>
                        <a:t>I need to exercise daily for increasing strength.</a:t>
                      </a:r>
                      <a:endParaRPr lang="en-IN" sz="1400" dirty="0">
                        <a:effectLst/>
                        <a:latin typeface="Times New Roman" pitchFamily="18" charset="0"/>
                        <a:cs typeface="Times New Roman" pitchFamily="18" charset="0"/>
                      </a:endParaRPr>
                    </a:p>
                    <a:p>
                      <a:pPr algn="just">
                        <a:lnSpc>
                          <a:spcPct val="100000"/>
                        </a:lnSpc>
                        <a:spcAft>
                          <a:spcPts val="800"/>
                        </a:spcAft>
                      </a:pPr>
                      <a:r>
                        <a:rPr lang="en-GB" sz="1400" dirty="0">
                          <a:effectLst/>
                          <a:latin typeface="Times New Roman" pitchFamily="18" charset="0"/>
                          <a:cs typeface="Times New Roman" pitchFamily="18" charset="0"/>
                        </a:rPr>
                        <a:t>Squats are extremely helpful in increasing my stamina. </a:t>
                      </a:r>
                      <a:endParaRPr lang="en-IN" sz="1400" dirty="0">
                        <a:effectLst/>
                        <a:latin typeface="Times New Roman" pitchFamily="18" charset="0"/>
                        <a:ea typeface="Calibri"/>
                        <a:cs typeface="Times New Roman" pitchFamily="18" charset="0"/>
                      </a:endParaRPr>
                    </a:p>
                  </a:txBody>
                  <a:tcPr marL="29404" marR="29404" marT="0" marB="0"/>
                </a:tc>
                <a:tc>
                  <a:txBody>
                    <a:bodyPr/>
                    <a:lstStyle/>
                    <a:p>
                      <a:pPr algn="ctr">
                        <a:lnSpc>
                          <a:spcPct val="100000"/>
                        </a:lnSpc>
                        <a:spcAft>
                          <a:spcPts val="800"/>
                        </a:spcAft>
                      </a:pPr>
                      <a:r>
                        <a:rPr lang="en-GB" sz="1400">
                          <a:effectLst/>
                          <a:latin typeface="Times New Roman" pitchFamily="18" charset="0"/>
                          <a:cs typeface="Times New Roman" pitchFamily="18" charset="0"/>
                        </a:rPr>
                        <a:t>30.08.2022</a:t>
                      </a:r>
                      <a:endParaRPr lang="en-IN" sz="1400">
                        <a:effectLst/>
                        <a:latin typeface="Times New Roman" pitchFamily="18" charset="0"/>
                        <a:ea typeface="Calibri"/>
                        <a:cs typeface="Times New Roman" pitchFamily="18" charset="0"/>
                      </a:endParaRPr>
                    </a:p>
                  </a:txBody>
                  <a:tcPr marL="29404" marR="29404" marT="0" marB="0"/>
                </a:tc>
                <a:tc>
                  <a:txBody>
                    <a:bodyPr/>
                    <a:lstStyle/>
                    <a:p>
                      <a:pPr algn="ctr">
                        <a:lnSpc>
                          <a:spcPct val="100000"/>
                        </a:lnSpc>
                        <a:spcAft>
                          <a:spcPts val="800"/>
                        </a:spcAft>
                      </a:pPr>
                      <a:r>
                        <a:rPr lang="en-GB" sz="1400" dirty="0">
                          <a:effectLst/>
                          <a:latin typeface="Times New Roman" pitchFamily="18" charset="0"/>
                          <a:cs typeface="Times New Roman" pitchFamily="18" charset="0"/>
                        </a:rPr>
                        <a:t>In an interval of 15 days</a:t>
                      </a:r>
                      <a:endParaRPr lang="en-IN" sz="1400" dirty="0">
                        <a:effectLst/>
                        <a:latin typeface="Times New Roman" pitchFamily="18" charset="0"/>
                        <a:ea typeface="Calibri"/>
                        <a:cs typeface="Times New Roman" pitchFamily="18" charset="0"/>
                      </a:endParaRPr>
                    </a:p>
                  </a:txBody>
                  <a:tcPr marL="29404" marR="29404"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954369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latin typeface="Times New Roman" pitchFamily="18" charset="0"/>
                <a:cs typeface="Times New Roman" pitchFamily="18" charset="0"/>
              </a:rPr>
              <a:t>Conclusion</a:t>
            </a:r>
            <a:endParaRPr lang="en-IN" sz="3200" b="1"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r>
              <a:rPr lang="en-GB" sz="2000" dirty="0">
                <a:latin typeface="Times New Roman" pitchFamily="18" charset="0"/>
                <a:cs typeface="Times New Roman" pitchFamily="18" charset="0"/>
              </a:rPr>
              <a:t>Employability skills are very essential for achieving success in career. </a:t>
            </a:r>
            <a:endParaRPr lang="en-GB" sz="2000" dirty="0" smtClean="0">
              <a:latin typeface="Times New Roman" pitchFamily="18" charset="0"/>
              <a:cs typeface="Times New Roman" pitchFamily="18" charset="0"/>
            </a:endParaRPr>
          </a:p>
          <a:p>
            <a:pPr algn="just"/>
            <a:endParaRPr lang="en-IN"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SWOT assessment has been helpful in identifying my strengths and opportunities, which I can exploit for minimising weaknesses and threats. </a:t>
            </a:r>
            <a:endParaRPr lang="en-GB" sz="2000" dirty="0" smtClean="0">
              <a:latin typeface="Times New Roman" pitchFamily="18" charset="0"/>
              <a:cs typeface="Times New Roman" pitchFamily="18" charset="0"/>
            </a:endParaRPr>
          </a:p>
          <a:p>
            <a:pPr algn="just"/>
            <a:endParaRPr lang="en-IN"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Enforcement of time management software and personal development plan will facilitate me in developing my skills in which I am lagging with making strategic progress. </a:t>
            </a:r>
            <a:endParaRPr lang="en-IN" sz="2000" dirty="0">
              <a:latin typeface="Times New Roman" pitchFamily="18" charset="0"/>
              <a:cs typeface="Times New Roman" pitchFamily="18" charset="0"/>
            </a:endParaRPr>
          </a:p>
          <a:p>
            <a:pPr algn="just"/>
            <a:endParaRPr lang="en-IN" sz="2000" dirty="0">
              <a:latin typeface="Times New Roman" pitchFamily="18" charset="0"/>
              <a:cs typeface="Times New Roman" pitchFamily="18" charset="0"/>
            </a:endParaRPr>
          </a:p>
        </p:txBody>
      </p:sp>
    </p:spTree>
    <p:extLst>
      <p:ext uri="{BB962C8B-B14F-4D97-AF65-F5344CB8AC3E}">
        <p14:creationId xmlns:p14="http://schemas.microsoft.com/office/powerpoint/2010/main" val="2735788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Reference </a:t>
            </a:r>
            <a:r>
              <a:rPr lang="en-GB" sz="3200" b="1" dirty="0" smtClean="0">
                <a:latin typeface="Times New Roman" pitchFamily="18" charset="0"/>
                <a:cs typeface="Times New Roman" pitchFamily="18" charset="0"/>
              </a:rPr>
              <a:t>List</a:t>
            </a:r>
            <a:endParaRPr lang="en-IN" sz="3200" dirty="0">
              <a:latin typeface="Times New Roman" pitchFamily="18" charset="0"/>
              <a:cs typeface="Times New Roman" pitchFamily="18" charset="0"/>
            </a:endParaRPr>
          </a:p>
        </p:txBody>
      </p:sp>
      <p:sp>
        <p:nvSpPr>
          <p:cNvPr id="3" name="Content Placeholder 2"/>
          <p:cNvSpPr>
            <a:spLocks noGrp="1"/>
          </p:cNvSpPr>
          <p:nvPr>
            <p:ph idx="1"/>
          </p:nvPr>
        </p:nvSpPr>
        <p:spPr/>
        <p:txBody>
          <a:bodyPr>
            <a:noAutofit/>
          </a:bodyPr>
          <a:lstStyle/>
          <a:p>
            <a:pPr algn="just"/>
            <a:r>
              <a:rPr lang="en-GB" sz="1200" dirty="0">
                <a:latin typeface="Times New Roman" pitchFamily="18" charset="0"/>
                <a:cs typeface="Times New Roman" pitchFamily="18" charset="0"/>
              </a:rPr>
              <a:t>activecollab.com, 2022. </a:t>
            </a:r>
            <a:r>
              <a:rPr lang="en-GB" sz="1200" i="1" dirty="0">
                <a:latin typeface="Times New Roman" pitchFamily="18" charset="0"/>
                <a:cs typeface="Times New Roman" pitchFamily="18" charset="0"/>
              </a:rPr>
              <a:t>About &amp; Contact · </a:t>
            </a:r>
            <a:r>
              <a:rPr lang="en-GB" sz="1200" i="1" dirty="0" err="1">
                <a:latin typeface="Times New Roman" pitchFamily="18" charset="0"/>
                <a:cs typeface="Times New Roman" pitchFamily="18" charset="0"/>
              </a:rPr>
              <a:t>ActiveCollab</a:t>
            </a:r>
            <a:r>
              <a:rPr lang="en-GB" sz="1200" dirty="0">
                <a:latin typeface="Times New Roman" pitchFamily="18" charset="0"/>
                <a:cs typeface="Times New Roman" pitchFamily="18" charset="0"/>
              </a:rPr>
              <a:t>. [online] </a:t>
            </a:r>
            <a:r>
              <a:rPr lang="en-GB" sz="1200" dirty="0" err="1">
                <a:latin typeface="Times New Roman" pitchFamily="18" charset="0"/>
                <a:cs typeface="Times New Roman" pitchFamily="18" charset="0"/>
              </a:rPr>
              <a:t>ActiveCollab</a:t>
            </a:r>
            <a:r>
              <a:rPr lang="en-GB" sz="1200" dirty="0">
                <a:latin typeface="Times New Roman" pitchFamily="18" charset="0"/>
                <a:cs typeface="Times New Roman" pitchFamily="18" charset="0"/>
              </a:rPr>
              <a:t>. Available at: &lt;https://activecollab.com/about-contact&gt; [Accessed 21 April 2022].</a:t>
            </a:r>
            <a:endParaRPr lang="en-IN" sz="1200" dirty="0">
              <a:latin typeface="Times New Roman" pitchFamily="18" charset="0"/>
              <a:cs typeface="Times New Roman" pitchFamily="18" charset="0"/>
            </a:endParaRPr>
          </a:p>
          <a:p>
            <a:pPr algn="just"/>
            <a:r>
              <a:rPr lang="en-GB" sz="1200" dirty="0">
                <a:latin typeface="Times New Roman" pitchFamily="18" charset="0"/>
                <a:cs typeface="Times New Roman" pitchFamily="18" charset="0"/>
              </a:rPr>
              <a:t>Becker, J. and </a:t>
            </a:r>
            <a:r>
              <a:rPr lang="en-GB" sz="1200" dirty="0" err="1">
                <a:latin typeface="Times New Roman" pitchFamily="18" charset="0"/>
                <a:cs typeface="Times New Roman" pitchFamily="18" charset="0"/>
              </a:rPr>
              <a:t>Hugelius</a:t>
            </a:r>
            <a:r>
              <a:rPr lang="en-GB" sz="1200" dirty="0">
                <a:latin typeface="Times New Roman" pitchFamily="18" charset="0"/>
                <a:cs typeface="Times New Roman" pitchFamily="18" charset="0"/>
              </a:rPr>
              <a:t>, K., 2021. Driving the ambulance: an essential component of emergency medical services: an integrative review. </a:t>
            </a:r>
            <a:r>
              <a:rPr lang="en-GB" sz="1200" i="1" dirty="0">
                <a:latin typeface="Times New Roman" pitchFamily="18" charset="0"/>
                <a:cs typeface="Times New Roman" pitchFamily="18" charset="0"/>
              </a:rPr>
              <a:t>BMC emergency medicine</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21</a:t>
            </a:r>
            <a:r>
              <a:rPr lang="en-GB" sz="1200" dirty="0">
                <a:latin typeface="Times New Roman" pitchFamily="18" charset="0"/>
                <a:cs typeface="Times New Roman" pitchFamily="18" charset="0"/>
              </a:rPr>
              <a:t>(1), pp.1-8.</a:t>
            </a:r>
            <a:endParaRPr lang="en-IN" sz="1200" dirty="0">
              <a:latin typeface="Times New Roman" pitchFamily="18" charset="0"/>
              <a:cs typeface="Times New Roman" pitchFamily="18" charset="0"/>
            </a:endParaRPr>
          </a:p>
          <a:p>
            <a:pPr algn="just"/>
            <a:r>
              <a:rPr lang="en-GB" sz="1200" dirty="0" err="1">
                <a:latin typeface="Times New Roman" pitchFamily="18" charset="0"/>
                <a:cs typeface="Times New Roman" pitchFamily="18" charset="0"/>
              </a:rPr>
              <a:t>Fajaryati</a:t>
            </a:r>
            <a:r>
              <a:rPr lang="en-GB" sz="1200" dirty="0">
                <a:latin typeface="Times New Roman" pitchFamily="18" charset="0"/>
                <a:cs typeface="Times New Roman" pitchFamily="18" charset="0"/>
              </a:rPr>
              <a:t>, N. and </a:t>
            </a:r>
            <a:r>
              <a:rPr lang="en-GB" sz="1200" dirty="0" err="1">
                <a:latin typeface="Times New Roman" pitchFamily="18" charset="0"/>
                <a:cs typeface="Times New Roman" pitchFamily="18" charset="0"/>
              </a:rPr>
              <a:t>Akhyar</a:t>
            </a:r>
            <a:r>
              <a:rPr lang="en-GB" sz="1200" dirty="0">
                <a:latin typeface="Times New Roman" pitchFamily="18" charset="0"/>
                <a:cs typeface="Times New Roman" pitchFamily="18" charset="0"/>
              </a:rPr>
              <a:t>, M., 2020. The employability skills needed to face the demands of work in the future: Systematic literature reviews. </a:t>
            </a:r>
            <a:r>
              <a:rPr lang="en-GB" sz="1200" i="1" dirty="0">
                <a:latin typeface="Times New Roman" pitchFamily="18" charset="0"/>
                <a:cs typeface="Times New Roman" pitchFamily="18" charset="0"/>
              </a:rPr>
              <a:t>Open Engineering</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10</a:t>
            </a:r>
            <a:r>
              <a:rPr lang="en-GB" sz="1200" dirty="0">
                <a:latin typeface="Times New Roman" pitchFamily="18" charset="0"/>
                <a:cs typeface="Times New Roman" pitchFamily="18" charset="0"/>
              </a:rPr>
              <a:t>(1), pp.595-603.</a:t>
            </a:r>
            <a:endParaRPr lang="en-IN" sz="1200" dirty="0">
              <a:latin typeface="Times New Roman" pitchFamily="18" charset="0"/>
              <a:cs typeface="Times New Roman" pitchFamily="18" charset="0"/>
            </a:endParaRPr>
          </a:p>
          <a:p>
            <a:pPr algn="just"/>
            <a:r>
              <a:rPr lang="en-GB" sz="1200" dirty="0" err="1">
                <a:latin typeface="Times New Roman" pitchFamily="18" charset="0"/>
                <a:cs typeface="Times New Roman" pitchFamily="18" charset="0"/>
              </a:rPr>
              <a:t>Machrina</a:t>
            </a:r>
            <a:r>
              <a:rPr lang="en-GB" sz="1200" dirty="0">
                <a:latin typeface="Times New Roman" pitchFamily="18" charset="0"/>
                <a:cs typeface="Times New Roman" pitchFamily="18" charset="0"/>
              </a:rPr>
              <a:t>, Y., </a:t>
            </a:r>
            <a:r>
              <a:rPr lang="en-GB" sz="1200" dirty="0" err="1">
                <a:latin typeface="Times New Roman" pitchFamily="18" charset="0"/>
                <a:cs typeface="Times New Roman" pitchFamily="18" charset="0"/>
              </a:rPr>
              <a:t>Siregar</a:t>
            </a:r>
            <a:r>
              <a:rPr lang="en-GB" sz="1200" dirty="0">
                <a:latin typeface="Times New Roman" pitchFamily="18" charset="0"/>
                <a:cs typeface="Times New Roman" pitchFamily="18" charset="0"/>
              </a:rPr>
              <a:t>, K.B., </a:t>
            </a:r>
            <a:r>
              <a:rPr lang="en-GB" sz="1200" dirty="0" err="1">
                <a:latin typeface="Times New Roman" pitchFamily="18" charset="0"/>
                <a:cs typeface="Times New Roman" pitchFamily="18" charset="0"/>
              </a:rPr>
              <a:t>Meutia</a:t>
            </a:r>
            <a:r>
              <a:rPr lang="en-GB" sz="1200" dirty="0">
                <a:latin typeface="Times New Roman" pitchFamily="18" charset="0"/>
                <a:cs typeface="Times New Roman" pitchFamily="18" charset="0"/>
              </a:rPr>
              <a:t>, N., </a:t>
            </a:r>
            <a:r>
              <a:rPr lang="en-GB" sz="1200" dirty="0" err="1">
                <a:latin typeface="Times New Roman" pitchFamily="18" charset="0"/>
                <a:cs typeface="Times New Roman" pitchFamily="18" charset="0"/>
              </a:rPr>
              <a:t>Yanni</a:t>
            </a:r>
            <a:r>
              <a:rPr lang="en-GB" sz="1200" dirty="0">
                <a:latin typeface="Times New Roman" pitchFamily="18" charset="0"/>
                <a:cs typeface="Times New Roman" pitchFamily="18" charset="0"/>
              </a:rPr>
              <a:t>, G.N. and Pane, Y.S., 2019. Improved basic life support skills and patient transportation at ambulance drivers in Medan </a:t>
            </a:r>
            <a:r>
              <a:rPr lang="en-GB" sz="1200" dirty="0" err="1">
                <a:latin typeface="Times New Roman" pitchFamily="18" charset="0"/>
                <a:cs typeface="Times New Roman" pitchFamily="18" charset="0"/>
              </a:rPr>
              <a:t>Tuntung</a:t>
            </a:r>
            <a:r>
              <a:rPr lang="en-GB" sz="1200" dirty="0">
                <a:latin typeface="Times New Roman" pitchFamily="18" charset="0"/>
                <a:cs typeface="Times New Roman" pitchFamily="18" charset="0"/>
              </a:rPr>
              <a:t> and Medan </a:t>
            </a:r>
            <a:r>
              <a:rPr lang="en-GB" sz="1200" dirty="0" err="1">
                <a:latin typeface="Times New Roman" pitchFamily="18" charset="0"/>
                <a:cs typeface="Times New Roman" pitchFamily="18" charset="0"/>
              </a:rPr>
              <a:t>Sunggal</a:t>
            </a:r>
            <a:r>
              <a:rPr lang="en-GB" sz="1200" dirty="0">
                <a:latin typeface="Times New Roman" pitchFamily="18" charset="0"/>
                <a:cs typeface="Times New Roman" pitchFamily="18" charset="0"/>
              </a:rPr>
              <a:t> area to improve patient safety. </a:t>
            </a:r>
            <a:r>
              <a:rPr lang="en-GB" sz="1200" i="1" dirty="0">
                <a:latin typeface="Times New Roman" pitchFamily="18" charset="0"/>
                <a:cs typeface="Times New Roman" pitchFamily="18" charset="0"/>
              </a:rPr>
              <a:t>ABDIMAS TALENTA: </a:t>
            </a:r>
            <a:r>
              <a:rPr lang="en-GB" sz="1200" i="1" dirty="0" err="1">
                <a:latin typeface="Times New Roman" pitchFamily="18" charset="0"/>
                <a:cs typeface="Times New Roman" pitchFamily="18" charset="0"/>
              </a:rPr>
              <a:t>Jurnal</a:t>
            </a:r>
            <a:r>
              <a:rPr lang="en-GB" sz="1200" i="1" dirty="0">
                <a:latin typeface="Times New Roman" pitchFamily="18" charset="0"/>
                <a:cs typeface="Times New Roman" pitchFamily="18" charset="0"/>
              </a:rPr>
              <a:t> </a:t>
            </a:r>
            <a:r>
              <a:rPr lang="en-GB" sz="1200" i="1" dirty="0" err="1">
                <a:latin typeface="Times New Roman" pitchFamily="18" charset="0"/>
                <a:cs typeface="Times New Roman" pitchFamily="18" charset="0"/>
              </a:rPr>
              <a:t>Pengabdian</a:t>
            </a:r>
            <a:r>
              <a:rPr lang="en-GB" sz="1200" i="1" dirty="0">
                <a:latin typeface="Times New Roman" pitchFamily="18" charset="0"/>
                <a:cs typeface="Times New Roman" pitchFamily="18" charset="0"/>
              </a:rPr>
              <a:t> </a:t>
            </a:r>
            <a:r>
              <a:rPr lang="en-GB" sz="1200" i="1" dirty="0" err="1">
                <a:latin typeface="Times New Roman" pitchFamily="18" charset="0"/>
                <a:cs typeface="Times New Roman" pitchFamily="18" charset="0"/>
              </a:rPr>
              <a:t>Kepada</a:t>
            </a:r>
            <a:r>
              <a:rPr lang="en-GB" sz="1200" i="1" dirty="0">
                <a:latin typeface="Times New Roman" pitchFamily="18" charset="0"/>
                <a:cs typeface="Times New Roman" pitchFamily="18" charset="0"/>
              </a:rPr>
              <a:t> </a:t>
            </a:r>
            <a:r>
              <a:rPr lang="en-GB" sz="1200" i="1" dirty="0" err="1">
                <a:latin typeface="Times New Roman" pitchFamily="18" charset="0"/>
                <a:cs typeface="Times New Roman" pitchFamily="18" charset="0"/>
              </a:rPr>
              <a:t>Masyarakat</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4</a:t>
            </a:r>
            <a:r>
              <a:rPr lang="en-GB" sz="1200" dirty="0">
                <a:latin typeface="Times New Roman" pitchFamily="18" charset="0"/>
                <a:cs typeface="Times New Roman" pitchFamily="18" charset="0"/>
              </a:rPr>
              <a:t>(2), pp.802-807.</a:t>
            </a:r>
            <a:endParaRPr lang="en-IN" sz="1200" dirty="0">
              <a:latin typeface="Times New Roman" pitchFamily="18" charset="0"/>
              <a:cs typeface="Times New Roman" pitchFamily="18" charset="0"/>
            </a:endParaRPr>
          </a:p>
          <a:p>
            <a:pPr algn="just"/>
            <a:r>
              <a:rPr lang="en-GB" sz="1200" dirty="0" err="1">
                <a:latin typeface="Times New Roman" pitchFamily="18" charset="0"/>
                <a:cs typeface="Times New Roman" pitchFamily="18" charset="0"/>
              </a:rPr>
              <a:t>Pira</a:t>
            </a:r>
            <a:r>
              <a:rPr lang="en-GB" sz="1200" dirty="0">
                <a:latin typeface="Times New Roman" pitchFamily="18" charset="0"/>
                <a:cs typeface="Times New Roman" pitchFamily="18" charset="0"/>
              </a:rPr>
              <a:t>, A., 2020. </a:t>
            </a:r>
            <a:r>
              <a:rPr lang="en-GB" sz="1200" i="1" dirty="0">
                <a:latin typeface="Times New Roman" pitchFamily="18" charset="0"/>
                <a:cs typeface="Times New Roman" pitchFamily="18" charset="0"/>
              </a:rPr>
              <a:t>Author Post: 5 Ways to Sharpen Your Problem-Solving Skills</a:t>
            </a:r>
            <a:r>
              <a:rPr lang="en-GB" sz="1200" dirty="0">
                <a:latin typeface="Times New Roman" pitchFamily="18" charset="0"/>
                <a:cs typeface="Times New Roman" pitchFamily="18" charset="0"/>
              </a:rPr>
              <a:t>. [online] Forbes. Available at: &lt;https://www.forbes.com/sites/forbesbooksauthors/2020/01/28/5-ways-to-sharpen-your-problem-solving-skills/&gt; [Accessed 21 April 2022].</a:t>
            </a:r>
            <a:endParaRPr lang="en-IN" sz="1200" dirty="0">
              <a:latin typeface="Times New Roman" pitchFamily="18" charset="0"/>
              <a:cs typeface="Times New Roman" pitchFamily="18" charset="0"/>
            </a:endParaRPr>
          </a:p>
          <a:p>
            <a:pPr algn="just"/>
            <a:r>
              <a:rPr lang="en-GB" sz="1200" dirty="0" err="1">
                <a:latin typeface="Times New Roman" pitchFamily="18" charset="0"/>
                <a:cs typeface="Times New Roman" pitchFamily="18" charset="0"/>
              </a:rPr>
              <a:t>Rahman</a:t>
            </a:r>
            <a:r>
              <a:rPr lang="en-GB" sz="1200" dirty="0">
                <a:latin typeface="Times New Roman" pitchFamily="18" charset="0"/>
                <a:cs typeface="Times New Roman" pitchFamily="18" charset="0"/>
              </a:rPr>
              <a:t>, M., 2019. 21st century </a:t>
            </a:r>
            <a:r>
              <a:rPr lang="en-GB" sz="1200" dirty="0" err="1">
                <a:latin typeface="Times New Roman" pitchFamily="18" charset="0"/>
                <a:cs typeface="Times New Roman" pitchFamily="18" charset="0"/>
              </a:rPr>
              <a:t>skill'problem</a:t>
            </a:r>
            <a:r>
              <a:rPr lang="en-GB" sz="1200" dirty="0">
                <a:latin typeface="Times New Roman" pitchFamily="18" charset="0"/>
                <a:cs typeface="Times New Roman" pitchFamily="18" charset="0"/>
              </a:rPr>
              <a:t> solving': Defining the concept. </a:t>
            </a:r>
            <a:r>
              <a:rPr lang="en-GB" sz="1200" dirty="0" err="1">
                <a:latin typeface="Times New Roman" pitchFamily="18" charset="0"/>
                <a:cs typeface="Times New Roman" pitchFamily="18" charset="0"/>
              </a:rPr>
              <a:t>Rahman</a:t>
            </a:r>
            <a:r>
              <a:rPr lang="en-GB" sz="1200" dirty="0">
                <a:latin typeface="Times New Roman" pitchFamily="18" charset="0"/>
                <a:cs typeface="Times New Roman" pitchFamily="18" charset="0"/>
              </a:rPr>
              <a:t>, MM (2019). 21st Century Skill “Problem Solving”: Defining the Concept. Asian Journal of Interdisciplinary Research, 2(1), pp.64-74.</a:t>
            </a:r>
            <a:endParaRPr lang="en-IN" sz="1200" dirty="0">
              <a:latin typeface="Times New Roman" pitchFamily="18" charset="0"/>
              <a:cs typeface="Times New Roman" pitchFamily="18" charset="0"/>
            </a:endParaRPr>
          </a:p>
          <a:p>
            <a:pPr algn="just"/>
            <a:r>
              <a:rPr lang="en-GB" sz="1200" dirty="0">
                <a:latin typeface="Times New Roman" pitchFamily="18" charset="0"/>
                <a:cs typeface="Times New Roman" pitchFamily="18" charset="0"/>
              </a:rPr>
              <a:t>Schofield, B., Voss, S., Proctor, A., </a:t>
            </a:r>
            <a:r>
              <a:rPr lang="en-GB" sz="1200" dirty="0" err="1">
                <a:latin typeface="Times New Roman" pitchFamily="18" charset="0"/>
                <a:cs typeface="Times New Roman" pitchFamily="18" charset="0"/>
              </a:rPr>
              <a:t>Benger</a:t>
            </a:r>
            <a:r>
              <a:rPr lang="en-GB" sz="1200" dirty="0">
                <a:latin typeface="Times New Roman" pitchFamily="18" charset="0"/>
                <a:cs typeface="Times New Roman" pitchFamily="18" charset="0"/>
              </a:rPr>
              <a:t>, J., Coates, D., Kirby, K., Purdy, S. and Booker, M., 2020. Exploring how paramedics are deployed in general practice and the perceived benefits and drawbacks: a mixed-methods scoping study. </a:t>
            </a:r>
            <a:r>
              <a:rPr lang="en-IN" sz="1200" i="1" dirty="0">
                <a:latin typeface="Times New Roman" pitchFamily="18" charset="0"/>
                <a:cs typeface="Times New Roman" pitchFamily="18" charset="0"/>
              </a:rPr>
              <a:t>BJGP open</a:t>
            </a:r>
            <a:r>
              <a:rPr lang="en-IN" sz="1200" dirty="0">
                <a:latin typeface="Times New Roman" pitchFamily="18" charset="0"/>
                <a:cs typeface="Times New Roman" pitchFamily="18" charset="0"/>
              </a:rPr>
              <a:t>, </a:t>
            </a:r>
            <a:r>
              <a:rPr lang="en-IN" sz="1200" i="1" dirty="0">
                <a:latin typeface="Times New Roman" pitchFamily="18" charset="0"/>
                <a:cs typeface="Times New Roman" pitchFamily="18" charset="0"/>
              </a:rPr>
              <a:t>4</a:t>
            </a:r>
            <a:r>
              <a:rPr lang="en-IN" sz="1200" dirty="0">
                <a:latin typeface="Times New Roman" pitchFamily="18" charset="0"/>
                <a:cs typeface="Times New Roman" pitchFamily="18" charset="0"/>
              </a:rPr>
              <a:t>(2).</a:t>
            </a:r>
          </a:p>
          <a:p>
            <a:pPr algn="just"/>
            <a:r>
              <a:rPr lang="en-GB" sz="1200" dirty="0">
                <a:latin typeface="Times New Roman" pitchFamily="18" charset="0"/>
                <a:cs typeface="Times New Roman" pitchFamily="18" charset="0"/>
              </a:rPr>
              <a:t>Thomas, D., Graham, L.A., Wright, T.J., Almeida, R., </a:t>
            </a:r>
            <a:r>
              <a:rPr lang="en-GB" sz="1200" dirty="0" err="1">
                <a:latin typeface="Times New Roman" pitchFamily="18" charset="0"/>
                <a:cs typeface="Times New Roman" pitchFamily="18" charset="0"/>
              </a:rPr>
              <a:t>Blomberg</a:t>
            </a:r>
            <a:r>
              <a:rPr lang="en-GB" sz="1200" dirty="0">
                <a:latin typeface="Times New Roman" pitchFamily="18" charset="0"/>
                <a:cs typeface="Times New Roman" pitchFamily="18" charset="0"/>
              </a:rPr>
              <a:t>, R.D. and </a:t>
            </a:r>
            <a:r>
              <a:rPr lang="en-GB" sz="1200" dirty="0" err="1">
                <a:latin typeface="Times New Roman" pitchFamily="18" charset="0"/>
                <a:cs typeface="Times New Roman" pitchFamily="18" charset="0"/>
              </a:rPr>
              <a:t>Benlemlih</a:t>
            </a:r>
            <a:r>
              <a:rPr lang="en-GB" sz="1200" dirty="0">
                <a:latin typeface="Times New Roman" pitchFamily="18" charset="0"/>
                <a:cs typeface="Times New Roman" pitchFamily="18" charset="0"/>
              </a:rPr>
              <a:t>, M., 2019. </a:t>
            </a:r>
            <a:r>
              <a:rPr lang="en-GB" sz="1200" i="1" dirty="0">
                <a:latin typeface="Times New Roman" pitchFamily="18" charset="0"/>
                <a:cs typeface="Times New Roman" pitchFamily="18" charset="0"/>
              </a:rPr>
              <a:t>Characterizing Ambulance Driver Training in EMS Systems</a:t>
            </a:r>
            <a:r>
              <a:rPr lang="en-GB" sz="1200" dirty="0">
                <a:latin typeface="Times New Roman" pitchFamily="18" charset="0"/>
                <a:cs typeface="Times New Roman" pitchFamily="18" charset="0"/>
              </a:rPr>
              <a:t> (No. DOT HS 812 862). United States. National Highway Traffic Safety Administration. Office of </a:t>
            </a:r>
            <a:r>
              <a:rPr lang="en-GB" sz="1200" dirty="0" err="1">
                <a:latin typeface="Times New Roman" pitchFamily="18" charset="0"/>
                <a:cs typeface="Times New Roman" pitchFamily="18" charset="0"/>
              </a:rPr>
              <a:t>Behavioral</a:t>
            </a:r>
            <a:r>
              <a:rPr lang="en-GB" sz="1200" dirty="0">
                <a:latin typeface="Times New Roman" pitchFamily="18" charset="0"/>
                <a:cs typeface="Times New Roman" pitchFamily="18" charset="0"/>
              </a:rPr>
              <a:t> Safety Research.</a:t>
            </a:r>
            <a:endParaRPr lang="en-IN" sz="1200" dirty="0">
              <a:latin typeface="Times New Roman" pitchFamily="18" charset="0"/>
              <a:cs typeface="Times New Roman" pitchFamily="18" charset="0"/>
            </a:endParaRPr>
          </a:p>
        </p:txBody>
      </p:sp>
    </p:spTree>
    <p:extLst>
      <p:ext uri="{BB962C8B-B14F-4D97-AF65-F5344CB8AC3E}">
        <p14:creationId xmlns:p14="http://schemas.microsoft.com/office/powerpoint/2010/main" val="38068305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Agency FB" pitchFamily="34" charset="0"/>
              </a:rPr>
              <a:t>Thank You!!!</a:t>
            </a:r>
            <a:endParaRPr lang="en-IN" b="1" dirty="0">
              <a:latin typeface="Agency FB" pitchFamily="34" charset="0"/>
            </a:endParaRPr>
          </a:p>
        </p:txBody>
      </p:sp>
    </p:spTree>
    <p:extLst>
      <p:ext uri="{BB962C8B-B14F-4D97-AF65-F5344CB8AC3E}">
        <p14:creationId xmlns:p14="http://schemas.microsoft.com/office/powerpoint/2010/main" val="25276821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TotalTime>
  <Words>1268</Words>
  <Application>Microsoft Office PowerPoint</Application>
  <PresentationFormat>On-screen Show (4:3)</PresentationFormat>
  <Paragraphs>100</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Agency FB</vt:lpstr>
      <vt:lpstr>Arial</vt:lpstr>
      <vt:lpstr>Calibri</vt:lpstr>
      <vt:lpstr>Times New Roman</vt:lpstr>
      <vt:lpstr>Office Theme</vt:lpstr>
      <vt:lpstr>Individual Presentation STUDENT NAME: RUDOLF BALOG STUDENT ID: 2119447</vt:lpstr>
      <vt:lpstr>Introduction</vt:lpstr>
      <vt:lpstr>Ambulance Driver in UK</vt:lpstr>
      <vt:lpstr>Employability Skills</vt:lpstr>
      <vt:lpstr>Employability Skills for Paramedic Ambulance Driver</vt:lpstr>
      <vt:lpstr>SWOT Analysis</vt:lpstr>
      <vt:lpstr>Time Management Tools</vt:lpstr>
      <vt:lpstr>Personal Development Plan</vt:lpstr>
      <vt:lpstr>Conclusion</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dc:title>
  <dc:creator>Swastika</dc:creator>
  <cp:lastModifiedBy>Windows User</cp:lastModifiedBy>
  <cp:revision>41</cp:revision>
  <dcterms:created xsi:type="dcterms:W3CDTF">2006-08-16T00:00:00Z</dcterms:created>
  <dcterms:modified xsi:type="dcterms:W3CDTF">2022-04-22T16:38:10Z</dcterms:modified>
</cp:coreProperties>
</file>