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44"/>
  </p:notesMasterIdLst>
  <p:handoutMasterIdLst>
    <p:handoutMasterId r:id="rId45"/>
  </p:handoutMasterIdLst>
  <p:sldIdLst>
    <p:sldId id="280" r:id="rId5"/>
    <p:sldId id="299" r:id="rId6"/>
    <p:sldId id="300" r:id="rId7"/>
    <p:sldId id="295" r:id="rId8"/>
    <p:sldId id="301" r:id="rId9"/>
    <p:sldId id="302" r:id="rId10"/>
    <p:sldId id="297" r:id="rId11"/>
    <p:sldId id="298" r:id="rId12"/>
    <p:sldId id="296" r:id="rId13"/>
    <p:sldId id="278" r:id="rId14"/>
    <p:sldId id="285" r:id="rId15"/>
    <p:sldId id="283" r:id="rId16"/>
    <p:sldId id="281" r:id="rId17"/>
    <p:sldId id="317" r:id="rId18"/>
    <p:sldId id="263" r:id="rId19"/>
    <p:sldId id="303" r:id="rId20"/>
    <p:sldId id="274" r:id="rId21"/>
    <p:sldId id="307" r:id="rId22"/>
    <p:sldId id="290" r:id="rId23"/>
    <p:sldId id="292" r:id="rId24"/>
    <p:sldId id="289" r:id="rId25"/>
    <p:sldId id="288" r:id="rId26"/>
    <p:sldId id="304" r:id="rId27"/>
    <p:sldId id="312" r:id="rId28"/>
    <p:sldId id="311" r:id="rId29"/>
    <p:sldId id="287" r:id="rId30"/>
    <p:sldId id="309" r:id="rId31"/>
    <p:sldId id="310" r:id="rId32"/>
    <p:sldId id="275" r:id="rId33"/>
    <p:sldId id="276" r:id="rId34"/>
    <p:sldId id="277" r:id="rId35"/>
    <p:sldId id="313" r:id="rId36"/>
    <p:sldId id="314" r:id="rId37"/>
    <p:sldId id="315" r:id="rId38"/>
    <p:sldId id="318" r:id="rId39"/>
    <p:sldId id="319" r:id="rId40"/>
    <p:sldId id="316" r:id="rId41"/>
    <p:sldId id="264" r:id="rId42"/>
    <p:sldId id="305" r:id="rId43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5755"/>
    <p:restoredTop sz="94637"/>
  </p:normalViewPr>
  <p:slideViewPr>
    <p:cSldViewPr snapToGrid="0">
      <p:cViewPr varScale="1">
        <p:scale>
          <a:sx n="88" d="100"/>
          <a:sy n="88" d="100"/>
        </p:scale>
        <p:origin x="208" y="296"/>
      </p:cViewPr>
      <p:guideLst/>
    </p:cSldViewPr>
  </p:slideViewPr>
  <p:notesTextViewPr>
    <p:cViewPr>
      <p:scale>
        <a:sx n="85" d="100"/>
        <a:sy n="85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176" y="88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03/03/2023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85743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44762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44661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344942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i="0" dirty="0">
              <a:solidFill>
                <a:srgbClr val="0098FE"/>
              </a:solidFill>
              <a:effectLst/>
              <a:latin typeface="Unify Sans Semibold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817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429852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98181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112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8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50781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307935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11200" y="4400550"/>
            <a:ext cx="5486400" cy="360045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910013" y="8685213"/>
            <a:ext cx="2971800" cy="458787"/>
          </a:xfrm>
        </p:spPr>
        <p:txBody>
          <a:bodyPr/>
          <a:lstStyle/>
          <a:p>
            <a:pPr rtl="0"/>
            <a:fld id="{918CCA95-4F40-4CDD-BF1E-B8C9EB86EE73}" type="slidenum">
              <a:rPr lang="en-US" noProof="0" smtClean="0"/>
              <a:t>10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464479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418070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433470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141975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7005320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6259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84394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32679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136070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2589028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20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373471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266212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67983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957550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425846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072287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677442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891304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28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559127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29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894544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30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677037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5018199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6713889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976674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084673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7281490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3506044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42501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387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571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0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073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512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97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67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952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91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17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3149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82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99358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805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26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662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00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1sGxXqcI4E?feature=oembed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-LL-hU1rMCU?feature=oembed" TargetMode="External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_Ga2LjSBoM?feature=oembed" TargetMode="External"/><Relationship Id="rId4" Type="http://schemas.openxmlformats.org/officeDocument/2006/relationships/image" Target="../media/image8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greeninc.blogs.nytimes.com/2009/01/30/Japan-airlines-joins-the-biofuels-race/" TargetMode="External"/><Relationship Id="rId2" Type="http://schemas.openxmlformats.org/officeDocument/2006/relationships/hyperlink" Target="https://www.newlocal.org.uk/wp-content/uploads/Community-Commission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Assessing the Need for Advocacy in the Community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Cole</a:t>
            </a:r>
          </a:p>
          <a:p>
            <a:r>
              <a:rPr lang="en-GB" dirty="0"/>
              <a:t>February 2023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924BF7-4FFD-BEEF-CED0-5D7EE12B8052}"/>
              </a:ext>
            </a:extLst>
          </p:cNvPr>
          <p:cNvSpPr txBox="1"/>
          <p:nvPr/>
        </p:nvSpPr>
        <p:spPr>
          <a:xfrm>
            <a:off x="5839691" y="4998027"/>
            <a:ext cx="2088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Session 4.1</a:t>
            </a:r>
          </a:p>
        </p:txBody>
      </p:sp>
    </p:spTree>
    <p:extLst>
      <p:ext uri="{BB962C8B-B14F-4D97-AF65-F5344CB8AC3E}">
        <p14:creationId xmlns:p14="http://schemas.microsoft.com/office/powerpoint/2010/main" val="1311162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93887-C539-5ECC-ADC9-3253817C0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S.W.O.T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AA9EF-8391-9326-E2D4-DD027850C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Technique used for strategic planning and analysis</a:t>
            </a:r>
          </a:p>
          <a:p>
            <a:r>
              <a:rPr lang="en-US" dirty="0"/>
              <a:t>Used to identify Strengths, Weaknesses, Opportunities and Threats</a:t>
            </a:r>
          </a:p>
          <a:p>
            <a:r>
              <a:rPr lang="en-US" dirty="0"/>
              <a:t>Related to business competition and project planning</a:t>
            </a:r>
          </a:p>
          <a:p>
            <a:r>
              <a:rPr lang="en-US" dirty="0"/>
              <a:t>Helps to specify the objectives of a specific project or venture</a:t>
            </a:r>
          </a:p>
          <a:p>
            <a:r>
              <a:rPr lang="en-US" dirty="0"/>
              <a:t>Helps you look at the internal and external factors that are </a:t>
            </a:r>
            <a:r>
              <a:rPr lang="en-US" dirty="0" err="1"/>
              <a:t>favourable</a:t>
            </a:r>
            <a:r>
              <a:rPr lang="en-US" dirty="0"/>
              <a:t> or </a:t>
            </a:r>
            <a:r>
              <a:rPr lang="en-US" dirty="0" err="1"/>
              <a:t>unfavourable</a:t>
            </a:r>
            <a:r>
              <a:rPr lang="en-US" dirty="0"/>
              <a:t> to the achieve the </a:t>
            </a:r>
            <a:r>
              <a:rPr lang="en-US" dirty="0" err="1"/>
              <a:t>objectie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573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9A0E0-9DE3-24A4-D741-F35C2B75D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S.W.O.T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8AD94-EFAA-2892-2F08-0DA403E67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Why we use them;</a:t>
            </a:r>
          </a:p>
          <a:p>
            <a:r>
              <a:rPr lang="en-US" dirty="0"/>
              <a:t>Explore new solutions to problems</a:t>
            </a:r>
          </a:p>
          <a:p>
            <a:r>
              <a:rPr lang="en-US" dirty="0"/>
              <a:t>Identify barriers that can limit goals and objectives</a:t>
            </a:r>
          </a:p>
          <a:p>
            <a:r>
              <a:rPr lang="en-US" dirty="0"/>
              <a:t>Decide on directions that will be most effective</a:t>
            </a:r>
          </a:p>
          <a:p>
            <a:r>
              <a:rPr lang="en-US" dirty="0"/>
              <a:t>Reveal possibilities and limitations for change</a:t>
            </a:r>
          </a:p>
          <a:p>
            <a:r>
              <a:rPr lang="en-US" dirty="0"/>
              <a:t>Devise to best navigate systems</a:t>
            </a:r>
          </a:p>
          <a:p>
            <a:r>
              <a:rPr lang="en-US" dirty="0"/>
              <a:t>Act as a brainstorming device</a:t>
            </a:r>
          </a:p>
        </p:txBody>
      </p:sp>
    </p:spTree>
    <p:extLst>
      <p:ext uri="{BB962C8B-B14F-4D97-AF65-F5344CB8AC3E}">
        <p14:creationId xmlns:p14="http://schemas.microsoft.com/office/powerpoint/2010/main" val="204849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1CB3C-64FE-CA28-159A-1B46F9A17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Sometimes shown like this…</a:t>
            </a:r>
          </a:p>
        </p:txBody>
      </p:sp>
      <p:pic>
        <p:nvPicPr>
          <p:cNvPr id="2050" name="Picture 2" descr="How To Do a SWOT Analysis (3 Examples &amp; Free Template)">
            <a:extLst>
              <a:ext uri="{FF2B5EF4-FFF2-40B4-BE49-F238E27FC236}">
                <a16:creationId xmlns:a16="http://schemas.microsoft.com/office/drawing/2014/main" id="{F46EC555-C14B-722E-652E-1AFD43E3F3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42" b="6761"/>
          <a:stretch/>
        </p:blipFill>
        <p:spPr bwMode="auto">
          <a:xfrm>
            <a:off x="1695786" y="1930400"/>
            <a:ext cx="6234556" cy="474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768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40A73-A950-A9D0-B8F2-9CCD614A0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 This … </a:t>
            </a:r>
          </a:p>
        </p:txBody>
      </p:sp>
      <p:pic>
        <p:nvPicPr>
          <p:cNvPr id="4098" name="Picture 2" descr="How to Do a SWOT Analysis (Examples &amp; Free Template!)">
            <a:extLst>
              <a:ext uri="{FF2B5EF4-FFF2-40B4-BE49-F238E27FC236}">
                <a16:creationId xmlns:a16="http://schemas.microsoft.com/office/drawing/2014/main" id="{4EE3BDC8-0334-1269-6D3C-E15E889557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889" y="2160588"/>
            <a:ext cx="5400260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953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B50F7-04CA-14E4-42E1-747E4632D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Circle of Control</a:t>
            </a:r>
          </a:p>
        </p:txBody>
      </p:sp>
      <p:pic>
        <p:nvPicPr>
          <p:cNvPr id="5122" name="Picture 2" descr="SWOT analysis internal external factor relationship diagram">
            <a:extLst>
              <a:ext uri="{FF2B5EF4-FFF2-40B4-BE49-F238E27FC236}">
                <a16:creationId xmlns:a16="http://schemas.microsoft.com/office/drawing/2014/main" id="{1E98938A-ABB2-E698-B052-631EE83A83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152" y="2160588"/>
            <a:ext cx="3661733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87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o Conduct a Community Needs Assessment">
            <a:hlinkClick r:id="" action="ppaction://media"/>
            <a:extLst>
              <a:ext uri="{FF2B5EF4-FFF2-40B4-BE49-F238E27FC236}">
                <a16:creationId xmlns:a16="http://schemas.microsoft.com/office/drawing/2014/main" id="{F32B4D02-A355-EFBE-B61E-4E42A62F28B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1045" y="789709"/>
            <a:ext cx="8177646" cy="433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22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80DAD-B299-A7C1-D8F3-027AC2A1E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Should be Involved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D5F71-E355-8420-12D2-121C5E4B93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Community Members Experiencing the Needs</a:t>
            </a:r>
          </a:p>
          <a:p>
            <a:endParaRPr lang="en-US" dirty="0"/>
          </a:p>
          <a:p>
            <a:r>
              <a:rPr lang="en-US" dirty="0"/>
              <a:t>Staff and Trustees/Board Members</a:t>
            </a:r>
          </a:p>
          <a:p>
            <a:endParaRPr lang="en-US" dirty="0"/>
          </a:p>
          <a:p>
            <a:r>
              <a:rPr lang="en-US" dirty="0"/>
              <a:t>Other Professionals</a:t>
            </a:r>
          </a:p>
          <a:p>
            <a:endParaRPr lang="en-US" dirty="0"/>
          </a:p>
          <a:p>
            <a:r>
              <a:rPr lang="en-US" dirty="0"/>
              <a:t>Subject Matter Experts</a:t>
            </a:r>
          </a:p>
        </p:txBody>
      </p:sp>
    </p:spTree>
    <p:extLst>
      <p:ext uri="{BB962C8B-B14F-4D97-AF65-F5344CB8AC3E}">
        <p14:creationId xmlns:p14="http://schemas.microsoft.com/office/powerpoint/2010/main" val="10000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57882-EE94-E22F-01BA-4FFBFC59D4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400" b="0" i="0" dirty="0">
                <a:solidFill>
                  <a:srgbClr val="403F44"/>
                </a:solidFill>
                <a:effectLst/>
                <a:latin typeface="Georgia Pro" panose="02040502050405020303" pitchFamily="18" charset="0"/>
              </a:rPr>
              <a:t>Whether you’re developing a new volunteer program or reviewing an existing project, it’s important to know what your community actually needs and the resources available to you</a:t>
            </a:r>
            <a:endParaRPr lang="en-US" sz="2400" dirty="0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979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C0772-C1ED-D085-6EC4-BCA2B1A2B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I Know People What Service People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E9710-8BD5-C23D-9606-1DC40EA7A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Understand key problems that need to be addressed</a:t>
            </a:r>
          </a:p>
          <a:p>
            <a:pPr lvl="1"/>
            <a:r>
              <a:rPr lang="en-US" dirty="0"/>
              <a:t>What is the size and nature of the need?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How big an issue is it?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How many people are affected?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How are they affected?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526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6F91-BFF6-F9CD-D825-E1249F8F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Stages of Assessing Needs: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6D05D-A27A-961C-1949-FD81804B4D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Understand from experience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Talk to people about their problems, what are the issues, what may solve them?</a:t>
            </a:r>
          </a:p>
          <a:p>
            <a:endParaRPr lang="en-US" dirty="0"/>
          </a:p>
          <a:p>
            <a:r>
              <a:rPr lang="en-US" dirty="0"/>
              <a:t>Hear their stories, their real life experiences – this is real evidence.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609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F692E-E765-28D1-AAF7-6F25A58D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Stages of Assessing Needs: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0656C-8C52-9256-8299-25846F43C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Look for existing research undertaken by;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Undertaken by think tanks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large charities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government agencies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Other Funders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607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872B2-5F10-96AB-8AA0-DCDEEC3DB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Stages of Assessing Needs: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13EF3-372E-1FE0-DF1C-A546441D8502}"/>
              </a:ext>
            </a:extLst>
          </p:cNvPr>
          <p:cNvSpPr txBox="1">
            <a:spLocks/>
          </p:cNvSpPr>
          <p:nvPr/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Understand what the public and private sector may be doing in this area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Is there existing support?  Or does that support only cover some of the need?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Are other charities in the area working in this field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Are they offering the service you wish to offer?</a:t>
            </a:r>
          </a:p>
          <a:p>
            <a:pPr lvl="1"/>
            <a:r>
              <a:rPr lang="en-US" dirty="0"/>
              <a:t>Have they completed a ‘charity impact evaluation’. 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493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B9E7-6DFC-10B5-3FA8-B073945A5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Take Action … Seek the Funding </a:t>
            </a:r>
          </a:p>
        </p:txBody>
      </p:sp>
      <p:pic>
        <p:nvPicPr>
          <p:cNvPr id="3" name="Online Media 2" descr="2020 Intro Video">
            <a:hlinkClick r:id="" action="ppaction://media"/>
            <a:extLst>
              <a:ext uri="{FF2B5EF4-FFF2-40B4-BE49-F238E27FC236}">
                <a16:creationId xmlns:a16="http://schemas.microsoft.com/office/drawing/2014/main" id="{649D7D60-ECBA-7E63-6C6F-BADA4A65FA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41829" y="1553029"/>
            <a:ext cx="8897257" cy="46953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FF7A82-7909-3BD6-5F7C-401A9E71C308}"/>
              </a:ext>
            </a:extLst>
          </p:cNvPr>
          <p:cNvSpPr txBox="1"/>
          <p:nvPr/>
        </p:nvSpPr>
        <p:spPr>
          <a:xfrm>
            <a:off x="9274002" y="217714"/>
            <a:ext cx="2409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(Advocacy Focus, 2022)</a:t>
            </a:r>
          </a:p>
        </p:txBody>
      </p:sp>
    </p:spTree>
    <p:extLst>
      <p:ext uri="{BB962C8B-B14F-4D97-AF65-F5344CB8AC3E}">
        <p14:creationId xmlns:p14="http://schemas.microsoft.com/office/powerpoint/2010/main" val="111806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Politics and Power in Advocacy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Cole</a:t>
            </a:r>
          </a:p>
          <a:p>
            <a:r>
              <a:rPr lang="en-GB" dirty="0"/>
              <a:t>February 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3F19E8-FBB2-211B-40FF-AE097D3213ED}"/>
              </a:ext>
            </a:extLst>
          </p:cNvPr>
          <p:cNvSpPr txBox="1"/>
          <p:nvPr/>
        </p:nvSpPr>
        <p:spPr>
          <a:xfrm>
            <a:off x="5081155" y="4894118"/>
            <a:ext cx="2441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Session 4.2</a:t>
            </a:r>
          </a:p>
        </p:txBody>
      </p:sp>
    </p:spTree>
    <p:extLst>
      <p:ext uri="{BB962C8B-B14F-4D97-AF65-F5344CB8AC3E}">
        <p14:creationId xmlns:p14="http://schemas.microsoft.com/office/powerpoint/2010/main" val="844138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6D9E8-3CC1-4AD9-DDB4-0097103F8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 fontAlgn="base">
              <a:buNone/>
            </a:pPr>
            <a:r>
              <a:rPr lang="en-US" b="0" i="0" dirty="0">
                <a:solidFill>
                  <a:srgbClr val="404040"/>
                </a:solidFill>
                <a:effectLst/>
                <a:latin typeface="inherit"/>
              </a:rPr>
              <a:t>Foucault’s Theory of Power</a:t>
            </a:r>
            <a:r>
              <a:rPr lang="en-US" b="0" i="0" dirty="0">
                <a:solidFill>
                  <a:srgbClr val="000000"/>
                </a:solidFill>
                <a:effectLst/>
                <a:latin typeface="Trebuchet MS" panose="020B0703020202090204" pitchFamily="34" charset="0"/>
              </a:rPr>
              <a:t>​​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ctr" fontAlgn="base">
              <a:buNone/>
            </a:pPr>
            <a:endParaRPr lang="en-US" b="0" i="0" dirty="0">
              <a:solidFill>
                <a:srgbClr val="404040"/>
              </a:solidFill>
              <a:effectLst/>
              <a:latin typeface="inherit"/>
            </a:endParaRPr>
          </a:p>
          <a:p>
            <a:pPr marL="0" indent="0" algn="ctr" fontAlgn="base">
              <a:buNone/>
            </a:pPr>
            <a:r>
              <a:rPr lang="en-US" sz="4400" b="0" i="0" dirty="0">
                <a:solidFill>
                  <a:srgbClr val="404040"/>
                </a:solidFill>
                <a:effectLst/>
                <a:latin typeface="inherit"/>
              </a:rPr>
              <a:t>‘Power operates at all levels of social interaction, in all social institutions and through all people’</a:t>
            </a:r>
            <a:r>
              <a:rPr lang="en-US" b="0" i="0" dirty="0">
                <a:solidFill>
                  <a:srgbClr val="404040"/>
                </a:solidFill>
                <a:effectLst/>
                <a:latin typeface="inherit"/>
              </a:rPr>
              <a:t>’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404040"/>
                </a:solidFill>
                <a:effectLst/>
                <a:latin typeface="inherit"/>
              </a:rPr>
              <a:t>(Giddens </a:t>
            </a:r>
            <a:r>
              <a:rPr lang="en-US" b="0" i="1" dirty="0">
                <a:solidFill>
                  <a:srgbClr val="404040"/>
                </a:solidFill>
                <a:effectLst/>
                <a:latin typeface="inherit"/>
              </a:rPr>
              <a:t>et al,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75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943D4-1E45-25BE-0928-BA8765B2E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43776-678E-0D0C-7E9D-5928CABEA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Power refers to a capacity that A has to influence the </a:t>
            </a:r>
            <a:r>
              <a:rPr lang="en-US" dirty="0" err="1"/>
              <a:t>behaviour</a:t>
            </a:r>
            <a:r>
              <a:rPr lang="en-US" dirty="0"/>
              <a:t> of B, so that B acts in accordance with A’s wishes.</a:t>
            </a:r>
          </a:p>
          <a:p>
            <a:endParaRPr lang="en-US" dirty="0"/>
          </a:p>
          <a:p>
            <a:br>
              <a:rPr lang="en-GB" dirty="0"/>
            </a:br>
            <a:endParaRPr lang="en-US" dirty="0"/>
          </a:p>
        </p:txBody>
      </p:sp>
      <p:pic>
        <p:nvPicPr>
          <p:cNvPr id="3074" name="Picture 2" descr="Power - Writing with Authority for ENGL 101 Students">
            <a:extLst>
              <a:ext uri="{FF2B5EF4-FFF2-40B4-BE49-F238E27FC236}">
                <a16:creationId xmlns:a16="http://schemas.microsoft.com/office/drawing/2014/main" id="{B75E523D-DB19-8A03-6FC1-334CD6EFF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536" y="3200400"/>
            <a:ext cx="2791114" cy="265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43914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9400A-2961-3CBD-C544-9C34EC664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Politics – sociological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7839F-78FE-2CF9-1B04-7B29EDDC3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art of the exercise of power</a:t>
            </a:r>
          </a:p>
          <a:p>
            <a:r>
              <a:rPr lang="en-US" dirty="0"/>
              <a:t>Activities that are associated with making decisions in groups;</a:t>
            </a:r>
          </a:p>
          <a:p>
            <a:r>
              <a:rPr lang="en-US" dirty="0"/>
              <a:t>Forms of power relations among individuals</a:t>
            </a:r>
          </a:p>
          <a:p>
            <a:r>
              <a:rPr lang="en-US" dirty="0"/>
              <a:t>Can relate to the distribution of resources or status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i="1" dirty="0"/>
              <a:t>‘Striving for a share of power or for influence on the distribution of power’ </a:t>
            </a:r>
          </a:p>
          <a:p>
            <a:pPr marL="0" indent="0">
              <a:buNone/>
            </a:pPr>
            <a:r>
              <a:rPr lang="en-US" b="1" i="1" dirty="0"/>
              <a:t>											</a:t>
            </a:r>
            <a:r>
              <a:rPr lang="en-US" dirty="0"/>
              <a:t>(Weber, 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3013722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875E-3C21-2179-4651-346DB44F8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Calibri2"/>
              </a:rPr>
              <a:t>The Relationship between dependency and power</a:t>
            </a:r>
            <a:br>
              <a:rPr lang="en-GB" b="1" i="0" dirty="0">
                <a:solidFill>
                  <a:srgbClr val="333333"/>
                </a:solidFill>
                <a:effectLst/>
                <a:latin typeface="Calibri2"/>
              </a:rPr>
            </a:br>
            <a:br>
              <a:rPr lang="en-GB" b="1" i="0" dirty="0">
                <a:solidFill>
                  <a:srgbClr val="333333"/>
                </a:solidFill>
                <a:effectLst/>
                <a:latin typeface="Calibri2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7089E-AB1D-74E9-99FB-50EA3197D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DEPENDENCY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directly related to power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more that a person or unit is dependent on you, the more power you have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387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9DC08-640A-D7FE-8772-BB5DBAC6A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Dependent?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9E5DE-8D35-5E6F-982C-92D960277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How dependent you are relates to;</a:t>
            </a:r>
          </a:p>
          <a:p>
            <a:r>
              <a:rPr lang="en-US" sz="2400" dirty="0"/>
              <a:t>Scarcity</a:t>
            </a:r>
          </a:p>
          <a:p>
            <a:endParaRPr lang="en-US" sz="2400" dirty="0"/>
          </a:p>
          <a:p>
            <a:r>
              <a:rPr lang="en-US" sz="2400" dirty="0"/>
              <a:t>Importance</a:t>
            </a:r>
          </a:p>
          <a:p>
            <a:endParaRPr lang="en-US" sz="2400" dirty="0"/>
          </a:p>
          <a:p>
            <a:pPr algn="l"/>
            <a:r>
              <a:rPr lang="en-GB" sz="2400" b="1" i="0" dirty="0">
                <a:solidFill>
                  <a:srgbClr val="333333"/>
                </a:solidFill>
                <a:effectLst/>
                <a:latin typeface="Calibri2"/>
              </a:rPr>
              <a:t>Substitutability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22E986C-DB7B-C7CD-2CEA-209ED55D9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305" y="1190344"/>
            <a:ext cx="3403600" cy="320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D6EDA4-FC5C-1812-013D-80AA233A0CB5}"/>
              </a:ext>
            </a:extLst>
          </p:cNvPr>
          <p:cNvSpPr txBox="1"/>
          <p:nvPr/>
        </p:nvSpPr>
        <p:spPr>
          <a:xfrm>
            <a:off x="7315200" y="4862945"/>
            <a:ext cx="2161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(Krauss, 2009)</a:t>
            </a:r>
          </a:p>
        </p:txBody>
      </p:sp>
    </p:spTree>
    <p:extLst>
      <p:ext uri="{BB962C8B-B14F-4D97-AF65-F5344CB8AC3E}">
        <p14:creationId xmlns:p14="http://schemas.microsoft.com/office/powerpoint/2010/main" val="28235141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D2BFB-609E-D992-68DC-2C762764E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Calibri2"/>
              </a:rPr>
              <a:t>Conformity. 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D9CB-F2CB-9EF2-96F1-86CD8C9C2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333333"/>
                </a:solidFill>
                <a:latin typeface="Georgia" panose="02040502050405020303" pitchFamily="18" charset="0"/>
              </a:rPr>
              <a:t>P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eople’s tendencies to behave consistently with social norms</a:t>
            </a:r>
          </a:p>
          <a:p>
            <a:pPr marL="0" indent="0">
              <a:buNone/>
            </a:pPr>
            <a:endParaRPr lang="en-GB" sz="2400" b="0" i="0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r>
              <a:rPr lang="en-GB" sz="24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Conformity can result in engaging in unethical </a:t>
            </a:r>
            <a:r>
              <a:rPr lang="en-GB" sz="2400" b="0" i="0" dirty="0" err="1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behaviors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, because you are led by someone you admire and respect who has power over you. </a:t>
            </a:r>
          </a:p>
          <a:p>
            <a:endParaRPr lang="en-GB" sz="2400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sz="24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People conform because they want to fit in with and please those around them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.</a:t>
            </a:r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7322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C882-7497-C7E3-D9D2-7F106C3A7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Calibri2"/>
              </a:rPr>
              <a:t>Positive and Negative Consequences of Power</a:t>
            </a:r>
            <a:br>
              <a:rPr lang="en-GB" b="1" i="0" dirty="0">
                <a:solidFill>
                  <a:srgbClr val="333333"/>
                </a:solidFill>
                <a:effectLst/>
                <a:latin typeface="Calibri2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23320-775E-10C6-0E47-B9F634A93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Powerful leaders can align an entire organization to move together to achieve goals. </a:t>
            </a:r>
          </a:p>
          <a:p>
            <a:endParaRPr lang="en-GB" sz="2000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sz="20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phrase, “Power tends to corrupt, and absolute power corrupts absolutely” was first said by English historian John </a:t>
            </a:r>
            <a:r>
              <a:rPr lang="en-GB" sz="2000" b="0" i="0" dirty="0" err="1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Emerich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 Edward Dalberg, who warned that power was inherently evil and its holders were not to be trusted</a:t>
            </a:r>
          </a:p>
          <a:p>
            <a:endParaRPr lang="en-GB" sz="2000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sz="20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One reason that power can be so easily abused is because individuals are often quick to conform. 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425006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993C-1E96-FDC8-63F1-E55532F1D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 dirty="0" err="1"/>
              <a:t>Organisation</a:t>
            </a:r>
            <a:r>
              <a:rPr lang="en-US" dirty="0"/>
              <a:t>/Manager and Funder Dynamic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352B7-41B2-35A8-C1C3-20DF3F9A9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 b="1"/>
              <a:t>Funder</a:t>
            </a:r>
            <a:r>
              <a:rPr lang="en-GB"/>
              <a:t> holds the purse strings</a:t>
            </a:r>
          </a:p>
          <a:p>
            <a:r>
              <a:rPr lang="en-GB" b="1"/>
              <a:t>Funding</a:t>
            </a:r>
            <a:r>
              <a:rPr lang="en-GB"/>
              <a:t> assigned to services that most appropriately address the needs and wishes of the individual services user (making use of market intelligence and research, planning) (Lent et al, 2019)</a:t>
            </a:r>
          </a:p>
          <a:p>
            <a:r>
              <a:rPr lang="en-GB"/>
              <a:t>Organisation/Manager needs the money to offer service, pay staff and continue to service its ‘community’</a:t>
            </a:r>
          </a:p>
          <a:p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8EB467B-F350-DC25-A933-30E119FB0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7417" y="2159000"/>
            <a:ext cx="3145536" cy="296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1750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8697-B2B6-71E9-DAC8-A675A95C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Political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8D5AD-9B72-4BB7-312F-29358BCD5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i="1" dirty="0">
                <a:latin typeface="Georgia Pro" panose="020F0502020204030204" pitchFamily="34" charset="0"/>
                <a:cs typeface="Georgia Pro" panose="020F0502020204030204" pitchFamily="34" charset="0"/>
              </a:rPr>
              <a:t>‘The ability to influence the </a:t>
            </a:r>
            <a:r>
              <a:rPr lang="en-US" sz="2800" i="1" dirty="0" err="1">
                <a:latin typeface="Georgia Pro" panose="020F0502020204030204" pitchFamily="34" charset="0"/>
                <a:cs typeface="Georgia Pro" panose="020F0502020204030204" pitchFamily="34" charset="0"/>
              </a:rPr>
              <a:t>behaviour</a:t>
            </a:r>
            <a:r>
              <a:rPr lang="en-US" sz="2800" i="1" dirty="0">
                <a:latin typeface="Georgia Pro" panose="020F0502020204030204" pitchFamily="34" charset="0"/>
                <a:cs typeface="Georgia Pro" panose="020F0502020204030204" pitchFamily="34" charset="0"/>
              </a:rPr>
              <a:t> of people and valued resources to influence policies, functions and culture of a society ‘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88AF3D-1B0F-7255-328E-1C533EE04E32}"/>
              </a:ext>
            </a:extLst>
          </p:cNvPr>
          <p:cNvSpPr txBox="1"/>
          <p:nvPr/>
        </p:nvSpPr>
        <p:spPr>
          <a:xfrm>
            <a:off x="6858000" y="4973782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Lukes</a:t>
            </a:r>
            <a:r>
              <a:rPr lang="en-US" dirty="0"/>
              <a:t>, 2005)</a:t>
            </a:r>
          </a:p>
        </p:txBody>
      </p:sp>
    </p:spTree>
    <p:extLst>
      <p:ext uri="{BB962C8B-B14F-4D97-AF65-F5344CB8AC3E}">
        <p14:creationId xmlns:p14="http://schemas.microsoft.com/office/powerpoint/2010/main" val="5535917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CEB6E-2A09-E71A-DC1A-DD73B336E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 Faces of Political Power – (the political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5142-BD44-1228-3595-D4388436A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Decision Making – considers the situation and acts upon the course they have determined</a:t>
            </a:r>
          </a:p>
          <a:p>
            <a:endParaRPr lang="en-US" dirty="0"/>
          </a:p>
          <a:p>
            <a:r>
              <a:rPr lang="en-US" dirty="0"/>
              <a:t>Agenda Setting – controlling the parameters of discussion</a:t>
            </a:r>
          </a:p>
          <a:p>
            <a:endParaRPr lang="en-US" dirty="0"/>
          </a:p>
          <a:p>
            <a:r>
              <a:rPr lang="en-US" dirty="0"/>
              <a:t>Thought Control – preventing discussion by accepting the status quo as ‘natural’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							(</a:t>
            </a:r>
            <a:r>
              <a:rPr lang="en-US" dirty="0" err="1"/>
              <a:t>Lukes</a:t>
            </a:r>
            <a:r>
              <a:rPr lang="en-US" dirty="0"/>
              <a:t>, 2005)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0952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979B6-834A-3E88-2657-8D98E2C98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Relationships in Advocacy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18989-EF52-15C0-5214-2148A49C2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Viewing power relationships between;</a:t>
            </a:r>
          </a:p>
          <a:p>
            <a:r>
              <a:rPr lang="en-US" dirty="0"/>
              <a:t>Manager and funder/governance</a:t>
            </a:r>
          </a:p>
          <a:p>
            <a:endParaRPr lang="en-US" dirty="0"/>
          </a:p>
          <a:p>
            <a:r>
              <a:rPr lang="en-US" dirty="0"/>
              <a:t>Manager and Advocate</a:t>
            </a:r>
          </a:p>
          <a:p>
            <a:endParaRPr lang="en-US" dirty="0"/>
          </a:p>
          <a:p>
            <a:r>
              <a:rPr lang="en-US" dirty="0"/>
              <a:t>Advocate and Advocacy Partners/Clients</a:t>
            </a:r>
          </a:p>
          <a:p>
            <a:endParaRPr lang="en-US" dirty="0"/>
          </a:p>
          <a:p>
            <a:r>
              <a:rPr lang="en-US" dirty="0"/>
              <a:t>Advocate and other Professionals</a:t>
            </a:r>
          </a:p>
          <a:p>
            <a:endParaRPr lang="en-US" dirty="0"/>
          </a:p>
          <a:p>
            <a:r>
              <a:rPr lang="en-US" dirty="0" err="1"/>
              <a:t>Organisation</a:t>
            </a:r>
            <a:r>
              <a:rPr lang="en-US" dirty="0"/>
              <a:t> and government/legislators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653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C2975-065C-28E0-F64B-7A3E16CC4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Manager and Advocate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86A26-B459-E1C6-4A69-723777819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Positional Power – </a:t>
            </a:r>
            <a:r>
              <a:rPr lang="en-US" u="sng" dirty="0"/>
              <a:t>The Managers Rank or Title </a:t>
            </a:r>
            <a:r>
              <a:rPr lang="en-US" sz="1400" dirty="0">
                <a:solidFill>
                  <a:srgbClr val="0070C0"/>
                </a:solidFill>
              </a:rPr>
              <a:t>(Can be easily taken away)</a:t>
            </a:r>
          </a:p>
          <a:p>
            <a:pPr marL="0" indent="0">
              <a:buNone/>
            </a:pP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070C0"/>
                </a:solidFill>
              </a:rPr>
              <a:t>3 Types of Positional Power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r>
              <a:rPr lang="en-US" dirty="0"/>
              <a:t>Legitimate Power – earnt through honest and transparent means – right skills </a:t>
            </a:r>
          </a:p>
          <a:p>
            <a:pPr lvl="1"/>
            <a:r>
              <a:rPr lang="en-US" dirty="0"/>
              <a:t>Coercive Power – uses threats, force and intimidation</a:t>
            </a:r>
          </a:p>
          <a:p>
            <a:pPr lvl="1"/>
            <a:r>
              <a:rPr lang="en-US" dirty="0"/>
              <a:t>Reward Power – can be used positively – salary/benefits or negatively - </a:t>
            </a:r>
            <a:r>
              <a:rPr lang="en-US" dirty="0" err="1"/>
              <a:t>favouritism</a:t>
            </a:r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37033177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45914-4ABA-1A16-A061-F9D374517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Manager and Advocate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0024F-D556-1A22-36C8-D87F85602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Personal Power – given to an individual because of recognition from their followers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2 types</a:t>
            </a:r>
          </a:p>
          <a:p>
            <a:pPr lvl="1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Referent Power – earned – based on admiration, respect or identification. Worthy.</a:t>
            </a:r>
          </a:p>
          <a:p>
            <a:pPr lvl="2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Influences</a:t>
            </a:r>
          </a:p>
          <a:p>
            <a:pPr marL="800100" lvl="1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Expert Power – Level of experience, education or talent</a:t>
            </a:r>
          </a:p>
          <a:p>
            <a:pPr marL="800100" lvl="1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Informational – when a person has information others want or need (sometimes short term)</a:t>
            </a:r>
          </a:p>
          <a:p>
            <a:pPr marL="800100" lvl="1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Connection Power – having an association or relationship with a powerful person</a:t>
            </a:r>
          </a:p>
          <a:p>
            <a:pPr marL="1200150" lvl="2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Provides access to important information or crucial resources.</a:t>
            </a:r>
          </a:p>
          <a:p>
            <a:pPr marL="1200150" lvl="2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Can be gained through professional networking.</a:t>
            </a:r>
          </a:p>
          <a:p>
            <a:pPr marL="800100" lvl="1"/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6434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613CB-8BEB-AEC3-87A3-011DF8BD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Power - Formal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6A76A-B8EE-99CF-DF51-9131AF679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Formal</a:t>
            </a:r>
          </a:p>
          <a:p>
            <a:pPr lvl="1"/>
            <a:r>
              <a:rPr lang="en-US" dirty="0"/>
              <a:t>Legitimate</a:t>
            </a:r>
          </a:p>
          <a:p>
            <a:pPr lvl="1"/>
            <a:r>
              <a:rPr lang="en-US" dirty="0"/>
              <a:t>Coercive</a:t>
            </a:r>
          </a:p>
          <a:p>
            <a:pPr lvl="1"/>
            <a:r>
              <a:rPr lang="en-US" dirty="0"/>
              <a:t>Reward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890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51D56-93FD-0F04-20BA-D4E7EAE34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Power - Personal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FAC05-085E-5041-D141-AFBC5B011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Personal</a:t>
            </a:r>
          </a:p>
          <a:p>
            <a:endParaRPr lang="en-US" dirty="0"/>
          </a:p>
          <a:p>
            <a:pPr lvl="1"/>
            <a:r>
              <a:rPr lang="en-US" dirty="0"/>
              <a:t>Expert</a:t>
            </a:r>
          </a:p>
          <a:p>
            <a:pPr lvl="1"/>
            <a:r>
              <a:rPr lang="en-US" dirty="0"/>
              <a:t>Information </a:t>
            </a:r>
          </a:p>
          <a:p>
            <a:pPr lvl="1"/>
            <a:r>
              <a:rPr lang="en-US" dirty="0"/>
              <a:t>Referent</a:t>
            </a:r>
          </a:p>
        </p:txBody>
      </p:sp>
    </p:spTree>
    <p:extLst>
      <p:ext uri="{BB962C8B-B14F-4D97-AF65-F5344CB8AC3E}">
        <p14:creationId xmlns:p14="http://schemas.microsoft.com/office/powerpoint/2010/main" val="38938418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47840-21B6-A6E9-BC97-F7BBAC4F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Effective Bases of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BEAB1-45FA-D685-67D6-474B5BF59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Expert and referent power are positively related to;</a:t>
            </a:r>
          </a:p>
          <a:p>
            <a:pPr lvl="1"/>
            <a:r>
              <a:rPr lang="en-US" dirty="0"/>
              <a:t>Employee satisfaction</a:t>
            </a:r>
          </a:p>
          <a:p>
            <a:pPr lvl="1"/>
            <a:r>
              <a:rPr lang="en-US" dirty="0" err="1"/>
              <a:t>Organisational</a:t>
            </a:r>
            <a:r>
              <a:rPr lang="en-US" dirty="0"/>
              <a:t> Commitment</a:t>
            </a:r>
          </a:p>
          <a:p>
            <a:pPr lvl="1"/>
            <a:r>
              <a:rPr lang="en-US" dirty="0"/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17481776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9C1F-5D08-A39F-4A36-462E65693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Advocate and Advocacy Partner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D95BC-A97C-9D3A-B971-533C0D21B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Bourdieu asserted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Power can be ascribed by the social institution (</a:t>
            </a:r>
            <a:r>
              <a:rPr lang="en-US" dirty="0" err="1"/>
              <a:t>eg.</a:t>
            </a:r>
            <a:r>
              <a:rPr lang="en-US" dirty="0"/>
              <a:t> Medicine, advocacy, education)</a:t>
            </a:r>
          </a:p>
          <a:p>
            <a:endParaRPr lang="en-US" dirty="0"/>
          </a:p>
          <a:p>
            <a:r>
              <a:rPr lang="en-US" dirty="0"/>
              <a:t>‘Habitus’ – a set of learned ‘dispositions’ , inclines individuals to act and react in certain way.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5244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6047E-6E5B-D7E4-6277-0CD143302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Advocate and Advocacy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A817A-2D79-F4BA-20C9-D8D961E02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Power is a ‘relational and co-constructed process with a potential to exert influence’  </a:t>
            </a:r>
          </a:p>
          <a:p>
            <a:endParaRPr lang="en-US" dirty="0"/>
          </a:p>
          <a:p>
            <a:r>
              <a:rPr lang="en-US" dirty="0"/>
              <a:t>Individuals interact in a specific social context, shaping their practices, perceptions and attitudes.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95CAB5-8009-7A37-E42E-48693602EEB9}"/>
              </a:ext>
            </a:extLst>
          </p:cNvPr>
          <p:cNvSpPr txBox="1"/>
          <p:nvPr/>
        </p:nvSpPr>
        <p:spPr>
          <a:xfrm>
            <a:off x="6650182" y="6400800"/>
            <a:ext cx="3682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Nimmon</a:t>
            </a:r>
            <a:r>
              <a:rPr lang="en-US" dirty="0"/>
              <a:t> &amp; </a:t>
            </a:r>
            <a:r>
              <a:rPr lang="en-US" dirty="0" err="1"/>
              <a:t>Stenfors</a:t>
            </a:r>
            <a:r>
              <a:rPr lang="en-US" dirty="0"/>
              <a:t>-Hayes, 2016)</a:t>
            </a:r>
          </a:p>
        </p:txBody>
      </p:sp>
    </p:spTree>
    <p:extLst>
      <p:ext uri="{BB962C8B-B14F-4D97-AF65-F5344CB8AC3E}">
        <p14:creationId xmlns:p14="http://schemas.microsoft.com/office/powerpoint/2010/main" val="33508929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0CC6B-08EE-3EA7-7E57-8193AA05C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Advocate and Other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2D648-B205-801B-A5C1-73C36A007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Advocates sometimes perceived as too adversarial (can prompt complaints or disengagement). – when it is actually strong and effective</a:t>
            </a:r>
          </a:p>
          <a:p>
            <a:endParaRPr lang="en-US" dirty="0"/>
          </a:p>
          <a:p>
            <a:r>
              <a:rPr lang="en-US" dirty="0"/>
              <a:t>Advocates should stay focused on their advocacy partner and not be afraid to challenge or ‘upset’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F6445-CAC2-A664-D542-49985B471AFA}"/>
              </a:ext>
            </a:extLst>
          </p:cNvPr>
          <p:cNvSpPr txBox="1"/>
          <p:nvPr/>
        </p:nvSpPr>
        <p:spPr>
          <a:xfrm>
            <a:off x="9274002" y="1122218"/>
            <a:ext cx="2516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Referent</a:t>
            </a:r>
          </a:p>
          <a:p>
            <a:r>
              <a:rPr lang="en-US" dirty="0"/>
              <a:t>Information</a:t>
            </a:r>
          </a:p>
          <a:p>
            <a:r>
              <a:rPr lang="en-US" dirty="0"/>
              <a:t>Expert</a:t>
            </a:r>
          </a:p>
        </p:txBody>
      </p:sp>
    </p:spTree>
    <p:extLst>
      <p:ext uri="{BB962C8B-B14F-4D97-AF65-F5344CB8AC3E}">
        <p14:creationId xmlns:p14="http://schemas.microsoft.com/office/powerpoint/2010/main" val="8608389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F7CE8-1F38-2453-BDD1-EA63AF859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Government and Legislators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47859-8A83-1F23-AA1B-C7BD1AAC0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Legislation supporting advocacy. – legitimacy</a:t>
            </a:r>
          </a:p>
          <a:p>
            <a:endParaRPr lang="en-US" dirty="0"/>
          </a:p>
          <a:p>
            <a:r>
              <a:rPr lang="en-US" dirty="0"/>
              <a:t>Legislation regulating advocacy – legitimacy and coercion?</a:t>
            </a:r>
          </a:p>
          <a:p>
            <a:endParaRPr lang="en-US" dirty="0"/>
          </a:p>
          <a:p>
            <a:r>
              <a:rPr lang="en-US" dirty="0"/>
              <a:t> ‘Thought Control’?  - other areas requiring advocacy ignored – treated as normal.</a:t>
            </a:r>
          </a:p>
          <a:p>
            <a:endParaRPr lang="en-US" dirty="0"/>
          </a:p>
          <a:p>
            <a:r>
              <a:rPr lang="en-US" dirty="0"/>
              <a:t>Taking control of qualifications</a:t>
            </a:r>
          </a:p>
          <a:p>
            <a:endParaRPr lang="en-US" dirty="0"/>
          </a:p>
          <a:p>
            <a:r>
              <a:rPr lang="en-US" dirty="0" err="1"/>
              <a:t>Delegitimising</a:t>
            </a:r>
            <a:r>
              <a:rPr lang="en-US" dirty="0"/>
              <a:t> Independent Advocacy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4101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97B37-78BC-77CA-BB9A-1A9C67EDB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Organisations</a:t>
            </a:r>
            <a:r>
              <a:rPr lang="en-US" dirty="0"/>
              <a:t> and Government – Taking Back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A4573-11E4-A6BD-2ABC-F52D12CA3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Lobbying Government</a:t>
            </a:r>
          </a:p>
          <a:p>
            <a:endParaRPr lang="en-US" dirty="0"/>
          </a:p>
          <a:p>
            <a:r>
              <a:rPr lang="en-US" dirty="0"/>
              <a:t>Using reporting systems to </a:t>
            </a:r>
            <a:r>
              <a:rPr lang="en-US" dirty="0" err="1"/>
              <a:t>analyse</a:t>
            </a:r>
            <a:r>
              <a:rPr lang="en-US" dirty="0"/>
              <a:t> issues and feed back to local government</a:t>
            </a:r>
          </a:p>
          <a:p>
            <a:endParaRPr lang="en-US" dirty="0"/>
          </a:p>
          <a:p>
            <a:r>
              <a:rPr lang="en-US" dirty="0"/>
              <a:t>Questionaries and community meetings to feed back issues</a:t>
            </a:r>
          </a:p>
          <a:p>
            <a:endParaRPr lang="en-US" dirty="0"/>
          </a:p>
          <a:p>
            <a:r>
              <a:rPr lang="en-US" dirty="0"/>
              <a:t>Daily challenges (advocate/advocacy partner)</a:t>
            </a:r>
          </a:p>
          <a:p>
            <a:endParaRPr lang="en-US" dirty="0"/>
          </a:p>
          <a:p>
            <a:r>
              <a:rPr lang="en-US" dirty="0"/>
              <a:t>Work in collaboration with other advocacy providers</a:t>
            </a:r>
          </a:p>
        </p:txBody>
      </p:sp>
    </p:spTree>
    <p:extLst>
      <p:ext uri="{BB962C8B-B14F-4D97-AF65-F5344CB8AC3E}">
        <p14:creationId xmlns:p14="http://schemas.microsoft.com/office/powerpoint/2010/main" val="10639959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E97E9-48F7-4142-25B9-CBEA38C85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Organisation</a:t>
            </a:r>
            <a:r>
              <a:rPr lang="en-US" dirty="0"/>
              <a:t> and Government/Legislators – Taking Back Control</a:t>
            </a:r>
          </a:p>
        </p:txBody>
      </p:sp>
      <p:pic>
        <p:nvPicPr>
          <p:cNvPr id="7" name="Online Media 6" descr="Valuing voices: protecting rights through the pandemic">
            <a:hlinkClick r:id="" action="ppaction://media"/>
            <a:extLst>
              <a:ext uri="{FF2B5EF4-FFF2-40B4-BE49-F238E27FC236}">
                <a16:creationId xmlns:a16="http://schemas.microsoft.com/office/drawing/2014/main" id="{F1D68736-B4AF-60FE-4BDA-DEFFE64277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41463" y="2160588"/>
            <a:ext cx="6869112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5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9802"/>
          </a:xfrm>
        </p:spPr>
        <p:txBody>
          <a:bodyPr>
            <a:normAutofit/>
          </a:bodyPr>
          <a:lstStyle/>
          <a:p>
            <a:r>
              <a:rPr lang="en-GB" dirty="0"/>
              <a:t>A Changing Landscape?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1525"/>
            <a:ext cx="8596668" cy="4599837"/>
          </a:xfrm>
        </p:spPr>
        <p:txBody>
          <a:bodyPr>
            <a:normAutofit/>
          </a:bodyPr>
          <a:lstStyle/>
          <a:p>
            <a:r>
              <a:rPr lang="en-GB" dirty="0"/>
              <a:t>Questions</a:t>
            </a:r>
          </a:p>
          <a:p>
            <a:r>
              <a:rPr lang="en-GB" dirty="0"/>
              <a:t>How has advocacy changed over time in Wales and England?</a:t>
            </a:r>
          </a:p>
          <a:p>
            <a:r>
              <a:rPr lang="en-GB" dirty="0"/>
              <a:t>How has the emergence of Advocacy related legislation impacted on the role of managers and advocates?</a:t>
            </a:r>
          </a:p>
          <a:p>
            <a:r>
              <a:rPr lang="en-GB" dirty="0"/>
              <a:t>Does an advocate need to be qualified in order to advocate?</a:t>
            </a:r>
          </a:p>
          <a:p>
            <a:r>
              <a:rPr lang="en-GB" dirty="0"/>
              <a:t>How are advocacy services paid for?</a:t>
            </a:r>
          </a:p>
          <a:p>
            <a:r>
              <a:rPr lang="en-GB" dirty="0"/>
              <a:t>How is need identified?</a:t>
            </a:r>
          </a:p>
          <a:p>
            <a:r>
              <a:rPr lang="en-GB" dirty="0"/>
              <a:t>Who decides what gets paid for?</a:t>
            </a:r>
          </a:p>
          <a:p>
            <a:r>
              <a:rPr lang="en-GB" dirty="0"/>
              <a:t>Is independence important for all advocacy services/advocates?</a:t>
            </a:r>
          </a:p>
          <a:p>
            <a:r>
              <a:rPr lang="en-GB" dirty="0"/>
              <a:t>Discussion:</a:t>
            </a:r>
          </a:p>
          <a:p>
            <a:r>
              <a:rPr lang="en-GB" dirty="0"/>
              <a:t>What do you understand to be the difference between ‘Independent’ and advocacy in other roles?</a:t>
            </a:r>
          </a:p>
        </p:txBody>
      </p:sp>
    </p:spTree>
    <p:extLst>
      <p:ext uri="{BB962C8B-B14F-4D97-AF65-F5344CB8AC3E}">
        <p14:creationId xmlns:p14="http://schemas.microsoft.com/office/powerpoint/2010/main" val="19532080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53E04-0951-F25C-3625-8091F1236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B2FE8-DFBD-C13F-AB8A-237598FC4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Lent, A., </a:t>
            </a:r>
            <a:r>
              <a:rPr lang="en-US" sz="1400" dirty="0" err="1"/>
              <a:t>Studdert</a:t>
            </a:r>
            <a:r>
              <a:rPr lang="en-US" sz="1400" dirty="0"/>
              <a:t>, J. &amp; Walker, T. (2019) ‘</a:t>
            </a:r>
            <a:r>
              <a:rPr lang="en-US" sz="1400" i="1" dirty="0"/>
              <a:t>Community Commissioning: Shaping Public Services Through People Power’</a:t>
            </a:r>
            <a:r>
              <a:rPr lang="en-US" sz="1400" dirty="0"/>
              <a:t>. Available at: </a:t>
            </a:r>
            <a:r>
              <a:rPr lang="en-US" sz="1400" dirty="0">
                <a:hlinkClick r:id="rId2"/>
              </a:rPr>
              <a:t>https://www.newlocal.org.uk/wp-content/uploads/Community-Commissioning.pdf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Krauss, C, (2009) Japan Airlines Joins the Biofuels Race. </a:t>
            </a:r>
            <a:r>
              <a:rPr lang="en-US" sz="1400" i="1" dirty="0"/>
              <a:t>New York Times. </a:t>
            </a:r>
            <a:r>
              <a:rPr lang="en-US" sz="1400" dirty="0"/>
              <a:t>Available at: </a:t>
            </a:r>
            <a:r>
              <a:rPr lang="en-US" sz="1400" dirty="0">
                <a:hlinkClick r:id="rId3"/>
              </a:rPr>
              <a:t>http://greeninc.blogs.nytimes.com/2009/01/30/Japan-airlines-joins-the-biofuels-race/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 err="1"/>
              <a:t>Lukes</a:t>
            </a:r>
            <a:r>
              <a:rPr lang="en-US" sz="1400" dirty="0"/>
              <a:t>, S. (2005) Power: A Radical View 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 err="1"/>
              <a:t>Nimmon</a:t>
            </a:r>
            <a:r>
              <a:rPr lang="en-US" sz="1400" dirty="0"/>
              <a:t>, L &amp; </a:t>
            </a:r>
            <a:r>
              <a:rPr lang="en-US" sz="1400" dirty="0" err="1"/>
              <a:t>Stenfors</a:t>
            </a:r>
            <a:r>
              <a:rPr lang="en-US" sz="1400" dirty="0"/>
              <a:t>-Hayes, T. (2016) </a:t>
            </a:r>
            <a:r>
              <a:rPr lang="en-US" sz="1400" i="1" dirty="0"/>
              <a:t>The ‘Handling’ of Power in the Physician-Patient encounter: Perceptions from Experienced Physicians.  </a:t>
            </a:r>
            <a:r>
              <a:rPr lang="en-US" sz="1400" dirty="0"/>
              <a:t>BMC Medical Education 16:144. </a:t>
            </a:r>
            <a:r>
              <a:rPr lang="en-US" sz="1400" dirty="0" err="1"/>
              <a:t>doi</a:t>
            </a:r>
            <a:r>
              <a:rPr lang="en-US" sz="1400" dirty="0"/>
              <a:t>: 10.1186/s12909-016-0634-0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37159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B0F2AC-8567-4D03-BFFC-653DB596C52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4800</TotalTime>
  <Words>1543</Words>
  <Application>Microsoft Macintosh PowerPoint</Application>
  <PresentationFormat>Widescreen</PresentationFormat>
  <Paragraphs>280</Paragraphs>
  <Slides>39</Slides>
  <Notes>37</Notes>
  <HiddenSlides>0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0" baseType="lpstr">
      <vt:lpstr>Arial</vt:lpstr>
      <vt:lpstr>Calibri</vt:lpstr>
      <vt:lpstr>Calibri2</vt:lpstr>
      <vt:lpstr>Georgia</vt:lpstr>
      <vt:lpstr>Georgia Pro</vt:lpstr>
      <vt:lpstr>inherit</vt:lpstr>
      <vt:lpstr>Segoe UI</vt:lpstr>
      <vt:lpstr>Trebuchet MS</vt:lpstr>
      <vt:lpstr>Unify Sans Semibold</vt:lpstr>
      <vt:lpstr>Wingdings 3</vt:lpstr>
      <vt:lpstr>Facet</vt:lpstr>
      <vt:lpstr>Assessing the Need for Advocacy in the Community</vt:lpstr>
      <vt:lpstr>S.W.O.T</vt:lpstr>
      <vt:lpstr>S.W.O.T Continued</vt:lpstr>
      <vt:lpstr>Sometimes shown like this…</vt:lpstr>
      <vt:lpstr>Or This … </vt:lpstr>
      <vt:lpstr>Circle of Control</vt:lpstr>
      <vt:lpstr>PowerPoint Presentation</vt:lpstr>
      <vt:lpstr>Who Should be Involved</vt:lpstr>
      <vt:lpstr>PowerPoint Presentation</vt:lpstr>
      <vt:lpstr>How do I Know People What Service People need?</vt:lpstr>
      <vt:lpstr>Stages of Assessing Needs: 1</vt:lpstr>
      <vt:lpstr>Stages of Assessing Needs: 1</vt:lpstr>
      <vt:lpstr>Stages of Assessing Needs: 2</vt:lpstr>
      <vt:lpstr>Take Action … Seek the Funding </vt:lpstr>
      <vt:lpstr>Politics and Power in Advocacy</vt:lpstr>
      <vt:lpstr>PowerPoint Presentation</vt:lpstr>
      <vt:lpstr>POWER</vt:lpstr>
      <vt:lpstr>Politics – sociological definition</vt:lpstr>
      <vt:lpstr>The Relationship between dependency and power  </vt:lpstr>
      <vt:lpstr>How Dependent?</vt:lpstr>
      <vt:lpstr>Conformity.   </vt:lpstr>
      <vt:lpstr>Positive and Negative Consequences of Power </vt:lpstr>
      <vt:lpstr>Organisation/Manager and Funder Dynamic</vt:lpstr>
      <vt:lpstr>Political Power</vt:lpstr>
      <vt:lpstr>3 Faces of Political Power – (the political </vt:lpstr>
      <vt:lpstr>Power Relationships in Advocacy</vt:lpstr>
      <vt:lpstr>Manager and Advocate </vt:lpstr>
      <vt:lpstr>Manager and Advocate</vt:lpstr>
      <vt:lpstr>Types of Power - Formal</vt:lpstr>
      <vt:lpstr>Types of Power - Personal</vt:lpstr>
      <vt:lpstr>Effective Bases of Power</vt:lpstr>
      <vt:lpstr>Advocate and Advocacy Partner </vt:lpstr>
      <vt:lpstr>Advocate and Advocacy Partner</vt:lpstr>
      <vt:lpstr>Advocate and Other Professionals</vt:lpstr>
      <vt:lpstr>Government and Legislators</vt:lpstr>
      <vt:lpstr>Organisations and Government – Taking Back Control</vt:lpstr>
      <vt:lpstr>Organisation and Government/Legislators – Taking Back Control</vt:lpstr>
      <vt:lpstr>A Changing Landscape?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 Cole</dc:creator>
  <cp:lastModifiedBy>Sharon Cole (1403063)</cp:lastModifiedBy>
  <cp:revision>561</cp:revision>
  <cp:lastPrinted>2023-02-25T01:27:03Z</cp:lastPrinted>
  <dcterms:created xsi:type="dcterms:W3CDTF">2023-02-21T17:11:04Z</dcterms:created>
  <dcterms:modified xsi:type="dcterms:W3CDTF">2023-03-04T00:40:32Z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