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notesMasterIdLst>
    <p:notesMasterId r:id="rId16"/>
  </p:notesMasterIdLst>
  <p:handoutMasterIdLst>
    <p:handoutMasterId r:id="rId17"/>
  </p:handoutMasterIdLst>
  <p:sldIdLst>
    <p:sldId id="256" r:id="rId2"/>
    <p:sldId id="300" r:id="rId3"/>
    <p:sldId id="295" r:id="rId4"/>
    <p:sldId id="283" r:id="rId5"/>
    <p:sldId id="274" r:id="rId6"/>
    <p:sldId id="297" r:id="rId7"/>
    <p:sldId id="286" r:id="rId8"/>
    <p:sldId id="275" r:id="rId9"/>
    <p:sldId id="266" r:id="rId10"/>
    <p:sldId id="279" r:id="rId11"/>
    <p:sldId id="298" r:id="rId12"/>
    <p:sldId id="299" r:id="rId13"/>
    <p:sldId id="282" r:id="rId14"/>
    <p:sldId id="289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BF7FD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32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-2214" y="-108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B6EE9D-6F5D-4E44-ADC2-D1A54C09CF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9734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5B395-B7EE-4254-AE22-99E42A100177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8A679E-FE92-45E1-9DD4-C69DF52271E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114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7798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2629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1118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1185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3335" y="802299"/>
            <a:ext cx="6477805" cy="2541431"/>
          </a:xfrm>
        </p:spPr>
        <p:txBody>
          <a:bodyPr bIns="0" anchor="b">
            <a:normAutofit/>
          </a:bodyPr>
          <a:lstStyle>
            <a:lvl1pPr algn="l">
              <a:defRPr sz="49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3335" y="3531205"/>
            <a:ext cx="6477804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35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12376" y="329308"/>
            <a:ext cx="3730436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8249" y="798973"/>
            <a:ext cx="608264" cy="503578"/>
          </a:xfrm>
        </p:spPr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813335" y="3528542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76505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3626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0679" y="1756130"/>
            <a:ext cx="6482366" cy="1887950"/>
          </a:xfrm>
        </p:spPr>
        <p:txBody>
          <a:bodyPr anchor="b">
            <a:normAutofit/>
          </a:bodyPr>
          <a:lstStyle>
            <a:lvl1pPr algn="l"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0679" y="3806196"/>
            <a:ext cx="6472835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90679" y="3804985"/>
            <a:ext cx="647283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70576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13" y="804890"/>
            <a:ext cx="7204226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498" y="2010879"/>
            <a:ext cx="348386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0328" y="2017343"/>
            <a:ext cx="348386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3849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394" y="804164"/>
            <a:ext cx="7205746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5393" y="2019550"/>
            <a:ext cx="348386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5393" y="2824270"/>
            <a:ext cx="348386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9272" y="2023004"/>
            <a:ext cx="348386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821491"/>
            <a:ext cx="348386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3515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7833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0451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504" y="798973"/>
            <a:ext cx="2454824" cy="2247117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2785" y="798974"/>
            <a:ext cx="4509353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3504" y="3205492"/>
            <a:ext cx="2456260" cy="2248181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6210" y="3205491"/>
            <a:ext cx="245211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60050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5608041" y="482171"/>
            <a:ext cx="3055900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405" y="1129513"/>
            <a:ext cx="4149246" cy="1830584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3292" y="1122543"/>
            <a:ext cx="209337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7747" y="3145992"/>
            <a:ext cx="4143303" cy="2003742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85537" y="5469857"/>
            <a:ext cx="4145513" cy="320123"/>
          </a:xfrm>
        </p:spPr>
        <p:txBody>
          <a:bodyPr/>
          <a:lstStyle>
            <a:lvl1pPr algn="l">
              <a:defRPr/>
            </a:lvl1pPr>
          </a:lstStyle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5537" y="318641"/>
            <a:ext cx="41557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5537" y="3143605"/>
            <a:ext cx="414551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8048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4156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9333" y="798974"/>
            <a:ext cx="121180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3504" y="798974"/>
            <a:ext cx="5871623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7079333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83897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7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8685" y="804520"/>
            <a:ext cx="7202456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8685" y="2015733"/>
            <a:ext cx="7202456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65604" y="330370"/>
            <a:ext cx="26255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23B69-D3F8-420B-A403-58F92CB9B2E2}" type="datetimeFigureOut">
              <a:rPr lang="en-US" smtClean="0"/>
              <a:pPr/>
              <a:t>5/16/2021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684" y="329308"/>
            <a:ext cx="4454127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46" y="798973"/>
            <a:ext cx="608264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8789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The Management of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D97BFCE0-7F0D-4666-82F3-84E3DC7B88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latin typeface="Arial" pitchFamily="34" charset="0"/>
                <a:cs typeface="Arial" pitchFamily="34" charset="0"/>
              </a:rPr>
              <a:t>Perspective on change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A09C8302-B3F7-4BE2-A057-0B90EB940D5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endParaRPr lang="en-GB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‘Change is the law of life. Those who look only to the past or the present are certainly to miss the future.’	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	J.F. Kennedy (1963)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dirty="0"/>
          </a:p>
        </p:txBody>
      </p:sp>
      <p:pic>
        <p:nvPicPr>
          <p:cNvPr id="28676" name="Picture 4" descr="MCj04259260000[1]">
            <a:extLst>
              <a:ext uri="{FF2B5EF4-FFF2-40B4-BE49-F238E27FC236}">
                <a16:creationId xmlns:a16="http://schemas.microsoft.com/office/drawing/2014/main" id="{09BB55BF-F695-42FC-9C81-A1B0BB50E9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4221163"/>
            <a:ext cx="1765300" cy="184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Resistance to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Resistance to change is an inbuilt mechanism</a:t>
            </a:r>
          </a:p>
          <a:p>
            <a:endParaRPr lang="en-US" dirty="0"/>
          </a:p>
          <a:p>
            <a:r>
              <a:rPr lang="en-US" dirty="0"/>
              <a:t>Organisations and their members resist change</a:t>
            </a:r>
          </a:p>
          <a:p>
            <a:endParaRPr lang="en-US" dirty="0"/>
          </a:p>
          <a:p>
            <a:r>
              <a:rPr lang="en-US" dirty="0"/>
              <a:t>Resistance can be positive and negative</a:t>
            </a:r>
          </a:p>
        </p:txBody>
      </p:sp>
    </p:spTree>
    <p:extLst>
      <p:ext uri="{BB962C8B-B14F-4D97-AF65-F5344CB8AC3E}">
        <p14:creationId xmlns:p14="http://schemas.microsoft.com/office/powerpoint/2010/main" val="10404790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111628" cy="1671843"/>
          </a:xfrm>
        </p:spPr>
        <p:txBody>
          <a:bodyPr>
            <a:normAutofit/>
          </a:bodyPr>
          <a:lstStyle/>
          <a:p>
            <a:r>
              <a:rPr lang="en-US" sz="3200" dirty="0"/>
              <a:t>People tend to resist change, even when the benefits of change are evident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/>
              <a:t>Individual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323528" y="2824270"/>
            <a:ext cx="4245729" cy="3197018"/>
          </a:xfrm>
        </p:spPr>
        <p:txBody>
          <a:bodyPr>
            <a:normAutofit/>
          </a:bodyPr>
          <a:lstStyle/>
          <a:p>
            <a:r>
              <a:rPr lang="en-US" dirty="0"/>
              <a:t>Habit</a:t>
            </a:r>
          </a:p>
          <a:p>
            <a:r>
              <a:rPr lang="en-US" dirty="0"/>
              <a:t>Security</a:t>
            </a:r>
          </a:p>
          <a:p>
            <a:r>
              <a:rPr lang="en-US" dirty="0"/>
              <a:t>Economic Factors</a:t>
            </a:r>
          </a:p>
          <a:p>
            <a:r>
              <a:rPr lang="en-US" dirty="0"/>
              <a:t>Fear of the Unknown</a:t>
            </a:r>
          </a:p>
          <a:p>
            <a:r>
              <a:rPr lang="en-US" dirty="0"/>
              <a:t>Selective Information Processing (the world is view by individual perception)</a:t>
            </a:r>
          </a:p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/>
              <a:t>organisational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821491"/>
            <a:ext cx="4083208" cy="3199797"/>
          </a:xfrm>
        </p:spPr>
        <p:txBody>
          <a:bodyPr>
            <a:normAutofit/>
          </a:bodyPr>
          <a:lstStyle/>
          <a:p>
            <a:r>
              <a:rPr lang="en-US" dirty="0"/>
              <a:t>Structural Inertia</a:t>
            </a:r>
          </a:p>
          <a:p>
            <a:r>
              <a:rPr lang="en-US" dirty="0"/>
              <a:t>- in build mechanism.  Organisational structure, culture, function</a:t>
            </a:r>
          </a:p>
          <a:p>
            <a:r>
              <a:rPr lang="en-US" dirty="0"/>
              <a:t>Limited Focus of Change</a:t>
            </a:r>
          </a:p>
          <a:p>
            <a:r>
              <a:rPr lang="en-US" dirty="0"/>
              <a:t>Threat to Enterprise</a:t>
            </a:r>
          </a:p>
          <a:p>
            <a:r>
              <a:rPr lang="en-US" dirty="0"/>
              <a:t>Threat to Established Power Relationships and Resource Allocation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83564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8" name="Rectangle 6">
            <a:extLst>
              <a:ext uri="{FF2B5EF4-FFF2-40B4-BE49-F238E27FC236}">
                <a16:creationId xmlns:a16="http://schemas.microsoft.com/office/drawing/2014/main" id="{AD109D44-0E37-465E-884E-A43AE8C068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Types of change</a:t>
            </a:r>
          </a:p>
        </p:txBody>
      </p:sp>
      <p:sp>
        <p:nvSpPr>
          <p:cNvPr id="18435" name="Rectangle 7">
            <a:extLst>
              <a:ext uri="{FF2B5EF4-FFF2-40B4-BE49-F238E27FC236}">
                <a16:creationId xmlns:a16="http://schemas.microsoft.com/office/drawing/2014/main" id="{CE80FA57-81D9-4F96-9939-8353C4A97BF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Top-down</a:t>
            </a:r>
          </a:p>
          <a:p>
            <a:pPr eaLnBrk="1" hangingPunct="1"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Implemented by managers at a high level in organization</a:t>
            </a:r>
          </a:p>
          <a:p>
            <a:pPr eaLnBrk="1" hangingPunct="1"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Result of radical restructuring &amp; re-engineering</a:t>
            </a:r>
          </a:p>
          <a:p>
            <a:pPr eaLnBrk="1" hangingPunct="1"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More resistance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/>
          </a:p>
        </p:txBody>
      </p:sp>
      <p:sp>
        <p:nvSpPr>
          <p:cNvPr id="18436" name="Rectangle 8">
            <a:extLst>
              <a:ext uri="{FF2B5EF4-FFF2-40B4-BE49-F238E27FC236}">
                <a16:creationId xmlns:a16="http://schemas.microsoft.com/office/drawing/2014/main" id="{151AF0CE-4064-4955-9BD7-61D584261197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>
            <a:off x="4270375" y="1600200"/>
            <a:ext cx="3657600" cy="45720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Bottom-up</a:t>
            </a:r>
          </a:p>
          <a:p>
            <a:pPr eaLnBrk="1" hangingPunct="1"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Implemented by employees at low levels and rises over time</a:t>
            </a:r>
          </a:p>
          <a:p>
            <a:pPr eaLnBrk="1" hangingPunct="1"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All levels involved in change process</a:t>
            </a:r>
          </a:p>
          <a:p>
            <a:pPr eaLnBrk="1" hangingPunct="1">
              <a:spcAft>
                <a:spcPct val="30000"/>
              </a:spcAft>
              <a:buClr>
                <a:schemeClr val="hlink"/>
              </a:buClr>
              <a:buSzPct val="85000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Less resistance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/>
          </a:p>
        </p:txBody>
      </p:sp>
      <p:sp>
        <p:nvSpPr>
          <p:cNvPr id="38916" name="Rectangle 4">
            <a:extLst>
              <a:ext uri="{FF2B5EF4-FFF2-40B4-BE49-F238E27FC236}">
                <a16:creationId xmlns:a16="http://schemas.microsoft.com/office/drawing/2014/main" id="{E0D73C4C-3B19-49CB-858F-868C211984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12863" y="3141663"/>
            <a:ext cx="34671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Clr>
                <a:schemeClr val="tx2"/>
              </a:buClr>
              <a:buSzPct val="115000"/>
              <a:buFont typeface="Wingdings" pitchFamily="2" charset="2"/>
              <a:buNone/>
              <a:defRPr/>
            </a:pPr>
            <a:endParaRPr lang="en-US" sz="2800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cs typeface="Arial" charset="0"/>
            </a:endParaRPr>
          </a:p>
        </p:txBody>
      </p:sp>
      <p:sp>
        <p:nvSpPr>
          <p:cNvPr id="38917" name="Rectangle 5">
            <a:extLst>
              <a:ext uri="{FF2B5EF4-FFF2-40B4-BE49-F238E27FC236}">
                <a16:creationId xmlns:a16="http://schemas.microsoft.com/office/drawing/2014/main" id="{F6B70A48-050A-4EEB-B3FB-3070EAC91E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32363" y="3141663"/>
            <a:ext cx="36957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Clr>
                <a:schemeClr val="tx2"/>
              </a:buClr>
              <a:buSzPct val="115000"/>
              <a:buFont typeface="Wingdings" pitchFamily="2" charset="2"/>
              <a:buNone/>
              <a:defRPr/>
            </a:pPr>
            <a:endParaRPr lang="en-US" sz="2800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cs typeface="Arial" charset="0"/>
            </a:endParaRPr>
          </a:p>
        </p:txBody>
      </p:sp>
      <p:pic>
        <p:nvPicPr>
          <p:cNvPr id="18439" name="Picture 9" descr="MCPE01567_0000[1]">
            <a:extLst>
              <a:ext uri="{FF2B5EF4-FFF2-40B4-BE49-F238E27FC236}">
                <a16:creationId xmlns:a16="http://schemas.microsoft.com/office/drawing/2014/main" id="{86B41F72-49EA-4D67-B46D-30D077D1E7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0" y="260350"/>
            <a:ext cx="2016125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89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89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6" grpId="0" build="p"/>
      <p:bldP spid="3891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B5932889-AFF7-4CDD-8F4A-623E268F59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b="1" dirty="0">
                <a:solidFill>
                  <a:schemeClr val="tx1"/>
                </a:solidFill>
              </a:rPr>
              <a:t>Reasons for resistance </a:t>
            </a:r>
            <a:br>
              <a:rPr lang="en-US" sz="4000" b="1" dirty="0">
                <a:solidFill>
                  <a:schemeClr val="tx1"/>
                </a:solidFill>
              </a:rPr>
            </a:br>
            <a:r>
              <a:rPr lang="en-US" sz="2800" b="1" dirty="0">
                <a:solidFill>
                  <a:schemeClr val="tx1"/>
                </a:solidFill>
              </a:rPr>
              <a:t>(Kotter &amp; Schlesinger)</a:t>
            </a:r>
            <a:endParaRPr lang="en-GB" sz="2800" b="1" dirty="0">
              <a:solidFill>
                <a:schemeClr val="tx1"/>
              </a:solidFill>
            </a:endParaRP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C18D63D3-149A-4C30-8477-5C9D96DCCB99}"/>
              </a:ext>
            </a:extLst>
          </p:cNvPr>
          <p:cNvSpPr>
            <a:spLocks noGrp="1" noChangeArrowheads="1"/>
          </p:cNvSpPr>
          <p:nvPr>
            <p:ph sz="quarter" idx="1"/>
          </p:nvPr>
        </p:nvSpPr>
        <p:spPr>
          <a:xfrm>
            <a:off x="395288" y="2060848"/>
            <a:ext cx="4097337" cy="4035152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b="1" dirty="0"/>
              <a:t>Parochial Self Interest</a:t>
            </a:r>
            <a:endParaRPr lang="en-US" dirty="0"/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Focus on own best interests</a:t>
            </a:r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Violation of psychological contract</a:t>
            </a:r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endParaRPr lang="en-US" b="1" dirty="0"/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b="1" dirty="0"/>
              <a:t>Misunderstanding/Lack of Trust</a:t>
            </a:r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Don’t understand implications</a:t>
            </a:r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Poor relationships</a:t>
            </a:r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3FD8DEA0-966F-4964-92C6-A56746965B6F}"/>
              </a:ext>
            </a:extLst>
          </p:cNvPr>
          <p:cNvSpPr>
            <a:spLocks noGrp="1" noChangeArrowheads="1"/>
          </p:cNvSpPr>
          <p:nvPr>
            <p:ph sz="quarter" idx="2"/>
          </p:nvPr>
        </p:nvSpPr>
        <p:spPr>
          <a:xfrm>
            <a:off x="4645025" y="2060848"/>
            <a:ext cx="4248150" cy="4035152"/>
          </a:xfrm>
        </p:spPr>
        <p:txBody>
          <a:bodyPr>
            <a:normAutofit/>
          </a:bodyPr>
          <a:lstStyle/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b="1" dirty="0"/>
              <a:t>Different Assessment</a:t>
            </a:r>
            <a:endParaRPr lang="en-US" dirty="0"/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Access to different information</a:t>
            </a:r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Different interpretations: belief that change not right</a:t>
            </a:r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endParaRPr lang="en-US" b="1" dirty="0"/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b="1" dirty="0"/>
              <a:t>Low Tolerance for Change</a:t>
            </a:r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Fear at not being able to cope</a:t>
            </a:r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Too much/too quickly</a:t>
            </a:r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Bloody mindedness</a:t>
            </a:r>
            <a:endParaRPr lang="en-GB" dirty="0"/>
          </a:p>
          <a:p>
            <a:pPr marL="0" indent="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do people resist change?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85850" y="2800634"/>
            <a:ext cx="3482975" cy="1869508"/>
          </a:xfrm>
          <a:prstGeom prst="rect">
            <a:avLst/>
          </a:prstGeom>
        </p:spPr>
      </p:pic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10125" y="2633115"/>
            <a:ext cx="3484563" cy="2210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1692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F9F168B6-5108-436E-A020-24E770D020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>
                <a:solidFill>
                  <a:schemeClr val="tx1"/>
                </a:solidFill>
              </a:rPr>
              <a:t>Dealing with resistance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3F59116B-541E-450B-BB50-87225187E928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2132857"/>
            <a:ext cx="7467600" cy="3240360"/>
          </a:xfrm>
        </p:spPr>
        <p:txBody>
          <a:bodyPr/>
          <a:lstStyle/>
          <a:p>
            <a:pPr eaLnBrk="1" hangingPunct="1"/>
            <a:r>
              <a:rPr lang="en-US" altLang="en-US" dirty="0"/>
              <a:t>Education and Communication</a:t>
            </a:r>
          </a:p>
          <a:p>
            <a:pPr eaLnBrk="1" hangingPunct="1"/>
            <a:r>
              <a:rPr lang="en-US" altLang="en-US" dirty="0"/>
              <a:t>Participation and Empowerment</a:t>
            </a:r>
          </a:p>
          <a:p>
            <a:pPr eaLnBrk="1" hangingPunct="1"/>
            <a:r>
              <a:rPr lang="en-US" altLang="en-US" dirty="0"/>
              <a:t>Building support and commitment</a:t>
            </a:r>
          </a:p>
          <a:p>
            <a:pPr eaLnBrk="1" hangingPunct="1"/>
            <a:r>
              <a:rPr lang="en-US" altLang="en-US" dirty="0"/>
              <a:t>Bargaining and Negotiation</a:t>
            </a:r>
          </a:p>
          <a:p>
            <a:pPr eaLnBrk="1" hangingPunct="1"/>
            <a:r>
              <a:rPr lang="en-US" altLang="en-US" dirty="0"/>
              <a:t>Selecting people who accept change</a:t>
            </a:r>
          </a:p>
          <a:p>
            <a:pPr eaLnBrk="1" hangingPunct="1"/>
            <a:r>
              <a:rPr lang="en-US" altLang="en-US" dirty="0"/>
              <a:t>Manipulation</a:t>
            </a:r>
          </a:p>
          <a:p>
            <a:pPr eaLnBrk="1" hangingPunct="1"/>
            <a:r>
              <a:rPr lang="en-US" altLang="en-US" dirty="0"/>
              <a:t>Coercion</a:t>
            </a:r>
          </a:p>
          <a:p>
            <a:pPr algn="r" eaLnBrk="1" hangingPunct="1">
              <a:spcBef>
                <a:spcPct val="0"/>
              </a:spcBef>
              <a:buClr>
                <a:schemeClr val="bg1"/>
              </a:buClr>
              <a:buFontTx/>
              <a:buNone/>
            </a:pPr>
            <a:r>
              <a:rPr lang="en-US" altLang="en-US" b="1" dirty="0"/>
              <a:t>Robbins et al (2010</a:t>
            </a:r>
            <a:r>
              <a:rPr lang="en-US" altLang="en-US" b="1" dirty="0">
                <a:latin typeface="Californian FB" panose="0207040306080B030204" pitchFamily="18" charset="0"/>
              </a:rPr>
              <a:t>)</a:t>
            </a:r>
          </a:p>
          <a:p>
            <a:pPr algn="r" eaLnBrk="1" hangingPunct="1">
              <a:buFont typeface="Wingdings" panose="05000000000000000000" pitchFamily="2" charset="2"/>
              <a:buNone/>
            </a:pPr>
            <a:endParaRPr lang="en-GB" altLang="en-US" dirty="0">
              <a:solidFill>
                <a:schemeClr val="accent2"/>
              </a:solidFill>
              <a:latin typeface="Calisto MT" panose="02040603050505030304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9672" y="274638"/>
            <a:ext cx="7067128" cy="101122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Resistance to Change (</a:t>
            </a:r>
            <a:r>
              <a:rPr lang="en-GB" b="1" dirty="0" err="1">
                <a:solidFill>
                  <a:schemeClr val="tx1"/>
                </a:solidFill>
              </a:rPr>
              <a:t>Hannigan</a:t>
            </a:r>
            <a:r>
              <a:rPr lang="en-GB" b="1" dirty="0">
                <a:solidFill>
                  <a:schemeClr val="tx1"/>
                </a:solidFill>
              </a:rPr>
              <a:t>, 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2060848"/>
            <a:ext cx="8401080" cy="3958952"/>
          </a:xfrm>
        </p:spPr>
        <p:txBody>
          <a:bodyPr>
            <a:normAutofit/>
          </a:bodyPr>
          <a:lstStyle/>
          <a:p>
            <a:r>
              <a:rPr lang="en-GB" sz="2800" b="1" dirty="0"/>
              <a:t>Security</a:t>
            </a:r>
            <a:r>
              <a:rPr lang="en-GB" sz="2800" dirty="0"/>
              <a:t> – ‘we don’t know where we stand’</a:t>
            </a:r>
          </a:p>
          <a:p>
            <a:r>
              <a:rPr lang="en-GB" sz="2800" b="1" dirty="0"/>
              <a:t>Competence</a:t>
            </a:r>
            <a:r>
              <a:rPr lang="en-GB" sz="2800" dirty="0"/>
              <a:t> – ‘we don’t know what to do’</a:t>
            </a:r>
          </a:p>
          <a:p>
            <a:r>
              <a:rPr lang="en-GB" sz="2800" b="1" dirty="0"/>
              <a:t>Relationships</a:t>
            </a:r>
            <a:r>
              <a:rPr lang="en-GB" sz="2800" dirty="0"/>
              <a:t> – ‘we don’t know who the boss is’</a:t>
            </a:r>
          </a:p>
          <a:p>
            <a:r>
              <a:rPr lang="en-GB" sz="2800" b="1" dirty="0"/>
              <a:t>Territory</a:t>
            </a:r>
            <a:r>
              <a:rPr lang="en-GB" sz="2800" dirty="0"/>
              <a:t> – ‘ we don’t know where we will be working or with whom’</a:t>
            </a:r>
          </a:p>
          <a:p>
            <a:r>
              <a:rPr lang="en-GB" sz="2800" b="1" dirty="0"/>
              <a:t>Direction</a:t>
            </a:r>
            <a:r>
              <a:rPr lang="en-GB" sz="2800" dirty="0"/>
              <a:t> – ‘why is this happening?’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EA226CFB-10B8-4462-B892-F78DA3C77C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Coping Cycle (Kubler Ross, 1969)</a:t>
            </a:r>
            <a:endParaRPr lang="en-GB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742EF592-54F2-4E7E-A6D6-B6CD156CD6C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557338"/>
            <a:ext cx="8686800" cy="45259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Denial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Anger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Bargaining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Acceptance</a:t>
            </a:r>
          </a:p>
        </p:txBody>
      </p:sp>
      <p:pic>
        <p:nvPicPr>
          <p:cNvPr id="23556" name="Picture 3">
            <a:extLst>
              <a:ext uri="{FF2B5EF4-FFF2-40B4-BE49-F238E27FC236}">
                <a16:creationId xmlns:a16="http://schemas.microsoft.com/office/drawing/2014/main" id="{8484496C-E79A-45C3-A26F-41F9AC9D4A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013" y="2133600"/>
            <a:ext cx="5343525" cy="367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9CB7C-45FC-4275-9D12-8BF34CF5C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latin typeface="Arial" pitchFamily="34" charset="0"/>
                <a:cs typeface="Arial" pitchFamily="34" charset="0"/>
              </a:rPr>
              <a:t>Performance and Stress (Yerkes-Dodson law, 1908)</a:t>
            </a:r>
          </a:p>
        </p:txBody>
      </p:sp>
      <p:pic>
        <p:nvPicPr>
          <p:cNvPr id="24579" name="Content Placeholder 3">
            <a:extLst>
              <a:ext uri="{FF2B5EF4-FFF2-40B4-BE49-F238E27FC236}">
                <a16:creationId xmlns:a16="http://schemas.microsoft.com/office/drawing/2014/main" id="{1FA4FEF4-1D0C-44DC-9AEB-16E8484F22E5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00113" y="1390650"/>
            <a:ext cx="6119812" cy="4921250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8" name="Rectangle 4">
            <a:extLst>
              <a:ext uri="{FF2B5EF4-FFF2-40B4-BE49-F238E27FC236}">
                <a16:creationId xmlns:a16="http://schemas.microsoft.com/office/drawing/2014/main" id="{75CE3A42-26F0-4090-9F12-99D779866A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>
                <a:solidFill>
                  <a:schemeClr val="tx1"/>
                </a:solidFill>
              </a:rPr>
              <a:t>Lewin three step change process</a:t>
            </a:r>
          </a:p>
        </p:txBody>
      </p:sp>
      <p:pic>
        <p:nvPicPr>
          <p:cNvPr id="26627" name="Picture 5">
            <a:extLst>
              <a:ext uri="{FF2B5EF4-FFF2-40B4-BE49-F238E27FC236}">
                <a16:creationId xmlns:a16="http://schemas.microsoft.com/office/drawing/2014/main" id="{EAE446B1-E418-47CD-8A0E-379FA50ED4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2420938"/>
            <a:ext cx="8208963" cy="2598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5336DF65-6CD5-4C63-AA1A-5BD2F41E60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>
                <a:solidFill>
                  <a:schemeClr val="tx1"/>
                </a:solidFill>
              </a:rPr>
              <a:t>Approaches to Change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6405F215-171F-4FDF-A480-44C38008F9B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lnSpcReduction="10000"/>
          </a:bodyPr>
          <a:lstStyle/>
          <a:p>
            <a:pPr eaLnBrk="1" hangingPunct="1">
              <a:buClr>
                <a:schemeClr val="hlink"/>
              </a:buClr>
              <a:buSzPct val="95000"/>
            </a:pPr>
            <a:endParaRPr lang="en-GB" altLang="en-US" sz="2800" b="1" dirty="0"/>
          </a:p>
          <a:p>
            <a:pPr eaLnBrk="1" hangingPunct="1">
              <a:buClr>
                <a:schemeClr val="hlink"/>
              </a:buClr>
              <a:buSzPct val="95000"/>
            </a:pPr>
            <a:r>
              <a:rPr lang="en-GB" altLang="en-US" sz="2800" b="1" dirty="0"/>
              <a:t>Planned Change</a:t>
            </a:r>
            <a:r>
              <a:rPr lang="en-GB" altLang="en-US" sz="2800" dirty="0"/>
              <a:t> - </a:t>
            </a:r>
            <a:r>
              <a:rPr lang="en-US" altLang="en-US" sz="2800" dirty="0"/>
              <a:t>Lewin (1958)  Movement from one </a:t>
            </a:r>
            <a:r>
              <a:rPr lang="en-US" altLang="en-US" sz="2800" b="1" dirty="0"/>
              <a:t>fixed state</a:t>
            </a:r>
            <a:r>
              <a:rPr lang="en-US" altLang="en-US" sz="2800" dirty="0"/>
              <a:t> (equilibrium) to another - Series of </a:t>
            </a:r>
            <a:r>
              <a:rPr lang="en-US" altLang="en-US" sz="2800" b="1" dirty="0"/>
              <a:t>planned</a:t>
            </a:r>
            <a:r>
              <a:rPr lang="en-US" altLang="en-US" sz="2800" dirty="0"/>
              <a:t> steps </a:t>
            </a:r>
            <a:endParaRPr lang="en-GB" altLang="en-US" sz="2800" dirty="0"/>
          </a:p>
          <a:p>
            <a:pPr eaLnBrk="1" hangingPunct="1">
              <a:buClr>
                <a:schemeClr val="hlink"/>
              </a:buClr>
              <a:buSzPct val="95000"/>
            </a:pPr>
            <a:r>
              <a:rPr lang="en-GB" altLang="en-US" sz="2800" b="1" dirty="0"/>
              <a:t>Unplanned Change-</a:t>
            </a:r>
          </a:p>
          <a:p>
            <a:pPr eaLnBrk="1" hangingPunct="1">
              <a:buClr>
                <a:schemeClr val="hlink"/>
              </a:buClr>
              <a:buSzPct val="95000"/>
            </a:pPr>
            <a:r>
              <a:rPr lang="en-GB" altLang="en-US" sz="2800" dirty="0"/>
              <a:t>Can cause organisation/individual chaos. </a:t>
            </a:r>
            <a:r>
              <a:rPr lang="en-GB" altLang="en-US" sz="2800" dirty="0" err="1"/>
              <a:t>Oganisations</a:t>
            </a:r>
            <a:r>
              <a:rPr lang="en-GB" altLang="en-US" sz="2800" dirty="0"/>
              <a:t> need to have built system and resilience in managers/employees to manage this ‘unplanned’ change.</a:t>
            </a:r>
          </a:p>
        </p:txBody>
      </p:sp>
    </p:spTree>
    <p:extLst>
      <p:ext uri="{BB962C8B-B14F-4D97-AF65-F5344CB8AC3E}">
        <p14:creationId xmlns:p14="http://schemas.microsoft.com/office/powerpoint/2010/main" val="26075330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F7DAD-822A-44CD-B120-9F16DD9CD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b="1" dirty="0">
                <a:latin typeface="Arial" pitchFamily="34" charset="0"/>
                <a:cs typeface="Arial" pitchFamily="34" charset="0"/>
              </a:rPr>
              <a:t>Kotter’s model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623BDA79-B8E8-4820-B8A2-9D9F114FD7A5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Clr>
                <a:schemeClr val="hlink"/>
              </a:buClr>
              <a:buSzPct val="95000"/>
            </a:pPr>
            <a:r>
              <a:rPr lang="en-GB" altLang="en-US" sz="1600" b="1" dirty="0"/>
              <a:t>Kotter’s 8 stage model – Kotter (1995)</a:t>
            </a:r>
            <a:endParaRPr lang="en-US" altLang="en-US" sz="1600" dirty="0"/>
          </a:p>
          <a:p>
            <a:pPr eaLnBrk="1" hangingPunct="1">
              <a:buClr>
                <a:schemeClr val="hlink"/>
              </a:buClr>
              <a:buSzPct val="95000"/>
              <a:buFont typeface="Wingdings" panose="05000000000000000000" pitchFamily="2" charset="2"/>
              <a:buNone/>
            </a:pPr>
            <a:r>
              <a:rPr lang="en-GB" altLang="en-US" sz="1600" b="1" dirty="0"/>
              <a:t>	</a:t>
            </a:r>
            <a:r>
              <a:rPr lang="en-GB" altLang="en-US" sz="1600" dirty="0"/>
              <a:t>Eight sequential steps to overcome typical problems that arise when introducing change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Establish a sense of urgency – creating a compelling reason for change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Form a coalition to lead the change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Create a new vision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Communicate the vision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Empower others to act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Plan for and create short term wins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Evaluate changes and make adjustments as appropriate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Reinforce the new changes – consolidate the new behaviours etc. </a:t>
            </a:r>
          </a:p>
          <a:p>
            <a:pPr eaLnBrk="1" hangingPunct="1"/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budgeting ihm</Template>
  <TotalTime>954</TotalTime>
  <Words>493</Words>
  <Application>Microsoft Office PowerPoint</Application>
  <PresentationFormat>On-screen Show (4:3)</PresentationFormat>
  <Paragraphs>96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Californian FB</vt:lpstr>
      <vt:lpstr>Calisto MT</vt:lpstr>
      <vt:lpstr>Gill Sans MT</vt:lpstr>
      <vt:lpstr>Wingdings</vt:lpstr>
      <vt:lpstr>Gallery</vt:lpstr>
      <vt:lpstr>The Management of Change</vt:lpstr>
      <vt:lpstr>Perspective on change</vt:lpstr>
      <vt:lpstr>Resistance to Change</vt:lpstr>
      <vt:lpstr>People tend to resist change, even when the benefits of change are evident</vt:lpstr>
      <vt:lpstr>Types of change</vt:lpstr>
      <vt:lpstr>Reasons for resistance  (Kotter &amp; Schlesinger)</vt:lpstr>
      <vt:lpstr>Why do people resist change?</vt:lpstr>
      <vt:lpstr>Dealing with resistance</vt:lpstr>
      <vt:lpstr>Resistance to Change (Hannigan, 2008)</vt:lpstr>
      <vt:lpstr>Coping Cycle (Kubler Ross, 1969)</vt:lpstr>
      <vt:lpstr>Performance and Stress (Yerkes-Dodson law, 1908)</vt:lpstr>
      <vt:lpstr>Lewin three step change process</vt:lpstr>
      <vt:lpstr>Approaches to Change</vt:lpstr>
      <vt:lpstr>Kotter’s model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Management of Change</dc:title>
  <dc:creator>And Everyone else xD</dc:creator>
  <cp:lastModifiedBy>Maria Heffernan</cp:lastModifiedBy>
  <cp:revision>111</cp:revision>
  <cp:lastPrinted>2017-02-23T10:47:49Z</cp:lastPrinted>
  <dcterms:created xsi:type="dcterms:W3CDTF">2009-10-31T21:49:07Z</dcterms:created>
  <dcterms:modified xsi:type="dcterms:W3CDTF">2021-05-16T13:46:57Z</dcterms:modified>
</cp:coreProperties>
</file>