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4"/>
  </p:sldMasterIdLst>
  <p:notesMasterIdLst>
    <p:notesMasterId r:id="rId23"/>
  </p:notesMasterIdLst>
  <p:sldIdLst>
    <p:sldId id="256" r:id="rId5"/>
    <p:sldId id="273" r:id="rId6"/>
    <p:sldId id="257" r:id="rId7"/>
    <p:sldId id="258" r:id="rId8"/>
    <p:sldId id="260" r:id="rId9"/>
    <p:sldId id="261" r:id="rId10"/>
    <p:sldId id="263" r:id="rId11"/>
    <p:sldId id="264" r:id="rId12"/>
    <p:sldId id="265" r:id="rId13"/>
    <p:sldId id="266" r:id="rId14"/>
    <p:sldId id="267" r:id="rId15"/>
    <p:sldId id="271" r:id="rId16"/>
    <p:sldId id="268" r:id="rId17"/>
    <p:sldId id="269" r:id="rId18"/>
    <p:sldId id="270" r:id="rId19"/>
    <p:sldId id="272"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7" autoAdjust="0"/>
    <p:restoredTop sz="74954" autoAdjust="0"/>
  </p:normalViewPr>
  <p:slideViewPr>
    <p:cSldViewPr snapToGrid="0">
      <p:cViewPr>
        <p:scale>
          <a:sx n="60" d="100"/>
          <a:sy n="60" d="100"/>
        </p:scale>
        <p:origin x="1140"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dirty="0"/>
              <a:t>Question</a:t>
            </a:r>
            <a:r>
              <a:rPr lang="en-GB" baseline="0" dirty="0"/>
              <a:t>naire results</a:t>
            </a:r>
          </a:p>
          <a:p>
            <a:pPr>
              <a:defRPr/>
            </a:pPr>
            <a:r>
              <a:rPr lang="en-GB" baseline="0" dirty="0"/>
              <a:t>To show how children feel they learn through ICT? </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yes </c:v>
                </c:pt>
              </c:strCache>
            </c:strRef>
          </c:tx>
          <c:spPr>
            <a:solidFill>
              <a:schemeClr val="accent1"/>
            </a:solidFill>
            <a:ln>
              <a:noFill/>
            </a:ln>
            <a:effectLst/>
          </c:spPr>
          <c:invertIfNegative val="0"/>
          <c:cat>
            <c:strRef>
              <c:f>Sheet1!$A$2:$A$5</c:f>
              <c:strCache>
                <c:ptCount val="4"/>
                <c:pt idx="0">
                  <c:v>do you enjoy learning throuhg ICT? </c:v>
                </c:pt>
                <c:pt idx="1">
                  <c:v>do you feel you learn best through ICT ?</c:v>
                </c:pt>
                <c:pt idx="2">
                  <c:v>do have any negative feelings towards learning through ICT?</c:v>
                </c:pt>
                <c:pt idx="3">
                  <c:v>do you feel you learn more through ICT?</c:v>
                </c:pt>
              </c:strCache>
            </c:strRef>
          </c:cat>
          <c:val>
            <c:numRef>
              <c:f>Sheet1!$B$2:$B$5</c:f>
              <c:numCache>
                <c:formatCode>General</c:formatCode>
                <c:ptCount val="4"/>
                <c:pt idx="0">
                  <c:v>4</c:v>
                </c:pt>
                <c:pt idx="1">
                  <c:v>5</c:v>
                </c:pt>
                <c:pt idx="2">
                  <c:v>3.5</c:v>
                </c:pt>
                <c:pt idx="3">
                  <c:v>4.5</c:v>
                </c:pt>
              </c:numCache>
            </c:numRef>
          </c:val>
          <c:extLst>
            <c:ext xmlns:c16="http://schemas.microsoft.com/office/drawing/2014/chart" uri="{C3380CC4-5D6E-409C-BE32-E72D297353CC}">
              <c16:uniqueId val="{00000000-CB40-4688-B884-834F7ADC585B}"/>
            </c:ext>
          </c:extLst>
        </c:ser>
        <c:ser>
          <c:idx val="1"/>
          <c:order val="1"/>
          <c:tx>
            <c:strRef>
              <c:f>Sheet1!$C$1</c:f>
              <c:strCache>
                <c:ptCount val="1"/>
                <c:pt idx="0">
                  <c:v>no </c:v>
                </c:pt>
              </c:strCache>
            </c:strRef>
          </c:tx>
          <c:spPr>
            <a:solidFill>
              <a:schemeClr val="accent2"/>
            </a:solidFill>
            <a:ln>
              <a:noFill/>
            </a:ln>
            <a:effectLst/>
          </c:spPr>
          <c:invertIfNegative val="0"/>
          <c:cat>
            <c:strRef>
              <c:f>Sheet1!$A$2:$A$5</c:f>
              <c:strCache>
                <c:ptCount val="4"/>
                <c:pt idx="0">
                  <c:v>do you enjoy learning throuhg ICT? </c:v>
                </c:pt>
                <c:pt idx="1">
                  <c:v>do you feel you learn best through ICT ?</c:v>
                </c:pt>
                <c:pt idx="2">
                  <c:v>do have any negative feelings towards learning through ICT?</c:v>
                </c:pt>
                <c:pt idx="3">
                  <c:v>do you feel you learn more through ICT?</c:v>
                </c:pt>
              </c:strCache>
            </c:strRef>
          </c:cat>
          <c:val>
            <c:numRef>
              <c:f>Sheet1!$C$2:$C$5</c:f>
              <c:numCache>
                <c:formatCode>General</c:formatCode>
                <c:ptCount val="4"/>
                <c:pt idx="0">
                  <c:v>2</c:v>
                </c:pt>
                <c:pt idx="1">
                  <c:v>2</c:v>
                </c:pt>
                <c:pt idx="2">
                  <c:v>1.8</c:v>
                </c:pt>
                <c:pt idx="3">
                  <c:v>2.8</c:v>
                </c:pt>
              </c:numCache>
            </c:numRef>
          </c:val>
          <c:extLst>
            <c:ext xmlns:c16="http://schemas.microsoft.com/office/drawing/2014/chart" uri="{C3380CC4-5D6E-409C-BE32-E72D297353CC}">
              <c16:uniqueId val="{00000001-CB40-4688-B884-834F7ADC585B}"/>
            </c:ext>
          </c:extLst>
        </c:ser>
        <c:ser>
          <c:idx val="2"/>
          <c:order val="2"/>
          <c:tx>
            <c:strRef>
              <c:f>Sheet1!$D$1</c:f>
              <c:strCache>
                <c:ptCount val="1"/>
                <c:pt idx="0">
                  <c:v>sometimes</c:v>
                </c:pt>
              </c:strCache>
            </c:strRef>
          </c:tx>
          <c:spPr>
            <a:solidFill>
              <a:schemeClr val="accent3"/>
            </a:solidFill>
            <a:ln>
              <a:noFill/>
            </a:ln>
            <a:effectLst/>
          </c:spPr>
          <c:invertIfNegative val="0"/>
          <c:cat>
            <c:strRef>
              <c:f>Sheet1!$A$2:$A$5</c:f>
              <c:strCache>
                <c:ptCount val="4"/>
                <c:pt idx="0">
                  <c:v>do you enjoy learning throuhg ICT? </c:v>
                </c:pt>
                <c:pt idx="1">
                  <c:v>do you feel you learn best through ICT ?</c:v>
                </c:pt>
                <c:pt idx="2">
                  <c:v>do have any negative feelings towards learning through ICT?</c:v>
                </c:pt>
                <c:pt idx="3">
                  <c:v>do you feel you learn more through ICT?</c:v>
                </c:pt>
              </c:strCache>
            </c:strRef>
          </c:cat>
          <c:val>
            <c:numRef>
              <c:f>Sheet1!$D$2:$D$5</c:f>
              <c:numCache>
                <c:formatCode>General</c:formatCode>
                <c:ptCount val="4"/>
                <c:pt idx="0">
                  <c:v>2</c:v>
                </c:pt>
                <c:pt idx="1">
                  <c:v>1</c:v>
                </c:pt>
                <c:pt idx="2">
                  <c:v>3</c:v>
                </c:pt>
                <c:pt idx="3">
                  <c:v>5</c:v>
                </c:pt>
              </c:numCache>
            </c:numRef>
          </c:val>
          <c:extLst>
            <c:ext xmlns:c16="http://schemas.microsoft.com/office/drawing/2014/chart" uri="{C3380CC4-5D6E-409C-BE32-E72D297353CC}">
              <c16:uniqueId val="{00000002-CB40-4688-B884-834F7ADC585B}"/>
            </c:ext>
          </c:extLst>
        </c:ser>
        <c:dLbls>
          <c:showLegendKey val="0"/>
          <c:showVal val="0"/>
          <c:showCatName val="0"/>
          <c:showSerName val="0"/>
          <c:showPercent val="0"/>
          <c:showBubbleSize val="0"/>
        </c:dLbls>
        <c:gapWidth val="219"/>
        <c:overlap val="-27"/>
        <c:axId val="450061296"/>
        <c:axId val="450061616"/>
      </c:barChart>
      <c:catAx>
        <c:axId val="4500612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50061616"/>
        <c:crosses val="autoZero"/>
        <c:auto val="1"/>
        <c:lblAlgn val="ctr"/>
        <c:lblOffset val="100"/>
        <c:noMultiLvlLbl val="0"/>
      </c:catAx>
      <c:valAx>
        <c:axId val="450061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500612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Observation results.</a:t>
            </a:r>
          </a:p>
        </c:rich>
      </c:tx>
      <c:layout>
        <c:manualLayout>
          <c:xMode val="edge"/>
          <c:yMode val="edge"/>
          <c:x val="0.43363222260260947"/>
          <c:y val="1.7511854974263087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38317204914603059"/>
          <c:y val="0.11887630885028928"/>
          <c:w val="0.29404247023469893"/>
          <c:h val="0.71059361511332841"/>
        </c:manualLayout>
      </c:layout>
      <c:pieChart>
        <c:varyColors val="1"/>
        <c:ser>
          <c:idx val="0"/>
          <c:order val="0"/>
          <c:tx>
            <c:strRef>
              <c:f>Sheet1!$B$1</c:f>
              <c:strCache>
                <c:ptCount val="1"/>
                <c:pt idx="0">
                  <c:v>Column1</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1-CBBD-4377-940D-F104E45F7179}"/>
              </c:ext>
            </c:extLst>
          </c:dPt>
          <c:dPt>
            <c:idx val="3"/>
            <c:bubble3D val="0"/>
            <c:spPr>
              <a:solidFill>
                <a:schemeClr val="accent4"/>
              </a:solidFill>
              <a:ln w="19050">
                <a:solidFill>
                  <a:schemeClr val="lt1"/>
                </a:solidFill>
              </a:ln>
              <a:effectLst/>
            </c:spPr>
          </c:dPt>
          <c:cat>
            <c:strRef>
              <c:f>Sheet1!$A$2:$A$5</c:f>
              <c:strCache>
                <c:ptCount val="4"/>
                <c:pt idx="0">
                  <c:v>children that reacted positivly to the activity.</c:v>
                </c:pt>
                <c:pt idx="1">
                  <c:v>children that showed knollage of the subjected before.</c:v>
                </c:pt>
                <c:pt idx="2">
                  <c:v>children that showed knowlage of the subjected after.</c:v>
                </c:pt>
                <c:pt idx="3">
                  <c:v>children that reacted negatiily to the activity.</c:v>
                </c:pt>
              </c:strCache>
            </c:strRef>
          </c:cat>
          <c:val>
            <c:numRef>
              <c:f>Sheet1!$B$2:$B$5</c:f>
              <c:numCache>
                <c:formatCode>General</c:formatCode>
                <c:ptCount val="4"/>
                <c:pt idx="0">
                  <c:v>5</c:v>
                </c:pt>
                <c:pt idx="1">
                  <c:v>2</c:v>
                </c:pt>
                <c:pt idx="2">
                  <c:v>5</c:v>
                </c:pt>
                <c:pt idx="3">
                  <c:v>2</c:v>
                </c:pt>
              </c:numCache>
            </c:numRef>
          </c:val>
          <c:extLst>
            <c:ext xmlns:c16="http://schemas.microsoft.com/office/drawing/2014/chart" uri="{C3380CC4-5D6E-409C-BE32-E72D297353CC}">
              <c16:uniqueId val="{00000000-CBBD-4377-940D-F104E45F717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8C968-FD8A-46F5-85AB-1F5EA26C4AF8}" type="datetimeFigureOut">
              <a:rPr lang="en-GB" smtClean="0"/>
              <a:t>15/02/2020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C44856-5051-42D2-9DD6-4318A86800B9}" type="slidenum">
              <a:rPr lang="en-GB" smtClean="0"/>
              <a:t>‹#›</a:t>
            </a:fld>
            <a:endParaRPr lang="en-GB" dirty="0"/>
          </a:p>
        </p:txBody>
      </p:sp>
    </p:spTree>
    <p:extLst>
      <p:ext uri="{BB962C8B-B14F-4D97-AF65-F5344CB8AC3E}">
        <p14:creationId xmlns:p14="http://schemas.microsoft.com/office/powerpoint/2010/main" val="2259812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s://www.tandfonline.com/author/Woolf%2C+Celia" TargetMode="External"/><Relationship Id="rId3" Type="http://schemas.openxmlformats.org/officeDocument/2006/relationships/hyperlink" Target="https://www.tandfonline.com/author/Caute%2C+Anna" TargetMode="External"/><Relationship Id="rId7" Type="http://schemas.openxmlformats.org/officeDocument/2006/relationships/hyperlink" Target="https://www.tandfonline.com/author/Wilson%2C+Stephanie"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www.tandfonline.com/author/Monnelly%2C+Katie" TargetMode="External"/><Relationship Id="rId5" Type="http://schemas.openxmlformats.org/officeDocument/2006/relationships/hyperlink" Target="https://www.tandfonline.com/author/Marshall%2C+Jane" TargetMode="External"/><Relationship Id="rId4" Type="http://schemas.openxmlformats.org/officeDocument/2006/relationships/hyperlink" Target="https://www.tandfonline.com/author/Cruice%2C+Madelin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Caute</a:t>
            </a:r>
            <a:r>
              <a:rPr lang="en-GB" sz="1200" b="0" i="0" u="none" strike="noStrike" kern="1200" dirty="0">
                <a:solidFill>
                  <a:schemeClr val="tx1"/>
                </a:solidFill>
                <a:effectLst/>
                <a:latin typeface="+mn-lt"/>
                <a:ea typeface="+mn-ea"/>
                <a:cs typeface="+mn-cs"/>
              </a:rPr>
              <a:t>. A , </a:t>
            </a:r>
            <a:r>
              <a:rPr lang="en-GB" sz="1200" b="0" i="0" u="none" strike="noStrike" kern="1200" dirty="0">
                <a:solidFill>
                  <a:schemeClr val="tx1"/>
                </a:solidFill>
                <a:effectLst/>
                <a:latin typeface="+mn-lt"/>
                <a:ea typeface="+mn-ea"/>
                <a:cs typeface="+mn-cs"/>
                <a:hlinkClick r:id="rId4">
                  <a:extLst>
                    <a:ext uri="{A12FA001-AC4F-418D-AE19-62706E023703}">
                      <ahyp:hlinkClr xmlns:ahyp="http://schemas.microsoft.com/office/drawing/2018/hyperlinkcolor" val="tx"/>
                    </a:ext>
                  </a:extLst>
                </a:hlinkClick>
              </a:rPr>
              <a:t>Cruice</a:t>
            </a:r>
            <a:r>
              <a:rPr lang="en-GB" sz="1200" b="0" i="0" u="none" strike="noStrike" kern="1200" dirty="0">
                <a:solidFill>
                  <a:schemeClr val="tx1"/>
                </a:solidFill>
                <a:effectLst/>
                <a:latin typeface="+mn-lt"/>
                <a:ea typeface="+mn-ea"/>
                <a:cs typeface="+mn-cs"/>
              </a:rPr>
              <a:t>. M ,</a:t>
            </a:r>
            <a:r>
              <a:rPr lang="en-GB" sz="1200" b="0" i="0" u="none" strike="noStrike" kern="1200" dirty="0">
                <a:solidFill>
                  <a:schemeClr val="tx1"/>
                </a:solidFill>
                <a:effectLst/>
                <a:latin typeface="+mn-lt"/>
                <a:ea typeface="+mn-ea"/>
                <a:cs typeface="+mn-cs"/>
                <a:hlinkClick r:id="rId5">
                  <a:extLst>
                    <a:ext uri="{A12FA001-AC4F-418D-AE19-62706E023703}">
                      <ahyp:hlinkClr xmlns:ahyp="http://schemas.microsoft.com/office/drawing/2018/hyperlinkcolor" val="tx"/>
                    </a:ext>
                  </a:extLst>
                </a:hlinkClick>
              </a:rPr>
              <a:t>Marshall</a:t>
            </a:r>
            <a:r>
              <a:rPr lang="en-GB" sz="1200" b="0" i="0" u="none" strike="noStrike" kern="1200" dirty="0">
                <a:solidFill>
                  <a:schemeClr val="tx1"/>
                </a:solidFill>
                <a:effectLst/>
                <a:latin typeface="+mn-lt"/>
                <a:ea typeface="+mn-ea"/>
                <a:cs typeface="+mn-cs"/>
              </a:rPr>
              <a:t>. J , </a:t>
            </a:r>
            <a:r>
              <a:rPr lang="en-GB" sz="1200" b="0" i="0" u="none" strike="noStrike" kern="1200" dirty="0">
                <a:solidFill>
                  <a:schemeClr val="tx1"/>
                </a:solidFill>
                <a:effectLst/>
                <a:latin typeface="+mn-lt"/>
                <a:ea typeface="+mn-ea"/>
                <a:cs typeface="+mn-cs"/>
                <a:hlinkClick r:id="rId6">
                  <a:extLst>
                    <a:ext uri="{A12FA001-AC4F-418D-AE19-62706E023703}">
                      <ahyp:hlinkClr xmlns:ahyp="http://schemas.microsoft.com/office/drawing/2018/hyperlinkcolor" val="tx"/>
                    </a:ext>
                  </a:extLst>
                </a:hlinkClick>
              </a:rPr>
              <a:t>Monnelly</a:t>
            </a:r>
            <a:r>
              <a:rPr lang="en-GB" sz="1200" b="0" i="0" u="none" strike="noStrike" kern="1200" dirty="0">
                <a:solidFill>
                  <a:schemeClr val="tx1"/>
                </a:solidFill>
                <a:effectLst/>
                <a:latin typeface="+mn-lt"/>
                <a:ea typeface="+mn-ea"/>
                <a:cs typeface="+mn-cs"/>
              </a:rPr>
              <a:t>. K, </a:t>
            </a:r>
            <a:r>
              <a:rPr lang="en-GB" sz="1200" b="0" i="0" u="none" strike="noStrike" kern="1200" dirty="0">
                <a:solidFill>
                  <a:schemeClr val="tx1"/>
                </a:solidFill>
                <a:effectLst/>
                <a:latin typeface="+mn-lt"/>
                <a:ea typeface="+mn-ea"/>
                <a:cs typeface="+mn-cs"/>
                <a:hlinkClick r:id="rId7">
                  <a:extLst>
                    <a:ext uri="{A12FA001-AC4F-418D-AE19-62706E023703}">
                      <ahyp:hlinkClr xmlns:ahyp="http://schemas.microsoft.com/office/drawing/2018/hyperlinkcolor" val="tx"/>
                    </a:ext>
                  </a:extLst>
                </a:hlinkClick>
              </a:rPr>
              <a:t>Wilson</a:t>
            </a:r>
            <a:r>
              <a:rPr lang="en-GB" sz="1200" b="0" i="0" u="none" strike="noStrike" kern="1200" dirty="0">
                <a:solidFill>
                  <a:schemeClr val="tx1"/>
                </a:solidFill>
                <a:effectLst/>
                <a:latin typeface="+mn-lt"/>
                <a:ea typeface="+mn-ea"/>
                <a:cs typeface="+mn-cs"/>
              </a:rPr>
              <a:t>. S &amp; </a:t>
            </a:r>
            <a:r>
              <a:rPr lang="en-GB" sz="1200" b="0" i="0" u="none" strike="noStrike" kern="1200" dirty="0">
                <a:solidFill>
                  <a:schemeClr val="tx1"/>
                </a:solidFill>
                <a:effectLst/>
                <a:latin typeface="+mn-lt"/>
                <a:ea typeface="+mn-ea"/>
                <a:cs typeface="+mn-cs"/>
                <a:hlinkClick r:id="rId8">
                  <a:extLst>
                    <a:ext uri="{A12FA001-AC4F-418D-AE19-62706E023703}">
                      <ahyp:hlinkClr xmlns:ahyp="http://schemas.microsoft.com/office/drawing/2018/hyperlinkcolor" val="tx"/>
                    </a:ext>
                  </a:extLst>
                </a:hlinkClick>
              </a:rPr>
              <a:t>Celia Woolf Division of Lang</a:t>
            </a:r>
            <a:r>
              <a:rPr lang="en-GB" sz="1200" b="0" i="0" u="none" strike="noStrike" kern="1200" dirty="0">
                <a:solidFill>
                  <a:schemeClr val="tx1"/>
                </a:solidFill>
                <a:effectLst/>
                <a:latin typeface="+mn-lt"/>
                <a:ea typeface="+mn-ea"/>
                <a:cs typeface="+mn-cs"/>
              </a:rPr>
              <a:t>, Volume 32- Assistive technology approaches to reading therapy for people with acquired dyslexia, 2018, https://www.tandfonline.com/doi/abs/10.1080/02687038.2018.1489119?journalCode=paph20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School policy, Information Communication Technology  Policy, 2019 </a:t>
            </a:r>
          </a:p>
          <a:p>
            <a:r>
              <a:rPr lang="en-GB" sz="1200" b="0" i="0" u="none" strike="noStrike" kern="1200" dirty="0">
                <a:solidFill>
                  <a:schemeClr val="tx1"/>
                </a:solidFill>
                <a:effectLst/>
                <a:latin typeface="+mn-lt"/>
                <a:ea typeface="+mn-ea"/>
                <a:cs typeface="+mn-cs"/>
              </a:rPr>
              <a:t>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Furness. V, From ABC to ICT., 2009 </a:t>
            </a:r>
          </a:p>
          <a:p>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3</a:t>
            </a:fld>
            <a:endParaRPr lang="en-GB" dirty="0"/>
          </a:p>
        </p:txBody>
      </p:sp>
    </p:spTree>
    <p:extLst>
      <p:ext uri="{BB962C8B-B14F-4D97-AF65-F5344CB8AC3E}">
        <p14:creationId xmlns:p14="http://schemas.microsoft.com/office/powerpoint/2010/main" val="4219022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Salkind. N,</a:t>
            </a:r>
            <a:r>
              <a:rPr lang="en-GB" sz="1200" b="0" i="0" u="none" strike="noStrike" kern="1200" dirty="0">
                <a:solidFill>
                  <a:schemeClr val="tx1"/>
                </a:solidFill>
                <a:effectLst/>
                <a:latin typeface="+mn-lt"/>
                <a:ea typeface="+mn-ea"/>
                <a:cs typeface="+mn-cs"/>
              </a:rPr>
              <a:t> Encyclopedia of Research Design: Triangulation, 2010</a:t>
            </a:r>
            <a:endParaRPr lang="en-GB" u="none" dirty="0">
              <a:solidFill>
                <a:schemeClr val="tx1"/>
              </a:solidFill>
            </a:endParaRPr>
          </a:p>
          <a:p>
            <a:r>
              <a:rPr lang="en-GB" dirty="0"/>
              <a:t>Pathak. V, Jean. B, Kalra. S, </a:t>
            </a:r>
            <a:r>
              <a:rPr lang="en-GB" sz="1200" b="0" i="0" u="none" strike="noStrike" kern="1200" dirty="0">
                <a:solidFill>
                  <a:schemeClr val="tx1"/>
                </a:solidFill>
                <a:effectLst/>
                <a:latin typeface="+mn-lt"/>
                <a:ea typeface="+mn-ea"/>
                <a:cs typeface="+mn-cs"/>
              </a:rPr>
              <a:t>Qualitative research, 2013 </a:t>
            </a:r>
          </a:p>
          <a:p>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4</a:t>
            </a:fld>
            <a:endParaRPr lang="en-GB" dirty="0"/>
          </a:p>
        </p:txBody>
      </p:sp>
    </p:spTree>
    <p:extLst>
      <p:ext uri="{BB962C8B-B14F-4D97-AF65-F5344CB8AC3E}">
        <p14:creationId xmlns:p14="http://schemas.microsoft.com/office/powerpoint/2010/main" val="1124234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University of south California(USC), </a:t>
            </a:r>
            <a:r>
              <a:rPr lang="en-GB" sz="1200" b="0" i="0" u="none" strike="noStrike" kern="1200" dirty="0">
                <a:solidFill>
                  <a:schemeClr val="tx1"/>
                </a:solidFill>
                <a:effectLst/>
                <a:latin typeface="+mn-lt"/>
                <a:ea typeface="+mn-ea"/>
                <a:cs typeface="+mn-cs"/>
              </a:rPr>
              <a:t>Organizing Your Social Sciences Research Paper: Quantitative Methods, 2020, https://libguides.usc.edu/writingguide/quantitative [accessed 11</a:t>
            </a:r>
            <a:r>
              <a:rPr lang="en-GB" sz="1200" b="0" i="0" u="none" strike="noStrike" kern="1200" baseline="30000" dirty="0">
                <a:solidFill>
                  <a:schemeClr val="tx1"/>
                </a:solidFill>
                <a:effectLst/>
                <a:latin typeface="+mn-lt"/>
                <a:ea typeface="+mn-ea"/>
                <a:cs typeface="+mn-cs"/>
              </a:rPr>
              <a:t>th</a:t>
            </a:r>
            <a:r>
              <a:rPr lang="en-GB" sz="1200" b="0" i="0" u="none" strike="noStrike" kern="1200" dirty="0">
                <a:solidFill>
                  <a:schemeClr val="tx1"/>
                </a:solidFill>
                <a:effectLst/>
                <a:latin typeface="+mn-lt"/>
                <a:ea typeface="+mn-ea"/>
                <a:cs typeface="+mn-cs"/>
              </a:rPr>
              <a:t> February 2020]</a:t>
            </a:r>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5</a:t>
            </a:fld>
            <a:endParaRPr lang="en-GB" dirty="0"/>
          </a:p>
        </p:txBody>
      </p:sp>
    </p:spTree>
    <p:extLst>
      <p:ext uri="{BB962C8B-B14F-4D97-AF65-F5344CB8AC3E}">
        <p14:creationId xmlns:p14="http://schemas.microsoft.com/office/powerpoint/2010/main" val="4228505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6</a:t>
            </a:fld>
            <a:endParaRPr lang="en-GB" dirty="0"/>
          </a:p>
        </p:txBody>
      </p:sp>
    </p:spTree>
    <p:extLst>
      <p:ext uri="{BB962C8B-B14F-4D97-AF65-F5344CB8AC3E}">
        <p14:creationId xmlns:p14="http://schemas.microsoft.com/office/powerpoint/2010/main" val="3276278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7</a:t>
            </a:fld>
            <a:endParaRPr lang="en-GB" dirty="0"/>
          </a:p>
        </p:txBody>
      </p:sp>
    </p:spTree>
    <p:extLst>
      <p:ext uri="{BB962C8B-B14F-4D97-AF65-F5344CB8AC3E}">
        <p14:creationId xmlns:p14="http://schemas.microsoft.com/office/powerpoint/2010/main" val="2621261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C44856-5051-42D2-9DD6-4318A86800B9}" type="slidenum">
              <a:rPr lang="en-GB" smtClean="0"/>
              <a:t>10</a:t>
            </a:fld>
            <a:endParaRPr lang="en-GB" dirty="0"/>
          </a:p>
        </p:txBody>
      </p:sp>
    </p:spTree>
    <p:extLst>
      <p:ext uri="{BB962C8B-B14F-4D97-AF65-F5344CB8AC3E}">
        <p14:creationId xmlns:p14="http://schemas.microsoft.com/office/powerpoint/2010/main" val="3164344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 Trobe university, </a:t>
            </a:r>
            <a:r>
              <a:rPr lang="en-GB" sz="1200" b="0" i="0" u="none" strike="noStrike" kern="1200" dirty="0">
                <a:solidFill>
                  <a:schemeClr val="tx1"/>
                </a:solidFill>
                <a:effectLst/>
                <a:latin typeface="+mn-lt"/>
                <a:ea typeface="+mn-ea"/>
                <a:cs typeface="+mn-cs"/>
              </a:rPr>
              <a:t>Computer-related injuries, </a:t>
            </a:r>
            <a:r>
              <a:rPr lang="en-GB" dirty="0"/>
              <a:t>2015, https://www.betterhealth.vic.gov.au/health/healthyliving/computer-related-injuries  [accessed: 15</a:t>
            </a:r>
            <a:r>
              <a:rPr lang="en-GB" baseline="30000" dirty="0"/>
              <a:t>th</a:t>
            </a:r>
            <a:r>
              <a:rPr lang="en-GB" dirty="0"/>
              <a:t> February 2020] </a:t>
            </a:r>
          </a:p>
        </p:txBody>
      </p:sp>
      <p:sp>
        <p:nvSpPr>
          <p:cNvPr id="4" name="Slide Number Placeholder 3"/>
          <p:cNvSpPr>
            <a:spLocks noGrp="1"/>
          </p:cNvSpPr>
          <p:nvPr>
            <p:ph type="sldNum" sz="quarter" idx="5"/>
          </p:nvPr>
        </p:nvSpPr>
        <p:spPr/>
        <p:txBody>
          <a:bodyPr/>
          <a:lstStyle/>
          <a:p>
            <a:fld id="{00C44856-5051-42D2-9DD6-4318A86800B9}" type="slidenum">
              <a:rPr lang="en-GB" smtClean="0"/>
              <a:t>13</a:t>
            </a:fld>
            <a:endParaRPr lang="en-GB" dirty="0"/>
          </a:p>
        </p:txBody>
      </p:sp>
    </p:spTree>
    <p:extLst>
      <p:ext uri="{BB962C8B-B14F-4D97-AF65-F5344CB8AC3E}">
        <p14:creationId xmlns:p14="http://schemas.microsoft.com/office/powerpoint/2010/main" val="2247086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427439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1701596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3858470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523345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295099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1549837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112102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3453252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dirty="0"/>
              <a:t>Click icon to add picture</a:t>
            </a:r>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B80191DE-F538-4F96-97CA-C99C02916CE1}" type="datetimeFigureOut">
              <a:rPr lang="en-GB" smtClean="0"/>
              <a:t>15/02/2020</a:t>
            </a:fld>
            <a:endParaRPr lang="en-GB" dirty="0"/>
          </a:p>
        </p:txBody>
      </p:sp>
      <p:sp>
        <p:nvSpPr>
          <p:cNvPr id="6" name="Footer Placeholder 5"/>
          <p:cNvSpPr>
            <a:spLocks noGrp="1"/>
          </p:cNvSpPr>
          <p:nvPr>
            <p:ph type="ftr" sz="quarter" idx="11"/>
          </p:nvPr>
        </p:nvSpPr>
        <p:spPr>
          <a:xfrm>
            <a:off x="590396" y="6041362"/>
            <a:ext cx="3295413" cy="365125"/>
          </a:xfrm>
        </p:spPr>
        <p:txBody>
          <a:bodyPr/>
          <a:lstStyle/>
          <a:p>
            <a:endParaRPr lang="en-GB" dirty="0"/>
          </a:p>
        </p:txBody>
      </p:sp>
      <p:sp>
        <p:nvSpPr>
          <p:cNvPr id="7" name="Slide Number Placeholder 6"/>
          <p:cNvSpPr>
            <a:spLocks noGrp="1"/>
          </p:cNvSpPr>
          <p:nvPr>
            <p:ph type="sldNum" sz="quarter" idx="12"/>
          </p:nvPr>
        </p:nvSpPr>
        <p:spPr>
          <a:xfrm>
            <a:off x="4862689" y="5915888"/>
            <a:ext cx="1062155" cy="490599"/>
          </a:xfrm>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56913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dirty="0"/>
              <a:t>Click icon to add picture</a:t>
            </a:r>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2364563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2782651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27861611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20742779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191DE-F538-4F96-97CA-C99C02916CE1}" type="datetimeFigureOut">
              <a:rPr lang="en-GB" smtClean="0"/>
              <a:t>15/02/2020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20507A-908D-42D6-8763-2F0D4ED53653}" type="slidenum">
              <a:rPr lang="en-GB" smtClean="0"/>
              <a:t>‹#›</a:t>
            </a:fld>
            <a:endParaRPr lang="en-GB" dirty="0"/>
          </a:p>
        </p:txBody>
      </p:sp>
    </p:spTree>
    <p:extLst>
      <p:ext uri="{BB962C8B-B14F-4D97-AF65-F5344CB8AC3E}">
        <p14:creationId xmlns:p14="http://schemas.microsoft.com/office/powerpoint/2010/main" val="1589358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GB"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B80191DE-F538-4F96-97CA-C99C02916CE1}" type="datetimeFigureOut">
              <a:rPr lang="en-GB" smtClean="0"/>
              <a:t>15/02/2020</a:t>
            </a:fld>
            <a:endParaRPr lang="en-GB"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5120507A-908D-42D6-8763-2F0D4ED53653}" type="slidenum">
              <a:rPr lang="en-GB" smtClean="0"/>
              <a:t>‹#›</a:t>
            </a:fld>
            <a:endParaRPr lang="en-GB" dirty="0"/>
          </a:p>
        </p:txBody>
      </p:sp>
    </p:spTree>
    <p:extLst>
      <p:ext uri="{BB962C8B-B14F-4D97-AF65-F5344CB8AC3E}">
        <p14:creationId xmlns:p14="http://schemas.microsoft.com/office/powerpoint/2010/main" val="1359610744"/>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andfonline.com/author/Cruice%2C+Madeline" TargetMode="External"/><Relationship Id="rId7" Type="http://schemas.openxmlformats.org/officeDocument/2006/relationships/hyperlink" Target="https://www.tandfonline.com/author/Woolf%2C+Celia" TargetMode="External"/><Relationship Id="rId2" Type="http://schemas.openxmlformats.org/officeDocument/2006/relationships/hyperlink" Target="https://www.tandfonline.com/author/Caute%2C+Anna" TargetMode="External"/><Relationship Id="rId1" Type="http://schemas.openxmlformats.org/officeDocument/2006/relationships/slideLayout" Target="../slideLayouts/slideLayout2.xml"/><Relationship Id="rId6" Type="http://schemas.openxmlformats.org/officeDocument/2006/relationships/hyperlink" Target="https://www.tandfonline.com/author/Wilson%2C+Stephanie" TargetMode="External"/><Relationship Id="rId5" Type="http://schemas.openxmlformats.org/officeDocument/2006/relationships/hyperlink" Target="https://www.tandfonline.com/author/Monnelly%2C+Katie" TargetMode="External"/><Relationship Id="rId4" Type="http://schemas.openxmlformats.org/officeDocument/2006/relationships/hyperlink" Target="https://www.tandfonline.com/author/Marshall%2C+Ja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4D25A-277C-4304-8C1D-F43353E29C3C}"/>
              </a:ext>
            </a:extLst>
          </p:cNvPr>
          <p:cNvSpPr>
            <a:spLocks noGrp="1"/>
          </p:cNvSpPr>
          <p:nvPr>
            <p:ph type="ctrTitle"/>
          </p:nvPr>
        </p:nvSpPr>
        <p:spPr/>
        <p:txBody>
          <a:bodyPr/>
          <a:lstStyle/>
          <a:p>
            <a:r>
              <a:rPr lang="en-GB" dirty="0"/>
              <a:t>  </a:t>
            </a:r>
          </a:p>
        </p:txBody>
      </p:sp>
      <p:sp>
        <p:nvSpPr>
          <p:cNvPr id="3" name="Subtitle 2">
            <a:extLst>
              <a:ext uri="{FF2B5EF4-FFF2-40B4-BE49-F238E27FC236}">
                <a16:creationId xmlns:a16="http://schemas.microsoft.com/office/drawing/2014/main" id="{71418FC9-C0AD-4D08-970D-BD223F779D32}"/>
              </a:ext>
            </a:extLst>
          </p:cNvPr>
          <p:cNvSpPr>
            <a:spLocks noGrp="1"/>
          </p:cNvSpPr>
          <p:nvPr>
            <p:ph type="subTitle" idx="1"/>
          </p:nvPr>
        </p:nvSpPr>
        <p:spPr/>
        <p:txBody>
          <a:bodyPr/>
          <a:lstStyle/>
          <a:p>
            <a:r>
              <a:rPr lang="en-GB" dirty="0"/>
              <a:t>By Sarah-jayne Walters </a:t>
            </a:r>
          </a:p>
        </p:txBody>
      </p:sp>
      <p:sp>
        <p:nvSpPr>
          <p:cNvPr id="4" name="TextBox 3">
            <a:extLst>
              <a:ext uri="{FF2B5EF4-FFF2-40B4-BE49-F238E27FC236}">
                <a16:creationId xmlns:a16="http://schemas.microsoft.com/office/drawing/2014/main" id="{2291CC62-3523-4826-A841-EA91CDF3D969}"/>
              </a:ext>
            </a:extLst>
          </p:cNvPr>
          <p:cNvSpPr txBox="1"/>
          <p:nvPr/>
        </p:nvSpPr>
        <p:spPr>
          <a:xfrm>
            <a:off x="1524000" y="1415534"/>
            <a:ext cx="9144000" cy="1077218"/>
          </a:xfrm>
          <a:prstGeom prst="rect">
            <a:avLst/>
          </a:prstGeom>
          <a:noFill/>
        </p:spPr>
        <p:txBody>
          <a:bodyPr wrap="square" rtlCol="0">
            <a:spAutoFit/>
          </a:bodyPr>
          <a:lstStyle/>
          <a:p>
            <a:r>
              <a:rPr lang="en-GB" sz="3200" dirty="0"/>
              <a:t>Does ICT benefit 10 to 11 year olds cognitive development?</a:t>
            </a:r>
          </a:p>
        </p:txBody>
      </p:sp>
    </p:spTree>
    <p:extLst>
      <p:ext uri="{BB962C8B-B14F-4D97-AF65-F5344CB8AC3E}">
        <p14:creationId xmlns:p14="http://schemas.microsoft.com/office/powerpoint/2010/main" val="60256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B9E42-AFC1-48E5-B6E5-26E7CA018835}"/>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C814787B-87F8-47CD-8E30-F275120E7223}"/>
              </a:ext>
            </a:extLst>
          </p:cNvPr>
          <p:cNvSpPr>
            <a:spLocks noGrp="1"/>
          </p:cNvSpPr>
          <p:nvPr>
            <p:ph idx="1"/>
          </p:nvPr>
        </p:nvSpPr>
        <p:spPr>
          <a:xfrm>
            <a:off x="838200" y="1690688"/>
            <a:ext cx="10515600" cy="4351338"/>
          </a:xfrm>
        </p:spPr>
        <p:txBody>
          <a:bodyPr/>
          <a:lstStyle/>
          <a:p>
            <a:r>
              <a:rPr lang="en-GB" dirty="0"/>
              <a:t>Today I will be talking about how I will be doing my research to help me find out if ICT benefits 10 to 11 year olds cognitive development. I will be looking at why I have decided to conducted this research as well different research methods.  Along with this I will be looking in to different ways I could collect my data, as well as examples of how I will present the data after collecting my results. I will also be looking in to ethics and any risks that may occur  during my research, as well as considering if there are any imitations that may affected my result. </a:t>
            </a:r>
          </a:p>
        </p:txBody>
      </p:sp>
    </p:spTree>
    <p:extLst>
      <p:ext uri="{BB962C8B-B14F-4D97-AF65-F5344CB8AC3E}">
        <p14:creationId xmlns:p14="http://schemas.microsoft.com/office/powerpoint/2010/main" val="3220143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274DA-8756-4E50-9DB6-F6DF973F8CCC}"/>
              </a:ext>
            </a:extLst>
          </p:cNvPr>
          <p:cNvSpPr>
            <a:spLocks noGrp="1"/>
          </p:cNvSpPr>
          <p:nvPr>
            <p:ph type="title"/>
          </p:nvPr>
        </p:nvSpPr>
        <p:spPr/>
        <p:txBody>
          <a:bodyPr/>
          <a:lstStyle/>
          <a:p>
            <a:r>
              <a:rPr lang="en-GB" dirty="0"/>
              <a:t>Reasons for my research?</a:t>
            </a:r>
          </a:p>
        </p:txBody>
      </p:sp>
      <p:sp>
        <p:nvSpPr>
          <p:cNvPr id="3" name="Content Placeholder 2">
            <a:extLst>
              <a:ext uri="{FF2B5EF4-FFF2-40B4-BE49-F238E27FC236}">
                <a16:creationId xmlns:a16="http://schemas.microsoft.com/office/drawing/2014/main" id="{D770EB8D-2709-4DE2-B258-7D7C878A71A6}"/>
              </a:ext>
            </a:extLst>
          </p:cNvPr>
          <p:cNvSpPr>
            <a:spLocks noGrp="1"/>
          </p:cNvSpPr>
          <p:nvPr>
            <p:ph idx="1"/>
          </p:nvPr>
        </p:nvSpPr>
        <p:spPr/>
        <p:txBody>
          <a:bodyPr>
            <a:normAutofit fontScale="62500" lnSpcReduction="20000"/>
          </a:bodyPr>
          <a:lstStyle/>
          <a:p>
            <a:r>
              <a:rPr lang="en-GB" sz="2400" dirty="0"/>
              <a:t>ICT is a big part of my placement. </a:t>
            </a:r>
          </a:p>
          <a:p>
            <a:pPr marL="0" indent="0">
              <a:buNone/>
            </a:pPr>
            <a:r>
              <a:rPr lang="en-GB" sz="2400" b="1" i="1" dirty="0"/>
              <a:t>“ICT is a powerful tool, which can be used to enhance teaching and learning across the curriculum, challenging the most able while supporting those with learning difficulties.”(School policy,2019) </a:t>
            </a:r>
          </a:p>
          <a:p>
            <a:r>
              <a:rPr lang="en-GB" sz="2400" dirty="0"/>
              <a:t>ICT is used within different subjects. “</a:t>
            </a:r>
            <a:r>
              <a:rPr lang="en-GB" sz="2400" b="1" i="1" dirty="0"/>
              <a:t>ICT must be taught alongside literacy, numeracy and personal development. However, the potential problem in using ICT in primary school classrooms is that teachers must be adequately trained.” (</a:t>
            </a:r>
            <a:r>
              <a:rPr lang="en-GB" sz="2200" dirty="0"/>
              <a:t>Furness.V, 2009</a:t>
            </a:r>
            <a:r>
              <a:rPr lang="en-GB" dirty="0"/>
              <a:t>)</a:t>
            </a:r>
            <a:endParaRPr lang="en-GB" sz="2400" b="1" i="1" dirty="0"/>
          </a:p>
          <a:p>
            <a:r>
              <a:rPr lang="en-GB" sz="2400" dirty="0"/>
              <a:t>To gain a better understand of why schools are using more ICT with in their lessons. </a:t>
            </a:r>
          </a:p>
          <a:p>
            <a:r>
              <a:rPr lang="en-GB" sz="2400" dirty="0"/>
              <a:t>I also witnessed it being used as a way  to support a child with Additional Learning Needs (ALN).</a:t>
            </a:r>
          </a:p>
          <a:p>
            <a:pPr marL="0" indent="0">
              <a:buNone/>
            </a:pPr>
            <a:r>
              <a:rPr lang="en-GB" sz="2400" b="1" i="1" dirty="0"/>
              <a:t>“Assistive reading technologies have potential to facilitate reading in aphasia through “aphasia-Friendly”” (Caute et al., 2018) </a:t>
            </a:r>
          </a:p>
          <a:p>
            <a:r>
              <a:rPr lang="en-GB" sz="2400" dirty="0"/>
              <a:t>After working in many different classrooms and seeing how most teachers use ICT, I am interested to see how effective it is with their cognitive development especially with the older children in the school.    </a:t>
            </a:r>
          </a:p>
        </p:txBody>
      </p:sp>
    </p:spTree>
    <p:extLst>
      <p:ext uri="{BB962C8B-B14F-4D97-AF65-F5344CB8AC3E}">
        <p14:creationId xmlns:p14="http://schemas.microsoft.com/office/powerpoint/2010/main" val="273512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8A49-9942-4A5A-BA1D-FB0ECA53AB07}"/>
              </a:ext>
            </a:extLst>
          </p:cNvPr>
          <p:cNvSpPr>
            <a:spLocks noGrp="1"/>
          </p:cNvSpPr>
          <p:nvPr>
            <p:ph type="title"/>
          </p:nvPr>
        </p:nvSpPr>
        <p:spPr/>
        <p:txBody>
          <a:bodyPr/>
          <a:lstStyle/>
          <a:p>
            <a:r>
              <a:rPr lang="en-GB" dirty="0"/>
              <a:t>Methodology  </a:t>
            </a:r>
          </a:p>
        </p:txBody>
      </p:sp>
      <p:sp>
        <p:nvSpPr>
          <p:cNvPr id="3" name="Content Placeholder 2">
            <a:extLst>
              <a:ext uri="{FF2B5EF4-FFF2-40B4-BE49-F238E27FC236}">
                <a16:creationId xmlns:a16="http://schemas.microsoft.com/office/drawing/2014/main" id="{E96A19E6-113A-430C-B9CE-D03CAA5FE562}"/>
              </a:ext>
            </a:extLst>
          </p:cNvPr>
          <p:cNvSpPr>
            <a:spLocks noGrp="1"/>
          </p:cNvSpPr>
          <p:nvPr>
            <p:ph idx="1"/>
          </p:nvPr>
        </p:nvSpPr>
        <p:spPr>
          <a:xfrm>
            <a:off x="513347" y="1572127"/>
            <a:ext cx="10859939" cy="4286672"/>
          </a:xfrm>
        </p:spPr>
        <p:txBody>
          <a:bodyPr>
            <a:noAutofit/>
          </a:bodyPr>
          <a:lstStyle/>
          <a:p>
            <a:r>
              <a:rPr lang="en-GB" sz="1600" dirty="0"/>
              <a:t>Triangulation/Mixed methods approach- “The term </a:t>
            </a:r>
            <a:r>
              <a:rPr lang="en-GB" sz="1600" i="1" dirty="0"/>
              <a:t>triangulation</a:t>
            </a:r>
            <a:r>
              <a:rPr lang="en-GB" sz="1600" dirty="0"/>
              <a:t> refers to the practice of using multiple sources of data or multiple approaches to analysing data to enhance the credibility of a research study.” ( salkind. N, 2010)</a:t>
            </a:r>
          </a:p>
          <a:p>
            <a:r>
              <a:rPr lang="en-GB" sz="1600" dirty="0"/>
              <a:t>Qualitative data. “Qualitative research focuses in understanding a research query as a humanistic or idealistic approach.”(Pathak.V et al. 2013)</a:t>
            </a:r>
            <a:endParaRPr lang="en-GB" sz="1600" dirty="0">
              <a:solidFill>
                <a:srgbClr val="FF0000"/>
              </a:solidFill>
            </a:endParaRPr>
          </a:p>
          <a:p>
            <a:r>
              <a:rPr lang="en-GB" sz="1600" dirty="0"/>
              <a:t>This is important as I will need  to be able to have an understanding of how  the children are benefiting from ICT, to be able to do this I will need come in to contacted and have communication with the children and teachers to help with my research. </a:t>
            </a:r>
          </a:p>
          <a:p>
            <a:r>
              <a:rPr lang="en-GB" sz="1600" dirty="0"/>
              <a:t>I will have the chance to asses the children's response to learning through ICT. This can be done by assessing children's body language, attitude and their responses towards the activities. This will help me further in to my study as it is likely the more engaged the children are in to an activity the more they will learn. The journal article by wang et al 2014 states “student engagement is critical for successful learning”. </a:t>
            </a:r>
          </a:p>
          <a:p>
            <a:r>
              <a:rPr lang="en-GB" sz="1600" dirty="0"/>
              <a:t>when collecting my Qualitive data, I have decided to use children and teachers as my participants. This is because I need to know how the children use ICT and also to understand what the teachers aims of the lessons are for the children to be learning.   </a:t>
            </a:r>
          </a:p>
        </p:txBody>
      </p:sp>
    </p:spTree>
    <p:extLst>
      <p:ext uri="{BB962C8B-B14F-4D97-AF65-F5344CB8AC3E}">
        <p14:creationId xmlns:p14="http://schemas.microsoft.com/office/powerpoint/2010/main" val="236361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13B788-A16C-46E5-B850-6F40F662B373}"/>
              </a:ext>
            </a:extLst>
          </p:cNvPr>
          <p:cNvSpPr>
            <a:spLocks noGrp="1"/>
          </p:cNvSpPr>
          <p:nvPr>
            <p:ph idx="1"/>
          </p:nvPr>
        </p:nvSpPr>
        <p:spPr>
          <a:xfrm>
            <a:off x="838200" y="466165"/>
            <a:ext cx="10515600" cy="5710798"/>
          </a:xfrm>
        </p:spPr>
        <p:txBody>
          <a:bodyPr>
            <a:normAutofit/>
          </a:bodyPr>
          <a:lstStyle/>
          <a:p>
            <a:endParaRPr lang="en-GB" dirty="0"/>
          </a:p>
          <a:p>
            <a:endParaRPr lang="en-GB" dirty="0"/>
          </a:p>
          <a:p>
            <a:endParaRPr lang="en-GB" dirty="0"/>
          </a:p>
          <a:p>
            <a:endParaRPr lang="en-GB" dirty="0"/>
          </a:p>
          <a:p>
            <a:r>
              <a:rPr lang="en-GB" dirty="0"/>
              <a:t>Quantitative data. “Quantitative research focuses on gathering numerical data and generalizing it across groups of people or to explain a particular phenomenon.”(USC,2020) </a:t>
            </a:r>
          </a:p>
          <a:p>
            <a:r>
              <a:rPr lang="en-GB" dirty="0"/>
              <a:t> I will look in to the children's opinion on how they feel about learning through ICT and whether they feel they benefit from using it. From this I will be able to see how many children feel like they are benefiting from ICT.</a:t>
            </a:r>
          </a:p>
          <a:p>
            <a:r>
              <a:rPr lang="en-GB" dirty="0"/>
              <a:t>I will also ask the teacher on their opinion of learning through ICT. And whether they feel that the children a developing and what they are doing to support the children.</a:t>
            </a:r>
          </a:p>
          <a:p>
            <a:pPr marL="0" indent="0">
              <a:buNone/>
            </a:pPr>
            <a:r>
              <a:rPr lang="en-GB" dirty="0"/>
              <a:t>For my Quantitative data I have also chosen children and teachers. This is because I am able to get the opinion of both children and teachers, and see if they feel that learning from ICT is the best for their cognitive development.     </a:t>
            </a:r>
          </a:p>
          <a:p>
            <a:endParaRPr lang="en-GB" dirty="0"/>
          </a:p>
        </p:txBody>
      </p:sp>
    </p:spTree>
    <p:extLst>
      <p:ext uri="{BB962C8B-B14F-4D97-AF65-F5344CB8AC3E}">
        <p14:creationId xmlns:p14="http://schemas.microsoft.com/office/powerpoint/2010/main" val="4091925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8C8-D1F1-4A07-907D-E6E571CE5645}"/>
              </a:ext>
            </a:extLst>
          </p:cNvPr>
          <p:cNvSpPr>
            <a:spLocks noGrp="1"/>
          </p:cNvSpPr>
          <p:nvPr>
            <p:ph type="title"/>
          </p:nvPr>
        </p:nvSpPr>
        <p:spPr/>
        <p:txBody>
          <a:bodyPr>
            <a:normAutofit fontScale="90000"/>
          </a:bodyPr>
          <a:lstStyle/>
          <a:p>
            <a:r>
              <a:rPr lang="en-GB" dirty="0"/>
              <a:t>What research tools I will use to collected my data?</a:t>
            </a:r>
          </a:p>
        </p:txBody>
      </p:sp>
      <p:sp>
        <p:nvSpPr>
          <p:cNvPr id="3" name="Content Placeholder 2">
            <a:extLst>
              <a:ext uri="{FF2B5EF4-FFF2-40B4-BE49-F238E27FC236}">
                <a16:creationId xmlns:a16="http://schemas.microsoft.com/office/drawing/2014/main" id="{3573605B-090F-47A1-9F14-41D13857A267}"/>
              </a:ext>
            </a:extLst>
          </p:cNvPr>
          <p:cNvSpPr>
            <a:spLocks noGrp="1"/>
          </p:cNvSpPr>
          <p:nvPr>
            <p:ph idx="1"/>
          </p:nvPr>
        </p:nvSpPr>
        <p:spPr/>
        <p:txBody>
          <a:bodyPr>
            <a:normAutofit/>
          </a:bodyPr>
          <a:lstStyle/>
          <a:p>
            <a:r>
              <a:rPr lang="en-GB" dirty="0"/>
              <a:t>Primary research - To be able to do my research it is important that I use a type of primary research to help find a conclusion to my question. </a:t>
            </a:r>
          </a:p>
          <a:p>
            <a:r>
              <a:rPr lang="en-GB" dirty="0"/>
              <a:t>Qualitive data:  </a:t>
            </a:r>
          </a:p>
          <a:p>
            <a:r>
              <a:rPr lang="en-GB" dirty="0"/>
              <a:t>Observations – pupils attitude towards the activity, what they know before and after the session.    </a:t>
            </a:r>
          </a:p>
          <a:p>
            <a:r>
              <a:rPr lang="en-GB" dirty="0"/>
              <a:t>Interviews – with staff.</a:t>
            </a:r>
            <a:r>
              <a:rPr lang="en-GB" dirty="0">
                <a:solidFill>
                  <a:srgbClr val="FF0000"/>
                </a:solidFill>
              </a:rPr>
              <a:t> </a:t>
            </a:r>
          </a:p>
          <a:p>
            <a:r>
              <a:rPr lang="en-GB" dirty="0"/>
              <a:t>Case study- group of pupils- completing an I.T task.  </a:t>
            </a:r>
          </a:p>
          <a:p>
            <a:r>
              <a:rPr lang="en-GB" dirty="0"/>
              <a:t>Quantitative data </a:t>
            </a:r>
          </a:p>
          <a:p>
            <a:r>
              <a:rPr lang="en-GB" dirty="0"/>
              <a:t>Questionnaire- pupils - Graphs and charts.</a:t>
            </a:r>
          </a:p>
          <a:p>
            <a:endParaRPr lang="en-GB" dirty="0"/>
          </a:p>
          <a:p>
            <a:endParaRPr lang="en-GB" dirty="0"/>
          </a:p>
        </p:txBody>
      </p:sp>
    </p:spTree>
    <p:extLst>
      <p:ext uri="{BB962C8B-B14F-4D97-AF65-F5344CB8AC3E}">
        <p14:creationId xmlns:p14="http://schemas.microsoft.com/office/powerpoint/2010/main" val="3696853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3E31B-6DCE-497D-9EAA-342AEF1C7AE8}"/>
              </a:ext>
            </a:extLst>
          </p:cNvPr>
          <p:cNvSpPr>
            <a:spLocks noGrp="1"/>
          </p:cNvSpPr>
          <p:nvPr>
            <p:ph type="title"/>
          </p:nvPr>
        </p:nvSpPr>
        <p:spPr/>
        <p:txBody>
          <a:bodyPr>
            <a:normAutofit/>
          </a:bodyPr>
          <a:lstStyle/>
          <a:p>
            <a:r>
              <a:rPr lang="en-GB" dirty="0"/>
              <a:t>Why I am choosing these research tools.</a:t>
            </a:r>
          </a:p>
        </p:txBody>
      </p:sp>
      <p:sp>
        <p:nvSpPr>
          <p:cNvPr id="3" name="Content Placeholder 2">
            <a:extLst>
              <a:ext uri="{FF2B5EF4-FFF2-40B4-BE49-F238E27FC236}">
                <a16:creationId xmlns:a16="http://schemas.microsoft.com/office/drawing/2014/main" id="{F619E9C7-3C43-4C26-8DDC-8BDB4A1257B3}"/>
              </a:ext>
            </a:extLst>
          </p:cNvPr>
          <p:cNvSpPr>
            <a:spLocks noGrp="1"/>
          </p:cNvSpPr>
          <p:nvPr>
            <p:ph idx="1"/>
          </p:nvPr>
        </p:nvSpPr>
        <p:spPr/>
        <p:txBody>
          <a:bodyPr>
            <a:normAutofit/>
          </a:bodyPr>
          <a:lstStyle/>
          <a:p>
            <a:r>
              <a:rPr lang="en-GB" dirty="0"/>
              <a:t>Observations- I have chosen to use observations as it will be an opportunity to see how the children reacted to the I.T lessons. I will be looking to see what the children are learning and how engaged they are in the subjected. </a:t>
            </a:r>
          </a:p>
          <a:p>
            <a:r>
              <a:rPr lang="en-GB" dirty="0"/>
              <a:t>Interviews- I have chosen this as I want to see in depth how teachers plan ICT in to their lesson. I also would like to know how they feel the children will be leaning and increasing their cognitive development. it could also be a chance to see if the teachers feel that students are learning and how well they are learning from ICT. </a:t>
            </a:r>
          </a:p>
          <a:p>
            <a:r>
              <a:rPr lang="en-GB" dirty="0"/>
              <a:t> Case study- I have chosen to do a case study as I wish to find out how the children develop using ICT over a number of sessions. Hopefully by doing this I will be able to get an insight of how much they have learned over the course.  </a:t>
            </a:r>
          </a:p>
          <a:p>
            <a:endParaRPr lang="en-GB" dirty="0"/>
          </a:p>
        </p:txBody>
      </p:sp>
    </p:spTree>
    <p:extLst>
      <p:ext uri="{BB962C8B-B14F-4D97-AF65-F5344CB8AC3E}">
        <p14:creationId xmlns:p14="http://schemas.microsoft.com/office/powerpoint/2010/main" val="4193656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FDBA7-1FE7-4D84-A715-DF13DCE7626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55E81A6-94EB-4998-919B-B898527ECE94}"/>
              </a:ext>
            </a:extLst>
          </p:cNvPr>
          <p:cNvSpPr>
            <a:spLocks noGrp="1"/>
          </p:cNvSpPr>
          <p:nvPr>
            <p:ph idx="1"/>
          </p:nvPr>
        </p:nvSpPr>
        <p:spPr/>
        <p:txBody>
          <a:bodyPr/>
          <a:lstStyle/>
          <a:p>
            <a:r>
              <a:rPr lang="en-GB" dirty="0"/>
              <a:t>Questionnaire- I feel this will help discover what the children new before the session and what they know after. With in the questionnaire there will be a range of open questions where they will have to expanded on their answers, as well as closed questions where the child could just give a yes or no answerer. All questionnaires will be anonymous to prevent bias answers  </a:t>
            </a:r>
          </a:p>
          <a:p>
            <a:r>
              <a:rPr lang="en-GB" dirty="0"/>
              <a:t>Graphs and charts- I plan to use graphs and chart to present all the numerical data. This way it will be easy to show my findings. </a:t>
            </a:r>
          </a:p>
          <a:p>
            <a:endParaRPr lang="en-GB" dirty="0"/>
          </a:p>
        </p:txBody>
      </p:sp>
    </p:spTree>
    <p:extLst>
      <p:ext uri="{BB962C8B-B14F-4D97-AF65-F5344CB8AC3E}">
        <p14:creationId xmlns:p14="http://schemas.microsoft.com/office/powerpoint/2010/main" val="1920362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29957-FED3-4992-A628-C8578AEEB173}"/>
              </a:ext>
            </a:extLst>
          </p:cNvPr>
          <p:cNvSpPr>
            <a:spLocks noGrp="1"/>
          </p:cNvSpPr>
          <p:nvPr>
            <p:ph type="title"/>
          </p:nvPr>
        </p:nvSpPr>
        <p:spPr/>
        <p:txBody>
          <a:bodyPr>
            <a:normAutofit fontScale="90000"/>
          </a:bodyPr>
          <a:lstStyle/>
          <a:p>
            <a:r>
              <a:rPr lang="en-GB" dirty="0"/>
              <a:t>Examples of How I will present some of my findings.</a:t>
            </a:r>
          </a:p>
        </p:txBody>
      </p:sp>
      <p:graphicFrame>
        <p:nvGraphicFramePr>
          <p:cNvPr id="8" name="Content Placeholder 7">
            <a:extLst>
              <a:ext uri="{FF2B5EF4-FFF2-40B4-BE49-F238E27FC236}">
                <a16:creationId xmlns:a16="http://schemas.microsoft.com/office/drawing/2014/main" id="{A06CCD4C-2413-4DD5-9FBD-A36A1EE719B2}"/>
              </a:ext>
            </a:extLst>
          </p:cNvPr>
          <p:cNvGraphicFramePr>
            <a:graphicFrameLocks noGrp="1"/>
          </p:cNvGraphicFramePr>
          <p:nvPr>
            <p:ph idx="1"/>
            <p:extLst>
              <p:ext uri="{D42A27DB-BD31-4B8C-83A1-F6EECF244321}">
                <p14:modId xmlns:p14="http://schemas.microsoft.com/office/powerpoint/2010/main" val="62325064"/>
              </p:ext>
            </p:extLst>
          </p:nvPr>
        </p:nvGraphicFramePr>
        <p:xfrm>
          <a:off x="819150" y="2222500"/>
          <a:ext cx="10553700" cy="3636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57644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32431-5D05-4DAF-A07D-CF1C9A9ACCC2}"/>
              </a:ext>
            </a:extLst>
          </p:cNvPr>
          <p:cNvSpPr>
            <a:spLocks noGrp="1"/>
          </p:cNvSpPr>
          <p:nvPr>
            <p:ph type="title"/>
          </p:nvPr>
        </p:nvSpPr>
        <p:spPr/>
        <p:txBody>
          <a:bodyPr/>
          <a:lstStyle/>
          <a:p>
            <a:r>
              <a:rPr lang="en-GB" dirty="0"/>
              <a:t>Example</a:t>
            </a:r>
          </a:p>
        </p:txBody>
      </p:sp>
      <p:graphicFrame>
        <p:nvGraphicFramePr>
          <p:cNvPr id="6" name="Content Placeholder 5">
            <a:extLst>
              <a:ext uri="{FF2B5EF4-FFF2-40B4-BE49-F238E27FC236}">
                <a16:creationId xmlns:a16="http://schemas.microsoft.com/office/drawing/2014/main" id="{A57D73E3-3EFF-4128-B953-C9A5F732D1B3}"/>
              </a:ext>
            </a:extLst>
          </p:cNvPr>
          <p:cNvGraphicFramePr>
            <a:graphicFrameLocks noGrp="1"/>
          </p:cNvGraphicFramePr>
          <p:nvPr>
            <p:ph idx="1"/>
            <p:extLst>
              <p:ext uri="{D42A27DB-BD31-4B8C-83A1-F6EECF244321}">
                <p14:modId xmlns:p14="http://schemas.microsoft.com/office/powerpoint/2010/main" val="2866822883"/>
              </p:ext>
            </p:extLst>
          </p:nvPr>
        </p:nvGraphicFramePr>
        <p:xfrm>
          <a:off x="819150" y="2222500"/>
          <a:ext cx="10553700" cy="3636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38319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A83FA-AB54-4BAC-BFC8-228E6CED56D8}"/>
              </a:ext>
            </a:extLst>
          </p:cNvPr>
          <p:cNvSpPr>
            <a:spLocks noGrp="1"/>
          </p:cNvSpPr>
          <p:nvPr>
            <p:ph type="title"/>
          </p:nvPr>
        </p:nvSpPr>
        <p:spPr/>
        <p:txBody>
          <a:bodyPr/>
          <a:lstStyle/>
          <a:p>
            <a:r>
              <a:rPr lang="en-GB" dirty="0"/>
              <a:t>Ethics.</a:t>
            </a:r>
          </a:p>
        </p:txBody>
      </p:sp>
      <p:sp>
        <p:nvSpPr>
          <p:cNvPr id="3" name="Content Placeholder 2">
            <a:extLst>
              <a:ext uri="{FF2B5EF4-FFF2-40B4-BE49-F238E27FC236}">
                <a16:creationId xmlns:a16="http://schemas.microsoft.com/office/drawing/2014/main" id="{64131B05-874A-43AE-8B84-0C692B2B1743}"/>
              </a:ext>
            </a:extLst>
          </p:cNvPr>
          <p:cNvSpPr>
            <a:spLocks noGrp="1"/>
          </p:cNvSpPr>
          <p:nvPr>
            <p:ph idx="1"/>
          </p:nvPr>
        </p:nvSpPr>
        <p:spPr/>
        <p:txBody>
          <a:bodyPr>
            <a:normAutofit fontScale="92500" lnSpcReduction="20000"/>
          </a:bodyPr>
          <a:lstStyle/>
          <a:p>
            <a:r>
              <a:rPr lang="en-GB" dirty="0"/>
              <a:t>Before conducting my research I need to ensure that I have considered ethics. This is because I will be dealing with adults and children, and any research where the researcher and participant have to come in to contact, ethics need to be thought about.                                              </a:t>
            </a:r>
          </a:p>
          <a:p>
            <a:r>
              <a:rPr lang="en-GB" dirty="0"/>
              <a:t> I need to ensure that I have consent from my participants</a:t>
            </a:r>
            <a:r>
              <a:rPr lang="en-GB" i="1" dirty="0"/>
              <a:t>. </a:t>
            </a:r>
            <a:r>
              <a:rPr lang="en-GB" dirty="0"/>
              <a:t>It is important to remember that when dealing with children that we get the consent from the parents, as well as the children. This is as long as they are at an age where they can understand what is happening. If this isn’t the case the parents/ cares can give the consent on their behalf. </a:t>
            </a:r>
          </a:p>
          <a:p>
            <a:r>
              <a:rPr lang="en-GB" dirty="0"/>
              <a:t> I need to ensure that I cause no harm towards any of the participants. I can do this by making the participant aware of what they will be taking part in.</a:t>
            </a:r>
            <a:r>
              <a:rPr lang="en-GB" dirty="0">
                <a:solidFill>
                  <a:srgbClr val="FF0000"/>
                </a:solidFill>
              </a:rPr>
              <a:t> </a:t>
            </a:r>
          </a:p>
          <a:p>
            <a:r>
              <a:rPr lang="en-GB" dirty="0"/>
              <a:t>Participants have the right to be fully informed. </a:t>
            </a:r>
            <a:r>
              <a:rPr lang="en-GB" dirty="0">
                <a:solidFill>
                  <a:srgbClr val="FF0000"/>
                </a:solidFill>
              </a:rPr>
              <a:t>  </a:t>
            </a:r>
          </a:p>
          <a:p>
            <a:r>
              <a:rPr lang="en-GB" dirty="0"/>
              <a:t>I need to ensure that all my participants are aware that if they do not want to participate then they can pull out at any time. If any participant decided to pull out, I will ensure them that the data that I have collected on them will not be used for my results.</a:t>
            </a:r>
            <a:r>
              <a:rPr lang="en-GB" dirty="0">
                <a:solidFill>
                  <a:srgbClr val="FF0000"/>
                </a:solidFill>
              </a:rPr>
              <a:t> </a:t>
            </a:r>
          </a:p>
          <a:p>
            <a:endParaRPr lang="en-GB" dirty="0"/>
          </a:p>
        </p:txBody>
      </p:sp>
    </p:spTree>
    <p:extLst>
      <p:ext uri="{BB962C8B-B14F-4D97-AF65-F5344CB8AC3E}">
        <p14:creationId xmlns:p14="http://schemas.microsoft.com/office/powerpoint/2010/main" val="406961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2C405-6F62-4108-9AB9-9B56BECAB827}"/>
              </a:ext>
            </a:extLst>
          </p:cNvPr>
          <p:cNvSpPr>
            <a:spLocks noGrp="1"/>
          </p:cNvSpPr>
          <p:nvPr>
            <p:ph type="title"/>
          </p:nvPr>
        </p:nvSpPr>
        <p:spPr/>
        <p:txBody>
          <a:bodyPr>
            <a:normAutofit fontScale="90000"/>
          </a:bodyPr>
          <a:lstStyle/>
          <a:p>
            <a:r>
              <a:rPr lang="en-GB" dirty="0"/>
              <a:t>How to protected myself during my research? </a:t>
            </a:r>
          </a:p>
        </p:txBody>
      </p:sp>
      <p:sp>
        <p:nvSpPr>
          <p:cNvPr id="3" name="Content Placeholder 2">
            <a:extLst>
              <a:ext uri="{FF2B5EF4-FFF2-40B4-BE49-F238E27FC236}">
                <a16:creationId xmlns:a16="http://schemas.microsoft.com/office/drawing/2014/main" id="{46938110-22FB-4C01-A4B8-6885F822F136}"/>
              </a:ext>
            </a:extLst>
          </p:cNvPr>
          <p:cNvSpPr>
            <a:spLocks noGrp="1"/>
          </p:cNvSpPr>
          <p:nvPr>
            <p:ph idx="1"/>
          </p:nvPr>
        </p:nvSpPr>
        <p:spPr/>
        <p:txBody>
          <a:bodyPr/>
          <a:lstStyle/>
          <a:p>
            <a:r>
              <a:rPr lang="en-GB" dirty="0"/>
              <a:t>Make sure I have consent from the participant in writing. </a:t>
            </a:r>
          </a:p>
          <a:p>
            <a:r>
              <a:rPr lang="en-GB" dirty="0"/>
              <a:t>That I have made the participant aware that they are allowed to withdraw at anytime.</a:t>
            </a:r>
          </a:p>
          <a:p>
            <a:r>
              <a:rPr lang="en-GB" dirty="0"/>
              <a:t>That I inform the participants of any potential harm or distress that they under come during the research.</a:t>
            </a:r>
          </a:p>
          <a:p>
            <a:r>
              <a:rPr lang="en-GB" dirty="0"/>
              <a:t>That I take measures to ensure that confidentiality is upheld, and that all data is safe.  </a:t>
            </a:r>
          </a:p>
        </p:txBody>
      </p:sp>
    </p:spTree>
    <p:extLst>
      <p:ext uri="{BB962C8B-B14F-4D97-AF65-F5344CB8AC3E}">
        <p14:creationId xmlns:p14="http://schemas.microsoft.com/office/powerpoint/2010/main" val="150755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69104-B093-49C3-ACEB-EAB2F497DB33}"/>
              </a:ext>
            </a:extLst>
          </p:cNvPr>
          <p:cNvSpPr>
            <a:spLocks noGrp="1"/>
          </p:cNvSpPr>
          <p:nvPr>
            <p:ph type="title"/>
          </p:nvPr>
        </p:nvSpPr>
        <p:spPr/>
        <p:txBody>
          <a:bodyPr/>
          <a:lstStyle/>
          <a:p>
            <a:r>
              <a:rPr lang="en-GB" dirty="0"/>
              <a:t>Risks for doing my research.</a:t>
            </a:r>
          </a:p>
        </p:txBody>
      </p:sp>
      <p:sp>
        <p:nvSpPr>
          <p:cNvPr id="3" name="Content Placeholder 2">
            <a:extLst>
              <a:ext uri="{FF2B5EF4-FFF2-40B4-BE49-F238E27FC236}">
                <a16:creationId xmlns:a16="http://schemas.microsoft.com/office/drawing/2014/main" id="{1A3B9546-4C74-4E21-BC3B-B31E423DCEDD}"/>
              </a:ext>
            </a:extLst>
          </p:cNvPr>
          <p:cNvSpPr>
            <a:spLocks noGrp="1"/>
          </p:cNvSpPr>
          <p:nvPr>
            <p:ph idx="1"/>
          </p:nvPr>
        </p:nvSpPr>
        <p:spPr/>
        <p:txBody>
          <a:bodyPr>
            <a:normAutofit fontScale="92500" lnSpcReduction="20000"/>
          </a:bodyPr>
          <a:lstStyle/>
          <a:p>
            <a:pPr marL="0" indent="0">
              <a:buNone/>
            </a:pPr>
            <a:r>
              <a:rPr lang="en-GB" dirty="0"/>
              <a:t>Throughout my research it is possible that there could be risks. </a:t>
            </a:r>
          </a:p>
          <a:p>
            <a:r>
              <a:rPr lang="en-GB" dirty="0"/>
              <a:t>Physical risks- this could be straining of the eyes, “The human eye prefers to look at objects more than six metres away, so any work performed close up puts extra demands on your eye muscles.”(La Trobe university, 2015</a:t>
            </a:r>
          </a:p>
          <a:p>
            <a:r>
              <a:rPr lang="en-GB" dirty="0"/>
              <a:t>phycological risks- some participants may be worried about taking part as they may not have a good history with using computers.</a:t>
            </a:r>
            <a:r>
              <a:rPr lang="en-GB" dirty="0">
                <a:solidFill>
                  <a:srgbClr val="FF0000"/>
                </a:solidFill>
              </a:rPr>
              <a:t>.</a:t>
            </a:r>
          </a:p>
          <a:p>
            <a:r>
              <a:rPr lang="en-GB" dirty="0"/>
              <a:t> social/ economical risks- it is possible that with my research, this could be because they may feel like they have a loss of respected. This could be as a result of a participant feeling like they are not being treated like others, this could also be because they feel like they are being singled out for a particular reason.</a:t>
            </a:r>
          </a:p>
          <a:p>
            <a:r>
              <a:rPr lang="en-GB" dirty="0"/>
              <a:t>Loss of confidentiality-  when conducting research it is important that all personal information that is collected on the participants must be maintained, unless stated other wise. the more sensitive the research material, the greater the care that must be obtaining, handling, and storing data. </a:t>
            </a:r>
            <a:r>
              <a:rPr lang="en-GB" dirty="0">
                <a:solidFill>
                  <a:srgbClr val="FF0000"/>
                </a:solidFill>
              </a:rPr>
              <a:t> </a:t>
            </a:r>
          </a:p>
        </p:txBody>
      </p:sp>
    </p:spTree>
    <p:extLst>
      <p:ext uri="{BB962C8B-B14F-4D97-AF65-F5344CB8AC3E}">
        <p14:creationId xmlns:p14="http://schemas.microsoft.com/office/powerpoint/2010/main" val="1252930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6004A-DA36-418A-BE50-DFB4FE30457F}"/>
              </a:ext>
            </a:extLst>
          </p:cNvPr>
          <p:cNvSpPr>
            <a:spLocks noGrp="1"/>
          </p:cNvSpPr>
          <p:nvPr>
            <p:ph type="title"/>
          </p:nvPr>
        </p:nvSpPr>
        <p:spPr/>
        <p:txBody>
          <a:bodyPr>
            <a:normAutofit/>
          </a:bodyPr>
          <a:lstStyle/>
          <a:p>
            <a:r>
              <a:rPr lang="en-GB" dirty="0"/>
              <a:t>What will I do to minimise the risk?</a:t>
            </a:r>
          </a:p>
        </p:txBody>
      </p:sp>
      <p:sp>
        <p:nvSpPr>
          <p:cNvPr id="3" name="Content Placeholder 2">
            <a:extLst>
              <a:ext uri="{FF2B5EF4-FFF2-40B4-BE49-F238E27FC236}">
                <a16:creationId xmlns:a16="http://schemas.microsoft.com/office/drawing/2014/main" id="{36743EF5-C3F6-4E03-A9AF-D7EDC147CB18}"/>
              </a:ext>
            </a:extLst>
          </p:cNvPr>
          <p:cNvSpPr>
            <a:spLocks noGrp="1"/>
          </p:cNvSpPr>
          <p:nvPr>
            <p:ph idx="1"/>
          </p:nvPr>
        </p:nvSpPr>
        <p:spPr/>
        <p:txBody>
          <a:bodyPr>
            <a:normAutofit fontScale="92500" lnSpcReduction="20000"/>
          </a:bodyPr>
          <a:lstStyle/>
          <a:p>
            <a:r>
              <a:rPr lang="en-GB" dirty="0"/>
              <a:t>Physical risks- to minimise physical risk I will ensure that the children are not on the computer for to much time during my research. I will on need the children to be at the computer during the observation. I will also ensure that the computer screens are not to close to the children’s faces.</a:t>
            </a:r>
          </a:p>
          <a:p>
            <a:r>
              <a:rPr lang="en-GB" dirty="0"/>
              <a:t> phycological risks- to try and ensure that the children's self esteem is kept high, it could be important to inform the children what the research is about and what entails.</a:t>
            </a:r>
            <a:r>
              <a:rPr lang="en-GB" dirty="0">
                <a:solidFill>
                  <a:srgbClr val="FF0000"/>
                </a:solidFill>
              </a:rPr>
              <a:t> </a:t>
            </a:r>
            <a:r>
              <a:rPr lang="en-GB" dirty="0"/>
              <a:t>This can give the children the opportunity to decide whether they want to take part or if they feel their feeling may get in the way of  their results. </a:t>
            </a:r>
          </a:p>
          <a:p>
            <a:r>
              <a:rPr lang="en-GB" dirty="0"/>
              <a:t>social/ economical risks- to try and ensure that all participant feel respected it is important that they are all treated the same. This can give the participants the chance to feel as though they are all the same. If the participants are still unhappy they will be made aware that they don’t need to take part in the research if the don’t want to.  </a:t>
            </a:r>
          </a:p>
          <a:p>
            <a:r>
              <a:rPr lang="en-GB" dirty="0"/>
              <a:t> Loss of confidentiality- to ensure that all participant personal details are kept safe I will insure that they kept in a secure and locked place where no one would be able to accessed them. this is to ensure the safety of the participants.     </a:t>
            </a:r>
          </a:p>
        </p:txBody>
      </p:sp>
    </p:spTree>
    <p:extLst>
      <p:ext uri="{BB962C8B-B14F-4D97-AF65-F5344CB8AC3E}">
        <p14:creationId xmlns:p14="http://schemas.microsoft.com/office/powerpoint/2010/main" val="456964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093E0-25FE-430D-B6AF-1F3337638DA6}"/>
              </a:ext>
            </a:extLst>
          </p:cNvPr>
          <p:cNvSpPr>
            <a:spLocks noGrp="1"/>
          </p:cNvSpPr>
          <p:nvPr>
            <p:ph type="title"/>
          </p:nvPr>
        </p:nvSpPr>
        <p:spPr/>
        <p:txBody>
          <a:bodyPr/>
          <a:lstStyle/>
          <a:p>
            <a:r>
              <a:rPr lang="en-GB" dirty="0"/>
              <a:t>Limitations to my research.</a:t>
            </a:r>
          </a:p>
        </p:txBody>
      </p:sp>
      <p:sp>
        <p:nvSpPr>
          <p:cNvPr id="3" name="Content Placeholder 2">
            <a:extLst>
              <a:ext uri="{FF2B5EF4-FFF2-40B4-BE49-F238E27FC236}">
                <a16:creationId xmlns:a16="http://schemas.microsoft.com/office/drawing/2014/main" id="{6950CC32-3091-4DFA-A4A9-F347EEE0A35E}"/>
              </a:ext>
            </a:extLst>
          </p:cNvPr>
          <p:cNvSpPr>
            <a:spLocks noGrp="1"/>
          </p:cNvSpPr>
          <p:nvPr>
            <p:ph idx="1"/>
          </p:nvPr>
        </p:nvSpPr>
        <p:spPr/>
        <p:txBody>
          <a:bodyPr>
            <a:normAutofit fontScale="92500" lnSpcReduction="20000"/>
          </a:bodyPr>
          <a:lstStyle/>
          <a:p>
            <a:r>
              <a:rPr lang="en-GB" dirty="0"/>
              <a:t>Time can have an effected on how long I have to carry out my studied. By being on a time frame it can be difficult to be able to complete all takes, It can mean that some of my research may be rushed. </a:t>
            </a:r>
          </a:p>
          <a:p>
            <a:r>
              <a:rPr lang="en-GB" dirty="0"/>
              <a:t>As well as the amount of time, the time of day can also have an effect.</a:t>
            </a:r>
            <a:r>
              <a:rPr lang="en-GB" dirty="0">
                <a:solidFill>
                  <a:srgbClr val="FF0000"/>
                </a:solidFill>
              </a:rPr>
              <a:t> </a:t>
            </a:r>
            <a:r>
              <a:rPr lang="en-GB" dirty="0"/>
              <a:t>The time of day could effect my result as the children may be more responsive in the morning to the activity rather than in the afternoon.  </a:t>
            </a:r>
          </a:p>
          <a:p>
            <a:r>
              <a:rPr lang="en-GB" dirty="0"/>
              <a:t>Questionnaire results may be biased, also not getting enough questionnaire returned. By not having enough Questionnaires returned it can effected the over all result and possibly make my finding inaccurate.</a:t>
            </a:r>
            <a:r>
              <a:rPr lang="en-GB" dirty="0">
                <a:solidFill>
                  <a:srgbClr val="FF0000"/>
                </a:solidFill>
              </a:rPr>
              <a:t> </a:t>
            </a:r>
            <a:r>
              <a:rPr lang="en-GB" dirty="0"/>
              <a:t>Also if the my questionnaire results are biased this can also have an effected as it may be filled out in a way the participant think I want it filled out and the truth.  </a:t>
            </a:r>
          </a:p>
          <a:p>
            <a:r>
              <a:rPr lang="en-GB" dirty="0"/>
              <a:t>Observation results may be biased. It is important that when doing a observation that we don’t interpreted things that we are seeing. For example it could be easy to say a child sat on their own because they we sad, where as it should be the child sat on their own as we have no evidence that the child was sad.  </a:t>
            </a:r>
          </a:p>
        </p:txBody>
      </p:sp>
    </p:spTree>
    <p:extLst>
      <p:ext uri="{BB962C8B-B14F-4D97-AF65-F5344CB8AC3E}">
        <p14:creationId xmlns:p14="http://schemas.microsoft.com/office/powerpoint/2010/main" val="1729982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1A16C-E513-44BF-B84E-C0EDB2034D2D}"/>
              </a:ext>
            </a:extLst>
          </p:cNvPr>
          <p:cNvSpPr>
            <a:spLocks noGrp="1"/>
          </p:cNvSpPr>
          <p:nvPr>
            <p:ph type="title"/>
          </p:nvPr>
        </p:nvSpPr>
        <p:spPr/>
        <p:txBody>
          <a:bodyPr>
            <a:normAutofit/>
          </a:bodyPr>
          <a:lstStyle/>
          <a:p>
            <a:r>
              <a:rPr lang="en-GB" dirty="0"/>
              <a:t>How I will try and avoid limitations.</a:t>
            </a:r>
          </a:p>
        </p:txBody>
      </p:sp>
      <p:sp>
        <p:nvSpPr>
          <p:cNvPr id="3" name="Content Placeholder 2">
            <a:extLst>
              <a:ext uri="{FF2B5EF4-FFF2-40B4-BE49-F238E27FC236}">
                <a16:creationId xmlns:a16="http://schemas.microsoft.com/office/drawing/2014/main" id="{0A1EAFC3-502F-4E82-AA6E-C69FD22D9C4B}"/>
              </a:ext>
            </a:extLst>
          </p:cNvPr>
          <p:cNvSpPr>
            <a:spLocks noGrp="1"/>
          </p:cNvSpPr>
          <p:nvPr>
            <p:ph idx="1"/>
          </p:nvPr>
        </p:nvSpPr>
        <p:spPr/>
        <p:txBody>
          <a:bodyPr>
            <a:normAutofit/>
          </a:bodyPr>
          <a:lstStyle/>
          <a:p>
            <a:r>
              <a:rPr lang="en-GB" dirty="0"/>
              <a:t>Time- to ensure that I keep on track I will ensure that keep on track with the dates I will set in my own development plan. This will help to make sure that I am able to complete everything with in the small time frame that I have.</a:t>
            </a:r>
          </a:p>
          <a:p>
            <a:r>
              <a:rPr lang="en-GB" dirty="0"/>
              <a:t>Time of day- to ensure that I have the children at their full ability will contacted the children's teacher. I will ask here when would be the best time to conducted my research with the children</a:t>
            </a:r>
          </a:p>
          <a:p>
            <a:r>
              <a:rPr lang="en-GB" dirty="0"/>
              <a:t>Questionnaires-It is important that when asking people to complete the questionnaire they are given the opportunity to do it anonymously. this may encourage them to complete and return the questionnaire as no one will be aware of who filled it out. </a:t>
            </a:r>
          </a:p>
          <a:p>
            <a:r>
              <a:rPr lang="en-GB" dirty="0"/>
              <a:t>Observation results- to ensure that my observation results are not biased I will try to ensure that I only take nots on what I see and not what I interpreted. </a:t>
            </a:r>
          </a:p>
          <a:p>
            <a:endParaRPr lang="en-GB" dirty="0"/>
          </a:p>
        </p:txBody>
      </p:sp>
    </p:spTree>
    <p:extLst>
      <p:ext uri="{BB962C8B-B14F-4D97-AF65-F5344CB8AC3E}">
        <p14:creationId xmlns:p14="http://schemas.microsoft.com/office/powerpoint/2010/main" val="31321385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FB9A2-C753-4D10-BCA8-9FFB06147A91}"/>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90E82922-6B09-4BEE-979B-3468DE9F800F}"/>
              </a:ext>
            </a:extLst>
          </p:cNvPr>
          <p:cNvSpPr>
            <a:spLocks noGrp="1"/>
          </p:cNvSpPr>
          <p:nvPr>
            <p:ph idx="1"/>
          </p:nvPr>
        </p:nvSpPr>
        <p:spPr/>
        <p:txBody>
          <a:bodyPr/>
          <a:lstStyle/>
          <a:p>
            <a:r>
              <a:rPr lang="en-GB" dirty="0"/>
              <a:t>Overall it is clear that from this presentation that I have considered different aspects from my placement as to why I wish to do this research. It is also clear that when conducting my research I will using a mixed methods approached, and thought about what research tools I will use to ensure that I get the result I need to for research. As well  it can be seen that I have thought about how I will present my findings and how I will keep my participant </a:t>
            </a:r>
            <a:r>
              <a:rPr lang="en-GB"/>
              <a:t>safe,aswell </a:t>
            </a:r>
            <a:r>
              <a:rPr lang="en-GB" dirty="0"/>
              <a:t>my self safe through out the research. Finally it is clear that I considered any risk and limitations that I may face while conducting the researched and how I will over come them.     </a:t>
            </a:r>
          </a:p>
        </p:txBody>
      </p:sp>
    </p:spTree>
    <p:extLst>
      <p:ext uri="{BB962C8B-B14F-4D97-AF65-F5344CB8AC3E}">
        <p14:creationId xmlns:p14="http://schemas.microsoft.com/office/powerpoint/2010/main" val="35753126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37505-E17E-4A7D-B42B-FCEDE0394A97}"/>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E2048730-B6D8-42BF-8E5B-0435832DAAF3}"/>
              </a:ext>
            </a:extLst>
          </p:cNvPr>
          <p:cNvSpPr>
            <a:spLocks noGrp="1"/>
          </p:cNvSpPr>
          <p:nvPr>
            <p:ph idx="1"/>
          </p:nvPr>
        </p:nvSpPr>
        <p:spPr/>
        <p:txBody>
          <a:bodyPr>
            <a:normAutofit fontScale="85000" lnSpcReduction="10000"/>
          </a:bodyPr>
          <a:lstStyle/>
          <a:p>
            <a:pPr lvl="0"/>
            <a:r>
              <a:rPr lang="en-GB" u="sng" dirty="0" err="1">
                <a:hlinkClick r:id="rId2"/>
              </a:rPr>
              <a:t>Caute</a:t>
            </a:r>
            <a:r>
              <a:rPr lang="en-GB" dirty="0"/>
              <a:t>. A , </a:t>
            </a:r>
            <a:r>
              <a:rPr lang="en-GB" u="sng" dirty="0">
                <a:hlinkClick r:id="rId3"/>
              </a:rPr>
              <a:t>Cruice</a:t>
            </a:r>
            <a:r>
              <a:rPr lang="en-GB" dirty="0"/>
              <a:t>. M ,</a:t>
            </a:r>
            <a:r>
              <a:rPr lang="en-GB" u="sng" dirty="0">
                <a:hlinkClick r:id="rId4"/>
              </a:rPr>
              <a:t>Marshall</a:t>
            </a:r>
            <a:r>
              <a:rPr lang="en-GB" dirty="0"/>
              <a:t>. J , </a:t>
            </a:r>
            <a:r>
              <a:rPr lang="en-GB" u="sng" dirty="0">
                <a:hlinkClick r:id="rId5"/>
              </a:rPr>
              <a:t>Monnelly</a:t>
            </a:r>
            <a:r>
              <a:rPr lang="en-GB" dirty="0"/>
              <a:t>. K, </a:t>
            </a:r>
            <a:r>
              <a:rPr lang="en-GB" u="sng" dirty="0">
                <a:hlinkClick r:id="rId6"/>
              </a:rPr>
              <a:t>Wilson</a:t>
            </a:r>
            <a:r>
              <a:rPr lang="en-GB" dirty="0"/>
              <a:t>. S &amp; </a:t>
            </a:r>
            <a:r>
              <a:rPr lang="en-GB" u="sng" dirty="0">
                <a:hlinkClick r:id="rId7"/>
              </a:rPr>
              <a:t>Celia Woolf Division of Lang</a:t>
            </a:r>
            <a:r>
              <a:rPr lang="en-GB" dirty="0"/>
              <a:t>, Volume 32- Assistive technology approaches to reading therapy for people with acquired dyslexia, 2018, https://www.tandfonline.com/doi/abs/10.1080/02687038.2018.1489119?journalCode=paph20 </a:t>
            </a:r>
          </a:p>
          <a:p>
            <a:pPr lvl="0"/>
            <a:r>
              <a:rPr lang="en-GB" dirty="0"/>
              <a:t>Furness. V, From ABC to ICT., 2009 </a:t>
            </a:r>
          </a:p>
          <a:p>
            <a:pPr lvl="0"/>
            <a:r>
              <a:rPr lang="en-GB" dirty="0"/>
              <a:t>La Trobe university, Computer-related injuries, 2015, https://www.betterhealth.vic.gov.au/health/healthyliving/computer-related-injuries  [accessed: 15</a:t>
            </a:r>
            <a:r>
              <a:rPr lang="en-GB" baseline="30000" dirty="0"/>
              <a:t>th</a:t>
            </a:r>
            <a:r>
              <a:rPr lang="en-GB" dirty="0"/>
              <a:t> February 2020] </a:t>
            </a:r>
          </a:p>
          <a:p>
            <a:pPr lvl="0"/>
            <a:r>
              <a:rPr lang="en-GB" dirty="0"/>
              <a:t>Pathak. V, Jean. B, </a:t>
            </a:r>
            <a:r>
              <a:rPr lang="en-GB" dirty="0" err="1"/>
              <a:t>Kalra</a:t>
            </a:r>
            <a:r>
              <a:rPr lang="en-GB" dirty="0"/>
              <a:t>. S, Qualitative research, 2013 </a:t>
            </a:r>
          </a:p>
          <a:p>
            <a:pPr lvl="0"/>
            <a:r>
              <a:rPr lang="en-GB" dirty="0"/>
              <a:t>Salkind. N, </a:t>
            </a:r>
            <a:r>
              <a:rPr lang="en-GB" dirty="0" err="1"/>
              <a:t>Encyclopedia</a:t>
            </a:r>
            <a:r>
              <a:rPr lang="en-GB" dirty="0"/>
              <a:t> of Research Design: Triangulation, 2010</a:t>
            </a:r>
          </a:p>
          <a:p>
            <a:pPr lvl="0"/>
            <a:r>
              <a:rPr lang="en-GB" dirty="0"/>
              <a:t>School policy, Information Communication Technology  Policy, 2019 </a:t>
            </a:r>
          </a:p>
          <a:p>
            <a:pPr lvl="0"/>
            <a:r>
              <a:rPr lang="en-GB" dirty="0"/>
              <a:t>University of south California(USC), Organizing Your Social Sciences Research Paper: Quantitative Methods, 2020, https://libguides.usc.edu/writingguide/quantitative [accessed 11</a:t>
            </a:r>
            <a:r>
              <a:rPr lang="en-GB" baseline="30000" dirty="0"/>
              <a:t>th</a:t>
            </a:r>
            <a:r>
              <a:rPr lang="en-GB" dirty="0"/>
              <a:t> February 2020]</a:t>
            </a:r>
          </a:p>
          <a:p>
            <a:endParaRPr lang="en-GB" dirty="0"/>
          </a:p>
          <a:p>
            <a:endParaRPr lang="en-GB" dirty="0"/>
          </a:p>
          <a:p>
            <a:endParaRPr lang="en-GB" dirty="0"/>
          </a:p>
        </p:txBody>
      </p:sp>
    </p:spTree>
    <p:extLst>
      <p:ext uri="{BB962C8B-B14F-4D97-AF65-F5344CB8AC3E}">
        <p14:creationId xmlns:p14="http://schemas.microsoft.com/office/powerpoint/2010/main" val="3845938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CBCC568AB4B924493790A5C97E2B48C" ma:contentTypeVersion="4" ma:contentTypeDescription="Create a new document." ma:contentTypeScope="" ma:versionID="d885f8d6aca0c1bcc7f021b4f44520eb">
  <xsd:schema xmlns:xsd="http://www.w3.org/2001/XMLSchema" xmlns:xs="http://www.w3.org/2001/XMLSchema" xmlns:p="http://schemas.microsoft.com/office/2006/metadata/properties" xmlns:ns3="6ce03418-4b85-46e6-9705-46dd5ee7fda4" targetNamespace="http://schemas.microsoft.com/office/2006/metadata/properties" ma:root="true" ma:fieldsID="fd7a812d4fdbe6bc36849a34be66b7e6" ns3:_="">
    <xsd:import namespace="6ce03418-4b85-46e6-9705-46dd5ee7fda4"/>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e03418-4b85-46e6-9705-46dd5ee7fd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B5EDD1-7333-46FE-A5B4-C2D8F913A16D}">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6D73E22-44D6-44D5-B756-4C67883BC5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e03418-4b85-46e6-9705-46dd5ee7fd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F9EFDF1-581F-4076-A5D7-A8244BB6B02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TM03457503[[fn=Quotable]]</Template>
  <TotalTime>3316</TotalTime>
  <Words>2727</Words>
  <Application>Microsoft Office PowerPoint</Application>
  <PresentationFormat>Widescreen</PresentationFormat>
  <Paragraphs>107</Paragraphs>
  <Slides>18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Calibri</vt:lpstr>
      <vt:lpstr>Century Gothic</vt:lpstr>
      <vt:lpstr>Wingdings 2</vt:lpstr>
      <vt:lpstr>Quotable</vt:lpstr>
      <vt:lpstr>  </vt:lpstr>
      <vt:lpstr>introduction</vt:lpstr>
      <vt:lpstr>Reasons for my research?</vt:lpstr>
      <vt:lpstr>Methodology  </vt:lpstr>
      <vt:lpstr>PowerPoint Presentation</vt:lpstr>
      <vt:lpstr>What research tools I will use to collected my data?</vt:lpstr>
      <vt:lpstr>Why I am choosing these research tools.</vt:lpstr>
      <vt:lpstr>PowerPoint Presentation</vt:lpstr>
      <vt:lpstr>Examples of How I will present some of my findings.</vt:lpstr>
      <vt:lpstr>Example</vt:lpstr>
      <vt:lpstr>Ethics.</vt:lpstr>
      <vt:lpstr>How to protected myself during my research? </vt:lpstr>
      <vt:lpstr>Risks for doing my research.</vt:lpstr>
      <vt:lpstr>What will I do to minimise the risk?</vt:lpstr>
      <vt:lpstr>Limitations to my research.</vt:lpstr>
      <vt:lpstr>How I will try and avoid limitations.</vt:lpstr>
      <vt:lpstr>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Sarah-jayne Walters (1802119)</dc:creator>
  <cp:lastModifiedBy>Sarah-jayne Walters (1802119)</cp:lastModifiedBy>
  <cp:revision>6</cp:revision>
  <dcterms:created xsi:type="dcterms:W3CDTF">2020-02-10T14:03:13Z</dcterms:created>
  <dcterms:modified xsi:type="dcterms:W3CDTF">2020-02-17T17:10:28Z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0x010100BCBCC568AB4B924493790A5C97E2B48C</vt:lpwstr>
  </property>
</Properties>
</file>