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7" r:id="rId2"/>
    <p:sldId id="256"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FA43F5B-065E-43CE-B3FD-98C48A6F94D7}" type="datetime1">
              <a:rPr lang="en-US" smtClean="0"/>
              <a:t>8/9/2026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1455115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76627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861541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8727125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EEE2A7A0-B9EE-41A8-8016-28E5803F20B2}" type="datetime1">
              <a:rPr lang="en-US" smtClean="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7695976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53D6F41-6645-4089-A6BB-7B692A44A4CC}" type="datetime1">
              <a:rPr lang="en-US" smtClean="0"/>
              <a:pPr/>
              <a:t>8/9/2026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333130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2A3A6BD7-25B6-48C3-9F2A-A912EF370A62}" type="datetimeFigureOut">
              <a:rPr lang="en-GB" smtClean="0"/>
              <a:t>09/08/2026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015083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184715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73820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2A3A6BD7-25B6-48C3-9F2A-A912EF370A62}" type="datetimeFigureOut">
              <a:rPr lang="en-GB" smtClean="0"/>
              <a:t>09/08/2026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112371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2A3A6BD7-25B6-48C3-9F2A-A912EF370A62}" type="datetimeFigureOut">
              <a:rPr lang="en-GB" smtClean="0"/>
              <a:t>09/08/2026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40554027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2A3A6BD7-25B6-48C3-9F2A-A912EF370A62}" type="datetimeFigureOut">
              <a:rPr lang="en-GB" smtClean="0"/>
              <a:t>09/08/2026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12AF0FFB-118D-4FDC-9092-EBB9836200C9}"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26696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2A3A6BD7-25B6-48C3-9F2A-A912EF370A62}"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12AF0FFB-118D-4FDC-9092-EBB9836200C9}"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46844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2A3A6BD7-25B6-48C3-9F2A-A912EF370A62}" type="datetimeFigureOut">
              <a:rPr lang="en-GB" smtClean="0"/>
              <a:t>09/08/2026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12AF0FFB-118D-4FDC-9092-EBB9836200C9}"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778046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2A3A6BD7-25B6-48C3-9F2A-A912EF370A62}"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297916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00152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2A3A6BD7-25B6-48C3-9F2A-A912EF370A62}" type="datetimeFigureOut">
              <a:rPr lang="en-GB" smtClean="0"/>
              <a:t>09/08/2026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29698124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6712578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A3A6BD7-25B6-48C3-9F2A-A912EF370A62}" type="datetimeFigureOut">
              <a:rPr lang="en-GB" smtClean="0"/>
              <a:t>09/08/2026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12AF0FFB-118D-4FDC-9092-EBB9836200C9}" type="slidenum">
              <a:rPr lang="en-GB" smtClean="0"/>
              <a:t>‹#›</a:t>
            </a:fld>
            <a:endParaRPr lang="en-GB"/>
          </a:p>
        </p:txBody>
      </p:sp>
    </p:spTree>
    <p:extLst>
      <p:ext uri="{BB962C8B-B14F-4D97-AF65-F5344CB8AC3E}">
        <p14:creationId xmlns:p14="http://schemas.microsoft.com/office/powerpoint/2010/main" val="76665540"/>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928635576"/>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D63035D-22A0-4334-A9AE-2457016C8B47}" type="datetime1">
              <a:rPr lang="en-US" smtClean="0"/>
              <a:pPr/>
              <a:t>8/9/2026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2586257820"/>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36971735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2428921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4522488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2298643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218525263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12AF0FFB-118D-4FDC-9092-EBB9836200C9}" type="slidenum">
              <a:rPr lang="en-GB" smtClean="0"/>
              <a:t>‹#›</a:t>
            </a:fld>
            <a:endParaRPr lang="en-GB"/>
          </a:p>
        </p:txBody>
      </p:sp>
    </p:spTree>
    <p:extLst>
      <p:ext uri="{BB962C8B-B14F-4D97-AF65-F5344CB8AC3E}">
        <p14:creationId xmlns:p14="http://schemas.microsoft.com/office/powerpoint/2010/main" val="119110694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2A3A6BD7-25B6-48C3-9F2A-A912EF370A62}" type="datetimeFigureOut">
              <a:rPr lang="en-GB" smtClean="0"/>
              <a:t>09/08/2026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12AF0FFB-118D-4FDC-9092-EBB9836200C9}" type="slidenum">
              <a:rPr lang="en-GB" smtClean="0"/>
              <a:t>‹#›</a:t>
            </a:fld>
            <a:endParaRPr lang="en-GB"/>
          </a:p>
        </p:txBody>
      </p:sp>
    </p:spTree>
    <p:extLst>
      <p:ext uri="{BB962C8B-B14F-4D97-AF65-F5344CB8AC3E}">
        <p14:creationId xmlns:p14="http://schemas.microsoft.com/office/powerpoint/2010/main" val="56761298"/>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 id="2147483792" r:id="rId17"/>
    <p:sldLayoutId id="2147483793" r:id="rId18"/>
    <p:sldLayoutId id="2147483794" r:id="rId19"/>
    <p:sldLayoutId id="2147483795" r:id="rId20"/>
    <p:sldLayoutId id="2147483796" r:id="rId21"/>
    <p:sldLayoutId id="2147483797" r:id="rId22"/>
    <p:sldLayoutId id="2147483798" r:id="rId23"/>
    <p:sldLayoutId id="2147483799" r:id="rId24"/>
    <p:sldLayoutId id="2147483800" r:id="rId25"/>
    <p:sldLayoutId id="2147483801" r:id="rId26"/>
    <p:sldLayoutId id="2147483802" r:id="rId27"/>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FCEC-5989-D4DD-394E-E27F9717BD28}"/>
              </a:ext>
            </a:extLst>
          </p:cNvPr>
          <p:cNvSpPr>
            <a:spLocks noGrp="1"/>
          </p:cNvSpPr>
          <p:nvPr>
            <p:ph type="ctrTitle"/>
          </p:nvPr>
        </p:nvSpPr>
        <p:spPr>
          <a:xfrm rot="10800000" flipV="1">
            <a:off x="7846390" y="898358"/>
            <a:ext cx="3888410" cy="1123121"/>
          </a:xfrm>
        </p:spPr>
        <p:txBody>
          <a:bodyPr>
            <a:normAutofit fontScale="90000"/>
          </a:bodyPr>
          <a:lstStyle/>
          <a:p>
            <a:r>
              <a:rPr lang="en-GB" dirty="0"/>
              <a:t>Allin Ronald Jalloh</a:t>
            </a:r>
            <a:br>
              <a:rPr lang="en-GB" dirty="0"/>
            </a:br>
            <a:r>
              <a:rPr lang="en-GB" dirty="0"/>
              <a:t>2516125</a:t>
            </a:r>
          </a:p>
        </p:txBody>
      </p:sp>
      <p:sp>
        <p:nvSpPr>
          <p:cNvPr id="3" name="Subtitle 2">
            <a:extLst>
              <a:ext uri="{FF2B5EF4-FFF2-40B4-BE49-F238E27FC236}">
                <a16:creationId xmlns:a16="http://schemas.microsoft.com/office/drawing/2014/main" id="{78FC3D8B-EDF4-0220-296E-EF7A6215C779}"/>
              </a:ext>
            </a:extLst>
          </p:cNvPr>
          <p:cNvSpPr>
            <a:spLocks noGrp="1"/>
          </p:cNvSpPr>
          <p:nvPr>
            <p:ph type="subTitle" idx="1"/>
          </p:nvPr>
        </p:nvSpPr>
        <p:spPr>
          <a:xfrm>
            <a:off x="7846388" y="2919663"/>
            <a:ext cx="3888410" cy="2606498"/>
          </a:xfrm>
        </p:spPr>
        <p:txBody>
          <a:bodyPr>
            <a:normAutofit/>
          </a:bodyPr>
          <a:lstStyle/>
          <a:p>
            <a:r>
              <a:rPr lang="en-GB" sz="2400" dirty="0"/>
              <a:t>Business plan</a:t>
            </a:r>
          </a:p>
          <a:p>
            <a:r>
              <a:rPr lang="en-GB" sz="2400" dirty="0"/>
              <a:t>Lecturer Thomas Adeyemi</a:t>
            </a:r>
          </a:p>
        </p:txBody>
      </p:sp>
      <p:sp>
        <p:nvSpPr>
          <p:cNvPr id="5" name="TextBox 4">
            <a:extLst>
              <a:ext uri="{FF2B5EF4-FFF2-40B4-BE49-F238E27FC236}">
                <a16:creationId xmlns:a16="http://schemas.microsoft.com/office/drawing/2014/main" id="{C9822835-2B51-6A9F-730E-F48AB9897E01}"/>
              </a:ext>
            </a:extLst>
          </p:cNvPr>
          <p:cNvSpPr txBox="1"/>
          <p:nvPr/>
        </p:nvSpPr>
        <p:spPr>
          <a:xfrm>
            <a:off x="1" y="160421"/>
            <a:ext cx="6994358" cy="5632311"/>
          </a:xfrm>
          <a:prstGeom prst="rect">
            <a:avLst/>
          </a:prstGeom>
          <a:noFill/>
        </p:spPr>
        <p:txBody>
          <a:bodyPr wrap="square" rtlCol="0">
            <a:spAutoFit/>
          </a:bodyPr>
          <a:lstStyle/>
          <a:p>
            <a:r>
              <a:rPr lang="en-GB" sz="2400" dirty="0"/>
              <a:t>My name is Allin, today I’m going to talk about why Mayfair clubs are the new business plan in the 21</a:t>
            </a:r>
            <a:r>
              <a:rPr lang="en-GB" sz="2400" baseline="30000" dirty="0"/>
              <a:t>st</a:t>
            </a:r>
            <a:r>
              <a:rPr lang="en-GB" sz="2400" dirty="0"/>
              <a:t> century Mayfair Clubs is a strong business concept because it combines the growing demand for premium social, fitness, and lifestyle experiences with the prestige of London’s Mayfair. The club would offer members an exclusive environment to network, relax, exercise, dine, and build meaningful connections. With a carefully positioned luxury brand, multiple revenue streams through memberships, hospitality, events, and partnerships, Mayfair Clubs has the potential to attract high-value customers while creating a sustainable and</a:t>
            </a:r>
          </a:p>
        </p:txBody>
      </p:sp>
    </p:spTree>
    <p:extLst>
      <p:ext uri="{BB962C8B-B14F-4D97-AF65-F5344CB8AC3E}">
        <p14:creationId xmlns:p14="http://schemas.microsoft.com/office/powerpoint/2010/main" val="29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8D7BB-C25F-86FC-2EE5-C06C895DEE3E}"/>
              </a:ext>
            </a:extLst>
          </p:cNvPr>
          <p:cNvSpPr>
            <a:spLocks noGrp="1"/>
          </p:cNvSpPr>
          <p:nvPr>
            <p:ph type="ctrTitle"/>
          </p:nvPr>
        </p:nvSpPr>
        <p:spPr>
          <a:xfrm>
            <a:off x="7606602" y="0"/>
            <a:ext cx="4128198" cy="4604084"/>
          </a:xfrm>
        </p:spPr>
        <p:txBody>
          <a:bodyPr anchor="b">
            <a:normAutofit/>
          </a:bodyPr>
          <a:lstStyle/>
          <a:p>
            <a:r>
              <a:rPr lang="en-GB" sz="1400" b="1" dirty="0"/>
              <a:t>Mayfair Club is a modern nightlife and entertainment venue designed to provide customers with a premium social experience through music, dancing, themed events, quality food, and beverages. Located in a busy urban area like London the club will target young professionals’ university students and tourists aged 21-40 who are looking for a safe, exciting and luxurious nightlife experience.</a:t>
            </a:r>
            <a:br>
              <a:rPr lang="en-GB" sz="1400" dirty="0"/>
            </a:br>
            <a:r>
              <a:rPr lang="en-GB" sz="1400" b="1" dirty="0"/>
              <a:t> </a:t>
            </a:r>
            <a:br>
              <a:rPr lang="en-GB" sz="1400" dirty="0"/>
            </a:br>
            <a:r>
              <a:rPr lang="en-GB" sz="1400" b="1" dirty="0"/>
              <a:t>The club will generate revenue through entry fees VIP table booking, food and drink sales private events and special promotions. Our goal is to become one of the most popular entertainment venues within three years by offering excellent customer service high-quality entertainment and a secure environment </a:t>
            </a:r>
            <a:br>
              <a:rPr lang="en-GB" sz="1400" dirty="0"/>
            </a:br>
            <a:r>
              <a:rPr lang="en-GB" sz="1400" b="1" dirty="0"/>
              <a:t> </a:t>
            </a:r>
            <a:br>
              <a:rPr lang="en-GB" sz="1400" dirty="0"/>
            </a:br>
            <a:endParaRPr lang="en-GB" sz="1400" dirty="0"/>
          </a:p>
        </p:txBody>
      </p:sp>
      <p:pic>
        <p:nvPicPr>
          <p:cNvPr id="4" name="Picture 3" descr="Mayfair clubs and clubs in Leicester Square">
            <a:extLst>
              <a:ext uri="{FF2B5EF4-FFF2-40B4-BE49-F238E27FC236}">
                <a16:creationId xmlns:a16="http://schemas.microsoft.com/office/drawing/2014/main" id="{D7718D8C-D8B2-441F-E413-B33B802BFAB4}"/>
              </a:ext>
            </a:extLst>
          </p:cNvPr>
          <p:cNvPicPr>
            <a:picLocks noChangeAspect="1"/>
          </p:cNvPicPr>
          <p:nvPr/>
        </p:nvPicPr>
        <p:blipFill>
          <a:blip r:embed="rId2"/>
          <a:srcRect l="17677" r="1131"/>
          <a:stretch>
            <a:fillRect/>
          </a:stretch>
        </p:blipFill>
        <p:spPr>
          <a:xfrm>
            <a:off x="1" y="10"/>
            <a:ext cx="7424272"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1094881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5CC3F-E3CB-E6C6-33FE-CF726F623446}"/>
              </a:ext>
            </a:extLst>
          </p:cNvPr>
          <p:cNvSpPr>
            <a:spLocks noGrp="1"/>
          </p:cNvSpPr>
          <p:nvPr>
            <p:ph type="ctrTitle"/>
          </p:nvPr>
        </p:nvSpPr>
        <p:spPr>
          <a:xfrm>
            <a:off x="7550926" y="0"/>
            <a:ext cx="4326442" cy="3824307"/>
          </a:xfrm>
        </p:spPr>
        <p:txBody>
          <a:bodyPr anchor="b">
            <a:normAutofit/>
          </a:bodyPr>
          <a:lstStyle/>
          <a:p>
            <a:r>
              <a:rPr lang="en-GB" sz="1400" b="0" u="sng" dirty="0"/>
              <a:t>SELENE CLUB will offer:</a:t>
            </a:r>
            <a:br>
              <a:rPr lang="en-GB" sz="1400" b="0" dirty="0"/>
            </a:br>
            <a:r>
              <a:rPr lang="en-GB" sz="1400" b="0" dirty="0"/>
              <a:t>. Live DJ performance</a:t>
            </a:r>
            <a:br>
              <a:rPr lang="en-GB" sz="1400" b="0" dirty="0"/>
            </a:br>
            <a:r>
              <a:rPr lang="en-GB" sz="1400" b="0" dirty="0"/>
              <a:t>. Dance floor and entertainment</a:t>
            </a:r>
            <a:br>
              <a:rPr lang="en-GB" sz="1400" b="0" dirty="0"/>
            </a:br>
            <a:r>
              <a:rPr lang="en-GB" sz="1400" b="0" dirty="0"/>
              <a:t>. VIP table reservations</a:t>
            </a:r>
            <a:br>
              <a:rPr lang="en-GB" sz="1400" b="0" dirty="0"/>
            </a:br>
            <a:r>
              <a:rPr lang="en-GB" sz="1400" b="0" dirty="0"/>
              <a:t>. Food and snacks</a:t>
            </a:r>
            <a:br>
              <a:rPr lang="en-GB" sz="1400" b="0" dirty="0"/>
            </a:br>
            <a:r>
              <a:rPr lang="en-GB" sz="1400" b="0" dirty="0"/>
              <a:t>. Alcoholic and non-alcoholic beverages</a:t>
            </a:r>
            <a:br>
              <a:rPr lang="en-GB" sz="1400" b="0" dirty="0"/>
            </a:br>
            <a:r>
              <a:rPr lang="en-GB" sz="1400" b="0" dirty="0"/>
              <a:t>. Birthday and private events packages</a:t>
            </a:r>
            <a:br>
              <a:rPr lang="en-GB" sz="1400" b="0" dirty="0"/>
            </a:br>
            <a:r>
              <a:rPr lang="en-GB" sz="1400" b="0" dirty="0"/>
              <a:t>. Corporate event hosting </a:t>
            </a:r>
            <a:br>
              <a:rPr lang="en-GB" sz="1400" b="0" dirty="0"/>
            </a:br>
            <a:r>
              <a:rPr lang="en-GB" sz="1400" b="0" dirty="0"/>
              <a:t>. Special themed nights and promotions</a:t>
            </a:r>
            <a:br>
              <a:rPr lang="en-GB" sz="1400" b="0" dirty="0"/>
            </a:br>
            <a:r>
              <a:rPr lang="en-GB" sz="1400" b="0" dirty="0"/>
              <a:t> </a:t>
            </a:r>
            <a:br>
              <a:rPr lang="en-GB" sz="1400" b="0" dirty="0"/>
            </a:br>
            <a:endParaRPr lang="en-GB" sz="1400" b="0" dirty="0"/>
          </a:p>
        </p:txBody>
      </p:sp>
      <p:pic>
        <p:nvPicPr>
          <p:cNvPr id="4" name="Content Placeholder 3" descr="Mayfair Austin - Night club in Warehouse District, Austin | Reviews, Photos  &amp; Information on Postcard">
            <a:extLst>
              <a:ext uri="{FF2B5EF4-FFF2-40B4-BE49-F238E27FC236}">
                <a16:creationId xmlns:a16="http://schemas.microsoft.com/office/drawing/2014/main" id="{372E1C50-6318-D0EF-E785-1B5EA29D1109}"/>
              </a:ext>
            </a:extLst>
          </p:cNvPr>
          <p:cNvPicPr>
            <a:picLocks noGrp="1" noChangeAspect="1"/>
          </p:cNvPicPr>
          <p:nvPr>
            <p:ph type="pic" sz="quarter" idx="14"/>
          </p:nvPr>
        </p:nvPicPr>
        <p:blipFill>
          <a:blip r:embed="rId2"/>
          <a:srcRect l="4783" r="22954" b="-1"/>
          <a:stretch>
            <a:fillRect/>
          </a:stretch>
        </p:blipFill>
        <p:spPr>
          <a:xfrm>
            <a:off x="1" y="10"/>
            <a:ext cx="7424272" cy="6857990"/>
          </a:xfrm>
          <a:prstGeom prst="rect">
            <a:avLst/>
          </a:prstGeom>
          <a:noFill/>
        </p:spPr>
      </p:pic>
    </p:spTree>
    <p:extLst>
      <p:ext uri="{BB962C8B-B14F-4D97-AF65-F5344CB8AC3E}">
        <p14:creationId xmlns:p14="http://schemas.microsoft.com/office/powerpoint/2010/main" val="3664964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E1FC9-3BEC-A85B-691A-C8B11025C1ED}"/>
              </a:ext>
            </a:extLst>
          </p:cNvPr>
          <p:cNvSpPr>
            <a:spLocks noGrp="1"/>
          </p:cNvSpPr>
          <p:nvPr>
            <p:ph type="title"/>
          </p:nvPr>
        </p:nvSpPr>
        <p:spPr/>
        <p:txBody>
          <a:bodyPr/>
          <a:lstStyle/>
          <a:p>
            <a:r>
              <a:rPr lang="en-GB" u="sng" dirty="0"/>
              <a:t>Business Objectives </a:t>
            </a:r>
            <a:br>
              <a:rPr lang="en-GB" dirty="0"/>
            </a:br>
            <a:endParaRPr lang="en-GB" dirty="0"/>
          </a:p>
        </p:txBody>
      </p:sp>
      <p:sp>
        <p:nvSpPr>
          <p:cNvPr id="3" name="Content Placeholder 2">
            <a:extLst>
              <a:ext uri="{FF2B5EF4-FFF2-40B4-BE49-F238E27FC236}">
                <a16:creationId xmlns:a16="http://schemas.microsoft.com/office/drawing/2014/main" id="{F19B35E2-BFBE-8102-D436-C0D7EF1038C3}"/>
              </a:ext>
            </a:extLst>
          </p:cNvPr>
          <p:cNvSpPr>
            <a:spLocks noGrp="1"/>
          </p:cNvSpPr>
          <p:nvPr>
            <p:ph sz="quarter" idx="15"/>
          </p:nvPr>
        </p:nvSpPr>
        <p:spPr/>
        <p:txBody>
          <a:bodyPr/>
          <a:lstStyle/>
          <a:p>
            <a:r>
              <a:rPr lang="en-GB" dirty="0"/>
              <a:t>. </a:t>
            </a:r>
            <a:r>
              <a:rPr lang="en-GB" b="1" dirty="0"/>
              <a:t>Become one of the top nightlife destinations in the city </a:t>
            </a:r>
            <a:endParaRPr lang="en-GB" dirty="0"/>
          </a:p>
          <a:p>
            <a:r>
              <a:rPr lang="en-GB" b="1" dirty="0"/>
              <a:t>. Open a second Mayfair Club location.</a:t>
            </a:r>
            <a:endParaRPr lang="en-GB" dirty="0"/>
          </a:p>
          <a:p>
            <a:r>
              <a:rPr lang="en-GB" b="1" dirty="0"/>
              <a:t>. increase annual profits by at least 15% each year </a:t>
            </a:r>
            <a:endParaRPr lang="en-GB" dirty="0"/>
          </a:p>
          <a:p>
            <a:r>
              <a:rPr lang="en-GB" b="1" dirty="0"/>
              <a:t>. Build a loyal membership and VIP customer program</a:t>
            </a:r>
            <a:endParaRPr lang="en-GB" dirty="0"/>
          </a:p>
          <a:p>
            <a:endParaRPr lang="en-GB" dirty="0"/>
          </a:p>
        </p:txBody>
      </p:sp>
      <p:sp>
        <p:nvSpPr>
          <p:cNvPr id="4" name="Content Placeholder 3">
            <a:extLst>
              <a:ext uri="{FF2B5EF4-FFF2-40B4-BE49-F238E27FC236}">
                <a16:creationId xmlns:a16="http://schemas.microsoft.com/office/drawing/2014/main" id="{1FD364E0-A73F-67EA-D5BE-707C487ABF64}"/>
              </a:ext>
            </a:extLst>
          </p:cNvPr>
          <p:cNvSpPr>
            <a:spLocks noGrp="1"/>
          </p:cNvSpPr>
          <p:nvPr>
            <p:ph sz="quarter" idx="16"/>
          </p:nvPr>
        </p:nvSpPr>
        <p:spPr/>
        <p:txBody>
          <a:bodyPr/>
          <a:lstStyle/>
          <a:p>
            <a:r>
              <a:rPr lang="en-GB" dirty="0"/>
              <a:t>. </a:t>
            </a:r>
            <a:r>
              <a:rPr lang="en-GB" b="1" dirty="0"/>
              <a:t>Obtain all business licences and permits before opening</a:t>
            </a:r>
            <a:endParaRPr lang="en-GB" dirty="0"/>
          </a:p>
          <a:p>
            <a:r>
              <a:rPr lang="en-GB" b="1" dirty="0"/>
              <a:t>. Attract at least 500 regular customers within the first six moths</a:t>
            </a:r>
            <a:endParaRPr lang="en-GB" dirty="0"/>
          </a:p>
          <a:p>
            <a:r>
              <a:rPr lang="en-GB" b="1" dirty="0"/>
              <a:t>. Achieve monthly sales sufficient to cover operating expenses</a:t>
            </a:r>
            <a:endParaRPr lang="en-GB" dirty="0"/>
          </a:p>
          <a:p>
            <a:r>
              <a:rPr lang="en-GB" b="1" dirty="0"/>
              <a:t>. Build a strong social media presence with over 5,000 followers</a:t>
            </a:r>
            <a:endParaRPr lang="en-GB" dirty="0"/>
          </a:p>
          <a:p>
            <a:endParaRPr lang="en-GB" dirty="0"/>
          </a:p>
        </p:txBody>
      </p:sp>
    </p:spTree>
    <p:extLst>
      <p:ext uri="{BB962C8B-B14F-4D97-AF65-F5344CB8AC3E}">
        <p14:creationId xmlns:p14="http://schemas.microsoft.com/office/powerpoint/2010/main" val="182015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he Eater Guide To Nightclub Staff Hierarchy | Eater NY">
            <a:extLst>
              <a:ext uri="{FF2B5EF4-FFF2-40B4-BE49-F238E27FC236}">
                <a16:creationId xmlns:a16="http://schemas.microsoft.com/office/drawing/2014/main" id="{0672F9B4-6893-94E6-1673-9A9F72949BEA}"/>
              </a:ext>
            </a:extLst>
          </p:cNvPr>
          <p:cNvPicPr>
            <a:picLocks noGrp="1" noChangeAspect="1"/>
          </p:cNvPicPr>
          <p:nvPr>
            <p:ph sz="quarter" idx="15"/>
          </p:nvPr>
        </p:nvPicPr>
        <p:blipFill>
          <a:blip r:embed="rId2"/>
          <a:stretch>
            <a:fillRect/>
          </a:stretch>
        </p:blipFill>
        <p:spPr>
          <a:xfrm>
            <a:off x="2592412" y="942261"/>
            <a:ext cx="6856387" cy="4973478"/>
          </a:xfrm>
          <a:prstGeom prst="rect">
            <a:avLst/>
          </a:prstGeom>
        </p:spPr>
      </p:pic>
    </p:spTree>
    <p:extLst>
      <p:ext uri="{BB962C8B-B14F-4D97-AF65-F5344CB8AC3E}">
        <p14:creationId xmlns:p14="http://schemas.microsoft.com/office/powerpoint/2010/main" val="3601783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FDF94-AE3F-74A3-3C16-217E2A032975}"/>
              </a:ext>
            </a:extLst>
          </p:cNvPr>
          <p:cNvSpPr>
            <a:spLocks noGrp="1"/>
          </p:cNvSpPr>
          <p:nvPr>
            <p:ph type="title"/>
          </p:nvPr>
        </p:nvSpPr>
        <p:spPr/>
        <p:txBody>
          <a:bodyPr/>
          <a:lstStyle/>
          <a:p>
            <a:r>
              <a:rPr lang="en-GB" dirty="0"/>
              <a:t>PESTEL Analysis</a:t>
            </a:r>
          </a:p>
        </p:txBody>
      </p:sp>
      <p:sp>
        <p:nvSpPr>
          <p:cNvPr id="4" name="Content Placeholder 3">
            <a:extLst>
              <a:ext uri="{FF2B5EF4-FFF2-40B4-BE49-F238E27FC236}">
                <a16:creationId xmlns:a16="http://schemas.microsoft.com/office/drawing/2014/main" id="{B0A91D90-64EC-B505-547B-D940646C5C0B}"/>
              </a:ext>
            </a:extLst>
          </p:cNvPr>
          <p:cNvSpPr>
            <a:spLocks noGrp="1"/>
          </p:cNvSpPr>
          <p:nvPr>
            <p:ph sz="quarter" idx="15"/>
          </p:nvPr>
        </p:nvSpPr>
        <p:spPr/>
        <p:txBody>
          <a:bodyPr>
            <a:normAutofit fontScale="92500" lnSpcReduction="20000"/>
          </a:bodyPr>
          <a:lstStyle/>
          <a:p>
            <a:r>
              <a:rPr lang="en-GB" b="1" u="sng" dirty="0"/>
              <a:t>POLITICAL</a:t>
            </a:r>
            <a:endParaRPr lang="en-GB" dirty="0"/>
          </a:p>
          <a:p>
            <a:r>
              <a:rPr lang="en-GB" b="1" dirty="0"/>
              <a:t>. My club will follow government laws and obtain the correct business and liquor licenses.</a:t>
            </a:r>
            <a:endParaRPr lang="en-GB" dirty="0"/>
          </a:p>
          <a:p>
            <a:r>
              <a:rPr lang="en-GB" b="1" dirty="0"/>
              <a:t>. Health and safety regulations must be followed.</a:t>
            </a:r>
            <a:endParaRPr lang="en-GB" dirty="0"/>
          </a:p>
          <a:p>
            <a:r>
              <a:rPr lang="en-GB" b="1" u="sng" dirty="0"/>
              <a:t>Economic</a:t>
            </a:r>
            <a:endParaRPr lang="en-GB" dirty="0"/>
          </a:p>
          <a:p>
            <a:r>
              <a:rPr lang="en-GB" b="1" dirty="0"/>
              <a:t>. If the economy is weak people may spend less on entertainment.</a:t>
            </a:r>
            <a:endParaRPr lang="en-GB" dirty="0"/>
          </a:p>
          <a:p>
            <a:r>
              <a:rPr lang="en-GB" b="1" dirty="0"/>
              <a:t>. Rising costs of food, drinks and utilities can affect profits</a:t>
            </a:r>
            <a:endParaRPr lang="en-GB" dirty="0"/>
          </a:p>
          <a:p>
            <a:r>
              <a:rPr lang="en-GB" b="1" u="sng" dirty="0"/>
              <a:t>Social</a:t>
            </a:r>
            <a:endParaRPr lang="en-GB" dirty="0"/>
          </a:p>
          <a:p>
            <a:r>
              <a:rPr lang="en-GB" b="1" dirty="0"/>
              <a:t>. People enjoy socializing, dancing and celebrating special occasions.</a:t>
            </a:r>
            <a:endParaRPr lang="en-GB" dirty="0"/>
          </a:p>
          <a:p>
            <a:r>
              <a:rPr lang="en-GB" b="1" dirty="0"/>
              <a:t>. Customer preferences for music and entertainment can change over time</a:t>
            </a:r>
            <a:endParaRPr lang="en-GB" dirty="0"/>
          </a:p>
          <a:p>
            <a:endParaRPr lang="en-GB" dirty="0"/>
          </a:p>
        </p:txBody>
      </p:sp>
      <p:sp>
        <p:nvSpPr>
          <p:cNvPr id="6" name="Content Placeholder 5">
            <a:extLst>
              <a:ext uri="{FF2B5EF4-FFF2-40B4-BE49-F238E27FC236}">
                <a16:creationId xmlns:a16="http://schemas.microsoft.com/office/drawing/2014/main" id="{4B0507D4-03C9-CB59-EA22-D0D87AF03B60}"/>
              </a:ext>
            </a:extLst>
          </p:cNvPr>
          <p:cNvSpPr>
            <a:spLocks noGrp="1"/>
          </p:cNvSpPr>
          <p:nvPr>
            <p:ph sz="quarter" idx="16"/>
          </p:nvPr>
        </p:nvSpPr>
        <p:spPr/>
        <p:txBody>
          <a:bodyPr>
            <a:normAutofit fontScale="25000" lnSpcReduction="20000"/>
          </a:bodyPr>
          <a:lstStyle/>
          <a:p>
            <a:r>
              <a:rPr lang="en-GB" sz="4300" b="1" u="sng" dirty="0"/>
              <a:t>Technology</a:t>
            </a:r>
            <a:endParaRPr lang="en-GB" sz="4300" dirty="0"/>
          </a:p>
          <a:p>
            <a:r>
              <a:rPr lang="en-GB" sz="4300" b="1" dirty="0"/>
              <a:t>. The club can use social media to advertise events </a:t>
            </a:r>
            <a:endParaRPr lang="en-GB" sz="4300" dirty="0"/>
          </a:p>
          <a:p>
            <a:r>
              <a:rPr lang="en-GB" sz="4300" b="1" dirty="0"/>
              <a:t>. Online booking, digital payments and security systems improve customer service.</a:t>
            </a:r>
            <a:endParaRPr lang="en-GB" sz="4300" dirty="0"/>
          </a:p>
          <a:p>
            <a:r>
              <a:rPr lang="en-GB" sz="4300" b="1" u="sng" dirty="0"/>
              <a:t>Environmental </a:t>
            </a:r>
            <a:endParaRPr lang="en-GB" sz="4300" dirty="0"/>
          </a:p>
          <a:p>
            <a:r>
              <a:rPr lang="en-GB" sz="4300" b="1" dirty="0"/>
              <a:t>. The club should reduce waste by recycling and using energy-efficient lighting</a:t>
            </a:r>
            <a:endParaRPr lang="en-GB" sz="4300" dirty="0"/>
          </a:p>
          <a:p>
            <a:r>
              <a:rPr lang="en-GB" sz="4300" b="1" dirty="0"/>
              <a:t>. It should follow environmental regulations for waste disposal</a:t>
            </a:r>
            <a:endParaRPr lang="en-GB" sz="4300" dirty="0"/>
          </a:p>
          <a:p>
            <a:r>
              <a:rPr lang="en-GB" sz="4300" b="1" u="sng" dirty="0"/>
              <a:t>Legal   </a:t>
            </a:r>
            <a:endParaRPr lang="en-GB" sz="4300" dirty="0"/>
          </a:p>
          <a:p>
            <a:r>
              <a:rPr lang="en-GB" sz="4300" b="1" dirty="0"/>
              <a:t>. The business must follow employment laws</a:t>
            </a:r>
            <a:endParaRPr lang="en-GB" sz="4300" dirty="0"/>
          </a:p>
          <a:p>
            <a:r>
              <a:rPr lang="en-GB" sz="4300" b="1" dirty="0"/>
              <a:t>. It must comply with alcohol licensing laws noise regulations, and first safety requirements</a:t>
            </a:r>
            <a:endParaRPr lang="en-GB" sz="4300" dirty="0"/>
          </a:p>
          <a:p>
            <a:r>
              <a:rPr lang="en-GB" sz="4300" b="1" dirty="0"/>
              <a:t>. The club must provide a safe environment for customers and </a:t>
            </a:r>
            <a:r>
              <a:rPr lang="en-GB" sz="4300" b="1" dirty="0" err="1"/>
              <a:t>stff</a:t>
            </a:r>
            <a:endParaRPr lang="en-GB" sz="4300" dirty="0"/>
          </a:p>
          <a:p>
            <a:r>
              <a:rPr lang="en-GB" sz="4300" b="1" dirty="0"/>
              <a:t> </a:t>
            </a:r>
            <a:endParaRPr lang="en-GB" sz="4300" dirty="0"/>
          </a:p>
          <a:p>
            <a:r>
              <a:rPr lang="en-GB" b="1" dirty="0"/>
              <a:t> </a:t>
            </a:r>
            <a:endParaRPr lang="en-GB" dirty="0"/>
          </a:p>
          <a:p>
            <a:r>
              <a:rPr lang="en-GB" b="1" dirty="0"/>
              <a:t> </a:t>
            </a:r>
            <a:endParaRPr lang="en-GB" dirty="0"/>
          </a:p>
          <a:p>
            <a:r>
              <a:rPr lang="en-GB" b="1" dirty="0"/>
              <a:t> </a:t>
            </a:r>
            <a:endParaRPr lang="en-GB" dirty="0"/>
          </a:p>
          <a:p>
            <a:r>
              <a:rPr lang="en-GB" b="1" dirty="0"/>
              <a:t> </a:t>
            </a:r>
            <a:endParaRPr lang="en-GB" dirty="0"/>
          </a:p>
          <a:p>
            <a:endParaRPr lang="en-GB" dirty="0"/>
          </a:p>
        </p:txBody>
      </p:sp>
    </p:spTree>
    <p:extLst>
      <p:ext uri="{BB962C8B-B14F-4D97-AF65-F5344CB8AC3E}">
        <p14:creationId xmlns:p14="http://schemas.microsoft.com/office/powerpoint/2010/main" val="1934717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9E4E-EF79-BC96-6E1E-D8129B755A54}"/>
              </a:ext>
            </a:extLst>
          </p:cNvPr>
          <p:cNvSpPr>
            <a:spLocks noGrp="1"/>
          </p:cNvSpPr>
          <p:nvPr>
            <p:ph type="title"/>
          </p:nvPr>
        </p:nvSpPr>
        <p:spPr/>
        <p:txBody>
          <a:bodyPr/>
          <a:lstStyle/>
          <a:p>
            <a:r>
              <a:rPr lang="en-GB" dirty="0"/>
              <a:t>SWOT Analysis</a:t>
            </a:r>
            <a:br>
              <a:rPr lang="en-GB" dirty="0"/>
            </a:br>
            <a:endParaRPr lang="en-GB" dirty="0"/>
          </a:p>
        </p:txBody>
      </p:sp>
      <p:sp>
        <p:nvSpPr>
          <p:cNvPr id="3" name="Content Placeholder 2">
            <a:extLst>
              <a:ext uri="{FF2B5EF4-FFF2-40B4-BE49-F238E27FC236}">
                <a16:creationId xmlns:a16="http://schemas.microsoft.com/office/drawing/2014/main" id="{3D748E4B-611B-D252-9807-1A65C888FCD1}"/>
              </a:ext>
            </a:extLst>
          </p:cNvPr>
          <p:cNvSpPr>
            <a:spLocks noGrp="1"/>
          </p:cNvSpPr>
          <p:nvPr>
            <p:ph sz="quarter" idx="15"/>
          </p:nvPr>
        </p:nvSpPr>
        <p:spPr/>
        <p:txBody>
          <a:bodyPr/>
          <a:lstStyle/>
          <a:p>
            <a:r>
              <a:rPr lang="en-GB" b="1" u="sng" dirty="0"/>
              <a:t>Strengths</a:t>
            </a:r>
            <a:endParaRPr lang="en-GB" dirty="0"/>
          </a:p>
          <a:p>
            <a:r>
              <a:rPr lang="en-GB" dirty="0"/>
              <a:t>. </a:t>
            </a:r>
            <a:r>
              <a:rPr lang="en-GB" b="1" dirty="0"/>
              <a:t>Modern and stylish nightclub </a:t>
            </a:r>
            <a:endParaRPr lang="en-GB" dirty="0"/>
          </a:p>
          <a:p>
            <a:r>
              <a:rPr lang="en-GB" b="1" dirty="0"/>
              <a:t>. Good music, DJs and themed events </a:t>
            </a:r>
            <a:endParaRPr lang="en-GB" dirty="0"/>
          </a:p>
          <a:p>
            <a:r>
              <a:rPr lang="en-GB" b="1" dirty="0"/>
              <a:t>. VIP areas and private party packages </a:t>
            </a:r>
            <a:endParaRPr lang="en-GB" dirty="0"/>
          </a:p>
          <a:p>
            <a:r>
              <a:rPr lang="en-GB" b="1" dirty="0"/>
              <a:t>. Friendly customer service.</a:t>
            </a:r>
            <a:endParaRPr lang="en-GB" dirty="0"/>
          </a:p>
          <a:p>
            <a:r>
              <a:rPr lang="en-GB" b="1" dirty="0"/>
              <a:t>. Convenient Location</a:t>
            </a:r>
            <a:endParaRPr lang="en-GB" dirty="0"/>
          </a:p>
          <a:p>
            <a:r>
              <a:rPr lang="en-GB" b="1" u="sng" dirty="0"/>
              <a:t>Weaknesses</a:t>
            </a:r>
            <a:endParaRPr lang="en-GB" dirty="0"/>
          </a:p>
          <a:p>
            <a:r>
              <a:rPr lang="en-GB" b="1" dirty="0"/>
              <a:t>. High start-up and operating costs</a:t>
            </a:r>
            <a:endParaRPr lang="en-GB" dirty="0"/>
          </a:p>
          <a:p>
            <a:r>
              <a:rPr lang="en-GB" b="1" dirty="0"/>
              <a:t>. New business with no established reputation</a:t>
            </a:r>
            <a:endParaRPr lang="en-GB" dirty="0"/>
          </a:p>
          <a:p>
            <a:r>
              <a:rPr lang="en-GB" b="1" dirty="0"/>
              <a:t>. Depending on weekend and holiday customers</a:t>
            </a:r>
            <a:endParaRPr lang="en-GB" dirty="0"/>
          </a:p>
          <a:p>
            <a:r>
              <a:rPr lang="en-GB" b="1" dirty="0"/>
              <a:t>. High competition from other clubs </a:t>
            </a:r>
            <a:endParaRPr lang="en-GB" dirty="0"/>
          </a:p>
          <a:p>
            <a:endParaRPr lang="en-GB" dirty="0"/>
          </a:p>
        </p:txBody>
      </p:sp>
      <p:sp>
        <p:nvSpPr>
          <p:cNvPr id="4" name="Content Placeholder 3">
            <a:extLst>
              <a:ext uri="{FF2B5EF4-FFF2-40B4-BE49-F238E27FC236}">
                <a16:creationId xmlns:a16="http://schemas.microsoft.com/office/drawing/2014/main" id="{DCECC0B1-90E3-39D0-DE4B-9181941C06E8}"/>
              </a:ext>
            </a:extLst>
          </p:cNvPr>
          <p:cNvSpPr>
            <a:spLocks noGrp="1"/>
          </p:cNvSpPr>
          <p:nvPr>
            <p:ph sz="quarter" idx="16"/>
          </p:nvPr>
        </p:nvSpPr>
        <p:spPr/>
        <p:txBody>
          <a:bodyPr>
            <a:normAutofit fontScale="92500" lnSpcReduction="10000"/>
          </a:bodyPr>
          <a:lstStyle/>
          <a:p>
            <a:r>
              <a:rPr lang="en-GB" b="1" u="sng" dirty="0"/>
              <a:t>Opportunities</a:t>
            </a:r>
            <a:endParaRPr lang="en-GB" dirty="0"/>
          </a:p>
          <a:p>
            <a:r>
              <a:rPr lang="en-GB" b="1" dirty="0"/>
              <a:t>. Growing demand for nightlife and entertainment</a:t>
            </a:r>
            <a:endParaRPr lang="en-GB" dirty="0"/>
          </a:p>
          <a:p>
            <a:r>
              <a:rPr lang="en-GB" b="1" dirty="0"/>
              <a:t>. Use social media to attract more customers</a:t>
            </a:r>
            <a:endParaRPr lang="en-GB" dirty="0"/>
          </a:p>
          <a:p>
            <a:r>
              <a:rPr lang="en-GB" b="1" dirty="0"/>
              <a:t>. Host special events concerts, and private parties</a:t>
            </a:r>
            <a:endParaRPr lang="en-GB" dirty="0"/>
          </a:p>
          <a:p>
            <a:r>
              <a:rPr lang="en-GB" b="1" dirty="0"/>
              <a:t>. partner with local businesses and influencers</a:t>
            </a:r>
            <a:endParaRPr lang="en-GB" dirty="0"/>
          </a:p>
          <a:p>
            <a:r>
              <a:rPr lang="en-GB" b="1" u="sng" dirty="0"/>
              <a:t>Threats </a:t>
            </a:r>
            <a:endParaRPr lang="en-GB" dirty="0"/>
          </a:p>
          <a:p>
            <a:r>
              <a:rPr lang="en-GB" b="1" dirty="0"/>
              <a:t>. Strong competition from other clubs and bars </a:t>
            </a:r>
            <a:endParaRPr lang="en-GB" dirty="0"/>
          </a:p>
          <a:p>
            <a:r>
              <a:rPr lang="en-GB" b="1" dirty="0"/>
              <a:t>. Economic downturn may reduce customer spending </a:t>
            </a:r>
            <a:endParaRPr lang="en-GB" dirty="0"/>
          </a:p>
          <a:p>
            <a:r>
              <a:rPr lang="en-GB" b="1" dirty="0"/>
              <a:t>. Changes in government regulation or liquor licensing</a:t>
            </a:r>
            <a:endParaRPr lang="en-GB" dirty="0"/>
          </a:p>
          <a:p>
            <a:r>
              <a:rPr lang="en-GB" b="1" dirty="0"/>
              <a:t>. Safety or security incidents could affect the club’s reputation </a:t>
            </a:r>
            <a:endParaRPr lang="en-GB" dirty="0"/>
          </a:p>
          <a:p>
            <a:r>
              <a:rPr lang="en-GB" b="1" dirty="0"/>
              <a:t> </a:t>
            </a:r>
            <a:endParaRPr lang="en-GB" dirty="0"/>
          </a:p>
          <a:p>
            <a:r>
              <a:rPr lang="en-GB" b="1" dirty="0"/>
              <a:t> </a:t>
            </a:r>
            <a:endParaRPr lang="en-GB" dirty="0"/>
          </a:p>
          <a:p>
            <a:endParaRPr lang="en-GB" dirty="0"/>
          </a:p>
        </p:txBody>
      </p:sp>
    </p:spTree>
    <p:extLst>
      <p:ext uri="{BB962C8B-B14F-4D97-AF65-F5344CB8AC3E}">
        <p14:creationId xmlns:p14="http://schemas.microsoft.com/office/powerpoint/2010/main" val="648013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D1FFD50A-A9F1-24EE-05FF-2CCBD4C0097A}"/>
              </a:ext>
            </a:extLst>
          </p:cNvPr>
          <p:cNvGraphicFramePr>
            <a:graphicFrameLocks noGrp="1"/>
          </p:cNvGraphicFramePr>
          <p:nvPr>
            <p:ph sz="quarter" idx="15"/>
            <p:extLst>
              <p:ext uri="{D42A27DB-BD31-4B8C-83A1-F6EECF244321}">
                <p14:modId xmlns:p14="http://schemas.microsoft.com/office/powerpoint/2010/main" val="3034901522"/>
              </p:ext>
            </p:extLst>
          </p:nvPr>
        </p:nvGraphicFramePr>
        <p:xfrm>
          <a:off x="245806" y="1504335"/>
          <a:ext cx="8455744" cy="2020645"/>
        </p:xfrm>
        <a:graphic>
          <a:graphicData uri="http://schemas.openxmlformats.org/drawingml/2006/table">
            <a:tbl>
              <a:tblPr firstRow="1" firstCol="1" bandRow="1">
                <a:tableStyleId>{5C22544A-7EE6-4342-B048-85BDC9FD1C3A}</a:tableStyleId>
              </a:tblPr>
              <a:tblGrid>
                <a:gridCol w="2113936">
                  <a:extLst>
                    <a:ext uri="{9D8B030D-6E8A-4147-A177-3AD203B41FA5}">
                      <a16:colId xmlns:a16="http://schemas.microsoft.com/office/drawing/2014/main" val="1477026742"/>
                    </a:ext>
                  </a:extLst>
                </a:gridCol>
                <a:gridCol w="2113936">
                  <a:extLst>
                    <a:ext uri="{9D8B030D-6E8A-4147-A177-3AD203B41FA5}">
                      <a16:colId xmlns:a16="http://schemas.microsoft.com/office/drawing/2014/main" val="4148728049"/>
                    </a:ext>
                  </a:extLst>
                </a:gridCol>
                <a:gridCol w="2113936">
                  <a:extLst>
                    <a:ext uri="{9D8B030D-6E8A-4147-A177-3AD203B41FA5}">
                      <a16:colId xmlns:a16="http://schemas.microsoft.com/office/drawing/2014/main" val="1926898376"/>
                    </a:ext>
                  </a:extLst>
                </a:gridCol>
                <a:gridCol w="2113936">
                  <a:extLst>
                    <a:ext uri="{9D8B030D-6E8A-4147-A177-3AD203B41FA5}">
                      <a16:colId xmlns:a16="http://schemas.microsoft.com/office/drawing/2014/main" val="566359340"/>
                    </a:ext>
                  </a:extLst>
                </a:gridCol>
              </a:tblGrid>
              <a:tr h="426345">
                <a:tc>
                  <a:txBody>
                    <a:bodyPr/>
                    <a:lstStyle/>
                    <a:p>
                      <a:pPr>
                        <a:lnSpc>
                          <a:spcPct val="107000"/>
                        </a:lnSpc>
                        <a:spcAft>
                          <a:spcPts val="800"/>
                        </a:spcAft>
                        <a:buNone/>
                      </a:pPr>
                      <a:r>
                        <a:rPr lang="en-GB" sz="1100" dirty="0">
                          <a:effectLst/>
                        </a:rPr>
                        <a:t>January</a:t>
                      </a:r>
                    </a:p>
                    <a:p>
                      <a:pPr>
                        <a:lnSpc>
                          <a:spcPct val="107000"/>
                        </a:lnSpc>
                        <a:spcAft>
                          <a:spcPts val="800"/>
                        </a:spcAft>
                        <a:buNone/>
                      </a:pPr>
                      <a:r>
                        <a:rPr lang="en-GB" sz="1100" dirty="0">
                          <a:effectLst/>
                        </a:rPr>
                        <a:t> </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40,000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851044688"/>
                  </a:ext>
                </a:extLst>
              </a:tr>
              <a:tr h="316922">
                <a:tc>
                  <a:txBody>
                    <a:bodyPr/>
                    <a:lstStyle/>
                    <a:p>
                      <a:pPr>
                        <a:lnSpc>
                          <a:spcPct val="107000"/>
                        </a:lnSpc>
                        <a:spcAft>
                          <a:spcPts val="800"/>
                        </a:spcAft>
                        <a:buNone/>
                      </a:pPr>
                      <a:r>
                        <a:rPr lang="en-GB" sz="1100">
                          <a:effectLst/>
                        </a:rPr>
                        <a:t>February</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45,000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064655"/>
                  </a:ext>
                </a:extLst>
              </a:tr>
              <a:tr h="316922">
                <a:tc>
                  <a:txBody>
                    <a:bodyPr/>
                    <a:lstStyle/>
                    <a:p>
                      <a:pPr>
                        <a:lnSpc>
                          <a:spcPct val="107000"/>
                        </a:lnSpc>
                        <a:spcAft>
                          <a:spcPts val="800"/>
                        </a:spcAft>
                        <a:buNone/>
                      </a:pPr>
                      <a:r>
                        <a:rPr lang="en-GB" sz="1100">
                          <a:effectLst/>
                        </a:rPr>
                        <a:t>March</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48,000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-2,000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141135094"/>
                  </a:ext>
                </a:extLst>
              </a:tr>
              <a:tr h="316922">
                <a:tc>
                  <a:txBody>
                    <a:bodyPr/>
                    <a:lstStyle/>
                    <a:p>
                      <a:pPr>
                        <a:lnSpc>
                          <a:spcPct val="107000"/>
                        </a:lnSpc>
                        <a:spcAft>
                          <a:spcPts val="800"/>
                        </a:spcAft>
                        <a:buNone/>
                      </a:pPr>
                      <a:r>
                        <a:rPr lang="en-GB" sz="1100">
                          <a:effectLst/>
                        </a:rPr>
                        <a:t>April</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62847858"/>
                  </a:ext>
                </a:extLst>
              </a:tr>
              <a:tr h="316922">
                <a:tc>
                  <a:txBody>
                    <a:bodyPr/>
                    <a:lstStyle/>
                    <a:p>
                      <a:pPr>
                        <a:lnSpc>
                          <a:spcPct val="107000"/>
                        </a:lnSpc>
                        <a:spcAft>
                          <a:spcPts val="800"/>
                        </a:spcAft>
                        <a:buNone/>
                      </a:pPr>
                      <a:r>
                        <a:rPr lang="en-GB" sz="1100">
                          <a:effectLst/>
                        </a:rPr>
                        <a:t>May</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60,000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52,000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-8,000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50111443"/>
                  </a:ext>
                </a:extLst>
              </a:tr>
              <a:tr h="301916">
                <a:tc>
                  <a:txBody>
                    <a:bodyPr/>
                    <a:lstStyle/>
                    <a:p>
                      <a:pPr>
                        <a:lnSpc>
                          <a:spcPct val="107000"/>
                        </a:lnSpc>
                        <a:spcAft>
                          <a:spcPts val="800"/>
                        </a:spcAft>
                        <a:buNone/>
                      </a:pPr>
                      <a:r>
                        <a:rPr lang="en-GB" sz="1100">
                          <a:effectLst/>
                        </a:rPr>
                        <a:t>June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65,000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10,000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6457447"/>
                  </a:ext>
                </a:extLst>
              </a:tr>
            </a:tbl>
          </a:graphicData>
        </a:graphic>
      </p:graphicFrame>
      <p:graphicFrame>
        <p:nvGraphicFramePr>
          <p:cNvPr id="6" name="Table 5">
            <a:extLst>
              <a:ext uri="{FF2B5EF4-FFF2-40B4-BE49-F238E27FC236}">
                <a16:creationId xmlns:a16="http://schemas.microsoft.com/office/drawing/2014/main" id="{29F1642F-02C7-C28E-F8FB-2868AE2E7D3B}"/>
              </a:ext>
            </a:extLst>
          </p:cNvPr>
          <p:cNvGraphicFramePr>
            <a:graphicFrameLocks noGrp="1"/>
          </p:cNvGraphicFramePr>
          <p:nvPr>
            <p:extLst>
              <p:ext uri="{D42A27DB-BD31-4B8C-83A1-F6EECF244321}">
                <p14:modId xmlns:p14="http://schemas.microsoft.com/office/powerpoint/2010/main" val="3661163609"/>
              </p:ext>
            </p:extLst>
          </p:nvPr>
        </p:nvGraphicFramePr>
        <p:xfrm>
          <a:off x="245807" y="3524980"/>
          <a:ext cx="8455743" cy="2305548"/>
        </p:xfrm>
        <a:graphic>
          <a:graphicData uri="http://schemas.openxmlformats.org/drawingml/2006/table">
            <a:tbl>
              <a:tblPr firstRow="1" firstCol="1" bandRow="1">
                <a:tableStyleId>{5C22544A-7EE6-4342-B048-85BDC9FD1C3A}</a:tableStyleId>
              </a:tblPr>
              <a:tblGrid>
                <a:gridCol w="1991841">
                  <a:extLst>
                    <a:ext uri="{9D8B030D-6E8A-4147-A177-3AD203B41FA5}">
                      <a16:colId xmlns:a16="http://schemas.microsoft.com/office/drawing/2014/main" val="3667719562"/>
                    </a:ext>
                  </a:extLst>
                </a:gridCol>
                <a:gridCol w="2236030">
                  <a:extLst>
                    <a:ext uri="{9D8B030D-6E8A-4147-A177-3AD203B41FA5}">
                      <a16:colId xmlns:a16="http://schemas.microsoft.com/office/drawing/2014/main" val="440681998"/>
                    </a:ext>
                  </a:extLst>
                </a:gridCol>
                <a:gridCol w="2113936">
                  <a:extLst>
                    <a:ext uri="{9D8B030D-6E8A-4147-A177-3AD203B41FA5}">
                      <a16:colId xmlns:a16="http://schemas.microsoft.com/office/drawing/2014/main" val="3416990598"/>
                    </a:ext>
                  </a:extLst>
                </a:gridCol>
                <a:gridCol w="2113936">
                  <a:extLst>
                    <a:ext uri="{9D8B030D-6E8A-4147-A177-3AD203B41FA5}">
                      <a16:colId xmlns:a16="http://schemas.microsoft.com/office/drawing/2014/main" val="2846479709"/>
                    </a:ext>
                  </a:extLst>
                </a:gridCol>
              </a:tblGrid>
              <a:tr h="384258">
                <a:tc>
                  <a:txBody>
                    <a:bodyPr/>
                    <a:lstStyle/>
                    <a:p>
                      <a:pPr>
                        <a:lnSpc>
                          <a:spcPct val="107000"/>
                        </a:lnSpc>
                        <a:spcAft>
                          <a:spcPts val="800"/>
                        </a:spcAft>
                        <a:buNone/>
                      </a:pPr>
                      <a:r>
                        <a:rPr lang="en-GB" sz="1100">
                          <a:effectLst/>
                        </a:rPr>
                        <a:t>July</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70,000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58,000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12,000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80820349"/>
                  </a:ext>
                </a:extLst>
              </a:tr>
              <a:tr h="384258">
                <a:tc>
                  <a:txBody>
                    <a:bodyPr/>
                    <a:lstStyle/>
                    <a:p>
                      <a:pPr>
                        <a:lnSpc>
                          <a:spcPct val="107000"/>
                        </a:lnSpc>
                        <a:spcAft>
                          <a:spcPts val="800"/>
                        </a:spcAft>
                        <a:buNone/>
                      </a:pPr>
                      <a:r>
                        <a:rPr lang="en-GB" sz="1100">
                          <a:effectLst/>
                        </a:rPr>
                        <a:t>August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70,000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58,000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12,000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24011188"/>
                  </a:ext>
                </a:extLst>
              </a:tr>
              <a:tr h="384258">
                <a:tc>
                  <a:txBody>
                    <a:bodyPr/>
                    <a:lstStyle/>
                    <a:p>
                      <a:pPr>
                        <a:lnSpc>
                          <a:spcPct val="107000"/>
                        </a:lnSpc>
                        <a:spcAft>
                          <a:spcPts val="800"/>
                        </a:spcAft>
                        <a:buNone/>
                      </a:pPr>
                      <a:r>
                        <a:rPr lang="en-GB" sz="1100">
                          <a:effectLst/>
                        </a:rPr>
                        <a:t>September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60,000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55,000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5,000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45822439"/>
                  </a:ext>
                </a:extLst>
              </a:tr>
              <a:tr h="384258">
                <a:tc>
                  <a:txBody>
                    <a:bodyPr/>
                    <a:lstStyle/>
                    <a:p>
                      <a:pPr>
                        <a:lnSpc>
                          <a:spcPct val="107000"/>
                        </a:lnSpc>
                        <a:spcAft>
                          <a:spcPts val="800"/>
                        </a:spcAft>
                        <a:buNone/>
                      </a:pPr>
                      <a:r>
                        <a:rPr lang="en-GB" sz="1100">
                          <a:effectLst/>
                        </a:rPr>
                        <a:t>October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65,000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55,000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14618051"/>
                  </a:ext>
                </a:extLst>
              </a:tr>
              <a:tr h="384258">
                <a:tc>
                  <a:txBody>
                    <a:bodyPr/>
                    <a:lstStyle/>
                    <a:p>
                      <a:pPr>
                        <a:lnSpc>
                          <a:spcPct val="107000"/>
                        </a:lnSpc>
                        <a:spcAft>
                          <a:spcPts val="800"/>
                        </a:spcAft>
                        <a:buNone/>
                      </a:pPr>
                      <a:r>
                        <a:rPr lang="en-GB" sz="1100">
                          <a:effectLst/>
                        </a:rPr>
                        <a:t>November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75,000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60,000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15,000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61935173"/>
                  </a:ext>
                </a:extLst>
              </a:tr>
              <a:tr h="384258">
                <a:tc>
                  <a:txBody>
                    <a:bodyPr/>
                    <a:lstStyle/>
                    <a:p>
                      <a:pPr>
                        <a:lnSpc>
                          <a:spcPct val="107000"/>
                        </a:lnSpc>
                        <a:spcAft>
                          <a:spcPts val="800"/>
                        </a:spcAft>
                        <a:buNone/>
                      </a:pPr>
                      <a:r>
                        <a:rPr lang="en-GB" sz="1100">
                          <a:effectLst/>
                        </a:rPr>
                        <a:t>December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90,000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70,000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20,000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50057540"/>
                  </a:ext>
                </a:extLst>
              </a:tr>
            </a:tbl>
          </a:graphicData>
        </a:graphic>
      </p:graphicFrame>
      <p:sp>
        <p:nvSpPr>
          <p:cNvPr id="8" name="TextBox 7">
            <a:extLst>
              <a:ext uri="{FF2B5EF4-FFF2-40B4-BE49-F238E27FC236}">
                <a16:creationId xmlns:a16="http://schemas.microsoft.com/office/drawing/2014/main" id="{4336B153-653B-457A-9AFF-A4BF6C9AFE88}"/>
              </a:ext>
            </a:extLst>
          </p:cNvPr>
          <p:cNvSpPr txBox="1"/>
          <p:nvPr/>
        </p:nvSpPr>
        <p:spPr>
          <a:xfrm>
            <a:off x="245806" y="324465"/>
            <a:ext cx="9448800" cy="1564083"/>
          </a:xfrm>
          <a:prstGeom prst="rect">
            <a:avLst/>
          </a:prstGeom>
          <a:noFill/>
        </p:spPr>
        <p:txBody>
          <a:bodyPr wrap="square">
            <a:spAutoFit/>
          </a:bodyPr>
          <a:lstStyle/>
          <a:p>
            <a:pPr>
              <a:lnSpc>
                <a:spcPct val="107000"/>
              </a:lnSpc>
              <a:spcAft>
                <a:spcPts val="800"/>
              </a:spcAft>
              <a:buNone/>
            </a:pPr>
            <a:r>
              <a:rPr lang="en-GB" sz="1800" b="1" u="sng" dirty="0">
                <a:effectLst/>
                <a:latin typeface="Arial" panose="020B0604020202020204" pitchFamily="34" charset="0"/>
                <a:ea typeface="DengXian" panose="02010600030101010101" pitchFamily="2" charset="-122"/>
                <a:cs typeface="Times New Roman" panose="02020603050405020304" pitchFamily="18" charset="0"/>
              </a:rPr>
              <a:t>Selene club cash flow forecast (first year)</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1800" b="1"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1800" b="1" dirty="0">
                <a:effectLst/>
                <a:latin typeface="Arial" panose="020B0604020202020204" pitchFamily="34" charset="0"/>
                <a:ea typeface="DengXian" panose="02010600030101010101" pitchFamily="2" charset="-122"/>
                <a:cs typeface="Times New Roman" panose="02020603050405020304" pitchFamily="18" charset="0"/>
              </a:rPr>
              <a:t>Month                                Cash in £)              Cash out £)                    Closing balance £</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3594178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B5AFC8-2ACA-7125-EB3E-9FCACB21179B}"/>
              </a:ext>
            </a:extLst>
          </p:cNvPr>
          <p:cNvSpPr>
            <a:spLocks noGrp="1"/>
          </p:cNvSpPr>
          <p:nvPr>
            <p:ph sz="quarter" idx="13"/>
          </p:nvPr>
        </p:nvSpPr>
        <p:spPr>
          <a:xfrm>
            <a:off x="216310" y="206477"/>
            <a:ext cx="11359993" cy="6016523"/>
          </a:xfrm>
        </p:spPr>
        <p:txBody>
          <a:bodyPr/>
          <a:lstStyle/>
          <a:p>
            <a:r>
              <a:rPr lang="en-GB" sz="1800" b="1" dirty="0"/>
              <a:t>Operations and Management Plan</a:t>
            </a:r>
          </a:p>
          <a:p>
            <a:r>
              <a:rPr lang="en-GB" sz="1800" b="1" u="sng" dirty="0"/>
              <a:t>Operations</a:t>
            </a:r>
            <a:endParaRPr lang="en-GB" sz="1800" dirty="0"/>
          </a:p>
          <a:p>
            <a:r>
              <a:rPr lang="en-GB" sz="1800" b="1" dirty="0"/>
              <a:t>. The Club will be open Friday Saturday and Sunday</a:t>
            </a:r>
            <a:endParaRPr lang="en-GB" sz="1800" dirty="0"/>
          </a:p>
          <a:p>
            <a:r>
              <a:rPr lang="en-GB" sz="1800" b="1" dirty="0"/>
              <a:t>. It will provide music dancing food and drinks</a:t>
            </a:r>
            <a:endParaRPr lang="en-GB" sz="1800" dirty="0"/>
          </a:p>
          <a:p>
            <a:r>
              <a:rPr lang="en-GB" sz="1800" b="1" dirty="0"/>
              <a:t>. Staff will serve customers and keep the club clean safe</a:t>
            </a:r>
            <a:endParaRPr lang="en-GB" sz="1800" dirty="0"/>
          </a:p>
          <a:p>
            <a:r>
              <a:rPr lang="en-GB" sz="1800" b="1" dirty="0"/>
              <a:t>. The owner will manage the business</a:t>
            </a:r>
            <a:endParaRPr lang="en-GB" sz="1800" dirty="0"/>
          </a:p>
          <a:p>
            <a:r>
              <a:rPr lang="en-GB" sz="1800" b="1" dirty="0"/>
              <a:t>. The club manager will supervise the daily operations</a:t>
            </a:r>
            <a:endParaRPr lang="en-GB" sz="1800" dirty="0"/>
          </a:p>
          <a:p>
            <a:r>
              <a:rPr lang="en-GB" sz="1800" b="1" dirty="0"/>
              <a:t>. The marketing manager will advertise the club</a:t>
            </a:r>
            <a:endParaRPr lang="en-GB" sz="1800" dirty="0"/>
          </a:p>
          <a:p>
            <a:r>
              <a:rPr lang="en-GB" sz="1800" b="1" dirty="0"/>
              <a:t>. The finance manager will manage the money</a:t>
            </a:r>
            <a:endParaRPr lang="en-GB" sz="1800" dirty="0"/>
          </a:p>
          <a:p>
            <a:r>
              <a:rPr lang="en-GB" sz="1800" b="1" dirty="0"/>
              <a:t>. The security manager will keep customers and staff safe </a:t>
            </a:r>
            <a:endParaRPr lang="en-GB" sz="1800" dirty="0"/>
          </a:p>
          <a:p>
            <a:r>
              <a:rPr lang="en-GB" sz="1800" b="1" dirty="0"/>
              <a:t> </a:t>
            </a:r>
            <a:endParaRPr lang="en-GB" sz="1800" dirty="0"/>
          </a:p>
          <a:p>
            <a:endParaRPr lang="en-GB" dirty="0"/>
          </a:p>
        </p:txBody>
      </p:sp>
    </p:spTree>
    <p:extLst>
      <p:ext uri="{BB962C8B-B14F-4D97-AF65-F5344CB8AC3E}">
        <p14:creationId xmlns:p14="http://schemas.microsoft.com/office/powerpoint/2010/main" val="3326120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34FAD-6BA5-A29B-2A5D-93C90ACE69BF}"/>
              </a:ext>
            </a:extLst>
          </p:cNvPr>
          <p:cNvSpPr>
            <a:spLocks noGrp="1"/>
          </p:cNvSpPr>
          <p:nvPr>
            <p:ph type="title"/>
          </p:nvPr>
        </p:nvSpPr>
        <p:spPr>
          <a:xfrm>
            <a:off x="4375355" y="448887"/>
            <a:ext cx="2517058" cy="465513"/>
          </a:xfrm>
        </p:spPr>
        <p:txBody>
          <a:bodyPr>
            <a:noAutofit/>
          </a:bodyPr>
          <a:lstStyle/>
          <a:p>
            <a:r>
              <a:rPr lang="en-GB" dirty="0"/>
              <a:t>Any Question</a:t>
            </a:r>
          </a:p>
        </p:txBody>
      </p:sp>
      <p:pic>
        <p:nvPicPr>
          <p:cNvPr id="5" name="Content Placeholder 4">
            <a:extLst>
              <a:ext uri="{FF2B5EF4-FFF2-40B4-BE49-F238E27FC236}">
                <a16:creationId xmlns:a16="http://schemas.microsoft.com/office/drawing/2014/main" id="{0707569D-34DE-6324-574A-C8EC0A5285F5}"/>
              </a:ext>
            </a:extLst>
          </p:cNvPr>
          <p:cNvPicPr>
            <a:picLocks noGrp="1" noChangeAspect="1"/>
          </p:cNvPicPr>
          <p:nvPr>
            <p:ph idx="1"/>
          </p:nvPr>
        </p:nvPicPr>
        <p:blipFill>
          <a:blip r:embed="rId2"/>
          <a:stretch>
            <a:fillRect/>
          </a:stretch>
        </p:blipFill>
        <p:spPr>
          <a:xfrm>
            <a:off x="4070350" y="2623344"/>
            <a:ext cx="4048125" cy="2686050"/>
          </a:xfrm>
          <a:prstGeom prst="rect">
            <a:avLst/>
          </a:prstGeom>
        </p:spPr>
      </p:pic>
    </p:spTree>
    <p:extLst>
      <p:ext uri="{BB962C8B-B14F-4D97-AF65-F5344CB8AC3E}">
        <p14:creationId xmlns:p14="http://schemas.microsoft.com/office/powerpoint/2010/main" val="115657801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docProps/app.xml><?xml version="1.0" encoding="utf-8"?>
<Properties xmlns="http://schemas.openxmlformats.org/officeDocument/2006/extended-properties" xmlns:vt="http://schemas.openxmlformats.org/officeDocument/2006/docPropsVTypes">
  <Template>Helena</Template>
  <TotalTime>275</TotalTime>
  <Words>820</Words>
  <Application>Microsoft Office PowerPoint</Application>
  <PresentationFormat>Widescreen</PresentationFormat>
  <Paragraphs>129</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Neue Haas Grotesk Text Pro</vt:lpstr>
      <vt:lpstr>Helena</vt:lpstr>
      <vt:lpstr>Allin Ronald Jalloh 2516125</vt:lpstr>
      <vt:lpstr>Mayfair Club is a modern nightlife and entertainment venue designed to provide customers with a premium social experience through music, dancing, themed events, quality food, and beverages. Located in a busy urban area like London the club will target young professionals’ university students and tourists aged 21-40 who are looking for a safe, exciting and luxurious nightlife experience.   The club will generate revenue through entry fees VIP table booking, food and drink sales private events and special promotions. Our goal is to become one of the most popular entertainment venues within three years by offering excellent customer service high-quality entertainment and a secure environment    </vt:lpstr>
      <vt:lpstr>SELENE CLUB will offer: . Live DJ performance . Dance floor and entertainment . VIP table reservations . Food and snacks . Alcoholic and non-alcoholic beverages . Birthday and private events packages . Corporate event hosting  . Special themed nights and promotions   </vt:lpstr>
      <vt:lpstr>Business Objectives  </vt:lpstr>
      <vt:lpstr>PowerPoint Presentation</vt:lpstr>
      <vt:lpstr>PESTEL Analysis</vt:lpstr>
      <vt:lpstr>SWOT Analysis </vt:lpstr>
      <vt:lpstr>PowerPoint Presentation</vt:lpstr>
      <vt:lpstr>PowerPoint Presentation</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Allin Jalloh</dc:creator>
  <cp:lastModifiedBy>Allin Jalloh</cp:lastModifiedBy>
  <cp:revision>2</cp:revision>
  <dcterms:created xsi:type="dcterms:W3CDTF">2026-08-09T14:41:56Z</dcterms:created>
  <dcterms:modified xsi:type="dcterms:W3CDTF">2026-08-09T19:17:36Z</dcterms:modified>
</cp:coreProperties>
</file>