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9"/>
  </p:notesMasterIdLst>
  <p:handoutMasterIdLst>
    <p:handoutMasterId r:id="rId50"/>
  </p:handoutMasterIdLst>
  <p:sldIdLst>
    <p:sldId id="257" r:id="rId2"/>
    <p:sldId id="313" r:id="rId3"/>
    <p:sldId id="314" r:id="rId4"/>
    <p:sldId id="315" r:id="rId5"/>
    <p:sldId id="316" r:id="rId6"/>
    <p:sldId id="317" r:id="rId7"/>
    <p:sldId id="298" r:id="rId8"/>
    <p:sldId id="299" r:id="rId9"/>
    <p:sldId id="259" r:id="rId10"/>
    <p:sldId id="265" r:id="rId11"/>
    <p:sldId id="266" r:id="rId12"/>
    <p:sldId id="267" r:id="rId13"/>
    <p:sldId id="268" r:id="rId14"/>
    <p:sldId id="270" r:id="rId15"/>
    <p:sldId id="258" r:id="rId16"/>
    <p:sldId id="269" r:id="rId17"/>
    <p:sldId id="271" r:id="rId18"/>
    <p:sldId id="272" r:id="rId19"/>
    <p:sldId id="273" r:id="rId20"/>
    <p:sldId id="274" r:id="rId21"/>
    <p:sldId id="263" r:id="rId22"/>
    <p:sldId id="264" r:id="rId23"/>
    <p:sldId id="300" r:id="rId24"/>
    <p:sldId id="262" r:id="rId25"/>
    <p:sldId id="275" r:id="rId26"/>
    <p:sldId id="276" r:id="rId27"/>
    <p:sldId id="277" r:id="rId28"/>
    <p:sldId id="278" r:id="rId29"/>
    <p:sldId id="279" r:id="rId30"/>
    <p:sldId id="261" r:id="rId31"/>
    <p:sldId id="260" r:id="rId32"/>
    <p:sldId id="280" r:id="rId33"/>
    <p:sldId id="284" r:id="rId34"/>
    <p:sldId id="312" r:id="rId35"/>
    <p:sldId id="294" r:id="rId36"/>
    <p:sldId id="289" r:id="rId37"/>
    <p:sldId id="295" r:id="rId38"/>
    <p:sldId id="291" r:id="rId39"/>
    <p:sldId id="292" r:id="rId40"/>
    <p:sldId id="297" r:id="rId41"/>
    <p:sldId id="301" r:id="rId42"/>
    <p:sldId id="302" r:id="rId43"/>
    <p:sldId id="303" r:id="rId44"/>
    <p:sldId id="304" r:id="rId45"/>
    <p:sldId id="305" r:id="rId46"/>
    <p:sldId id="318" r:id="rId47"/>
    <p:sldId id="306" r:id="rId4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76" d="100"/>
          <a:sy n="76" d="100"/>
        </p:scale>
        <p:origin x="5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7B175224-B37A-4E13-BBC2-F23706B89DBC}" type="datetimeFigureOut">
              <a:rPr lang="en-GB" smtClean="0"/>
              <a:t>08/11/2019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1C068CCD-404C-4A00-8BC6-8748AA4C761A}" type="slidenum">
              <a:rPr lang="en-GB" smtClean="0"/>
              <a:t>‹#›</a:t>
            </a:fld>
            <a:endParaRPr lang="en-GB"/>
          </a:p>
        </p:txBody>
      </p:sp>
    </p:spTree>
    <p:extLst>
      <p:ext uri="{BB962C8B-B14F-4D97-AF65-F5344CB8AC3E}">
        <p14:creationId xmlns:p14="http://schemas.microsoft.com/office/powerpoint/2010/main" val="21528786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67E530F-F39B-48E9-B98A-E59FCF33219E}" type="datetimeFigureOut">
              <a:rPr lang="en-GB" smtClean="0"/>
              <a:t>08/11/2019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F4E0FE4-618A-4248-9F4E-2980DA46257A}" type="slidenum">
              <a:rPr lang="en-GB" smtClean="0"/>
              <a:t>‹#›</a:t>
            </a:fld>
            <a:endParaRPr lang="en-GB"/>
          </a:p>
        </p:txBody>
      </p:sp>
    </p:spTree>
    <p:extLst>
      <p:ext uri="{BB962C8B-B14F-4D97-AF65-F5344CB8AC3E}">
        <p14:creationId xmlns:p14="http://schemas.microsoft.com/office/powerpoint/2010/main" val="3362575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0863" y="846138"/>
            <a:ext cx="7529513" cy="423703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89751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Couple</a:t>
            </a:r>
            <a:r>
              <a:rPr lang="en-GB" baseline="0" dirty="0" smtClean="0"/>
              <a:t> of these pointed out on next few slides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9ED28684-A595-4F64-9647-9409E7C0E239}"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29570621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3</a:t>
            </a:fld>
            <a:endParaRPr lang="en-US" dirty="0">
              <a:solidFill>
                <a:prstClr val="black"/>
              </a:solidFill>
            </a:endParaRPr>
          </a:p>
        </p:txBody>
      </p:sp>
    </p:spTree>
    <p:extLst>
      <p:ext uri="{BB962C8B-B14F-4D97-AF65-F5344CB8AC3E}">
        <p14:creationId xmlns:p14="http://schemas.microsoft.com/office/powerpoint/2010/main" val="105281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Note</a:t>
            </a:r>
            <a:r>
              <a:rPr lang="en-GB" baseline="0" dirty="0" smtClean="0"/>
              <a:t> consistencies between this re</a:t>
            </a:r>
            <a:endParaRPr lang="en-GB" dirty="0"/>
          </a:p>
        </p:txBody>
      </p:sp>
      <p:sp>
        <p:nvSpPr>
          <p:cNvPr id="4" name="Slide Number Placeholder 3"/>
          <p:cNvSpPr>
            <a:spLocks noGrp="1"/>
          </p:cNvSpPr>
          <p:nvPr>
            <p:ph type="sldNum" sz="quarter" idx="10"/>
          </p:nvPr>
        </p:nvSpPr>
        <p:spPr/>
        <p:txBody>
          <a:bodyPr/>
          <a:lstStyle/>
          <a:p>
            <a:fld id="{9ED28684-A595-4F64-9647-9409E7C0E239}" type="slidenum">
              <a:rPr lang="en-GB" smtClean="0">
                <a:solidFill>
                  <a:prstClr val="black"/>
                </a:solidFill>
              </a:rPr>
              <a:pPr/>
              <a:t>5</a:t>
            </a:fld>
            <a:endParaRPr lang="en-GB">
              <a:solidFill>
                <a:prstClr val="black"/>
              </a:solidFill>
            </a:endParaRPr>
          </a:p>
        </p:txBody>
      </p:sp>
    </p:spTree>
    <p:extLst>
      <p:ext uri="{BB962C8B-B14F-4D97-AF65-F5344CB8AC3E}">
        <p14:creationId xmlns:p14="http://schemas.microsoft.com/office/powerpoint/2010/main" val="286237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D28684-A595-4F64-9647-9409E7C0E23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13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8299440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spcBef>
                <a:spcPct val="0"/>
              </a:spcBef>
              <a:buFontTx/>
              <a:buChar char="•"/>
            </a:pPr>
            <a:r>
              <a:rPr lang="en-GB" altLang="en-US" dirty="0" smtClean="0"/>
              <a:t>A lasting influence of Hegelian dialectics was its influence on the classic ideas of Karl Marx, the most influential philosopher of history to emerge from the 19th century.</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Marx became a convert to Hegel’s ideas in the 1830s,  beginning his academic career as a student of law before switching to Philosophy at the University of Berlin in 1836</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There, Marx became a member of a group dubbed the Young Hegelians, a group of individuals taken with Hegel’s ideas and its radical political implications.</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Having gained a philosophy doctorate in 1841, Marx became increasingly interested in left-wing politics, adopting a bohemian, anti-establishment lifestyle which brought him into conflict with the </a:t>
            </a:r>
            <a:r>
              <a:rPr lang="en-GB" altLang="en-US" dirty="0" smtClean="0">
                <a:solidFill>
                  <a:srgbClr val="FFFFFF"/>
                </a:solidFill>
              </a:rPr>
              <a:t>increasingly conservative climate of the German states during the reign of Kaiser Friedrich Wilhelm IV.</a:t>
            </a:r>
          </a:p>
          <a:p>
            <a:pPr marL="171450" indent="-171450" eaLnBrk="1" hangingPunct="1">
              <a:spcBef>
                <a:spcPct val="0"/>
              </a:spcBef>
              <a:buFontTx/>
              <a:buChar cha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Marx exiled himself to Paris, become the editor of a radical newspaper.</a:t>
            </a: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35</a:t>
            </a:fld>
            <a:endParaRPr lang="en-GB" dirty="0">
              <a:solidFill>
                <a:prstClr val="black"/>
              </a:solidFill>
            </a:endParaRPr>
          </a:p>
        </p:txBody>
      </p:sp>
    </p:spTree>
    <p:extLst>
      <p:ext uri="{BB962C8B-B14F-4D97-AF65-F5344CB8AC3E}">
        <p14:creationId xmlns:p14="http://schemas.microsoft.com/office/powerpoint/2010/main" val="19480660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Ranke</a:t>
            </a:r>
            <a:r>
              <a:rPr lang="en-GB" sz="1200" kern="1200" baseline="0" dirty="0" smtClean="0">
                <a:solidFill>
                  <a:schemeClr val="tx1"/>
                </a:solidFill>
                <a:effectLst/>
                <a:latin typeface="+mn-lt"/>
                <a:ea typeface="+mn-ea"/>
                <a:cs typeface="+mn-cs"/>
              </a:rPr>
              <a:t>, I think, had one person in mind when making this statement</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His ideas of history</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pitted Ranke</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against a near contemporary Georg Wilhelm Friedrich Hegel, the</a:t>
            </a:r>
            <a:r>
              <a:rPr lang="en-GB" sz="1200" kern="1200" baseline="0" dirty="0" smtClean="0">
                <a:solidFill>
                  <a:schemeClr val="tx1"/>
                </a:solidFill>
                <a:effectLst/>
                <a:latin typeface="+mn-lt"/>
                <a:ea typeface="+mn-ea"/>
                <a:cs typeface="+mn-cs"/>
              </a:rPr>
              <a:t> Herodotus to Ranke’s Thucydides </a:t>
            </a:r>
          </a:p>
          <a:p>
            <a:pPr marL="171450" lvl="0" indent="-171450">
              <a:buFont typeface="Arial" panose="020B0604020202020204" pitchFamily="34" charset="0"/>
              <a:buChar char="•"/>
            </a:pPr>
            <a:endParaRPr lang="en-GB" sz="1200" kern="1200" baseline="0" dirty="0" smtClean="0">
              <a:solidFill>
                <a:schemeClr val="tx1"/>
              </a:solidFill>
              <a:effectLst/>
              <a:latin typeface="+mn-lt"/>
              <a:ea typeface="+mn-ea"/>
              <a:cs typeface="+mn-cs"/>
            </a:endParaRPr>
          </a:p>
          <a:p>
            <a:pPr marL="171450" indent="-171450" eaLnBrk="1" hangingPunct="1">
              <a:spcBef>
                <a:spcPct val="0"/>
              </a:spcBef>
              <a:buFontTx/>
              <a:buChar char="•"/>
            </a:pPr>
            <a:r>
              <a:rPr lang="en-GB" altLang="en-US" dirty="0" smtClean="0"/>
              <a:t>As Peter Singer in </a:t>
            </a:r>
            <a:r>
              <a:rPr lang="en-GB" altLang="en-US" i="1" dirty="0" smtClean="0">
                <a:solidFill>
                  <a:srgbClr val="FFFFFF"/>
                </a:solidFill>
              </a:rPr>
              <a:t>The </a:t>
            </a:r>
            <a:r>
              <a:rPr lang="en-US" altLang="en-US" i="1" dirty="0" smtClean="0">
                <a:solidFill>
                  <a:srgbClr val="FFFFFF"/>
                </a:solidFill>
              </a:rPr>
              <a:t>Oxford Companion to Philosophy </a:t>
            </a:r>
            <a:r>
              <a:rPr lang="en-US" altLang="en-US" dirty="0" smtClean="0">
                <a:solidFill>
                  <a:srgbClr val="FFFFFF"/>
                </a:solidFill>
              </a:rPr>
              <a:t> puts it, Hegel has “</a:t>
            </a:r>
            <a:r>
              <a:rPr lang="en-GB" altLang="en-US" dirty="0" smtClean="0">
                <a:solidFill>
                  <a:srgbClr val="FFFFFF"/>
                </a:solidFill>
              </a:rPr>
              <a:t>the reputation of being the most impenetrable … of all the major Western philosophers,” and not without some cause.</a:t>
            </a:r>
          </a:p>
          <a:p>
            <a:pPr marL="171450" indent="-171450" eaLnBrk="1" hangingPunct="1">
              <a:spcBef>
                <a:spcPct val="0"/>
              </a:spcBef>
              <a:buFontTx/>
              <a:buChar cha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His writing is dense, highfalutin and occasionally hard to fathom, so you’ll be grateful that I’m only going to give a brief overview of his biography and thought.</a:t>
            </a:r>
          </a:p>
          <a:p>
            <a:pPr marL="171450" indent="-171450" eaLnBrk="1" hangingPunct="1">
              <a:spcBef>
                <a:spcPct val="0"/>
              </a:spcBef>
              <a:buFontTx/>
              <a:buChar char="•"/>
            </a:pPr>
            <a:endParaRPr lang="en-US" altLang="en-US" dirty="0" smtClean="0">
              <a:solidFill>
                <a:srgbClr val="FFFFFF"/>
              </a:solidFill>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First</a:t>
            </a:r>
            <a:r>
              <a:rPr lang="en-GB" sz="1200" kern="1200" baseline="0" dirty="0" smtClean="0">
                <a:solidFill>
                  <a:schemeClr val="tx1"/>
                </a:solidFill>
                <a:effectLst/>
                <a:latin typeface="+mn-lt"/>
                <a:ea typeface="+mn-ea"/>
                <a:cs typeface="+mn-cs"/>
              </a:rPr>
              <a:t> important thing to note are the commonalities between Ranke and </a:t>
            </a:r>
            <a:r>
              <a:rPr lang="en-GB" sz="1200" kern="1200" baseline="0" dirty="0" err="1" smtClean="0">
                <a:solidFill>
                  <a:schemeClr val="tx1"/>
                </a:solidFill>
                <a:effectLst/>
                <a:latin typeface="+mn-lt"/>
                <a:ea typeface="+mn-ea"/>
                <a:cs typeface="+mn-cs"/>
              </a:rPr>
              <a:t>Gegel</a:t>
            </a: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Hegel</a:t>
            </a:r>
            <a:r>
              <a:rPr lang="en-GB" sz="1200" kern="1200" baseline="0" dirty="0" smtClean="0">
                <a:solidFill>
                  <a:schemeClr val="tx1"/>
                </a:solidFill>
                <a:effectLst/>
                <a:latin typeface="+mn-lt"/>
                <a:ea typeface="+mn-ea"/>
                <a:cs typeface="+mn-cs"/>
              </a:rPr>
              <a:t> too was a man of the </a:t>
            </a:r>
            <a:r>
              <a:rPr lang="en-GB" sz="1200" kern="1200" dirty="0" smtClean="0">
                <a:solidFill>
                  <a:schemeClr val="tx1"/>
                </a:solidFill>
                <a:effectLst/>
                <a:latin typeface="+mn-lt"/>
                <a:ea typeface="+mn-ea"/>
                <a:cs typeface="+mn-cs"/>
              </a:rPr>
              <a:t>University of Berlin, and like</a:t>
            </a:r>
            <a:r>
              <a:rPr lang="en-GB" sz="1200" kern="1200" baseline="0" dirty="0" smtClean="0">
                <a:solidFill>
                  <a:schemeClr val="tx1"/>
                </a:solidFill>
                <a:effectLst/>
                <a:latin typeface="+mn-lt"/>
                <a:ea typeface="+mn-ea"/>
                <a:cs typeface="+mn-cs"/>
              </a:rPr>
              <a:t> </a:t>
            </a:r>
            <a:r>
              <a:rPr lang="en-US" altLang="en-US" dirty="0" smtClean="0">
                <a:solidFill>
                  <a:srgbClr val="FFFFFF"/>
                </a:solidFill>
              </a:rPr>
              <a:t>Ranke,</a:t>
            </a:r>
            <a:r>
              <a:rPr lang="en-US" altLang="en-US" baseline="0" dirty="0" smtClean="0">
                <a:solidFill>
                  <a:srgbClr val="FFFFFF"/>
                </a:solidFill>
              </a:rPr>
              <a:t> </a:t>
            </a:r>
            <a:r>
              <a:rPr lang="en-US" altLang="en-US" dirty="0" smtClean="0">
                <a:solidFill>
                  <a:srgbClr val="FFFFFF"/>
                </a:solidFill>
              </a:rPr>
              <a:t>Hegel’s career coincided (and profited from) increasing prosperity and power of Prussian state,]</a:t>
            </a:r>
          </a:p>
          <a:p>
            <a:pPr marL="171450" lvl="0" indent="-171450">
              <a:buFont typeface="Arial" panose="020B0604020202020204" pitchFamily="34" charset="0"/>
              <a:buChar char="•"/>
            </a:pPr>
            <a:endParaRPr lang="en-US" altLang="en-US" dirty="0" smtClean="0">
              <a:solidFill>
                <a:srgbClr val="FFFFFF"/>
              </a:solidFill>
            </a:endParaRPr>
          </a:p>
          <a:p>
            <a:pPr marL="171450" lvl="0" indent="-171450">
              <a:buFont typeface="Arial" panose="020B0604020202020204" pitchFamily="34" charset="0"/>
              <a:buChar char="•"/>
            </a:pPr>
            <a:r>
              <a:rPr lang="en-US" altLang="en-US" dirty="0" smtClean="0">
                <a:solidFill>
                  <a:srgbClr val="FFFFFF"/>
                </a:solidFill>
              </a:rPr>
              <a:t>Although he was in some ways a self-made man.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After working as a private tutor and schoolmaster, Hegel’s intellectual brilliance attracted attention,  publishing several key works – including </a:t>
            </a:r>
            <a:r>
              <a:rPr lang="en-GB" altLang="en-US" i="1" dirty="0" smtClean="0">
                <a:solidFill>
                  <a:srgbClr val="FFFFFF"/>
                </a:solidFill>
              </a:rPr>
              <a:t> Phenomenology of Spirit</a:t>
            </a:r>
            <a:r>
              <a:rPr lang="en-GB" altLang="en-US" dirty="0" smtClean="0">
                <a:solidFill>
                  <a:srgbClr val="FFFFFF"/>
                </a:solidFill>
              </a:rPr>
              <a:t>,</a:t>
            </a:r>
          </a:p>
          <a:p>
            <a:pPr marL="171450" indent="-171450" eaLnBrk="1" hangingPunct="1">
              <a:spcBef>
                <a:spcPct val="0"/>
              </a:spcBef>
              <a:buFontTx/>
              <a:buChar cha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Eventually, he was appointed Professor of Philosophy at Heidelberg University (1816–1818) and then the University of Berlin (1818 –his death).</a:t>
            </a:r>
          </a:p>
          <a:p>
            <a:pPr marL="171450" indent="-171450" eaLnBrk="1" hangingPunct="1">
              <a:spcBef>
                <a:spcPct val="0"/>
              </a:spcBef>
              <a:buFontTx/>
              <a:buChar cha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He was politically radical, enthusing at the French Revolution as the “jubilation of this epoch” – that is to say, a key event his own era and a transformative moment in human history more generally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altLang="en-US" dirty="0" smtClean="0">
              <a:solidFill>
                <a:srgbClr val="FFFFFF"/>
              </a:solidFill>
            </a:endParaRPr>
          </a:p>
          <a:p>
            <a:pPr marL="171450" lvl="0" indent="-171450">
              <a:buFont typeface="Arial" panose="020B0604020202020204" pitchFamily="34" charset="0"/>
              <a:buChar char="•"/>
            </a:pPr>
            <a:endParaRPr lang="en-GB" altLang="en-US" sz="1200" kern="1200" baseline="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36</a:t>
            </a:fld>
            <a:endParaRPr lang="en-GB" dirty="0"/>
          </a:p>
        </p:txBody>
      </p:sp>
    </p:spTree>
    <p:extLst>
      <p:ext uri="{BB962C8B-B14F-4D97-AF65-F5344CB8AC3E}">
        <p14:creationId xmlns:p14="http://schemas.microsoft.com/office/powerpoint/2010/main" val="18847899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Ranke</a:t>
            </a:r>
            <a:r>
              <a:rPr lang="en-GB" sz="1200" kern="1200" baseline="0" dirty="0" smtClean="0">
                <a:solidFill>
                  <a:schemeClr val="tx1"/>
                </a:solidFill>
                <a:effectLst/>
                <a:latin typeface="+mn-lt"/>
                <a:ea typeface="+mn-ea"/>
                <a:cs typeface="+mn-cs"/>
              </a:rPr>
              <a:t>, I think, had one person in mind when making this statement</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His ideas of history</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pitted Ranke</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against a near contemporary Georg Wilhelm Friedrich Hegel, the</a:t>
            </a:r>
            <a:r>
              <a:rPr lang="en-GB" sz="1200" kern="1200" baseline="0" dirty="0" smtClean="0">
                <a:solidFill>
                  <a:schemeClr val="tx1"/>
                </a:solidFill>
                <a:effectLst/>
                <a:latin typeface="+mn-lt"/>
                <a:ea typeface="+mn-ea"/>
                <a:cs typeface="+mn-cs"/>
              </a:rPr>
              <a:t> Herodotus to Ranke’s Thucydides </a:t>
            </a:r>
          </a:p>
          <a:p>
            <a:pPr marL="171450" lvl="0" indent="-171450">
              <a:buFont typeface="Arial" panose="020B0604020202020204" pitchFamily="34" charset="0"/>
              <a:buChar char="•"/>
            </a:pPr>
            <a:endParaRPr lang="en-GB" sz="1200" kern="1200" baseline="0" dirty="0" smtClean="0">
              <a:solidFill>
                <a:schemeClr val="tx1"/>
              </a:solidFill>
              <a:effectLst/>
              <a:latin typeface="+mn-lt"/>
              <a:ea typeface="+mn-ea"/>
              <a:cs typeface="+mn-cs"/>
            </a:endParaRPr>
          </a:p>
          <a:p>
            <a:pPr marL="171450" indent="-171450" eaLnBrk="1" hangingPunct="1">
              <a:spcBef>
                <a:spcPct val="0"/>
              </a:spcBef>
              <a:buFontTx/>
              <a:buChar char="•"/>
            </a:pPr>
            <a:r>
              <a:rPr lang="en-GB" altLang="en-US" dirty="0" smtClean="0"/>
              <a:t>As Peter Singer in </a:t>
            </a:r>
            <a:r>
              <a:rPr lang="en-GB" altLang="en-US" i="1" dirty="0" smtClean="0">
                <a:solidFill>
                  <a:srgbClr val="FFFFFF"/>
                </a:solidFill>
              </a:rPr>
              <a:t>The </a:t>
            </a:r>
            <a:r>
              <a:rPr lang="en-US" altLang="en-US" i="1" dirty="0" smtClean="0">
                <a:solidFill>
                  <a:srgbClr val="FFFFFF"/>
                </a:solidFill>
              </a:rPr>
              <a:t>Oxford Companion to Philosophy </a:t>
            </a:r>
            <a:r>
              <a:rPr lang="en-US" altLang="en-US" dirty="0" smtClean="0">
                <a:solidFill>
                  <a:srgbClr val="FFFFFF"/>
                </a:solidFill>
              </a:rPr>
              <a:t> puts it, Hegel has “</a:t>
            </a:r>
            <a:r>
              <a:rPr lang="en-GB" altLang="en-US" dirty="0" smtClean="0">
                <a:solidFill>
                  <a:srgbClr val="FFFFFF"/>
                </a:solidFill>
              </a:rPr>
              <a:t>the reputation of being the most impenetrable … of all the major Western philosophers,” and not without some cause.</a:t>
            </a:r>
          </a:p>
          <a:p>
            <a:pPr marL="171450" indent="-171450" eaLnBrk="1" hangingPunct="1">
              <a:spcBef>
                <a:spcPct val="0"/>
              </a:spcBef>
              <a:buFontTx/>
              <a:buChar cha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His writing is dense, highfalutin and occasionally hard to fathom, so you’ll be grateful that I’m only going to give a brief overview of his biography and thought.</a:t>
            </a:r>
          </a:p>
          <a:p>
            <a:pPr marL="171450" indent="-171450" eaLnBrk="1" hangingPunct="1">
              <a:spcBef>
                <a:spcPct val="0"/>
              </a:spcBef>
              <a:buFontTx/>
              <a:buChar char="•"/>
            </a:pPr>
            <a:endParaRPr lang="en-US" altLang="en-US" dirty="0" smtClean="0">
              <a:solidFill>
                <a:srgbClr val="FFFFFF"/>
              </a:solidFill>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First</a:t>
            </a:r>
            <a:r>
              <a:rPr lang="en-GB" sz="1200" kern="1200" baseline="0" dirty="0" smtClean="0">
                <a:solidFill>
                  <a:schemeClr val="tx1"/>
                </a:solidFill>
                <a:effectLst/>
                <a:latin typeface="+mn-lt"/>
                <a:ea typeface="+mn-ea"/>
                <a:cs typeface="+mn-cs"/>
              </a:rPr>
              <a:t> important thing to note are the commonalities between Ranke and </a:t>
            </a:r>
            <a:r>
              <a:rPr lang="en-GB" sz="1200" kern="1200" baseline="0" dirty="0" err="1" smtClean="0">
                <a:solidFill>
                  <a:schemeClr val="tx1"/>
                </a:solidFill>
                <a:effectLst/>
                <a:latin typeface="+mn-lt"/>
                <a:ea typeface="+mn-ea"/>
                <a:cs typeface="+mn-cs"/>
              </a:rPr>
              <a:t>Gegel</a:t>
            </a: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Hegel</a:t>
            </a:r>
            <a:r>
              <a:rPr lang="en-GB" sz="1200" kern="1200" baseline="0" dirty="0" smtClean="0">
                <a:solidFill>
                  <a:schemeClr val="tx1"/>
                </a:solidFill>
                <a:effectLst/>
                <a:latin typeface="+mn-lt"/>
                <a:ea typeface="+mn-ea"/>
                <a:cs typeface="+mn-cs"/>
              </a:rPr>
              <a:t> too was a man of the </a:t>
            </a:r>
            <a:r>
              <a:rPr lang="en-GB" sz="1200" kern="1200" dirty="0" smtClean="0">
                <a:solidFill>
                  <a:schemeClr val="tx1"/>
                </a:solidFill>
                <a:effectLst/>
                <a:latin typeface="+mn-lt"/>
                <a:ea typeface="+mn-ea"/>
                <a:cs typeface="+mn-cs"/>
              </a:rPr>
              <a:t>University of Berlin, and like</a:t>
            </a:r>
            <a:r>
              <a:rPr lang="en-GB" sz="1200" kern="1200" baseline="0" dirty="0" smtClean="0">
                <a:solidFill>
                  <a:schemeClr val="tx1"/>
                </a:solidFill>
                <a:effectLst/>
                <a:latin typeface="+mn-lt"/>
                <a:ea typeface="+mn-ea"/>
                <a:cs typeface="+mn-cs"/>
              </a:rPr>
              <a:t> </a:t>
            </a:r>
            <a:r>
              <a:rPr lang="en-US" altLang="en-US" dirty="0" smtClean="0">
                <a:solidFill>
                  <a:srgbClr val="FFFFFF"/>
                </a:solidFill>
              </a:rPr>
              <a:t>Ranke,</a:t>
            </a:r>
            <a:r>
              <a:rPr lang="en-US" altLang="en-US" baseline="0" dirty="0" smtClean="0">
                <a:solidFill>
                  <a:srgbClr val="FFFFFF"/>
                </a:solidFill>
              </a:rPr>
              <a:t> </a:t>
            </a:r>
            <a:r>
              <a:rPr lang="en-US" altLang="en-US" dirty="0" smtClean="0">
                <a:solidFill>
                  <a:srgbClr val="FFFFFF"/>
                </a:solidFill>
              </a:rPr>
              <a:t>Hegel’s career coincided (and profited from) increasing prosperity and power of Prussian state,]</a:t>
            </a:r>
          </a:p>
          <a:p>
            <a:pPr marL="171450" lvl="0" indent="-171450">
              <a:buFont typeface="Arial" panose="020B0604020202020204" pitchFamily="34" charset="0"/>
              <a:buChar char="•"/>
            </a:pPr>
            <a:endParaRPr lang="en-US" altLang="en-US" dirty="0" smtClean="0">
              <a:solidFill>
                <a:srgbClr val="FFFFFF"/>
              </a:solidFill>
            </a:endParaRPr>
          </a:p>
          <a:p>
            <a:pPr marL="171450" lvl="0" indent="-171450">
              <a:buFont typeface="Arial" panose="020B0604020202020204" pitchFamily="34" charset="0"/>
              <a:buChar char="•"/>
            </a:pPr>
            <a:r>
              <a:rPr lang="en-US" altLang="en-US" dirty="0" smtClean="0">
                <a:solidFill>
                  <a:srgbClr val="FFFFFF"/>
                </a:solidFill>
              </a:rPr>
              <a:t>Although he was in some ways a self-made man.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After working as a private tutor and schoolmaster, Hegel’s intellectual brilliance attracted attention,  publishing several key works – including </a:t>
            </a:r>
            <a:r>
              <a:rPr lang="en-GB" altLang="en-US" i="1" dirty="0" smtClean="0">
                <a:solidFill>
                  <a:srgbClr val="FFFFFF"/>
                </a:solidFill>
              </a:rPr>
              <a:t> Phenomenology of Spirit</a:t>
            </a:r>
            <a:r>
              <a:rPr lang="en-GB" altLang="en-US" dirty="0" smtClean="0">
                <a:solidFill>
                  <a:srgbClr val="FFFFFF"/>
                </a:solidFill>
              </a:rPr>
              <a:t>,</a:t>
            </a:r>
          </a:p>
          <a:p>
            <a:pPr marL="171450" indent="-171450" eaLnBrk="1" hangingPunct="1">
              <a:spcBef>
                <a:spcPct val="0"/>
              </a:spcBef>
              <a:buFontTx/>
              <a:buChar cha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Eventually, he was appointed Professor of Philosophy at Heidelberg University (1816–1818) and then the University of Berlin (1818 –his death).</a:t>
            </a:r>
          </a:p>
          <a:p>
            <a:pPr marL="171450" indent="-171450" eaLnBrk="1" hangingPunct="1">
              <a:spcBef>
                <a:spcPct val="0"/>
              </a:spcBef>
              <a:buFontTx/>
              <a:buChar char="•"/>
            </a:pPr>
            <a:endParaRPr lang="en-GB" altLang="en-US" dirty="0" smtClean="0">
              <a:solidFill>
                <a:srgbClr val="FFFFFF"/>
              </a:solidFill>
            </a:endParaRPr>
          </a:p>
          <a:p>
            <a:pPr marL="171450" indent="-171450" eaLnBrk="1" hangingPunct="1">
              <a:spcBef>
                <a:spcPct val="0"/>
              </a:spcBef>
              <a:buFontTx/>
              <a:buChar char="•"/>
            </a:pPr>
            <a:r>
              <a:rPr lang="en-GB" altLang="en-US" dirty="0" smtClean="0">
                <a:solidFill>
                  <a:srgbClr val="FFFFFF"/>
                </a:solidFill>
              </a:rPr>
              <a:t>He was politically radical, enthusing at the French Revolution as the “jubilation of this epoch” – that is to say, a key event his own era and a transformative moment in human history more generally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altLang="en-US" dirty="0" smtClean="0">
              <a:solidFill>
                <a:srgbClr val="FFFFFF"/>
              </a:solidFill>
            </a:endParaRPr>
          </a:p>
          <a:p>
            <a:pPr marL="171450" lvl="0" indent="-171450">
              <a:buFont typeface="Arial" panose="020B0604020202020204" pitchFamily="34" charset="0"/>
              <a:buChar char="•"/>
            </a:pPr>
            <a:endParaRPr lang="en-GB" altLang="en-US" sz="1200" kern="1200" baseline="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37</a:t>
            </a:fld>
            <a:endParaRPr lang="en-GB" dirty="0"/>
          </a:p>
        </p:txBody>
      </p:sp>
    </p:spTree>
    <p:extLst>
      <p:ext uri="{BB962C8B-B14F-4D97-AF65-F5344CB8AC3E}">
        <p14:creationId xmlns:p14="http://schemas.microsoft.com/office/powerpoint/2010/main" val="28678540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marL="171450" indent="-171450" eaLnBrk="1" fontAlgn="auto" hangingPunct="1">
              <a:spcBef>
                <a:spcPts val="0"/>
              </a:spcBef>
              <a:spcAft>
                <a:spcPts val="0"/>
              </a:spcAft>
              <a:buFont typeface="Arial" panose="020B0604020202020204" pitchFamily="34" charset="0"/>
              <a:buChar char="•"/>
              <a:defRPr/>
            </a:pPr>
            <a:r>
              <a:rPr lang="en-GB" dirty="0" smtClean="0"/>
              <a:t>In this,</a:t>
            </a:r>
            <a:r>
              <a:rPr lang="en-GB" baseline="0" dirty="0" smtClean="0"/>
              <a:t> </a:t>
            </a:r>
            <a:r>
              <a:rPr lang="en-GB" dirty="0" smtClean="0"/>
              <a:t>Hegel was quite optimistic in his outlook on history</a:t>
            </a:r>
          </a:p>
          <a:p>
            <a:pPr marL="171450" lvl="2" indent="-171450" eaLnBrk="1" fontAlgn="auto" hangingPunct="1">
              <a:spcBef>
                <a:spcPts val="0"/>
              </a:spcBef>
              <a:spcAft>
                <a:spcPts val="0"/>
              </a:spcAft>
              <a:buFont typeface="Arial" panose="020B0604020202020204" pitchFamily="34" charset="0"/>
              <a:buChar char="•"/>
              <a:defRPr/>
            </a:pPr>
            <a:endParaRPr lang="en-GB" dirty="0" smtClean="0"/>
          </a:p>
          <a:p>
            <a:pPr marL="171450" lvl="2" indent="-171450" eaLnBrk="1" fontAlgn="auto" hangingPunct="1">
              <a:spcBef>
                <a:spcPts val="0"/>
              </a:spcBef>
              <a:spcAft>
                <a:spcPts val="0"/>
              </a:spcAft>
              <a:buFont typeface="Arial" panose="020B0604020202020204" pitchFamily="34" charset="0"/>
              <a:buChar char="•"/>
              <a:defRPr/>
            </a:pPr>
            <a:r>
              <a:rPr lang="en-GB" dirty="0" smtClean="0"/>
              <a:t>His was a </a:t>
            </a:r>
            <a:r>
              <a:rPr lang="en-GB" b="1" dirty="0" smtClean="0">
                <a:solidFill>
                  <a:srgbClr val="FFC000"/>
                </a:solidFill>
              </a:rPr>
              <a:t>teleological </a:t>
            </a:r>
            <a:r>
              <a:rPr lang="en-GB" dirty="0" smtClean="0"/>
              <a:t>conception of history, whereby all thoughts and ideas were destined towards a logical endpoint</a:t>
            </a:r>
          </a:p>
          <a:p>
            <a:pPr marL="171450" lvl="2" indent="-171450" eaLnBrk="1" fontAlgn="auto" hangingPunct="1">
              <a:spcBef>
                <a:spcPts val="0"/>
              </a:spcBef>
              <a:spcAft>
                <a:spcPts val="0"/>
              </a:spcAft>
              <a:buFont typeface="Arial" panose="020B0604020202020204" pitchFamily="34" charset="0"/>
              <a:buChar char="•"/>
              <a:defRPr/>
            </a:pPr>
            <a:endParaRPr lang="en-GB" dirty="0" smtClean="0"/>
          </a:p>
          <a:p>
            <a:pPr marL="171450" lvl="2" indent="-171450" eaLnBrk="1" fontAlgn="auto" hangingPunct="1">
              <a:spcBef>
                <a:spcPts val="0"/>
              </a:spcBef>
              <a:spcAft>
                <a:spcPts val="0"/>
              </a:spcAft>
              <a:buFont typeface="Arial" panose="020B0604020202020204" pitchFamily="34" charset="0"/>
              <a:buChar char="•"/>
              <a:defRPr/>
            </a:pPr>
            <a:r>
              <a:rPr lang="en-GB" dirty="0" smtClean="0"/>
              <a:t>He believed in history as having – or at least that it ought to have – a forward momentum whereby a more perfect society might be realised</a:t>
            </a:r>
          </a:p>
          <a:p>
            <a:pPr marL="171450" lvl="2" indent="-171450" eaLnBrk="1" fontAlgn="auto" hangingPunct="1">
              <a:spcBef>
                <a:spcPts val="0"/>
              </a:spcBef>
              <a:spcAft>
                <a:spcPts val="0"/>
              </a:spcAft>
              <a:buFont typeface="Arial" panose="020B0604020202020204" pitchFamily="34" charset="0"/>
              <a:buChar char="•"/>
              <a:defRPr/>
            </a:pPr>
            <a:endParaRPr lang="en-GB" dirty="0" smtClean="0"/>
          </a:p>
          <a:p>
            <a:pPr marL="171450" lvl="2" indent="-171450" eaLnBrk="1" fontAlgn="auto" hangingPunct="1">
              <a:spcBef>
                <a:spcPts val="0"/>
              </a:spcBef>
              <a:spcAft>
                <a:spcPts val="0"/>
              </a:spcAft>
              <a:buFont typeface="Arial" panose="020B0604020202020204" pitchFamily="34" charset="0"/>
              <a:buChar char="•"/>
              <a:defRPr/>
            </a:pPr>
            <a:r>
              <a:rPr lang="en-GB" dirty="0" smtClean="0"/>
              <a:t>As the quote onscreen suggests, Hegel felt that “The history of the world is none other than the </a:t>
            </a:r>
            <a:r>
              <a:rPr lang="en-GB" dirty="0" smtClean="0">
                <a:solidFill>
                  <a:srgbClr val="FFFF00"/>
                </a:solidFill>
              </a:rPr>
              <a:t>progress</a:t>
            </a:r>
            <a:r>
              <a:rPr lang="en-GB" dirty="0" smtClean="0"/>
              <a:t> of the consciousness of freedom.”</a:t>
            </a:r>
          </a:p>
          <a:p>
            <a:pPr eaLnBrk="1" fontAlgn="auto" hangingPunct="1">
              <a:spcBef>
                <a:spcPts val="0"/>
              </a:spcBef>
              <a:spcAft>
                <a:spcPts val="0"/>
              </a:spcAft>
              <a:buFont typeface="Arial" panose="020B0604020202020204" pitchFamily="34" charset="0"/>
              <a:buNone/>
              <a:defRPr/>
            </a:pPr>
            <a:endParaRPr lang="en-GB" dirty="0" smtClean="0"/>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85DAC60A-F1AF-4FF7-9FFA-5E0288A7040C}" type="slidenum">
              <a:rPr lang="en-GB" altLang="en-US">
                <a:solidFill>
                  <a:srgbClr val="000000"/>
                </a:solidFill>
              </a:rPr>
              <a:pPr/>
              <a:t>38</a:t>
            </a:fld>
            <a:endParaRPr lang="en-GB" altLang="en-US">
              <a:solidFill>
                <a:srgbClr val="000000"/>
              </a:solidFill>
            </a:endParaRPr>
          </a:p>
        </p:txBody>
      </p:sp>
    </p:spTree>
    <p:extLst>
      <p:ext uri="{BB962C8B-B14F-4D97-AF65-F5344CB8AC3E}">
        <p14:creationId xmlns:p14="http://schemas.microsoft.com/office/powerpoint/2010/main" val="6427926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fontAlgn="auto" hangingPunct="1">
              <a:spcBef>
                <a:spcPts val="0"/>
              </a:spcBef>
              <a:spcAft>
                <a:spcPts val="0"/>
              </a:spcAft>
              <a:buFont typeface="Arial" panose="020B0604020202020204" pitchFamily="34" charset="0"/>
              <a:buChar char="•"/>
              <a:defRPr/>
            </a:pPr>
            <a:r>
              <a:rPr lang="en-GB" dirty="0" smtClean="0"/>
              <a:t>Perhaps the most critical contribution Hegel made to the philosophy of history was, though, his understanding and theorising of the concept of dialectics</a:t>
            </a:r>
          </a:p>
          <a:p>
            <a:pPr marL="171450" indent="-171450" eaLnBrk="1" fontAlgn="auto" hangingPunct="1">
              <a:spcBef>
                <a:spcPts val="0"/>
              </a:spcBef>
              <a:spcAft>
                <a:spcPts val="0"/>
              </a:spcAft>
              <a:buFont typeface="Arial" panose="020B0604020202020204" pitchFamily="34" charset="0"/>
              <a:buChar char="•"/>
              <a:defRPr/>
            </a:pPr>
            <a:endParaRPr lang="en-GB" dirty="0" smtClean="0"/>
          </a:p>
          <a:p>
            <a:pPr marL="171450" indent="-171450" eaLnBrk="1" fontAlgn="auto" hangingPunct="1">
              <a:spcBef>
                <a:spcPts val="0"/>
              </a:spcBef>
              <a:spcAft>
                <a:spcPts val="0"/>
              </a:spcAft>
              <a:buFont typeface="Arial" panose="020B0604020202020204" pitchFamily="34" charset="0"/>
              <a:buChar char="•"/>
              <a:defRPr/>
            </a:pPr>
            <a:r>
              <a:rPr lang="en-GB" dirty="0" smtClean="0"/>
              <a:t>At the risk of gross oversimplification, dialectics is the study of opposing forces and tendencies.</a:t>
            </a:r>
          </a:p>
          <a:p>
            <a:pPr marL="171450" indent="-171450" eaLnBrk="1" fontAlgn="auto" hangingPunct="1">
              <a:spcBef>
                <a:spcPts val="0"/>
              </a:spcBef>
              <a:spcAft>
                <a:spcPts val="0"/>
              </a:spcAft>
              <a:buFont typeface="Arial" panose="020B0604020202020204" pitchFamily="34" charset="0"/>
              <a:buChar char="•"/>
              <a:defRPr/>
            </a:pPr>
            <a:endParaRPr lang="en-GB" dirty="0" smtClean="0"/>
          </a:p>
          <a:p>
            <a:pPr marL="171450" indent="-171450" eaLnBrk="1" fontAlgn="auto" hangingPunct="1">
              <a:spcBef>
                <a:spcPts val="0"/>
              </a:spcBef>
              <a:spcAft>
                <a:spcPts val="0"/>
              </a:spcAft>
              <a:buFont typeface="Arial" panose="020B0604020202020204" pitchFamily="34" charset="0"/>
              <a:buChar char="•"/>
              <a:defRPr/>
            </a:pPr>
            <a:r>
              <a:rPr lang="en-GB" dirty="0" smtClean="0"/>
              <a:t>Hegelian dialectics posits that a particular thing necessarily has its opposite in a second opposite thing, and that the differences between these are able to be reconciled in a third thing. </a:t>
            </a:r>
          </a:p>
          <a:p>
            <a:pPr eaLnBrk="1" fontAlgn="auto" hangingPunct="1">
              <a:spcBef>
                <a:spcPts val="0"/>
              </a:spcBef>
              <a:spcAft>
                <a:spcPts val="0"/>
              </a:spcAft>
              <a:buFont typeface="Arial" panose="020B0604020202020204" pitchFamily="34" charset="0"/>
              <a:buNone/>
              <a:defRPr/>
            </a:pPr>
            <a:r>
              <a:rPr lang="en-GB" dirty="0" smtClean="0"/>
              <a:t> </a:t>
            </a:r>
          </a:p>
          <a:p>
            <a:pPr marL="171450" indent="-171450" eaLnBrk="1" fontAlgn="auto" hangingPunct="1">
              <a:spcBef>
                <a:spcPts val="0"/>
              </a:spcBef>
              <a:spcAft>
                <a:spcPts val="0"/>
              </a:spcAft>
              <a:buFont typeface="Arial" panose="020B0604020202020204" pitchFamily="34" charset="0"/>
              <a:buChar char="•"/>
              <a:defRPr/>
            </a:pPr>
            <a:r>
              <a:rPr lang="en-GB" dirty="0" smtClean="0"/>
              <a:t>In terms used in scholarly discourse, this means that a thesis gives rise to its own contradiction in the form of an antithesis, with their tensions eventually resolvable in a synthesis. </a:t>
            </a: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39</a:t>
            </a:fld>
            <a:endParaRPr lang="en-GB" dirty="0">
              <a:solidFill>
                <a:prstClr val="black"/>
              </a:solidFill>
            </a:endParaRPr>
          </a:p>
        </p:txBody>
      </p:sp>
    </p:spTree>
    <p:extLst>
      <p:ext uri="{BB962C8B-B14F-4D97-AF65-F5344CB8AC3E}">
        <p14:creationId xmlns:p14="http://schemas.microsoft.com/office/powerpoint/2010/main" val="7787259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CB6A4A7-4D9D-4468-A1FB-708D08C2254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10656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D28684-A595-4F64-9647-9409E7C0E23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49798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Remarkably,</a:t>
            </a:r>
            <a:r>
              <a:rPr lang="en-GB" baseline="0" dirty="0" smtClean="0"/>
              <a:t> within months of the publication of </a:t>
            </a:r>
            <a:r>
              <a:rPr lang="en-GB" i="1" baseline="0" dirty="0" smtClean="0"/>
              <a:t>The Communist Manifesto</a:t>
            </a:r>
            <a:r>
              <a:rPr lang="en-GB" i="0" baseline="0" dirty="0" smtClean="0"/>
              <a:t>, Marx and Engels’ ideas seemed to gain a measure of confirmation by historical events</a:t>
            </a:r>
          </a:p>
          <a:p>
            <a:pPr marL="171450" indent="-171450">
              <a:buFont typeface="Arial" panose="020B0604020202020204" pitchFamily="34" charset="0"/>
              <a:buChar char="•"/>
            </a:pPr>
            <a:endParaRPr lang="en-GB" i="0" baseline="0" dirty="0" smtClean="0"/>
          </a:p>
          <a:p>
            <a:pPr marL="171450" indent="-171450">
              <a:buFont typeface="Arial" panose="020B0604020202020204" pitchFamily="34" charset="0"/>
              <a:buChar char="•"/>
            </a:pPr>
            <a:r>
              <a:rPr lang="en-GB" i="0" baseline="0" dirty="0" smtClean="0"/>
              <a:t>Revolutions in Europe</a:t>
            </a:r>
          </a:p>
          <a:p>
            <a:pPr marL="171450" indent="-171450">
              <a:buFont typeface="Arial" panose="020B0604020202020204" pitchFamily="34" charset="0"/>
              <a:buChar char="•"/>
            </a:pPr>
            <a:endParaRPr lang="en-GB" i="0" baseline="0" dirty="0" smtClean="0"/>
          </a:p>
          <a:p>
            <a:pPr marL="171450" indent="-171450">
              <a:buFont typeface="Arial" panose="020B0604020202020204" pitchFamily="34" charset="0"/>
              <a:buChar char="•"/>
            </a:pPr>
            <a:r>
              <a:rPr lang="en-GB" i="0" baseline="0" dirty="0" smtClean="0"/>
              <a:t>BUT FAILURE LED TO … </a:t>
            </a:r>
          </a:p>
          <a:p>
            <a:pPr marL="171450" indent="-171450">
              <a:buFont typeface="Arial" panose="020B0604020202020204" pitchFamily="34" charset="0"/>
              <a:buChar char="•"/>
            </a:pPr>
            <a:endParaRPr lang="en-GB" i="0" baseline="0" dirty="0" smtClean="0"/>
          </a:p>
          <a:p>
            <a:pPr marL="171450" indent="-171450">
              <a:buFont typeface="Arial" panose="020B0604020202020204" pitchFamily="34" charset="0"/>
              <a:buChar char="•"/>
            </a:pPr>
            <a:r>
              <a:rPr lang="en-GB" i="0" baseline="0" dirty="0" smtClean="0"/>
              <a:t>A number of key contributions – including studies of history as well as grander theoretical texts </a:t>
            </a: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47</a:t>
            </a:fld>
            <a:endParaRPr lang="en-GB" dirty="0">
              <a:solidFill>
                <a:prstClr val="black"/>
              </a:solidFill>
            </a:endParaRPr>
          </a:p>
        </p:txBody>
      </p:sp>
    </p:spTree>
    <p:extLst>
      <p:ext uri="{BB962C8B-B14F-4D97-AF65-F5344CB8AC3E}">
        <p14:creationId xmlns:p14="http://schemas.microsoft.com/office/powerpoint/2010/main" val="143530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08/11/2019</a:t>
            </a:fld>
            <a:endParaRPr lang="en-GB">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781498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08/11/2019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041788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Text Placeholder 2"/>
          <p:cNvSpPr>
            <a:spLocks noGrp="1"/>
          </p:cNvSpPr>
          <p:nvPr>
            <p:ph type="body" idx="1"/>
          </p:nvPr>
        </p:nvSpPr>
        <p:spPr>
          <a:xfrm>
            <a:off x="9550401"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08/11/2019</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663464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08/11/2019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433986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2"/>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9"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9" y="2438402"/>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08/11/2019</a:t>
            </a:fld>
            <a:endParaRPr lang="en-GB">
              <a:solidFill>
                <a:srgbClr val="534949"/>
              </a:solidFill>
            </a:endParaRPr>
          </a:p>
        </p:txBody>
      </p:sp>
      <p:sp>
        <p:nvSpPr>
          <p:cNvPr id="8" name="Footer Placeholder 7"/>
          <p:cNvSpPr>
            <a:spLocks noGrp="1"/>
          </p:cNvSpPr>
          <p:nvPr>
            <p:ph type="ftr" sz="quarter" idx="11"/>
          </p:nvPr>
        </p:nvSpPr>
        <p:spPr/>
        <p:txBody>
          <a:bodyPr/>
          <a:lstStyle/>
          <a:p>
            <a:endParaRPr lang="en-GB">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10710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08/11/2019</a:t>
            </a:fld>
            <a:endParaRPr lang="en-GB">
              <a:solidFill>
                <a:srgbClr val="534949"/>
              </a:solidFill>
            </a:endParaRPr>
          </a:p>
        </p:txBody>
      </p:sp>
      <p:sp>
        <p:nvSpPr>
          <p:cNvPr id="4" name="Footer Placeholder 3"/>
          <p:cNvSpPr>
            <a:spLocks noGrp="1"/>
          </p:cNvSpPr>
          <p:nvPr>
            <p:ph type="ftr" sz="quarter" idx="11"/>
          </p:nvPr>
        </p:nvSpPr>
        <p:spPr/>
        <p:txBody>
          <a:bodyPr/>
          <a:lstStyle/>
          <a:p>
            <a:endParaRPr lang="en-GB">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7360432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08/11/2019</a:t>
            </a:fld>
            <a:endParaRPr lang="en-GB">
              <a:solidFill>
                <a:srgbClr val="534949"/>
              </a:solidFill>
            </a:endParaRPr>
          </a:p>
        </p:txBody>
      </p:sp>
      <p:sp>
        <p:nvSpPr>
          <p:cNvPr id="3" name="Footer Placeholder 2"/>
          <p:cNvSpPr>
            <a:spLocks noGrp="1"/>
          </p:cNvSpPr>
          <p:nvPr>
            <p:ph type="ftr" sz="quarter" idx="11"/>
          </p:nvPr>
        </p:nvSpPr>
        <p:spPr/>
        <p:txBody>
          <a:bodyPr/>
          <a:lstStyle/>
          <a:p>
            <a:endParaRPr lang="en-GB">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1619869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Content Placeholder 2"/>
          <p:cNvSpPr>
            <a:spLocks noGrp="1"/>
          </p:cNvSpPr>
          <p:nvPr>
            <p:ph idx="1"/>
          </p:nvPr>
        </p:nvSpPr>
        <p:spPr>
          <a:xfrm>
            <a:off x="812800" y="304803"/>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08/11/2019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99753936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08/11/2019</a:t>
            </a:fld>
            <a:endParaRPr lang="en-GB">
              <a:solidFill>
                <a:srgbClr val="CCD1B9"/>
              </a:solidFill>
            </a:endParaRPr>
          </a:p>
        </p:txBody>
      </p:sp>
      <p:sp>
        <p:nvSpPr>
          <p:cNvPr id="6" name="Footer Placeholder 5"/>
          <p:cNvSpPr>
            <a:spLocks noGrp="1"/>
          </p:cNvSpPr>
          <p:nvPr>
            <p:ph type="ftr" sz="quarter" idx="11"/>
          </p:nvPr>
        </p:nvSpPr>
        <p:spPr/>
        <p:txBody>
          <a:bodyPr/>
          <a:lstStyle/>
          <a:p>
            <a:endParaRPr lang="en-GB">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3747225236"/>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08/11/2019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3421666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Vertical Title 1"/>
          <p:cNvSpPr>
            <a:spLocks noGrp="1"/>
          </p:cNvSpPr>
          <p:nvPr>
            <p:ph type="title" orient="vert"/>
          </p:nvPr>
        </p:nvSpPr>
        <p:spPr>
          <a:xfrm>
            <a:off x="9550400" y="274641"/>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41"/>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08/11/2019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Tree>
    <p:extLst>
      <p:ext uri="{BB962C8B-B14F-4D97-AF65-F5344CB8AC3E}">
        <p14:creationId xmlns:p14="http://schemas.microsoft.com/office/powerpoint/2010/main" val="3337349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1" y="152403"/>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08/11/2019</a:t>
            </a:fld>
            <a:endParaRPr lang="en-GB">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31458593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6.xml"/><Relationship Id="rId5" Type="http://schemas.openxmlformats.org/officeDocument/2006/relationships/image" Target="../media/image30.png"/><Relationship Id="rId4" Type="http://schemas.openxmlformats.org/officeDocument/2006/relationships/image" Target="../media/image29.png"/></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www.marxists.org/archive/marx/works/1847/11/prin-com.htm" TargetMode="Externa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47.png"/></Relationships>
</file>

<file path=ppt/slides/_rels/slide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smtClean="0"/>
              <a:t>Alexander Scott, module convenor</a:t>
            </a:r>
          </a:p>
          <a:p>
            <a:r>
              <a:rPr lang="en-GB" sz="1600" dirty="0">
                <a:solidFill>
                  <a:srgbClr val="002060"/>
                </a:solidFill>
              </a:rPr>
              <a:t>alexander.scott@uwtsd.ac.uk</a:t>
            </a:r>
          </a:p>
        </p:txBody>
      </p:sp>
      <p:sp>
        <p:nvSpPr>
          <p:cNvPr id="2" name="Title 1"/>
          <p:cNvSpPr>
            <a:spLocks noGrp="1"/>
          </p:cNvSpPr>
          <p:nvPr>
            <p:ph type="title"/>
          </p:nvPr>
        </p:nvSpPr>
        <p:spPr>
          <a:xfrm>
            <a:off x="381000" y="2052960"/>
            <a:ext cx="8420100" cy="1828800"/>
          </a:xfrm>
        </p:spPr>
        <p:txBody>
          <a:bodyPr/>
          <a:lstStyle/>
          <a:p>
            <a:r>
              <a:rPr lang="en-GB" sz="3200" b="1" dirty="0">
                <a:solidFill>
                  <a:schemeClr val="accent2">
                    <a:lumMod val="60000"/>
                    <a:lumOff val="40000"/>
                  </a:schemeClr>
                </a:solidFill>
              </a:rPr>
              <a:t>HPHI4005</a:t>
            </a:r>
            <a:br>
              <a:rPr lang="en-GB" sz="3200" b="1" dirty="0">
                <a:solidFill>
                  <a:schemeClr val="accent2">
                    <a:lumMod val="60000"/>
                    <a:lumOff val="40000"/>
                  </a:schemeClr>
                </a:solidFill>
              </a:rPr>
            </a:br>
            <a:r>
              <a:rPr lang="en-GB" sz="3200" b="1" dirty="0">
                <a:solidFill>
                  <a:schemeClr val="accent2">
                    <a:lumMod val="60000"/>
                    <a:lumOff val="40000"/>
                  </a:schemeClr>
                </a:solidFill>
              </a:rPr>
              <a:t>Age of Revolution:</a:t>
            </a:r>
            <a:br>
              <a:rPr lang="en-GB" sz="3200" b="1" dirty="0">
                <a:solidFill>
                  <a:schemeClr val="accent2">
                    <a:lumMod val="60000"/>
                    <a:lumOff val="40000"/>
                  </a:schemeClr>
                </a:solidFill>
              </a:rPr>
            </a:br>
            <a:r>
              <a:rPr lang="en-US" sz="3200" dirty="0">
                <a:solidFill>
                  <a:schemeClr val="accent2">
                    <a:lumMod val="60000"/>
                    <a:lumOff val="40000"/>
                  </a:schemeClr>
                </a:solidFill>
              </a:rPr>
              <a:t>lecture </a:t>
            </a:r>
            <a:r>
              <a:rPr lang="en-US" sz="3200" dirty="0" smtClean="0">
                <a:solidFill>
                  <a:schemeClr val="accent2">
                    <a:lumMod val="60000"/>
                    <a:lumOff val="40000"/>
                  </a:schemeClr>
                </a:solidFill>
              </a:rPr>
              <a:t>12</a:t>
            </a:r>
            <a:br>
              <a:rPr lang="en-US" sz="3200" dirty="0" smtClean="0">
                <a:solidFill>
                  <a:schemeClr val="accent2">
                    <a:lumMod val="60000"/>
                    <a:lumOff val="40000"/>
                  </a:schemeClr>
                </a:solidFill>
              </a:rPr>
            </a:br>
            <a:r>
              <a:rPr lang="en-GB" sz="4400" dirty="0" smtClean="0">
                <a:solidFill>
                  <a:srgbClr val="FFFF00"/>
                </a:solidFill>
              </a:rPr>
              <a:t>Industrial </a:t>
            </a:r>
            <a:r>
              <a:rPr lang="en-GB" sz="4400" dirty="0">
                <a:solidFill>
                  <a:srgbClr val="FFFF00"/>
                </a:solidFill>
              </a:rPr>
              <a:t>Revolution: </a:t>
            </a:r>
            <a:br>
              <a:rPr lang="en-GB" sz="4400" dirty="0">
                <a:solidFill>
                  <a:srgbClr val="FFFF00"/>
                </a:solidFill>
              </a:rPr>
            </a:br>
            <a:r>
              <a:rPr lang="en-GB" sz="5400" dirty="0" smtClean="0">
                <a:solidFill>
                  <a:srgbClr val="92D050"/>
                </a:solidFill>
              </a:rPr>
              <a:t>1848 and all that</a:t>
            </a:r>
            <a:endParaRPr lang="en-GB" dirty="0">
              <a:solidFill>
                <a:srgbClr val="FFFF00"/>
              </a:solidFill>
            </a:endParaRPr>
          </a:p>
        </p:txBody>
      </p:sp>
    </p:spTree>
    <p:extLst>
      <p:ext uri="{BB962C8B-B14F-4D97-AF65-F5344CB8AC3E}">
        <p14:creationId xmlns:p14="http://schemas.microsoft.com/office/powerpoint/2010/main" val="6665798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49870" y="1644728"/>
            <a:ext cx="3277096" cy="19662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Content Placeholder 2"/>
          <p:cNvSpPr txBox="1">
            <a:spLocks noGrp="1"/>
          </p:cNvSpPr>
          <p:nvPr>
            <p:ph idx="1"/>
          </p:nvPr>
        </p:nvSpPr>
        <p:spPr>
          <a:xfrm>
            <a:off x="403412" y="1809526"/>
            <a:ext cx="7530353" cy="4416462"/>
          </a:xfrm>
          <a:prstGeom prst="rect">
            <a:avLst/>
          </a:prstGeom>
        </p:spPr>
        <p:txBody>
          <a:bodyPr>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buNone/>
            </a:pPr>
            <a:r>
              <a:rPr lang="en-GB" sz="3200" dirty="0" smtClean="0"/>
              <a:t>Does Engels make reference or analogy to the French Revolution in any way? And, if so, why might these references/analogies be deemed significant?</a:t>
            </a:r>
            <a:endParaRPr lang="en-GB" sz="3200" dirty="0"/>
          </a:p>
          <a:p>
            <a:pPr marL="45720" indent="0">
              <a:buNone/>
            </a:pPr>
            <a:endParaRPr lang="en-GB" dirty="0" smtClean="0"/>
          </a:p>
          <a:p>
            <a:pPr marL="45720" indent="0">
              <a:buNone/>
            </a:pPr>
            <a:endParaRPr lang="en-GB" dirty="0"/>
          </a:p>
        </p:txBody>
      </p:sp>
      <p:sp>
        <p:nvSpPr>
          <p:cNvPr id="12" name="Title 1"/>
          <p:cNvSpPr txBox="1">
            <a:spLocks/>
          </p:cNvSpPr>
          <p:nvPr/>
        </p:nvSpPr>
        <p:spPr>
          <a:xfrm>
            <a:off x="242047" y="355847"/>
            <a:ext cx="11784919"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i="1" dirty="0"/>
              <a:t>The Condition of the Working Class in </a:t>
            </a:r>
            <a:r>
              <a:rPr lang="en-GB" i="1" dirty="0" smtClean="0"/>
              <a:t>England</a:t>
            </a:r>
            <a:r>
              <a:rPr lang="en-GB" dirty="0" smtClean="0"/>
              <a:t>: French Revolution</a:t>
            </a:r>
            <a:endParaRPr lang="en-GB" dirty="0"/>
          </a:p>
        </p:txBody>
      </p:sp>
    </p:spTree>
    <p:extLst>
      <p:ext uri="{BB962C8B-B14F-4D97-AF65-F5344CB8AC3E}">
        <p14:creationId xmlns:p14="http://schemas.microsoft.com/office/powerpoint/2010/main" val="173965389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159410" y="1644598"/>
            <a:ext cx="2488129" cy="2978401"/>
          </a:xfrm>
          <a:prstGeom prst="rect">
            <a:avLst/>
          </a:prstGeom>
        </p:spPr>
      </p:pic>
      <p:sp>
        <p:nvSpPr>
          <p:cNvPr id="6" name="Content Placeholder 2"/>
          <p:cNvSpPr txBox="1">
            <a:spLocks/>
          </p:cNvSpPr>
          <p:nvPr/>
        </p:nvSpPr>
        <p:spPr>
          <a:xfrm>
            <a:off x="151931" y="5063395"/>
            <a:ext cx="11865257" cy="4417178"/>
          </a:xfrm>
          <a:prstGeom prst="rect">
            <a:avLst/>
          </a:prstGeom>
        </p:spPr>
        <p:txBody>
          <a:bodyPr lIns="274320" rIns="27432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buNone/>
            </a:pPr>
            <a:r>
              <a:rPr lang="en-GB" sz="2400" dirty="0" smtClean="0"/>
              <a:t>“</a:t>
            </a:r>
            <a:r>
              <a:rPr lang="en-GB" sz="2400" dirty="0"/>
              <a:t>In 1788, Thomas Paine, the famous democrat, built in Yorkshire the first iron bridge, which was followed by a great number of others, so that now nearly all bridges, especially for railroad traffic, are built of </a:t>
            </a:r>
            <a:r>
              <a:rPr lang="en-GB" sz="2400" dirty="0" smtClean="0"/>
              <a:t>cast-iron.”</a:t>
            </a:r>
            <a:endParaRPr lang="en-US" sz="2400" dirty="0"/>
          </a:p>
        </p:txBody>
      </p:sp>
      <p:pic>
        <p:nvPicPr>
          <p:cNvPr id="4" name="Picture 3"/>
          <p:cNvPicPr>
            <a:picLocks noChangeAspect="1"/>
          </p:cNvPicPr>
          <p:nvPr/>
        </p:nvPicPr>
        <p:blipFill>
          <a:blip r:embed="rId4"/>
          <a:stretch>
            <a:fillRect/>
          </a:stretch>
        </p:blipFill>
        <p:spPr>
          <a:xfrm>
            <a:off x="8647539" y="1644599"/>
            <a:ext cx="1647346" cy="2978401"/>
          </a:xfrm>
          <a:prstGeom prst="rect">
            <a:avLst/>
          </a:prstGeom>
        </p:spPr>
      </p:pic>
      <p:pic>
        <p:nvPicPr>
          <p:cNvPr id="5" name="Picture 4"/>
          <p:cNvPicPr>
            <a:picLocks noChangeAspect="1"/>
          </p:cNvPicPr>
          <p:nvPr/>
        </p:nvPicPr>
        <p:blipFill>
          <a:blip r:embed="rId5"/>
          <a:stretch>
            <a:fillRect/>
          </a:stretch>
        </p:blipFill>
        <p:spPr>
          <a:xfrm>
            <a:off x="10171368" y="1644599"/>
            <a:ext cx="1845820" cy="2978401"/>
          </a:xfrm>
          <a:prstGeom prst="rect">
            <a:avLst/>
          </a:prstGeom>
        </p:spPr>
      </p:pic>
      <p:sp>
        <p:nvSpPr>
          <p:cNvPr id="8" name="Rectangle 7"/>
          <p:cNvSpPr/>
          <p:nvPr/>
        </p:nvSpPr>
        <p:spPr>
          <a:xfrm>
            <a:off x="4915346" y="1649902"/>
            <a:ext cx="1244064" cy="1600438"/>
          </a:xfrm>
          <a:prstGeom prst="rect">
            <a:avLst/>
          </a:prstGeom>
        </p:spPr>
        <p:txBody>
          <a:bodyPr wrap="square">
            <a:spAutoFit/>
          </a:bodyPr>
          <a:lstStyle/>
          <a:p>
            <a:r>
              <a:rPr lang="en-US" sz="1400" dirty="0" smtClean="0"/>
              <a:t>Cast-iron </a:t>
            </a:r>
            <a:r>
              <a:rPr lang="en-US" sz="1400" dirty="0"/>
              <a:t>bridge of </a:t>
            </a:r>
            <a:r>
              <a:rPr lang="en-US" sz="1400" dirty="0" smtClean="0"/>
              <a:t>1796, </a:t>
            </a:r>
            <a:r>
              <a:rPr lang="en-US" sz="1400" dirty="0" err="1" smtClean="0"/>
              <a:t>Wearkmouth</a:t>
            </a:r>
            <a:r>
              <a:rPr lang="en-US" sz="1400" dirty="0" smtClean="0"/>
              <a:t>, Sunderland – designed by Paine</a:t>
            </a:r>
            <a:endParaRPr lang="en-US" sz="1400" dirty="0"/>
          </a:p>
        </p:txBody>
      </p:sp>
      <p:pic>
        <p:nvPicPr>
          <p:cNvPr id="10" name="Picture 9"/>
          <p:cNvPicPr>
            <a:picLocks noChangeAspect="1"/>
          </p:cNvPicPr>
          <p:nvPr/>
        </p:nvPicPr>
        <p:blipFill>
          <a:blip r:embed="rId6"/>
          <a:stretch>
            <a:fillRect/>
          </a:stretch>
        </p:blipFill>
        <p:spPr>
          <a:xfrm>
            <a:off x="255494" y="1644598"/>
            <a:ext cx="4659852" cy="3256167"/>
          </a:xfrm>
          <a:prstGeom prst="rect">
            <a:avLst/>
          </a:prstGeom>
        </p:spPr>
      </p:pic>
      <p:sp>
        <p:nvSpPr>
          <p:cNvPr id="12" name="Title 1"/>
          <p:cNvSpPr txBox="1">
            <a:spLocks/>
          </p:cNvSpPr>
          <p:nvPr/>
        </p:nvSpPr>
        <p:spPr>
          <a:xfrm>
            <a:off x="242047" y="355847"/>
            <a:ext cx="11784919"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i="1" dirty="0"/>
              <a:t>The Condition of the Working Class in </a:t>
            </a:r>
            <a:r>
              <a:rPr lang="en-GB" i="1" dirty="0" smtClean="0"/>
              <a:t>England</a:t>
            </a:r>
            <a:r>
              <a:rPr lang="en-GB" dirty="0" smtClean="0"/>
              <a:t>: French Revolution</a:t>
            </a:r>
            <a:endParaRPr lang="en-GB" dirty="0"/>
          </a:p>
        </p:txBody>
      </p:sp>
    </p:spTree>
    <p:extLst>
      <p:ext uri="{BB962C8B-B14F-4D97-AF65-F5344CB8AC3E}">
        <p14:creationId xmlns:p14="http://schemas.microsoft.com/office/powerpoint/2010/main" val="13892453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pPr marL="45720" indent="0">
              <a:buNone/>
            </a:pPr>
            <a:r>
              <a:rPr lang="en-GB" dirty="0" smtClean="0"/>
              <a:t>“The </a:t>
            </a:r>
            <a:r>
              <a:rPr lang="en-GB" dirty="0"/>
              <a:t>background is furnished by old </a:t>
            </a:r>
            <a:r>
              <a:rPr lang="en-GB" dirty="0">
                <a:solidFill>
                  <a:srgbClr val="00B0F0"/>
                </a:solidFill>
              </a:rPr>
              <a:t>barrack-like</a:t>
            </a:r>
            <a:r>
              <a:rPr lang="en-GB" dirty="0"/>
              <a:t> factory </a:t>
            </a:r>
            <a:r>
              <a:rPr lang="en-GB" dirty="0" smtClean="0"/>
              <a:t>buildings … Here </a:t>
            </a:r>
            <a:r>
              <a:rPr lang="en-GB" dirty="0"/>
              <a:t>the background embraces the pauper burial-ground, the station of the Liverpool and Leeds railway, and, in the rear of this, the Workhouse, the </a:t>
            </a:r>
            <a:r>
              <a:rPr lang="en-GB" dirty="0">
                <a:solidFill>
                  <a:srgbClr val="00B0F0"/>
                </a:solidFill>
              </a:rPr>
              <a:t>“Poor-Law Bastille” </a:t>
            </a:r>
            <a:r>
              <a:rPr lang="en-GB" dirty="0"/>
              <a:t>of Manchester, which, like a citadel, looks threateningly down from behind its high walls and parapets on the hilltop, upon the working-people’s quarter below</a:t>
            </a:r>
            <a:r>
              <a:rPr lang="en-GB" dirty="0" smtClean="0"/>
              <a:t>.”</a:t>
            </a:r>
            <a:endParaRPr lang="en-GB" dirty="0"/>
          </a:p>
        </p:txBody>
      </p:sp>
      <p:pic>
        <p:nvPicPr>
          <p:cNvPr id="6" name="Picture 5"/>
          <p:cNvPicPr>
            <a:picLocks noChangeAspect="1"/>
          </p:cNvPicPr>
          <p:nvPr/>
        </p:nvPicPr>
        <p:blipFill>
          <a:blip r:embed="rId2"/>
          <a:stretch>
            <a:fillRect/>
          </a:stretch>
        </p:blipFill>
        <p:spPr>
          <a:xfrm>
            <a:off x="370795" y="3625434"/>
            <a:ext cx="5572125" cy="2809875"/>
          </a:xfrm>
          <a:prstGeom prst="rect">
            <a:avLst/>
          </a:prstGeom>
        </p:spPr>
      </p:pic>
      <p:pic>
        <p:nvPicPr>
          <p:cNvPr id="7" name="Picture 6"/>
          <p:cNvPicPr>
            <a:picLocks noChangeAspect="1"/>
          </p:cNvPicPr>
          <p:nvPr/>
        </p:nvPicPr>
        <p:blipFill>
          <a:blip r:embed="rId3"/>
          <a:stretch>
            <a:fillRect/>
          </a:stretch>
        </p:blipFill>
        <p:spPr>
          <a:xfrm>
            <a:off x="6955971" y="3490864"/>
            <a:ext cx="4039281" cy="2944445"/>
          </a:xfrm>
          <a:prstGeom prst="rect">
            <a:avLst/>
          </a:prstGeom>
        </p:spPr>
      </p:pic>
      <p:sp>
        <p:nvSpPr>
          <p:cNvPr id="9" name="Title 1"/>
          <p:cNvSpPr txBox="1">
            <a:spLocks noGrp="1"/>
          </p:cNvSpPr>
          <p:nvPr>
            <p:ph type="title"/>
          </p:nvPr>
        </p:nvSpPr>
        <p:spPr>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1" u="none" strike="noStrike" kern="1200" cap="all" spc="200" normalizeH="0" baseline="0" noProof="0" dirty="0">
                <a:ln>
                  <a:noFill/>
                </a:ln>
                <a:solidFill>
                  <a:prstClr val="white"/>
                </a:solidFill>
                <a:effectLst/>
                <a:uLnTx/>
                <a:uFillTx/>
                <a:latin typeface="Franklin Gothic Medium"/>
                <a:ea typeface="+mj-ea"/>
                <a:cs typeface="+mj-cs"/>
              </a:rPr>
              <a:t>The Condition of the Working Class in </a:t>
            </a:r>
            <a:r>
              <a:rPr kumimoji="0" lang="en-GB" sz="3200" b="0" i="1" u="none" strike="noStrike" kern="1200" cap="all" spc="200" normalizeH="0" baseline="0" noProof="0" dirty="0" smtClean="0">
                <a:ln>
                  <a:noFill/>
                </a:ln>
                <a:solidFill>
                  <a:prstClr val="white"/>
                </a:solidFill>
                <a:effectLst/>
                <a:uLnTx/>
                <a:uFillTx/>
                <a:latin typeface="Franklin Gothic Medium"/>
                <a:ea typeface="+mj-ea"/>
                <a:cs typeface="+mj-cs"/>
              </a:rPr>
              <a:t>England</a:t>
            </a:r>
            <a:r>
              <a:rPr kumimoji="0" lang="en-GB" sz="3200" b="0" i="0" u="none" strike="noStrike" kern="1200" cap="all" spc="200" normalizeH="0" baseline="0" noProof="0" dirty="0" smtClean="0">
                <a:ln>
                  <a:noFill/>
                </a:ln>
                <a:solidFill>
                  <a:prstClr val="white"/>
                </a:solidFill>
                <a:effectLst/>
                <a:uLnTx/>
                <a:uFillTx/>
                <a:latin typeface="Franklin Gothic Medium"/>
                <a:ea typeface="+mj-ea"/>
                <a:cs typeface="+mj-cs"/>
              </a:rPr>
              <a:t>: French Revolution</a:t>
            </a:r>
            <a:endParaRPr kumimoji="0" lang="en-GB" sz="3200" b="0" i="0" u="none" strike="noStrike" kern="1200" cap="all" spc="200" normalizeH="0" baseline="0" noProof="0" dirty="0">
              <a:ln>
                <a:noFill/>
              </a:ln>
              <a:solidFill>
                <a:prstClr val="white"/>
              </a:solidFill>
              <a:effectLst/>
              <a:uLnTx/>
              <a:uFillTx/>
              <a:latin typeface="Franklin Gothic Medium"/>
              <a:ea typeface="+mj-ea"/>
              <a:cs typeface="+mj-cs"/>
            </a:endParaRPr>
          </a:p>
        </p:txBody>
      </p:sp>
    </p:spTree>
    <p:extLst>
      <p:ext uri="{BB962C8B-B14F-4D97-AF65-F5344CB8AC3E}">
        <p14:creationId xmlns:p14="http://schemas.microsoft.com/office/powerpoint/2010/main" val="11654413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p:cNvSpPr txBox="1">
            <a:spLocks noGrp="1"/>
          </p:cNvSpPr>
          <p:nvPr>
            <p:ph idx="1"/>
          </p:nvPr>
        </p:nvSpPr>
        <p:spPr>
          <a:xfrm>
            <a:off x="403412" y="1809526"/>
            <a:ext cx="11369488" cy="441646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None/>
            </a:pPr>
            <a:r>
              <a:rPr lang="en-GB" sz="2800" dirty="0" smtClean="0"/>
              <a:t>“</a:t>
            </a:r>
            <a:r>
              <a:rPr lang="en-GB" sz="2400" b="1" dirty="0">
                <a:solidFill>
                  <a:srgbClr val="FF0000"/>
                </a:solidFill>
              </a:rPr>
              <a:t>As in France politics, so in England manufacture </a:t>
            </a:r>
            <a:r>
              <a:rPr lang="en-GB" sz="2400" dirty="0"/>
              <a:t>and the movement of civil society in general drew into the whirl of history the last classes which had remained sunk in apathetic indifference to the universal interests of mankind</a:t>
            </a:r>
            <a:r>
              <a:rPr lang="en-GB" sz="2400" dirty="0" smtClean="0"/>
              <a:t>.”</a:t>
            </a:r>
          </a:p>
          <a:p>
            <a:pPr marL="45720" indent="0" algn="just">
              <a:buNone/>
            </a:pPr>
            <a:endParaRPr lang="en-GB" sz="2400" dirty="0"/>
          </a:p>
          <a:p>
            <a:pPr marL="45720" indent="0" algn="just">
              <a:buNone/>
            </a:pPr>
            <a:r>
              <a:rPr lang="en-GB" sz="2400" dirty="0" smtClean="0"/>
              <a:t>“</a:t>
            </a:r>
            <a:r>
              <a:rPr lang="en-GB" sz="2400" dirty="0"/>
              <a:t>The industrial revolution is of the </a:t>
            </a:r>
            <a:r>
              <a:rPr lang="en-GB" sz="2400" dirty="0">
                <a:solidFill>
                  <a:srgbClr val="FF0000"/>
                </a:solidFill>
              </a:rPr>
              <a:t>same importance for England as the political revolution for France</a:t>
            </a:r>
            <a:r>
              <a:rPr lang="en-GB" sz="2400" dirty="0"/>
              <a:t>, and the philosophical revolution for Germany; and </a:t>
            </a:r>
            <a:r>
              <a:rPr lang="en-GB" sz="2400" dirty="0">
                <a:solidFill>
                  <a:srgbClr val="FF0000"/>
                </a:solidFill>
              </a:rPr>
              <a:t>the difference between England in 1760 and in 1844 is at least as great as that between France under the </a:t>
            </a:r>
            <a:r>
              <a:rPr lang="en-GB" sz="2400" i="1" dirty="0" err="1">
                <a:solidFill>
                  <a:srgbClr val="FF0000"/>
                </a:solidFill>
              </a:rPr>
              <a:t>ancien</a:t>
            </a:r>
            <a:r>
              <a:rPr lang="en-GB" sz="2400" i="1" dirty="0">
                <a:solidFill>
                  <a:srgbClr val="FF0000"/>
                </a:solidFill>
              </a:rPr>
              <a:t> </a:t>
            </a:r>
            <a:r>
              <a:rPr lang="en-GB" sz="2400" i="1" dirty="0" err="1">
                <a:solidFill>
                  <a:srgbClr val="FF0000"/>
                </a:solidFill>
              </a:rPr>
              <a:t>régime</a:t>
            </a:r>
            <a:r>
              <a:rPr lang="en-GB" sz="2400" i="1" dirty="0">
                <a:solidFill>
                  <a:srgbClr val="FF0000"/>
                </a:solidFill>
              </a:rPr>
              <a:t> </a:t>
            </a:r>
            <a:r>
              <a:rPr lang="en-GB" sz="2400" dirty="0">
                <a:solidFill>
                  <a:srgbClr val="FF0000"/>
                </a:solidFill>
              </a:rPr>
              <a:t>and during the revolution of July</a:t>
            </a:r>
            <a:r>
              <a:rPr lang="en-GB" sz="2400" dirty="0"/>
              <a:t>. </a:t>
            </a:r>
            <a:r>
              <a:rPr lang="en-GB" sz="2400" dirty="0">
                <a:solidFill>
                  <a:schemeClr val="accent5"/>
                </a:solidFill>
              </a:rPr>
              <a:t>But the mightiest result of this industrial transformation is the English proletariat</a:t>
            </a:r>
            <a:r>
              <a:rPr lang="en-GB" sz="2400" dirty="0" smtClean="0"/>
              <a:t>.”</a:t>
            </a:r>
            <a:endParaRPr lang="en-GB" sz="2400" dirty="0"/>
          </a:p>
        </p:txBody>
      </p:sp>
      <p:sp>
        <p:nvSpPr>
          <p:cNvPr id="12" name="Title 1"/>
          <p:cNvSpPr txBox="1">
            <a:spLocks/>
          </p:cNvSpPr>
          <p:nvPr/>
        </p:nvSpPr>
        <p:spPr>
          <a:xfrm>
            <a:off x="242047" y="355847"/>
            <a:ext cx="11784919"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i="1" dirty="0"/>
              <a:t>The Condition of the Working Class in </a:t>
            </a:r>
            <a:r>
              <a:rPr lang="en-GB" i="1" dirty="0" smtClean="0"/>
              <a:t>England</a:t>
            </a:r>
            <a:r>
              <a:rPr lang="en-GB" dirty="0" smtClean="0"/>
              <a:t>: French Revolution</a:t>
            </a:r>
            <a:endParaRPr lang="en-GB" dirty="0"/>
          </a:p>
        </p:txBody>
      </p:sp>
    </p:spTree>
    <p:extLst>
      <p:ext uri="{BB962C8B-B14F-4D97-AF65-F5344CB8AC3E}">
        <p14:creationId xmlns:p14="http://schemas.microsoft.com/office/powerpoint/2010/main" val="291943911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49870" y="1644728"/>
            <a:ext cx="3277096" cy="19662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Content Placeholder 2"/>
          <p:cNvSpPr txBox="1">
            <a:spLocks noGrp="1"/>
          </p:cNvSpPr>
          <p:nvPr>
            <p:ph idx="1"/>
          </p:nvPr>
        </p:nvSpPr>
        <p:spPr>
          <a:xfrm>
            <a:off x="403412" y="1809525"/>
            <a:ext cx="8169088" cy="4738231"/>
          </a:xfrm>
          <a:prstGeom prst="rect">
            <a:avLst/>
          </a:prstGeom>
        </p:spPr>
        <p:txBody>
          <a:bodyPr>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None/>
            </a:pPr>
            <a:r>
              <a:rPr lang="en-GB" sz="3000" dirty="0" smtClean="0"/>
              <a:t>“ … the </a:t>
            </a:r>
            <a:r>
              <a:rPr lang="en-GB" sz="3000" dirty="0"/>
              <a:t>deep wrath of the whole working-class, from Glasgow to London, against the rich, by whom they are systematically plundered and mercilessly left to their fate, a wrath which before too long a time goes by, a time almost within the power of man to predict, must break </a:t>
            </a:r>
            <a:r>
              <a:rPr lang="en-GB" sz="3000" dirty="0" smtClean="0"/>
              <a:t>out into </a:t>
            </a:r>
            <a:r>
              <a:rPr lang="en-GB" sz="3000" dirty="0" smtClean="0">
                <a:solidFill>
                  <a:srgbClr val="FF0000"/>
                </a:solidFill>
              </a:rPr>
              <a:t>a revolution in comparison with which the French Revolution, and the year 1794, will prove to have been child’s play</a:t>
            </a:r>
            <a:r>
              <a:rPr lang="en-GB" sz="3000" dirty="0" smtClean="0"/>
              <a:t>.”</a:t>
            </a:r>
          </a:p>
          <a:p>
            <a:pPr marL="45720" indent="0">
              <a:buNone/>
            </a:pPr>
            <a:endParaRPr lang="en-GB" dirty="0"/>
          </a:p>
        </p:txBody>
      </p:sp>
      <p:sp>
        <p:nvSpPr>
          <p:cNvPr id="12" name="Title 1"/>
          <p:cNvSpPr txBox="1">
            <a:spLocks/>
          </p:cNvSpPr>
          <p:nvPr/>
        </p:nvSpPr>
        <p:spPr>
          <a:xfrm>
            <a:off x="242047" y="355847"/>
            <a:ext cx="11784919"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1" u="none" strike="noStrike" kern="1200" cap="all" spc="200" normalizeH="0" baseline="0" noProof="0" dirty="0">
                <a:ln>
                  <a:noFill/>
                </a:ln>
                <a:solidFill>
                  <a:prstClr val="white"/>
                </a:solidFill>
                <a:effectLst/>
                <a:uLnTx/>
                <a:uFillTx/>
                <a:latin typeface="Franklin Gothic Medium"/>
                <a:ea typeface="+mj-ea"/>
                <a:cs typeface="+mj-cs"/>
              </a:rPr>
              <a:t>The Condition of the Working Class in </a:t>
            </a:r>
            <a:r>
              <a:rPr kumimoji="0" lang="en-GB" sz="3200" b="0" i="1" u="none" strike="noStrike" kern="1200" cap="all" spc="200" normalizeH="0" baseline="0" noProof="0" dirty="0" smtClean="0">
                <a:ln>
                  <a:noFill/>
                </a:ln>
                <a:solidFill>
                  <a:prstClr val="white"/>
                </a:solidFill>
                <a:effectLst/>
                <a:uLnTx/>
                <a:uFillTx/>
                <a:latin typeface="Franklin Gothic Medium"/>
                <a:ea typeface="+mj-ea"/>
                <a:cs typeface="+mj-cs"/>
              </a:rPr>
              <a:t>England</a:t>
            </a:r>
            <a:r>
              <a:rPr kumimoji="0" lang="en-GB" sz="3200" b="0" i="0" u="none" strike="noStrike" kern="1200" cap="all" spc="200" normalizeH="0" baseline="0" noProof="0" dirty="0" smtClean="0">
                <a:ln>
                  <a:noFill/>
                </a:ln>
                <a:solidFill>
                  <a:prstClr val="white"/>
                </a:solidFill>
                <a:effectLst/>
                <a:uLnTx/>
                <a:uFillTx/>
                <a:latin typeface="Franklin Gothic Medium"/>
                <a:ea typeface="+mj-ea"/>
                <a:cs typeface="+mj-cs"/>
              </a:rPr>
              <a:t>: French Revolution</a:t>
            </a:r>
            <a:endParaRPr kumimoji="0" lang="en-GB" sz="3200" b="0" i="0" u="none" strike="noStrike" kern="1200" cap="all" spc="200" normalizeH="0" baseline="0" noProof="0" dirty="0">
              <a:ln>
                <a:noFill/>
              </a:ln>
              <a:solidFill>
                <a:prstClr val="white"/>
              </a:solidFill>
              <a:effectLst/>
              <a:uLnTx/>
              <a:uFillTx/>
              <a:latin typeface="Franklin Gothic Medium"/>
              <a:ea typeface="+mj-ea"/>
              <a:cs typeface="+mj-cs"/>
            </a:endParaRPr>
          </a:p>
        </p:txBody>
      </p:sp>
    </p:spTree>
    <p:extLst>
      <p:ext uri="{BB962C8B-B14F-4D97-AF65-F5344CB8AC3E}">
        <p14:creationId xmlns:p14="http://schemas.microsoft.com/office/powerpoint/2010/main" val="107352180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a:blip r:embed="rId2" cstate="print">
            <a:extLst>
              <a:ext uri="{28A0092B-C50C-407E-A947-70E740481C1C}">
                <a14:useLocalDpi xmlns:a14="http://schemas.microsoft.com/office/drawing/2010/main" val="0"/>
              </a:ext>
            </a:extLst>
          </a:blip>
          <a:stretch>
            <a:fillRect/>
          </a:stretch>
        </p:blipFill>
        <p:spPr>
          <a:xfrm>
            <a:off x="914399" y="0"/>
            <a:ext cx="10420406" cy="6858000"/>
          </a:xfrm>
        </p:spPr>
      </p:pic>
      <p:sp>
        <p:nvSpPr>
          <p:cNvPr id="5" name="Rectangle 4"/>
          <p:cNvSpPr/>
          <p:nvPr/>
        </p:nvSpPr>
        <p:spPr>
          <a:xfrm>
            <a:off x="0" y="2183936"/>
            <a:ext cx="2269067" cy="1384995"/>
          </a:xfrm>
          <a:prstGeom prst="rect">
            <a:avLst/>
          </a:prstGeom>
        </p:spPr>
        <p:txBody>
          <a:bodyPr wrap="square">
            <a:spAutoFit/>
          </a:bodyPr>
          <a:lstStyle/>
          <a:p>
            <a:pPr algn="ctr"/>
            <a:r>
              <a:rPr lang="en-GB" sz="2800" dirty="0" smtClean="0"/>
              <a:t>1848: </a:t>
            </a:r>
          </a:p>
          <a:p>
            <a:pPr algn="ctr"/>
            <a:r>
              <a:rPr lang="en-GB" sz="2800" dirty="0" smtClean="0"/>
              <a:t>A Year of Revolutions </a:t>
            </a:r>
            <a:endParaRPr lang="en-GB" sz="2800" dirty="0"/>
          </a:p>
        </p:txBody>
      </p:sp>
    </p:spTree>
    <p:extLst>
      <p:ext uri="{BB962C8B-B14F-4D97-AF65-F5344CB8AC3E}">
        <p14:creationId xmlns:p14="http://schemas.microsoft.com/office/powerpoint/2010/main" val="33695807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210524" cy="4834129"/>
          </a:xfrm>
        </p:spPr>
        <p:txBody>
          <a:bodyPr>
            <a:normAutofit/>
          </a:bodyPr>
          <a:lstStyle/>
          <a:p>
            <a:pPr marL="45720" indent="0">
              <a:buNone/>
            </a:pPr>
            <a:r>
              <a:rPr lang="en-GB" sz="2400" i="1" dirty="0" smtClean="0"/>
              <a:t>General causes</a:t>
            </a:r>
            <a:r>
              <a:rPr lang="en-GB" sz="2400" dirty="0" smtClean="0"/>
              <a:t>:</a:t>
            </a:r>
          </a:p>
          <a:p>
            <a:pPr marL="45720" indent="0">
              <a:buNone/>
            </a:pPr>
            <a:r>
              <a:rPr lang="en-GB" sz="2400" dirty="0" smtClean="0"/>
              <a:t>POLITICAL/IDEOLOGICAL CURRENTS</a:t>
            </a:r>
          </a:p>
          <a:p>
            <a:pPr marL="502920" indent="-457200">
              <a:buAutoNum type="alphaLcParenR"/>
            </a:pPr>
            <a:r>
              <a:rPr lang="en-GB" sz="2400" dirty="0" smtClean="0"/>
              <a:t>Nationalism</a:t>
            </a:r>
          </a:p>
          <a:p>
            <a:pPr marL="502920" indent="-457200">
              <a:buAutoNum type="alphaLcParenR"/>
            </a:pPr>
            <a:r>
              <a:rPr lang="en-GB" sz="2400" dirty="0" smtClean="0"/>
              <a:t>Liberal Constitutionalism (led by middle classes)</a:t>
            </a:r>
          </a:p>
          <a:p>
            <a:pPr marL="502920" indent="-457200">
              <a:buAutoNum type="alphaLcParenR"/>
            </a:pPr>
            <a:r>
              <a:rPr lang="en-GB" sz="2400" dirty="0" smtClean="0"/>
              <a:t>‘Revolutionary’ potential of working/lower classes</a:t>
            </a:r>
          </a:p>
          <a:p>
            <a:pPr marL="502920" indent="-457200">
              <a:buAutoNum type="alphaLcParenR"/>
            </a:pPr>
            <a:endParaRPr lang="en-GB" sz="2400" dirty="0"/>
          </a:p>
          <a:p>
            <a:pPr marL="45720" indent="0">
              <a:buNone/>
            </a:pPr>
            <a:r>
              <a:rPr lang="en-GB" sz="2400" dirty="0" smtClean="0"/>
              <a:t>SOCIOECONOMIC ISSUES</a:t>
            </a:r>
          </a:p>
          <a:p>
            <a:pPr>
              <a:buFontTx/>
              <a:buChar char="-"/>
            </a:pPr>
            <a:r>
              <a:rPr lang="en-GB" sz="2400" dirty="0" smtClean="0"/>
              <a:t>Famine</a:t>
            </a:r>
          </a:p>
          <a:p>
            <a:pPr>
              <a:buFontTx/>
              <a:buChar char="-"/>
            </a:pPr>
            <a:r>
              <a:rPr lang="en-GB" sz="2400" dirty="0" smtClean="0"/>
              <a:t>Unemployment</a:t>
            </a:r>
          </a:p>
          <a:p>
            <a:pPr>
              <a:buFontTx/>
              <a:buChar char="-"/>
            </a:pPr>
            <a:r>
              <a:rPr lang="en-GB" sz="2400" dirty="0" smtClean="0"/>
              <a:t>Sickness</a:t>
            </a:r>
            <a:endParaRPr lang="en-GB" sz="2400" dirty="0"/>
          </a:p>
        </p:txBody>
      </p:sp>
      <p:sp>
        <p:nvSpPr>
          <p:cNvPr id="3" name="Title 2"/>
          <p:cNvSpPr>
            <a:spLocks noGrp="1"/>
          </p:cNvSpPr>
          <p:nvPr>
            <p:ph type="title"/>
          </p:nvPr>
        </p:nvSpPr>
        <p:spPr>
          <a:xfrm>
            <a:off x="507999" y="508247"/>
            <a:ext cx="11175013" cy="1054394"/>
          </a:xfrm>
        </p:spPr>
        <p:txBody>
          <a:bodyPr/>
          <a:lstStyle/>
          <a:p>
            <a:r>
              <a:rPr lang="en-GB" dirty="0"/>
              <a:t>1848: </a:t>
            </a:r>
            <a:r>
              <a:rPr lang="en-GB" dirty="0" smtClean="0"/>
              <a:t>A </a:t>
            </a:r>
            <a:r>
              <a:rPr lang="en-GB" dirty="0"/>
              <a:t>Year of Revolutions </a:t>
            </a:r>
            <a:br>
              <a:rPr lang="en-GB" dirty="0"/>
            </a:br>
            <a:endParaRPr lang="en-GB" dirty="0"/>
          </a:p>
        </p:txBody>
      </p:sp>
    </p:spTree>
    <p:extLst>
      <p:ext uri="{BB962C8B-B14F-4D97-AF65-F5344CB8AC3E}">
        <p14:creationId xmlns:p14="http://schemas.microsoft.com/office/powerpoint/2010/main" val="24200748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288882" y="1641252"/>
            <a:ext cx="7480927" cy="5026248"/>
          </a:xfrm>
          <a:prstGeom prst="rect">
            <a:avLst/>
          </a:prstGeom>
        </p:spPr>
      </p:pic>
      <p:sp>
        <p:nvSpPr>
          <p:cNvPr id="3" name="Title 2"/>
          <p:cNvSpPr>
            <a:spLocks noGrp="1"/>
          </p:cNvSpPr>
          <p:nvPr>
            <p:ph type="title"/>
          </p:nvPr>
        </p:nvSpPr>
        <p:spPr>
          <a:xfrm>
            <a:off x="507999" y="495547"/>
            <a:ext cx="11175013" cy="1054394"/>
          </a:xfrm>
        </p:spPr>
        <p:txBody>
          <a:bodyPr/>
          <a:lstStyle/>
          <a:p>
            <a:r>
              <a:rPr lang="en-GB" dirty="0"/>
              <a:t>Belgian </a:t>
            </a:r>
            <a:r>
              <a:rPr lang="en-GB" dirty="0" smtClean="0"/>
              <a:t>Revolution (1830–1831)</a:t>
            </a:r>
            <a:br>
              <a:rPr lang="en-GB" dirty="0" smtClean="0"/>
            </a:br>
            <a:endParaRPr lang="en-GB" dirty="0"/>
          </a:p>
        </p:txBody>
      </p:sp>
      <p:sp>
        <p:nvSpPr>
          <p:cNvPr id="5" name="Rectangle 4"/>
          <p:cNvSpPr/>
          <p:nvPr/>
        </p:nvSpPr>
        <p:spPr>
          <a:xfrm>
            <a:off x="381000" y="3831210"/>
            <a:ext cx="1676400" cy="2585323"/>
          </a:xfrm>
          <a:prstGeom prst="rect">
            <a:avLst/>
          </a:prstGeom>
        </p:spPr>
        <p:txBody>
          <a:bodyPr wrap="square">
            <a:spAutoFit/>
          </a:bodyPr>
          <a:lstStyle/>
          <a:p>
            <a:r>
              <a:rPr lang="en-GB" dirty="0" err="1" smtClean="0"/>
              <a:t>Gustaf</a:t>
            </a:r>
            <a:r>
              <a:rPr lang="en-GB" dirty="0" smtClean="0"/>
              <a:t> </a:t>
            </a:r>
            <a:r>
              <a:rPr lang="en-GB" dirty="0" err="1" smtClean="0"/>
              <a:t>Wappers</a:t>
            </a:r>
            <a:r>
              <a:rPr lang="en-GB" dirty="0" smtClean="0"/>
              <a:t>,</a:t>
            </a:r>
          </a:p>
          <a:p>
            <a:r>
              <a:rPr lang="en-GB" i="1" dirty="0" smtClean="0"/>
              <a:t>Episode of the September Days 1830 on the Grand Place of Brussels </a:t>
            </a:r>
            <a:r>
              <a:rPr lang="en-GB" dirty="0" smtClean="0"/>
              <a:t>(1835)</a:t>
            </a:r>
            <a:endParaRPr lang="en-GB" i="1" dirty="0"/>
          </a:p>
        </p:txBody>
      </p:sp>
    </p:spTree>
    <p:extLst>
      <p:ext uri="{BB962C8B-B14F-4D97-AF65-F5344CB8AC3E}">
        <p14:creationId xmlns:p14="http://schemas.microsoft.com/office/powerpoint/2010/main" val="211261637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
            </a:r>
            <a:br>
              <a:rPr lang="en-GB" dirty="0" smtClean="0"/>
            </a:br>
            <a:r>
              <a:rPr lang="en-GB" dirty="0" smtClean="0"/>
              <a:t>Greek </a:t>
            </a:r>
            <a:r>
              <a:rPr lang="en-GB" dirty="0"/>
              <a:t>War of </a:t>
            </a:r>
            <a:r>
              <a:rPr lang="en-GB" dirty="0" smtClean="0"/>
              <a:t>Independence, 1821–1830</a:t>
            </a:r>
            <a:br>
              <a:rPr lang="en-GB" dirty="0" smtClean="0"/>
            </a:br>
            <a:r>
              <a:rPr lang="en-GB" dirty="0" smtClean="0"/>
              <a:t>establishment of kingdom of Greece, 1832</a:t>
            </a:r>
            <a:br>
              <a:rPr lang="en-GB" dirty="0" smtClean="0"/>
            </a:br>
            <a:endParaRPr lang="en-GB" dirty="0"/>
          </a:p>
        </p:txBody>
      </p:sp>
      <p:sp>
        <p:nvSpPr>
          <p:cNvPr id="6" name="Rectangle 5"/>
          <p:cNvSpPr/>
          <p:nvPr/>
        </p:nvSpPr>
        <p:spPr>
          <a:xfrm>
            <a:off x="6743700" y="1668462"/>
            <a:ext cx="2101643" cy="1200329"/>
          </a:xfrm>
          <a:prstGeom prst="rect">
            <a:avLst/>
          </a:prstGeom>
        </p:spPr>
        <p:txBody>
          <a:bodyPr wrap="square">
            <a:spAutoFit/>
          </a:bodyPr>
          <a:lstStyle/>
          <a:p>
            <a:r>
              <a:rPr lang="en-GB" dirty="0" err="1" smtClean="0"/>
              <a:t>Eugène</a:t>
            </a:r>
            <a:r>
              <a:rPr lang="en-GB" dirty="0" smtClean="0"/>
              <a:t> Delacroix,</a:t>
            </a:r>
            <a:endParaRPr lang="en-GB" dirty="0"/>
          </a:p>
          <a:p>
            <a:r>
              <a:rPr lang="en-GB" i="1" dirty="0" smtClean="0"/>
              <a:t>The Combat of the </a:t>
            </a:r>
            <a:r>
              <a:rPr lang="en-GB" i="1" dirty="0" err="1" smtClean="0"/>
              <a:t>Giaour</a:t>
            </a:r>
            <a:r>
              <a:rPr lang="en-GB" i="1" dirty="0" smtClean="0"/>
              <a:t> and Hassan </a:t>
            </a:r>
            <a:r>
              <a:rPr lang="en-GB" dirty="0" smtClean="0"/>
              <a:t>(1826)</a:t>
            </a:r>
            <a:endParaRPr lang="en-GB" i="1" dirty="0"/>
          </a:p>
        </p:txBody>
      </p:sp>
      <p:pic>
        <p:nvPicPr>
          <p:cNvPr id="7" name="Picture 6"/>
          <p:cNvPicPr>
            <a:picLocks noChangeAspect="1"/>
          </p:cNvPicPr>
          <p:nvPr/>
        </p:nvPicPr>
        <p:blipFill rotWithShape="1">
          <a:blip r:embed="rId2"/>
          <a:srcRect l="13340" t="7018" r="11951" b="18808"/>
          <a:stretch/>
        </p:blipFill>
        <p:spPr>
          <a:xfrm>
            <a:off x="9099940" y="1668462"/>
            <a:ext cx="2876159" cy="4999038"/>
          </a:xfrm>
          <a:prstGeom prst="rect">
            <a:avLst/>
          </a:prstGeom>
        </p:spPr>
      </p:pic>
      <p:sp>
        <p:nvSpPr>
          <p:cNvPr id="9" name="Content Placeholder 8"/>
          <p:cNvSpPr>
            <a:spLocks noGrp="1"/>
          </p:cNvSpPr>
          <p:nvPr>
            <p:ph idx="1"/>
          </p:nvPr>
        </p:nvSpPr>
        <p:spPr>
          <a:xfrm>
            <a:off x="5638799" y="5034755"/>
            <a:ext cx="11210524" cy="4407408"/>
          </a:xfrm>
        </p:spPr>
        <p:txBody>
          <a:bodyPr/>
          <a:lstStyle/>
          <a:p>
            <a:endParaRPr lang="en-GB" dirty="0"/>
          </a:p>
        </p:txBody>
      </p:sp>
      <p:pic>
        <p:nvPicPr>
          <p:cNvPr id="11" name="Picture 10"/>
          <p:cNvPicPr>
            <a:picLocks noChangeAspect="1"/>
          </p:cNvPicPr>
          <p:nvPr/>
        </p:nvPicPr>
        <p:blipFill rotWithShape="1">
          <a:blip r:embed="rId3"/>
          <a:srcRect l="11111" t="4115" r="11111" b="4613"/>
          <a:stretch/>
        </p:blipFill>
        <p:spPr>
          <a:xfrm>
            <a:off x="215900" y="1574800"/>
            <a:ext cx="6527800" cy="5119661"/>
          </a:xfrm>
          <a:prstGeom prst="rect">
            <a:avLst/>
          </a:prstGeom>
        </p:spPr>
      </p:pic>
    </p:spTree>
    <p:extLst>
      <p:ext uri="{BB962C8B-B14F-4D97-AF65-F5344CB8AC3E}">
        <p14:creationId xmlns:p14="http://schemas.microsoft.com/office/powerpoint/2010/main" val="16405273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15089" y="1630362"/>
            <a:ext cx="4225135" cy="5075237"/>
          </a:xfrm>
          <a:prstGeom prst="rect">
            <a:avLst/>
          </a:prstGeom>
        </p:spPr>
      </p:pic>
      <p:sp>
        <p:nvSpPr>
          <p:cNvPr id="3" name="Title 2"/>
          <p:cNvSpPr>
            <a:spLocks noGrp="1"/>
          </p:cNvSpPr>
          <p:nvPr>
            <p:ph type="title"/>
          </p:nvPr>
        </p:nvSpPr>
        <p:spPr/>
        <p:txBody>
          <a:bodyPr/>
          <a:lstStyle/>
          <a:p>
            <a:r>
              <a:rPr lang="en-GB" dirty="0" smtClean="0"/>
              <a:t>Romanticism and Hellenism</a:t>
            </a:r>
            <a:endParaRPr lang="en-GB" dirty="0"/>
          </a:p>
        </p:txBody>
      </p:sp>
      <p:sp>
        <p:nvSpPr>
          <p:cNvPr id="5" name="Rectangle 4"/>
          <p:cNvSpPr/>
          <p:nvPr/>
        </p:nvSpPr>
        <p:spPr>
          <a:xfrm>
            <a:off x="215089" y="1771134"/>
            <a:ext cx="975364" cy="2031325"/>
          </a:xfrm>
          <a:prstGeom prst="rect">
            <a:avLst/>
          </a:prstGeom>
        </p:spPr>
        <p:txBody>
          <a:bodyPr wrap="square">
            <a:spAutoFit/>
          </a:bodyPr>
          <a:lstStyle/>
          <a:p>
            <a:r>
              <a:rPr lang="en-GB" dirty="0" smtClean="0">
                <a:solidFill>
                  <a:schemeClr val="bg1"/>
                </a:solidFill>
              </a:rPr>
              <a:t>Lord Byron painted by Thomas Phillips in 1813</a:t>
            </a:r>
            <a:endParaRPr lang="en-GB" dirty="0">
              <a:solidFill>
                <a:schemeClr val="bg1"/>
              </a:solidFill>
            </a:endParaRPr>
          </a:p>
        </p:txBody>
      </p:sp>
      <p:pic>
        <p:nvPicPr>
          <p:cNvPr id="7" name="Picture 6"/>
          <p:cNvPicPr>
            <a:picLocks noChangeAspect="1"/>
          </p:cNvPicPr>
          <p:nvPr/>
        </p:nvPicPr>
        <p:blipFill>
          <a:blip r:embed="rId3"/>
          <a:stretch>
            <a:fillRect/>
          </a:stretch>
        </p:blipFill>
        <p:spPr>
          <a:xfrm>
            <a:off x="5905500" y="2441407"/>
            <a:ext cx="6044706" cy="4254906"/>
          </a:xfrm>
          <a:prstGeom prst="rect">
            <a:avLst/>
          </a:prstGeom>
        </p:spPr>
      </p:pic>
      <p:sp>
        <p:nvSpPr>
          <p:cNvPr id="8" name="Rectangle 7"/>
          <p:cNvSpPr/>
          <p:nvPr/>
        </p:nvSpPr>
        <p:spPr>
          <a:xfrm>
            <a:off x="3327400" y="1630362"/>
            <a:ext cx="8636000" cy="2031325"/>
          </a:xfrm>
          <a:prstGeom prst="rect">
            <a:avLst/>
          </a:prstGeom>
        </p:spPr>
        <p:txBody>
          <a:bodyPr wrap="square" numCol="2">
            <a:spAutoFit/>
          </a:bodyPr>
          <a:lstStyle/>
          <a:p>
            <a:r>
              <a:rPr lang="en-GB" dirty="0" smtClean="0">
                <a:solidFill>
                  <a:srgbClr val="FF0000"/>
                </a:solidFill>
              </a:rPr>
              <a:t>The mountains look on Marathon -- </a:t>
            </a:r>
          </a:p>
          <a:p>
            <a:r>
              <a:rPr lang="en-GB" dirty="0" smtClean="0">
                <a:solidFill>
                  <a:srgbClr val="FF0000"/>
                </a:solidFill>
              </a:rPr>
              <a:t>And Marathon looks on the sea; </a:t>
            </a:r>
          </a:p>
          <a:p>
            <a:r>
              <a:rPr lang="en-GB" dirty="0" smtClean="0">
                <a:solidFill>
                  <a:srgbClr val="FF0000"/>
                </a:solidFill>
              </a:rPr>
              <a:t>And musing there an hour alone, </a:t>
            </a:r>
          </a:p>
          <a:p>
            <a:r>
              <a:rPr lang="en-GB" dirty="0" smtClean="0">
                <a:solidFill>
                  <a:srgbClr val="FF0000"/>
                </a:solidFill>
              </a:rPr>
              <a:t>I </a:t>
            </a:r>
            <a:r>
              <a:rPr lang="en-GB" dirty="0" err="1" smtClean="0">
                <a:solidFill>
                  <a:srgbClr val="FF0000"/>
                </a:solidFill>
              </a:rPr>
              <a:t>dream'd</a:t>
            </a:r>
            <a:r>
              <a:rPr lang="en-GB" dirty="0" smtClean="0">
                <a:solidFill>
                  <a:srgbClr val="FF0000"/>
                </a:solidFill>
              </a:rPr>
              <a:t> that Greece might yet be free </a:t>
            </a:r>
          </a:p>
          <a:p>
            <a:r>
              <a:rPr lang="en-GB" dirty="0" smtClean="0">
                <a:solidFill>
                  <a:srgbClr val="FF0000"/>
                </a:solidFill>
              </a:rPr>
              <a:t>For, standing on the Persians' grave, </a:t>
            </a:r>
          </a:p>
          <a:p>
            <a:r>
              <a:rPr lang="en-GB" dirty="0" smtClean="0">
                <a:solidFill>
                  <a:srgbClr val="FF0000"/>
                </a:solidFill>
              </a:rPr>
              <a:t>I could not deem myself a slave. </a:t>
            </a:r>
          </a:p>
          <a:p>
            <a:r>
              <a:rPr lang="en-GB" dirty="0" smtClean="0">
                <a:solidFill>
                  <a:srgbClr val="FF0000"/>
                </a:solidFill>
              </a:rPr>
              <a:t>... </a:t>
            </a:r>
          </a:p>
          <a:p>
            <a:r>
              <a:rPr lang="en-GB" dirty="0" smtClean="0">
                <a:solidFill>
                  <a:srgbClr val="FF0000"/>
                </a:solidFill>
              </a:rPr>
              <a:t>Must we but weep o'er days more blest?</a:t>
            </a:r>
          </a:p>
          <a:p>
            <a:r>
              <a:rPr lang="en-GB" dirty="0" smtClean="0">
                <a:solidFill>
                  <a:srgbClr val="FF0000"/>
                </a:solidFill>
              </a:rPr>
              <a:t>Must we but blush? – Our fathers bled. </a:t>
            </a:r>
          </a:p>
          <a:p>
            <a:r>
              <a:rPr lang="en-GB" dirty="0" smtClean="0">
                <a:solidFill>
                  <a:srgbClr val="FF0000"/>
                </a:solidFill>
              </a:rPr>
              <a:t>Earth! render back from out thy breast </a:t>
            </a:r>
          </a:p>
          <a:p>
            <a:r>
              <a:rPr lang="en-GB" dirty="0" smtClean="0">
                <a:solidFill>
                  <a:srgbClr val="FF0000"/>
                </a:solidFill>
              </a:rPr>
              <a:t>A remnant of our Spartan dead! </a:t>
            </a:r>
          </a:p>
          <a:p>
            <a:r>
              <a:rPr lang="en-GB" dirty="0" smtClean="0">
                <a:solidFill>
                  <a:srgbClr val="FF0000"/>
                </a:solidFill>
              </a:rPr>
              <a:t>Of the three hundred grant but three, </a:t>
            </a:r>
          </a:p>
          <a:p>
            <a:r>
              <a:rPr lang="en-GB" dirty="0" smtClean="0">
                <a:solidFill>
                  <a:srgbClr val="FF0000"/>
                </a:solidFill>
              </a:rPr>
              <a:t>To make a new Thermopylae.</a:t>
            </a:r>
          </a:p>
        </p:txBody>
      </p:sp>
      <p:sp>
        <p:nvSpPr>
          <p:cNvPr id="9" name="Rectangle 8"/>
          <p:cNvSpPr/>
          <p:nvPr/>
        </p:nvSpPr>
        <p:spPr>
          <a:xfrm>
            <a:off x="5905500" y="3200022"/>
            <a:ext cx="3632200" cy="923330"/>
          </a:xfrm>
          <a:prstGeom prst="rect">
            <a:avLst/>
          </a:prstGeom>
        </p:spPr>
        <p:txBody>
          <a:bodyPr wrap="square">
            <a:spAutoFit/>
          </a:bodyPr>
          <a:lstStyle/>
          <a:p>
            <a:pPr algn="ctr"/>
            <a:endParaRPr lang="en-GB" dirty="0" smtClean="0"/>
          </a:p>
          <a:p>
            <a:pPr algn="ctr"/>
            <a:r>
              <a:rPr lang="en-GB" dirty="0" smtClean="0">
                <a:solidFill>
                  <a:srgbClr val="FF0000"/>
                </a:solidFill>
              </a:rPr>
              <a:t>Byron, </a:t>
            </a:r>
            <a:r>
              <a:rPr lang="en-GB" i="1" dirty="0" smtClean="0">
                <a:solidFill>
                  <a:srgbClr val="FF0000"/>
                </a:solidFill>
              </a:rPr>
              <a:t>The Isles of Greece</a:t>
            </a:r>
            <a:r>
              <a:rPr lang="en-GB" dirty="0">
                <a:solidFill>
                  <a:srgbClr val="FF0000"/>
                </a:solidFill>
              </a:rPr>
              <a:t> </a:t>
            </a:r>
            <a:r>
              <a:rPr lang="en-GB" dirty="0" smtClean="0">
                <a:solidFill>
                  <a:srgbClr val="FF0000"/>
                </a:solidFill>
              </a:rPr>
              <a:t>in </a:t>
            </a:r>
            <a:r>
              <a:rPr lang="en-GB" i="1" dirty="0" smtClean="0">
                <a:solidFill>
                  <a:srgbClr val="FF0000"/>
                </a:solidFill>
              </a:rPr>
              <a:t>Don Juan </a:t>
            </a:r>
            <a:r>
              <a:rPr lang="en-GB" dirty="0" smtClean="0">
                <a:solidFill>
                  <a:srgbClr val="FF0000"/>
                </a:solidFill>
              </a:rPr>
              <a:t>(1819)</a:t>
            </a:r>
            <a:endParaRPr lang="en-GB" dirty="0">
              <a:solidFill>
                <a:srgbClr val="FF0000"/>
              </a:solidFill>
            </a:endParaRPr>
          </a:p>
        </p:txBody>
      </p:sp>
      <p:sp>
        <p:nvSpPr>
          <p:cNvPr id="10" name="Rectangle 9"/>
          <p:cNvSpPr/>
          <p:nvPr/>
        </p:nvSpPr>
        <p:spPr>
          <a:xfrm>
            <a:off x="4440224" y="4568860"/>
            <a:ext cx="1452082" cy="2031325"/>
          </a:xfrm>
          <a:prstGeom prst="rect">
            <a:avLst/>
          </a:prstGeom>
        </p:spPr>
        <p:txBody>
          <a:bodyPr wrap="square">
            <a:spAutoFit/>
          </a:bodyPr>
          <a:lstStyle/>
          <a:p>
            <a:pPr algn="r"/>
            <a:r>
              <a:rPr lang="en-GB" dirty="0" smtClean="0"/>
              <a:t>Joseph Denis </a:t>
            </a:r>
            <a:r>
              <a:rPr lang="en-GB" dirty="0" err="1" smtClean="0"/>
              <a:t>Odevaere</a:t>
            </a:r>
            <a:r>
              <a:rPr lang="en-GB" dirty="0" smtClean="0"/>
              <a:t>,</a:t>
            </a:r>
          </a:p>
          <a:p>
            <a:pPr algn="r"/>
            <a:r>
              <a:rPr lang="en-GB" i="1" dirty="0" smtClean="0"/>
              <a:t>Lord Byron on His Deathbed</a:t>
            </a:r>
          </a:p>
          <a:p>
            <a:pPr algn="r"/>
            <a:r>
              <a:rPr lang="en-GB" dirty="0" smtClean="0"/>
              <a:t>(c. 1826)</a:t>
            </a:r>
            <a:endParaRPr lang="en-GB" dirty="0"/>
          </a:p>
        </p:txBody>
      </p:sp>
    </p:spTree>
    <p:extLst>
      <p:ext uri="{BB962C8B-B14F-4D97-AF65-F5344CB8AC3E}">
        <p14:creationId xmlns:p14="http://schemas.microsoft.com/office/powerpoint/2010/main" val="368135927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165600" y="1643063"/>
            <a:ext cx="7812423" cy="5024365"/>
          </a:xfrm>
          <a:prstGeom prst="rect">
            <a:avLst/>
          </a:prstGeom>
        </p:spPr>
      </p:pic>
      <p:sp>
        <p:nvSpPr>
          <p:cNvPr id="3" name="Title 2"/>
          <p:cNvSpPr>
            <a:spLocks noGrp="1"/>
          </p:cNvSpPr>
          <p:nvPr>
            <p:ph type="title"/>
          </p:nvPr>
        </p:nvSpPr>
        <p:spPr/>
        <p:txBody>
          <a:bodyPr/>
          <a:lstStyle/>
          <a:p>
            <a:r>
              <a:rPr lang="en-GB" dirty="0" smtClean="0"/>
              <a:t>Hellenism</a:t>
            </a:r>
            <a:endParaRPr lang="en-GB" dirty="0"/>
          </a:p>
        </p:txBody>
      </p:sp>
      <p:pic>
        <p:nvPicPr>
          <p:cNvPr id="5" name="Picture 4"/>
          <p:cNvPicPr>
            <a:picLocks noChangeAspect="1"/>
          </p:cNvPicPr>
          <p:nvPr/>
        </p:nvPicPr>
        <p:blipFill>
          <a:blip r:embed="rId3"/>
          <a:stretch>
            <a:fillRect/>
          </a:stretch>
        </p:blipFill>
        <p:spPr>
          <a:xfrm>
            <a:off x="203200" y="1643063"/>
            <a:ext cx="3391998" cy="5049837"/>
          </a:xfrm>
          <a:prstGeom prst="rect">
            <a:avLst/>
          </a:prstGeom>
        </p:spPr>
      </p:pic>
    </p:spTree>
    <p:extLst>
      <p:ext uri="{BB962C8B-B14F-4D97-AF65-F5344CB8AC3E}">
        <p14:creationId xmlns:p14="http://schemas.microsoft.com/office/powerpoint/2010/main" val="318195742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a:blip r:embed="rId2"/>
          <a:stretch>
            <a:fillRect/>
          </a:stretch>
        </p:blipFill>
        <p:spPr>
          <a:xfrm>
            <a:off x="1930400" y="144462"/>
            <a:ext cx="8153400" cy="6544479"/>
          </a:xfrm>
          <a:prstGeom prst="rect">
            <a:avLst/>
          </a:prstGeom>
        </p:spPr>
      </p:pic>
      <p:sp>
        <p:nvSpPr>
          <p:cNvPr id="5" name="Title 2"/>
          <p:cNvSpPr txBox="1">
            <a:spLocks/>
          </p:cNvSpPr>
          <p:nvPr/>
        </p:nvSpPr>
        <p:spPr>
          <a:xfrm>
            <a:off x="406400" y="0"/>
            <a:ext cx="3048000" cy="27686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algn="l"/>
            <a:r>
              <a:rPr lang="en-GB" dirty="0" smtClean="0"/>
              <a:t>July revolution, France (1830)</a:t>
            </a:r>
            <a:endParaRPr lang="en-GB" dirty="0"/>
          </a:p>
        </p:txBody>
      </p:sp>
      <p:sp>
        <p:nvSpPr>
          <p:cNvPr id="6" name="Rectangle 5"/>
          <p:cNvSpPr/>
          <p:nvPr/>
        </p:nvSpPr>
        <p:spPr>
          <a:xfrm>
            <a:off x="10566400" y="3086100"/>
            <a:ext cx="1282700" cy="1754326"/>
          </a:xfrm>
          <a:prstGeom prst="rect">
            <a:avLst/>
          </a:prstGeom>
        </p:spPr>
        <p:txBody>
          <a:bodyPr wrap="square">
            <a:spAutoFit/>
          </a:bodyPr>
          <a:lstStyle/>
          <a:p>
            <a:r>
              <a:rPr lang="en-GB" dirty="0" err="1" smtClean="0"/>
              <a:t>Eugène</a:t>
            </a:r>
            <a:r>
              <a:rPr lang="en-GB" dirty="0" smtClean="0"/>
              <a:t> Delacroix,</a:t>
            </a:r>
          </a:p>
          <a:p>
            <a:r>
              <a:rPr lang="en-GB" i="1" dirty="0" smtClean="0"/>
              <a:t>Liberty Leading the People </a:t>
            </a:r>
            <a:r>
              <a:rPr lang="en-GB" dirty="0" smtClean="0"/>
              <a:t>(1830)</a:t>
            </a:r>
            <a:endParaRPr lang="en-GB" i="1" dirty="0"/>
          </a:p>
        </p:txBody>
      </p:sp>
    </p:spTree>
    <p:extLst>
      <p:ext uri="{BB962C8B-B14F-4D97-AF65-F5344CB8AC3E}">
        <p14:creationId xmlns:p14="http://schemas.microsoft.com/office/powerpoint/2010/main" val="266537743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
            </a:r>
            <a:br>
              <a:rPr lang="en-GB" dirty="0" smtClean="0"/>
            </a:br>
            <a:r>
              <a:rPr lang="en-GB" dirty="0"/>
              <a:t/>
            </a:r>
            <a:br>
              <a:rPr lang="en-GB" dirty="0"/>
            </a:br>
            <a:r>
              <a:rPr lang="en-GB" dirty="0" smtClean="0"/>
              <a:t>Bourbon restoration (1814–1815, 1815–1830)</a:t>
            </a:r>
            <a:br>
              <a:rPr lang="en-GB" dirty="0" smtClean="0"/>
            </a:br>
            <a:r>
              <a:rPr lang="en-GB" dirty="0" smtClean="0"/>
              <a:t/>
            </a:r>
            <a:br>
              <a:rPr lang="en-GB" dirty="0" smtClean="0"/>
            </a:br>
            <a:endParaRPr lang="en-US" dirty="0"/>
          </a:p>
        </p:txBody>
      </p:sp>
      <p:pic>
        <p:nvPicPr>
          <p:cNvPr id="6" name="Picture 5"/>
          <p:cNvPicPr>
            <a:picLocks noChangeAspect="1"/>
          </p:cNvPicPr>
          <p:nvPr/>
        </p:nvPicPr>
        <p:blipFill>
          <a:blip r:embed="rId2"/>
          <a:stretch>
            <a:fillRect/>
          </a:stretch>
        </p:blipFill>
        <p:spPr>
          <a:xfrm>
            <a:off x="191507" y="1647549"/>
            <a:ext cx="3571128" cy="2935209"/>
          </a:xfrm>
          <a:prstGeom prst="rect">
            <a:avLst/>
          </a:prstGeom>
        </p:spPr>
      </p:pic>
      <p:sp>
        <p:nvSpPr>
          <p:cNvPr id="7" name="Rectangle 6"/>
          <p:cNvSpPr/>
          <p:nvPr/>
        </p:nvSpPr>
        <p:spPr>
          <a:xfrm>
            <a:off x="324088" y="1647549"/>
            <a:ext cx="3438548" cy="92333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srgbClr val="FFFF00"/>
                </a:solidFill>
                <a:effectLst/>
                <a:uLnTx/>
                <a:uFillTx/>
                <a:latin typeface="Franklin Gothic Medium"/>
                <a:ea typeface="+mn-ea"/>
                <a:cs typeface="+mn-cs"/>
              </a:rPr>
              <a:t>‘Allegory’ of Bourbon Restoration, by Louis-Philippe </a:t>
            </a:r>
            <a:r>
              <a:rPr kumimoji="0" lang="en-US" sz="1800" b="0" i="0" u="none" strike="noStrike" kern="1200" cap="none" spc="0" normalizeH="0" baseline="0" noProof="0" dirty="0" err="1" smtClean="0">
                <a:ln>
                  <a:noFill/>
                </a:ln>
                <a:solidFill>
                  <a:srgbClr val="FFFF00"/>
                </a:solidFill>
                <a:effectLst/>
                <a:uLnTx/>
                <a:uFillTx/>
                <a:latin typeface="Franklin Gothic Medium"/>
                <a:ea typeface="+mn-ea"/>
                <a:cs typeface="+mn-cs"/>
              </a:rPr>
              <a:t>Crépin</a:t>
            </a:r>
            <a:r>
              <a:rPr kumimoji="0" lang="en-US" sz="1800" b="0" i="0" u="none" strike="noStrike" kern="1200" cap="none" spc="0" normalizeH="0" baseline="0" noProof="0" dirty="0" smtClean="0">
                <a:ln>
                  <a:noFill/>
                </a:ln>
                <a:solidFill>
                  <a:srgbClr val="FFFF00"/>
                </a:solidFill>
                <a:effectLst/>
                <a:uLnTx/>
                <a:uFillTx/>
                <a:latin typeface="Franklin Gothic Medium"/>
                <a:ea typeface="+mn-ea"/>
                <a:cs typeface="+mn-cs"/>
              </a:rPr>
              <a:t> (1814)</a:t>
            </a:r>
            <a:endParaRPr kumimoji="0" lang="en-US" sz="1800" b="0" i="0" u="none" strike="noStrike" kern="1200" cap="none" spc="0" normalizeH="0" baseline="0" noProof="0" dirty="0">
              <a:ln>
                <a:noFill/>
              </a:ln>
              <a:solidFill>
                <a:srgbClr val="FFFF00"/>
              </a:solidFill>
              <a:effectLst/>
              <a:uLnTx/>
              <a:uFillTx/>
              <a:latin typeface="Franklin Gothic Medium"/>
              <a:ea typeface="+mn-ea"/>
              <a:cs typeface="+mn-cs"/>
            </a:endParaRPr>
          </a:p>
        </p:txBody>
      </p:sp>
      <p:pic>
        <p:nvPicPr>
          <p:cNvPr id="5" name="Picture 4"/>
          <p:cNvPicPr>
            <a:picLocks noChangeAspect="1"/>
          </p:cNvPicPr>
          <p:nvPr/>
        </p:nvPicPr>
        <p:blipFill>
          <a:blip r:embed="rId3"/>
          <a:stretch>
            <a:fillRect/>
          </a:stretch>
        </p:blipFill>
        <p:spPr>
          <a:xfrm>
            <a:off x="3762635" y="2448179"/>
            <a:ext cx="8242113" cy="4269157"/>
          </a:xfrm>
          <a:prstGeom prst="rect">
            <a:avLst/>
          </a:prstGeom>
        </p:spPr>
      </p:pic>
      <p:sp>
        <p:nvSpPr>
          <p:cNvPr id="8" name="Rectangle 7"/>
          <p:cNvSpPr/>
          <p:nvPr/>
        </p:nvSpPr>
        <p:spPr>
          <a:xfrm>
            <a:off x="3895215" y="2570879"/>
            <a:ext cx="3438548" cy="92333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srgbClr val="FFFF00"/>
                </a:solidFill>
                <a:effectLst/>
                <a:uLnTx/>
                <a:uFillTx/>
                <a:latin typeface="Franklin Gothic Medium"/>
                <a:ea typeface="+mn-ea"/>
                <a:cs typeface="+mn-cs"/>
              </a:rPr>
              <a:t>Coronation </a:t>
            </a:r>
            <a:r>
              <a:rPr kumimoji="0" lang="en-US" sz="1800" b="0" i="0" u="none" strike="noStrike" kern="1200" cap="none" spc="0" normalizeH="0" baseline="0" noProof="0" dirty="0">
                <a:ln>
                  <a:noFill/>
                </a:ln>
                <a:solidFill>
                  <a:srgbClr val="FFFF00"/>
                </a:solidFill>
                <a:effectLst/>
                <a:uLnTx/>
                <a:uFillTx/>
                <a:latin typeface="Franklin Gothic Medium"/>
                <a:ea typeface="+mn-ea"/>
                <a:cs typeface="+mn-cs"/>
              </a:rPr>
              <a:t>of Charles X of </a:t>
            </a:r>
            <a:r>
              <a:rPr kumimoji="0" lang="en-US" sz="1800" b="0" i="0" u="none" strike="noStrike" kern="1200" cap="none" spc="0" normalizeH="0" baseline="0" noProof="0" dirty="0" smtClean="0">
                <a:ln>
                  <a:noFill/>
                </a:ln>
                <a:solidFill>
                  <a:srgbClr val="FFFF00"/>
                </a:solidFill>
                <a:effectLst/>
                <a:uLnTx/>
                <a:uFillTx/>
                <a:latin typeface="Franklin Gothic Medium"/>
                <a:ea typeface="+mn-ea"/>
                <a:cs typeface="+mn-cs"/>
              </a:rPr>
              <a:t>France in 1824 </a:t>
            </a:r>
            <a:r>
              <a:rPr kumimoji="0" lang="en-US" sz="1800" b="0" i="0" u="none" strike="noStrike" kern="1200" cap="none" spc="0" normalizeH="0" baseline="0" noProof="0" dirty="0">
                <a:ln>
                  <a:noFill/>
                </a:ln>
                <a:solidFill>
                  <a:srgbClr val="FFFF00"/>
                </a:solidFill>
                <a:effectLst/>
                <a:uLnTx/>
                <a:uFillTx/>
                <a:latin typeface="Franklin Gothic Medium"/>
                <a:ea typeface="+mn-ea"/>
                <a:cs typeface="+mn-cs"/>
              </a:rPr>
              <a:t>by François </a:t>
            </a:r>
            <a:r>
              <a:rPr kumimoji="0" lang="en-US" sz="1800" b="0" i="0" u="none" strike="noStrike" kern="1200" cap="none" spc="0" normalizeH="0" baseline="0" noProof="0" dirty="0" smtClean="0">
                <a:ln>
                  <a:noFill/>
                </a:ln>
                <a:solidFill>
                  <a:srgbClr val="FFFF00"/>
                </a:solidFill>
                <a:effectLst/>
                <a:uLnTx/>
                <a:uFillTx/>
                <a:latin typeface="Franklin Gothic Medium"/>
                <a:ea typeface="+mn-ea"/>
                <a:cs typeface="+mn-cs"/>
              </a:rPr>
              <a:t>Gérard (c.1827)</a:t>
            </a:r>
            <a:endParaRPr kumimoji="0" lang="en-US" sz="1800" b="0" i="0" u="none" strike="noStrike" kern="1200" cap="none" spc="0" normalizeH="0" baseline="0" noProof="0" dirty="0">
              <a:ln>
                <a:noFill/>
              </a:ln>
              <a:solidFill>
                <a:srgbClr val="FFFF00"/>
              </a:solidFill>
              <a:effectLst/>
              <a:uLnTx/>
              <a:uFillTx/>
              <a:latin typeface="Franklin Gothic Medium"/>
              <a:ea typeface="+mn-ea"/>
              <a:cs typeface="+mn-cs"/>
            </a:endParaRPr>
          </a:p>
        </p:txBody>
      </p:sp>
      <p:sp>
        <p:nvSpPr>
          <p:cNvPr id="9" name="Content Placeholder 6"/>
          <p:cNvSpPr txBox="1">
            <a:spLocks/>
          </p:cNvSpPr>
          <p:nvPr/>
        </p:nvSpPr>
        <p:spPr>
          <a:xfrm>
            <a:off x="3762634" y="1458222"/>
            <a:ext cx="8242114" cy="1200329"/>
          </a:xfrm>
          <a:prstGeom prst="rect">
            <a:avLst/>
          </a:prstGeom>
        </p:spPr>
        <p:txBody>
          <a:bodyPr wrap="square" lIns="548640" tIns="365760" rIns="548640" bIns="365760">
            <a:sp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274320" marR="0" lvl="0" indent="-228600" algn="r"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1800" b="0" i="0" u="none" strike="noStrike" kern="1200" cap="none" spc="150" normalizeH="0" baseline="0" noProof="0" dirty="0" smtClean="0">
                <a:ln>
                  <a:noFill/>
                </a:ln>
                <a:solidFill>
                  <a:srgbClr val="00B050"/>
                </a:solidFill>
                <a:effectLst/>
                <a:uLnTx/>
                <a:uFillTx/>
                <a:latin typeface="Franklin Gothic Medium"/>
                <a:ea typeface="+mn-ea"/>
                <a:cs typeface="+mn-cs"/>
              </a:rPr>
              <a:t>Conservative constitutional monarchy</a:t>
            </a: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GB" sz="1000" b="0" i="0" u="none" strike="noStrike" kern="1200" cap="none" spc="150" normalizeH="0" baseline="0" noProof="0" dirty="0">
              <a:ln>
                <a:noFill/>
              </a:ln>
              <a:solidFill>
                <a:srgbClr val="00B050"/>
              </a:solidFill>
              <a:effectLst/>
              <a:uLnTx/>
              <a:uFillTx/>
              <a:latin typeface="Franklin Gothic Medium"/>
              <a:ea typeface="+mn-ea"/>
              <a:cs typeface="+mn-cs"/>
            </a:endParaRPr>
          </a:p>
        </p:txBody>
      </p:sp>
    </p:spTree>
    <p:extLst>
      <p:ext uri="{BB962C8B-B14F-4D97-AF65-F5344CB8AC3E}">
        <p14:creationId xmlns:p14="http://schemas.microsoft.com/office/powerpoint/2010/main" val="249651255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292684" y="6112423"/>
            <a:ext cx="8280316" cy="461665"/>
          </a:xfrm>
          <a:prstGeom prst="rect">
            <a:avLst/>
          </a:prstGeom>
        </p:spPr>
        <p:txBody>
          <a:bodyPr wrap="square">
            <a:spAutoFit/>
          </a:bodyPr>
          <a:lstStyle/>
          <a:p>
            <a:r>
              <a:rPr lang="en-GB" sz="2400" b="1" dirty="0">
                <a:solidFill>
                  <a:srgbClr val="FFFF00"/>
                </a:solidFill>
                <a:effectLst>
                  <a:outerShdw blurRad="38100" dist="38100" dir="2700000" algn="tl">
                    <a:srgbClr val="000000">
                      <a:alpha val="43137"/>
                    </a:srgbClr>
                  </a:outerShdw>
                </a:effectLst>
              </a:rPr>
              <a:t>House of Orleans </a:t>
            </a:r>
            <a:r>
              <a:rPr lang="en-GB" sz="2400" b="1" dirty="0" smtClean="0">
                <a:solidFill>
                  <a:srgbClr val="FFFF00"/>
                </a:solidFill>
                <a:effectLst>
                  <a:outerShdw blurRad="38100" dist="38100" dir="2700000" algn="tl">
                    <a:srgbClr val="000000">
                      <a:alpha val="43137"/>
                    </a:srgbClr>
                  </a:outerShdw>
                </a:effectLst>
              </a:rPr>
              <a:t>(</a:t>
            </a:r>
            <a:r>
              <a:rPr lang="en-GB" sz="2400" b="1" dirty="0">
                <a:solidFill>
                  <a:srgbClr val="FFFF00"/>
                </a:solidFill>
                <a:effectLst>
                  <a:outerShdw blurRad="38100" dist="38100" dir="2700000" algn="tl">
                    <a:srgbClr val="000000">
                      <a:alpha val="43137"/>
                    </a:srgbClr>
                  </a:outerShdw>
                </a:effectLst>
              </a:rPr>
              <a:t>1830–1848) constitutional monarchy</a:t>
            </a:r>
          </a:p>
        </p:txBody>
      </p:sp>
      <p:pic>
        <p:nvPicPr>
          <p:cNvPr id="6" name="Picture 5"/>
          <p:cNvPicPr>
            <a:picLocks noChangeAspect="1"/>
          </p:cNvPicPr>
          <p:nvPr/>
        </p:nvPicPr>
        <p:blipFill>
          <a:blip r:embed="rId3"/>
          <a:stretch>
            <a:fillRect/>
          </a:stretch>
        </p:blipFill>
        <p:spPr>
          <a:xfrm>
            <a:off x="5214268" y="1677817"/>
            <a:ext cx="6660232" cy="4442323"/>
          </a:xfrm>
          <a:prstGeom prst="rect">
            <a:avLst/>
          </a:prstGeom>
        </p:spPr>
      </p:pic>
      <p:pic>
        <p:nvPicPr>
          <p:cNvPr id="7" name="Picture 6"/>
          <p:cNvPicPr>
            <a:picLocks noChangeAspect="1"/>
          </p:cNvPicPr>
          <p:nvPr/>
        </p:nvPicPr>
        <p:blipFill>
          <a:blip r:embed="rId4"/>
          <a:stretch>
            <a:fillRect/>
          </a:stretch>
        </p:blipFill>
        <p:spPr>
          <a:xfrm>
            <a:off x="266418" y="1677817"/>
            <a:ext cx="3924582" cy="3601450"/>
          </a:xfrm>
          <a:prstGeom prst="rect">
            <a:avLst/>
          </a:prstGeom>
        </p:spPr>
      </p:pic>
      <p:sp>
        <p:nvSpPr>
          <p:cNvPr id="4" name="Title 3"/>
          <p:cNvSpPr>
            <a:spLocks noGrp="1"/>
          </p:cNvSpPr>
          <p:nvPr>
            <p:ph type="title"/>
          </p:nvPr>
        </p:nvSpPr>
        <p:spPr/>
        <p:txBody>
          <a:bodyPr/>
          <a:lstStyle/>
          <a:p>
            <a:r>
              <a:rPr lang="en-GB" dirty="0" smtClean="0"/>
              <a:t>July revolution, France (1830)</a:t>
            </a:r>
            <a:endParaRPr lang="en-GB" dirty="0"/>
          </a:p>
        </p:txBody>
      </p:sp>
      <p:sp>
        <p:nvSpPr>
          <p:cNvPr id="8" name="Rectangle 7"/>
          <p:cNvSpPr/>
          <p:nvPr/>
        </p:nvSpPr>
        <p:spPr>
          <a:xfrm>
            <a:off x="266418" y="5298819"/>
            <a:ext cx="4772442" cy="1200329"/>
          </a:xfrm>
          <a:prstGeom prst="rect">
            <a:avLst/>
          </a:prstGeom>
        </p:spPr>
        <p:txBody>
          <a:bodyPr wrap="square">
            <a:spAutoFit/>
          </a:bodyPr>
          <a:lstStyle/>
          <a:p>
            <a:r>
              <a:rPr lang="en-US" i="1" dirty="0"/>
              <a:t>Taking of the </a:t>
            </a:r>
            <a:r>
              <a:rPr lang="en-US" i="1" dirty="0" err="1"/>
              <a:t>Hôtel</a:t>
            </a:r>
            <a:r>
              <a:rPr lang="en-US" i="1" dirty="0"/>
              <a:t> de Ville </a:t>
            </a:r>
            <a:r>
              <a:rPr lang="en-US" dirty="0"/>
              <a:t>by </a:t>
            </a:r>
            <a:r>
              <a:rPr lang="en-US" dirty="0" err="1"/>
              <a:t>Amédée</a:t>
            </a:r>
            <a:r>
              <a:rPr lang="en-US" dirty="0"/>
              <a:t> Bourgeois (1830s)</a:t>
            </a:r>
            <a:r>
              <a:rPr lang="en-US" i="1" dirty="0"/>
              <a:t>; Battle outside the </a:t>
            </a:r>
            <a:r>
              <a:rPr lang="en-US" i="1" dirty="0" err="1"/>
              <a:t>Hôtel</a:t>
            </a:r>
            <a:r>
              <a:rPr lang="en-US" i="1" dirty="0"/>
              <a:t> de Ville</a:t>
            </a:r>
            <a:r>
              <a:rPr lang="en-US" dirty="0"/>
              <a:t>, by Jean Victor </a:t>
            </a:r>
            <a:r>
              <a:rPr lang="en-US" dirty="0" err="1"/>
              <a:t>Schnet</a:t>
            </a:r>
            <a:r>
              <a:rPr lang="en-US" dirty="0"/>
              <a:t> </a:t>
            </a:r>
            <a:r>
              <a:rPr lang="en-GB" dirty="0"/>
              <a:t>(1833</a:t>
            </a:r>
            <a:r>
              <a:rPr lang="it-IT" dirty="0"/>
              <a:t>)</a:t>
            </a:r>
          </a:p>
          <a:p>
            <a:endParaRPr lang="en-GB" dirty="0">
              <a:solidFill>
                <a:prstClr val="white"/>
              </a:solidFill>
            </a:endParaRPr>
          </a:p>
        </p:txBody>
      </p:sp>
    </p:spTree>
    <p:extLst>
      <p:ext uri="{BB962C8B-B14F-4D97-AF65-F5344CB8AC3E}">
        <p14:creationId xmlns:p14="http://schemas.microsoft.com/office/powerpoint/2010/main" val="358106834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July revolution, France (1830)</a:t>
            </a:r>
          </a:p>
        </p:txBody>
      </p:sp>
      <p:pic>
        <p:nvPicPr>
          <p:cNvPr id="6" name="Content Placeholder 5"/>
          <p:cNvPicPr>
            <a:picLocks noGrp="1" noChangeAspect="1"/>
          </p:cNvPicPr>
          <p:nvPr>
            <p:ph idx="1"/>
          </p:nvPr>
        </p:nvPicPr>
        <p:blipFill>
          <a:blip r:embed="rId2"/>
          <a:stretch>
            <a:fillRect/>
          </a:stretch>
        </p:blipFill>
        <p:spPr>
          <a:xfrm>
            <a:off x="155678" y="1655762"/>
            <a:ext cx="3525190" cy="5049837"/>
          </a:xfrm>
          <a:prstGeom prst="rect">
            <a:avLst/>
          </a:prstGeom>
        </p:spPr>
      </p:pic>
      <p:pic>
        <p:nvPicPr>
          <p:cNvPr id="2050" name="Picture 2" descr="Image result for Louis Philippe 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55861" y="1655763"/>
            <a:ext cx="7742924" cy="515778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4114306" y="1798935"/>
            <a:ext cx="1981200" cy="1754326"/>
          </a:xfrm>
          <a:prstGeom prst="rect">
            <a:avLst/>
          </a:prstGeom>
        </p:spPr>
        <p:txBody>
          <a:bodyPr wrap="square">
            <a:spAutoFit/>
          </a:bodyPr>
          <a:lstStyle/>
          <a:p>
            <a:r>
              <a:rPr lang="en-GB" dirty="0" smtClean="0">
                <a:solidFill>
                  <a:schemeClr val="bg1"/>
                </a:solidFill>
              </a:rPr>
              <a:t>Louis-Philippe I, swearing on Constitutional Charter, , by Francois Gerard (1834) </a:t>
            </a:r>
            <a:endParaRPr lang="en-GB" dirty="0">
              <a:solidFill>
                <a:schemeClr val="bg1"/>
              </a:solidFill>
            </a:endParaRPr>
          </a:p>
        </p:txBody>
      </p:sp>
      <p:sp>
        <p:nvSpPr>
          <p:cNvPr id="8" name="Rectangle 7"/>
          <p:cNvSpPr/>
          <p:nvPr/>
        </p:nvSpPr>
        <p:spPr>
          <a:xfrm>
            <a:off x="9159400" y="1798935"/>
            <a:ext cx="2523613" cy="646331"/>
          </a:xfrm>
          <a:prstGeom prst="rect">
            <a:avLst/>
          </a:prstGeom>
        </p:spPr>
        <p:txBody>
          <a:bodyPr wrap="square">
            <a:spAutoFit/>
          </a:bodyPr>
          <a:lstStyle/>
          <a:p>
            <a:r>
              <a:rPr lang="en-GB" dirty="0" smtClean="0">
                <a:solidFill>
                  <a:schemeClr val="bg1"/>
                </a:solidFill>
              </a:rPr>
              <a:t>Louis Philippe as ‘citizen king’ </a:t>
            </a:r>
            <a:endParaRPr lang="en-GB" dirty="0">
              <a:solidFill>
                <a:schemeClr val="bg1"/>
              </a:solidFill>
            </a:endParaRPr>
          </a:p>
        </p:txBody>
      </p:sp>
    </p:spTree>
    <p:extLst>
      <p:ext uri="{BB962C8B-B14F-4D97-AF65-F5344CB8AC3E}">
        <p14:creationId xmlns:p14="http://schemas.microsoft.com/office/powerpoint/2010/main" val="360186742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Historiography of French revolution: </a:t>
            </a:r>
            <a:br>
              <a:rPr lang="en-GB" dirty="0" smtClean="0"/>
            </a:br>
            <a:r>
              <a:rPr lang="en-US" dirty="0" smtClean="0"/>
              <a:t>François </a:t>
            </a:r>
            <a:r>
              <a:rPr lang="en-US" dirty="0" err="1" smtClean="0"/>
              <a:t>Mignet</a:t>
            </a:r>
            <a:r>
              <a:rPr lang="en-US" dirty="0" smtClean="0"/>
              <a:t> (1796–1884)</a:t>
            </a:r>
            <a:r>
              <a:rPr lang="en-US" b="1" dirty="0" smtClean="0"/>
              <a:t/>
            </a:r>
            <a:br>
              <a:rPr lang="en-US" b="1" dirty="0" smtClean="0"/>
            </a:br>
            <a:endParaRPr lang="en-US" dirty="0"/>
          </a:p>
        </p:txBody>
      </p:sp>
      <p:sp>
        <p:nvSpPr>
          <p:cNvPr id="3" name="Content Placeholder 2"/>
          <p:cNvSpPr txBox="1">
            <a:spLocks/>
          </p:cNvSpPr>
          <p:nvPr/>
        </p:nvSpPr>
        <p:spPr>
          <a:xfrm>
            <a:off x="239058" y="1674731"/>
            <a:ext cx="9383913" cy="4406756"/>
          </a:xfrm>
          <a:prstGeom prst="rect">
            <a:avLst/>
          </a:prstGeom>
        </p:spPr>
        <p:txBody>
          <a:bodyPr>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2800" dirty="0" smtClean="0"/>
              <a:t>Supporter of 1830 July Revolution – founder of </a:t>
            </a:r>
            <a:r>
              <a:rPr lang="en-GB" sz="2800" i="1" dirty="0" smtClean="0"/>
              <a:t>Le National </a:t>
            </a:r>
            <a:r>
              <a:rPr lang="en-GB" sz="2800" dirty="0" smtClean="0"/>
              <a:t>newspaper, a champion of the liberal cause</a:t>
            </a:r>
          </a:p>
          <a:p>
            <a:r>
              <a:rPr lang="en-US" sz="2800" dirty="0" smtClean="0"/>
              <a:t>Wrote </a:t>
            </a:r>
            <a:r>
              <a:rPr lang="en-US" sz="2800" i="1" dirty="0" smtClean="0"/>
              <a:t>History </a:t>
            </a:r>
            <a:r>
              <a:rPr lang="en-US" sz="2800" i="1" dirty="0"/>
              <a:t>of the French Revolution, from 1789 to 1814 </a:t>
            </a:r>
            <a:r>
              <a:rPr lang="en-US" sz="2800" dirty="0"/>
              <a:t>(1824</a:t>
            </a:r>
            <a:r>
              <a:rPr lang="en-US" sz="2800" dirty="0" smtClean="0"/>
              <a:t>) – has been labelled a ‘manifesto’ for July Revolution</a:t>
            </a:r>
            <a:endParaRPr lang="en-US" sz="2800" dirty="0"/>
          </a:p>
          <a:p>
            <a:endParaRPr lang="en-US" sz="2800" dirty="0" smtClean="0"/>
          </a:p>
        </p:txBody>
      </p:sp>
      <p:pic>
        <p:nvPicPr>
          <p:cNvPr id="4" name="Picture 3"/>
          <p:cNvPicPr>
            <a:picLocks noChangeAspect="1"/>
          </p:cNvPicPr>
          <p:nvPr/>
        </p:nvPicPr>
        <p:blipFill>
          <a:blip r:embed="rId2"/>
          <a:stretch>
            <a:fillRect/>
          </a:stretch>
        </p:blipFill>
        <p:spPr>
          <a:xfrm>
            <a:off x="9797143" y="1557788"/>
            <a:ext cx="2190523" cy="2604864"/>
          </a:xfrm>
          <a:prstGeom prst="rect">
            <a:avLst/>
          </a:prstGeom>
        </p:spPr>
      </p:pic>
    </p:spTree>
    <p:extLst>
      <p:ext uri="{BB962C8B-B14F-4D97-AF65-F5344CB8AC3E}">
        <p14:creationId xmlns:p14="http://schemas.microsoft.com/office/powerpoint/2010/main" val="51697716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Historiography of French revolution: </a:t>
            </a:r>
            <a:br>
              <a:rPr lang="en-GB" dirty="0" smtClean="0"/>
            </a:br>
            <a:r>
              <a:rPr lang="en-US" dirty="0" smtClean="0"/>
              <a:t>François </a:t>
            </a:r>
            <a:r>
              <a:rPr lang="en-US" dirty="0" err="1" smtClean="0"/>
              <a:t>Mignet</a:t>
            </a:r>
            <a:r>
              <a:rPr lang="en-US" dirty="0" smtClean="0"/>
              <a:t> (1796–1884)</a:t>
            </a:r>
            <a:r>
              <a:rPr lang="en-US" b="1" dirty="0" smtClean="0"/>
              <a:t/>
            </a:r>
            <a:br>
              <a:rPr lang="en-US" b="1" dirty="0" smtClean="0"/>
            </a:br>
            <a:endParaRPr lang="en-US" dirty="0"/>
          </a:p>
        </p:txBody>
      </p:sp>
      <p:sp>
        <p:nvSpPr>
          <p:cNvPr id="3" name="Content Placeholder 2"/>
          <p:cNvSpPr txBox="1">
            <a:spLocks/>
          </p:cNvSpPr>
          <p:nvPr/>
        </p:nvSpPr>
        <p:spPr>
          <a:xfrm>
            <a:off x="239056" y="1674730"/>
            <a:ext cx="11604601" cy="4929269"/>
          </a:xfrm>
          <a:prstGeom prst="rect">
            <a:avLst/>
          </a:prstGeom>
        </p:spPr>
        <p:txBody>
          <a:bodyPr lIns="182880" tIns="182880" rIns="182880" bIns="182880">
            <a:normAutofit fontScale="77500" lnSpcReduction="2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US" sz="2800" dirty="0" err="1" smtClean="0"/>
              <a:t>Mignet</a:t>
            </a:r>
            <a:r>
              <a:rPr lang="en-US" sz="2800" dirty="0" smtClean="0"/>
              <a:t>, </a:t>
            </a:r>
            <a:r>
              <a:rPr lang="en-US" sz="2800" i="1" dirty="0"/>
              <a:t>History of the French Revolution, from 1789 to </a:t>
            </a:r>
            <a:r>
              <a:rPr lang="en-US" sz="2800" i="1" dirty="0" smtClean="0"/>
              <a:t>1814 </a:t>
            </a:r>
            <a:r>
              <a:rPr lang="en-US" sz="2800" dirty="0" smtClean="0"/>
              <a:t>(1824)</a:t>
            </a:r>
          </a:p>
          <a:p>
            <a:pPr marL="45720" indent="0" algn="just">
              <a:buNone/>
            </a:pPr>
            <a:endParaRPr lang="en-US" sz="1400" dirty="0" smtClean="0"/>
          </a:p>
          <a:p>
            <a:pPr marL="45720" indent="0" algn="just">
              <a:buNone/>
            </a:pPr>
            <a:r>
              <a:rPr lang="en-US" sz="2800" dirty="0" smtClean="0"/>
              <a:t>“I </a:t>
            </a:r>
            <a:r>
              <a:rPr lang="en-US" sz="2800" dirty="0"/>
              <a:t>am about to take a rapid review of the history of the French Revolution, </a:t>
            </a:r>
            <a:r>
              <a:rPr lang="en-US" sz="2800" dirty="0">
                <a:solidFill>
                  <a:srgbClr val="FF0000"/>
                </a:solidFill>
              </a:rPr>
              <a:t>which began the era of new societies in </a:t>
            </a:r>
            <a:r>
              <a:rPr lang="en-US" sz="2800" dirty="0" smtClean="0">
                <a:solidFill>
                  <a:srgbClr val="FF0000"/>
                </a:solidFill>
              </a:rPr>
              <a:t>Europe</a:t>
            </a:r>
            <a:r>
              <a:rPr lang="en-US" sz="2800" dirty="0"/>
              <a:t> </a:t>
            </a:r>
            <a:r>
              <a:rPr lang="en-US" sz="2800" dirty="0" smtClean="0"/>
              <a:t>… </a:t>
            </a:r>
            <a:r>
              <a:rPr lang="en-US" sz="2800" dirty="0"/>
              <a:t>This revolution </a:t>
            </a:r>
            <a:r>
              <a:rPr lang="en-US" sz="2800" dirty="0">
                <a:solidFill>
                  <a:srgbClr val="FF0000"/>
                </a:solidFill>
              </a:rPr>
              <a:t>not only modified the political power, but it entirely changed the internal existence of the nation</a:t>
            </a:r>
            <a:r>
              <a:rPr lang="en-US" sz="2800" dirty="0"/>
              <a:t>. The forms of the society of the Middle Ages still remained. The land was divided into hostile provinces, the population into rival classes. The nobility had lost all their powers, but still retained all their distinctions: the people had no rights, royalty no limits; France was in an utter confusion of arbitrary administration, of class legislation and special privileges to special bodies. For these abuses the revolution substituted a</a:t>
            </a:r>
            <a:r>
              <a:rPr lang="en-US" sz="2800" b="1" dirty="0">
                <a:solidFill>
                  <a:srgbClr val="FF0000"/>
                </a:solidFill>
              </a:rPr>
              <a:t> system more conformable with justice, and better suited to our times.</a:t>
            </a:r>
            <a:r>
              <a:rPr lang="en-US" sz="2800" dirty="0"/>
              <a:t> It substituted law in the place of arbitrary will, equality in that of privilege; delivered men from the distinctions of classes, the land from the barriers of provinces, trade from the shackles of corporations and fellowships, agriculture from feudal subjection and the oppression of tithes, property from the impediment of entails, and </a:t>
            </a:r>
            <a:r>
              <a:rPr lang="en-US" sz="2800" dirty="0">
                <a:solidFill>
                  <a:srgbClr val="FF0000"/>
                </a:solidFill>
              </a:rPr>
              <a:t>brought everything to the condition of one state, one system of law, one </a:t>
            </a:r>
            <a:r>
              <a:rPr lang="en-US" sz="2800" dirty="0" smtClean="0">
                <a:solidFill>
                  <a:srgbClr val="FF0000"/>
                </a:solidFill>
              </a:rPr>
              <a:t>people</a:t>
            </a:r>
            <a:r>
              <a:rPr lang="en-US" sz="2800" dirty="0" smtClean="0"/>
              <a:t>.”</a:t>
            </a:r>
            <a:endParaRPr lang="en-GB" sz="2800" dirty="0"/>
          </a:p>
        </p:txBody>
      </p:sp>
    </p:spTree>
    <p:extLst>
      <p:ext uri="{BB962C8B-B14F-4D97-AF65-F5344CB8AC3E}">
        <p14:creationId xmlns:p14="http://schemas.microsoft.com/office/powerpoint/2010/main" val="248502128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Historiography of French revolution: </a:t>
            </a:r>
            <a:br>
              <a:rPr lang="en-GB" dirty="0" smtClean="0"/>
            </a:br>
            <a:r>
              <a:rPr lang="en-US" dirty="0" smtClean="0"/>
              <a:t>François </a:t>
            </a:r>
            <a:r>
              <a:rPr lang="en-US" dirty="0" err="1" smtClean="0"/>
              <a:t>Mignet</a:t>
            </a:r>
            <a:r>
              <a:rPr lang="en-US" dirty="0" smtClean="0"/>
              <a:t> (1796–1884)</a:t>
            </a:r>
            <a:r>
              <a:rPr lang="en-US" b="1" dirty="0" smtClean="0"/>
              <a:t/>
            </a:r>
            <a:br>
              <a:rPr lang="en-US" b="1" dirty="0" smtClean="0"/>
            </a:br>
            <a:endParaRPr lang="en-US" dirty="0"/>
          </a:p>
        </p:txBody>
      </p:sp>
      <p:sp>
        <p:nvSpPr>
          <p:cNvPr id="3" name="Content Placeholder 2"/>
          <p:cNvSpPr txBox="1">
            <a:spLocks/>
          </p:cNvSpPr>
          <p:nvPr/>
        </p:nvSpPr>
        <p:spPr>
          <a:xfrm>
            <a:off x="239058" y="1674731"/>
            <a:ext cx="9383913" cy="4406756"/>
          </a:xfrm>
          <a:prstGeom prst="rect">
            <a:avLst/>
          </a:prstGeom>
        </p:spPr>
        <p:txBody>
          <a:bodyPr>
            <a:normAutofit fontScale="92500" lnSpcReduction="2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US" sz="2800" dirty="0" err="1" smtClean="0"/>
              <a:t>Mignet</a:t>
            </a:r>
            <a:r>
              <a:rPr lang="en-US" sz="2800" dirty="0" smtClean="0"/>
              <a:t>, </a:t>
            </a:r>
            <a:r>
              <a:rPr lang="en-US" sz="2800" i="1" dirty="0"/>
              <a:t>History of the French Revolution, from 1789 to </a:t>
            </a:r>
            <a:r>
              <a:rPr lang="en-US" sz="2800" i="1" dirty="0" smtClean="0"/>
              <a:t>1814 </a:t>
            </a:r>
            <a:r>
              <a:rPr lang="en-US" sz="2800" dirty="0" smtClean="0"/>
              <a:t>(1824)</a:t>
            </a:r>
          </a:p>
          <a:p>
            <a:pPr marL="45720" indent="0" algn="just">
              <a:buNone/>
            </a:pPr>
            <a:endParaRPr lang="en-GB" sz="2800" dirty="0" smtClean="0"/>
          </a:p>
          <a:p>
            <a:pPr marL="45720" indent="0" algn="just">
              <a:buNone/>
            </a:pPr>
            <a:r>
              <a:rPr lang="en-GB" sz="2800" dirty="0" smtClean="0"/>
              <a:t>“The Revolution was </a:t>
            </a:r>
            <a:r>
              <a:rPr lang="en-GB" sz="2800" dirty="0" smtClean="0">
                <a:solidFill>
                  <a:srgbClr val="FF0000"/>
                </a:solidFill>
              </a:rPr>
              <a:t>inevitable</a:t>
            </a:r>
            <a:r>
              <a:rPr lang="en-GB" sz="2800" dirty="0" smtClean="0"/>
              <a:t>”</a:t>
            </a:r>
          </a:p>
          <a:p>
            <a:pPr marL="45720" indent="0" algn="just">
              <a:buNone/>
            </a:pPr>
            <a:endParaRPr lang="en-US" sz="2800" dirty="0" smtClean="0"/>
          </a:p>
          <a:p>
            <a:pPr marL="45720" indent="0" algn="just">
              <a:buNone/>
            </a:pPr>
            <a:r>
              <a:rPr lang="en-US" sz="2800" dirty="0" smtClean="0"/>
              <a:t>“The French revolution was to change the political state of Europe, </a:t>
            </a:r>
            <a:r>
              <a:rPr lang="en-US" sz="2800" dirty="0" smtClean="0">
                <a:solidFill>
                  <a:srgbClr val="FF0000"/>
                </a:solidFill>
              </a:rPr>
              <a:t>to terminate the strife of kings among themselves</a:t>
            </a:r>
            <a:r>
              <a:rPr lang="en-US" sz="2800" dirty="0" smtClean="0"/>
              <a:t>, and to commence that between kings and people. </a:t>
            </a:r>
            <a:r>
              <a:rPr lang="en-US" sz="2800" dirty="0" smtClean="0">
                <a:solidFill>
                  <a:srgbClr val="7030A0"/>
                </a:solidFill>
              </a:rPr>
              <a:t>This would have taken place much later had not the kings themselves provoked it. They sought to suppress the revolution, and they extended it; for by attacking it they were to render it victorious.”</a:t>
            </a:r>
            <a:endParaRPr lang="en-GB" sz="2800" dirty="0">
              <a:solidFill>
                <a:srgbClr val="7030A0"/>
              </a:solidFill>
            </a:endParaRPr>
          </a:p>
        </p:txBody>
      </p:sp>
      <p:pic>
        <p:nvPicPr>
          <p:cNvPr id="4" name="Picture 3"/>
          <p:cNvPicPr>
            <a:picLocks noChangeAspect="1"/>
          </p:cNvPicPr>
          <p:nvPr/>
        </p:nvPicPr>
        <p:blipFill>
          <a:blip r:embed="rId2"/>
          <a:stretch>
            <a:fillRect/>
          </a:stretch>
        </p:blipFill>
        <p:spPr>
          <a:xfrm>
            <a:off x="9797143" y="1557788"/>
            <a:ext cx="2190523" cy="2604864"/>
          </a:xfrm>
          <a:prstGeom prst="rect">
            <a:avLst/>
          </a:prstGeom>
        </p:spPr>
      </p:pic>
      <p:sp>
        <p:nvSpPr>
          <p:cNvPr id="5" name="Content Placeholder 2"/>
          <p:cNvSpPr txBox="1">
            <a:spLocks/>
          </p:cNvSpPr>
          <p:nvPr/>
        </p:nvSpPr>
        <p:spPr>
          <a:xfrm>
            <a:off x="2574724" y="5571817"/>
            <a:ext cx="9412942" cy="3768126"/>
          </a:xfrm>
          <a:prstGeom prst="rect">
            <a:avLst/>
          </a:prstGeom>
        </p:spPr>
        <p:txBody>
          <a:bodyPr>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r">
              <a:buNone/>
            </a:pPr>
            <a:endParaRPr lang="en-GB" sz="2800" i="1" dirty="0" smtClean="0">
              <a:solidFill>
                <a:srgbClr val="FF0000"/>
              </a:solidFill>
            </a:endParaRPr>
          </a:p>
          <a:p>
            <a:pPr marL="45720" indent="0" algn="r">
              <a:buNone/>
            </a:pPr>
            <a:r>
              <a:rPr lang="en-GB" sz="2800" i="1" dirty="0" smtClean="0">
                <a:solidFill>
                  <a:srgbClr val="FF0000"/>
                </a:solidFill>
              </a:rPr>
              <a:t>Revolution as progress</a:t>
            </a:r>
            <a:endParaRPr lang="en-GB" sz="2800" i="1" dirty="0">
              <a:solidFill>
                <a:srgbClr val="FF0000"/>
              </a:solidFill>
            </a:endParaRPr>
          </a:p>
        </p:txBody>
      </p:sp>
    </p:spTree>
    <p:extLst>
      <p:ext uri="{BB962C8B-B14F-4D97-AF65-F5344CB8AC3E}">
        <p14:creationId xmlns:p14="http://schemas.microsoft.com/office/powerpoint/2010/main" val="354880037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Historiography of French revolution: </a:t>
            </a:r>
            <a:br>
              <a:rPr lang="en-GB" dirty="0" smtClean="0"/>
            </a:br>
            <a:r>
              <a:rPr lang="en-US" dirty="0" smtClean="0"/>
              <a:t>François </a:t>
            </a:r>
            <a:r>
              <a:rPr lang="en-US" dirty="0" err="1" smtClean="0"/>
              <a:t>Mignet</a:t>
            </a:r>
            <a:r>
              <a:rPr lang="en-US" dirty="0" smtClean="0"/>
              <a:t> (1796–1884)</a:t>
            </a:r>
            <a:r>
              <a:rPr lang="en-US" b="1" dirty="0" smtClean="0"/>
              <a:t/>
            </a:r>
            <a:br>
              <a:rPr lang="en-US" b="1" dirty="0" smtClean="0"/>
            </a:br>
            <a:endParaRPr lang="en-US" dirty="0"/>
          </a:p>
        </p:txBody>
      </p:sp>
      <p:sp>
        <p:nvSpPr>
          <p:cNvPr id="3" name="Content Placeholder 2"/>
          <p:cNvSpPr txBox="1">
            <a:spLocks/>
          </p:cNvSpPr>
          <p:nvPr/>
        </p:nvSpPr>
        <p:spPr>
          <a:xfrm>
            <a:off x="239057" y="1674731"/>
            <a:ext cx="9558085" cy="4493840"/>
          </a:xfrm>
          <a:prstGeom prst="rect">
            <a:avLst/>
          </a:prstGeom>
        </p:spPr>
        <p:txBody>
          <a:bodyPr>
            <a:normAutofit fontScale="70000" lnSpcReduction="2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US" sz="2800" dirty="0" err="1" smtClean="0"/>
              <a:t>Mignet</a:t>
            </a:r>
            <a:r>
              <a:rPr lang="en-US" sz="2800" dirty="0" smtClean="0"/>
              <a:t>, </a:t>
            </a:r>
            <a:r>
              <a:rPr lang="en-US" sz="2800" i="1" dirty="0"/>
              <a:t>History of the French Revolution, from 1789 to </a:t>
            </a:r>
            <a:r>
              <a:rPr lang="en-US" sz="2800" i="1" dirty="0" smtClean="0"/>
              <a:t>1814 </a:t>
            </a:r>
            <a:r>
              <a:rPr lang="en-US" sz="2800" dirty="0" smtClean="0"/>
              <a:t>(1824)</a:t>
            </a:r>
          </a:p>
          <a:p>
            <a:endParaRPr lang="en-GB" sz="2800" dirty="0"/>
          </a:p>
          <a:p>
            <a:pPr marL="45720" indent="0" algn="just">
              <a:buNone/>
            </a:pPr>
            <a:r>
              <a:rPr lang="en-US" sz="3100" dirty="0" smtClean="0"/>
              <a:t>“[</a:t>
            </a:r>
            <a:r>
              <a:rPr lang="en-US" sz="3100" dirty="0"/>
              <a:t>The Constitution of 1791]… was </a:t>
            </a:r>
            <a:r>
              <a:rPr lang="en-US" sz="3100" dirty="0">
                <a:solidFill>
                  <a:srgbClr val="FF0000"/>
                </a:solidFill>
              </a:rPr>
              <a:t>the work of the middle class, then the strongest</a:t>
            </a:r>
            <a:r>
              <a:rPr lang="en-US" sz="3100" dirty="0"/>
              <a:t>. For as is well known, the predominant force takes possession of </a:t>
            </a:r>
            <a:r>
              <a:rPr lang="en-US" sz="3100" dirty="0" smtClean="0"/>
              <a:t>institutions … </a:t>
            </a:r>
            <a:r>
              <a:rPr lang="en-US" sz="3100" dirty="0"/>
              <a:t>In </a:t>
            </a:r>
            <a:r>
              <a:rPr lang="en-US" sz="3100" dirty="0">
                <a:solidFill>
                  <a:srgbClr val="FF0000"/>
                </a:solidFill>
              </a:rPr>
              <a:t>this constitution the people was the source of all powers</a:t>
            </a:r>
            <a:r>
              <a:rPr lang="en-US" sz="3100" dirty="0"/>
              <a:t>, yet they exercised none. They were entrusted only with election in the first instance [while] magistrates were selected by men chosen from among the enlightened portions of the community.”</a:t>
            </a:r>
          </a:p>
          <a:p>
            <a:pPr algn="just"/>
            <a:endParaRPr lang="en-US" sz="3100" dirty="0"/>
          </a:p>
          <a:p>
            <a:pPr marL="45720" indent="0" algn="just">
              <a:buNone/>
            </a:pPr>
            <a:r>
              <a:rPr lang="en-US" sz="3100" dirty="0" smtClean="0"/>
              <a:t> </a:t>
            </a:r>
            <a:r>
              <a:rPr lang="en-US" sz="3100" dirty="0"/>
              <a:t>“All </a:t>
            </a:r>
            <a:r>
              <a:rPr lang="en-US" sz="3100" dirty="0">
                <a:solidFill>
                  <a:srgbClr val="7030A0"/>
                </a:solidFill>
              </a:rPr>
              <a:t>the old aristocratic armies of Europe had succumbed to these bourgeois</a:t>
            </a:r>
            <a:r>
              <a:rPr lang="en-US" sz="3100" dirty="0"/>
              <a:t>, at first disdained and then feared… [they] had become heroic soldiers, great captains, and had added to the formidable power of their ideas the prestige of military glory and the authority of their conquests.”</a:t>
            </a:r>
            <a:endParaRPr lang="en-US" sz="3100" dirty="0" smtClean="0"/>
          </a:p>
        </p:txBody>
      </p:sp>
      <p:pic>
        <p:nvPicPr>
          <p:cNvPr id="4" name="Picture 3"/>
          <p:cNvPicPr>
            <a:picLocks noChangeAspect="1"/>
          </p:cNvPicPr>
          <p:nvPr/>
        </p:nvPicPr>
        <p:blipFill>
          <a:blip r:embed="rId2"/>
          <a:stretch>
            <a:fillRect/>
          </a:stretch>
        </p:blipFill>
        <p:spPr>
          <a:xfrm>
            <a:off x="9797143" y="1557788"/>
            <a:ext cx="2190523" cy="2604864"/>
          </a:xfrm>
          <a:prstGeom prst="rect">
            <a:avLst/>
          </a:prstGeom>
        </p:spPr>
      </p:pic>
      <p:sp>
        <p:nvSpPr>
          <p:cNvPr id="5" name="Content Placeholder 2"/>
          <p:cNvSpPr txBox="1">
            <a:spLocks/>
          </p:cNvSpPr>
          <p:nvPr/>
        </p:nvSpPr>
        <p:spPr>
          <a:xfrm>
            <a:off x="2574724" y="5571817"/>
            <a:ext cx="9412942" cy="3768126"/>
          </a:xfrm>
          <a:prstGeom prst="rect">
            <a:avLst/>
          </a:prstGeom>
        </p:spPr>
        <p:txBody>
          <a:bodyPr>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r">
              <a:buNone/>
            </a:pPr>
            <a:endParaRPr lang="en-GB" sz="2800" i="1" dirty="0" smtClean="0">
              <a:solidFill>
                <a:srgbClr val="FF0000"/>
              </a:solidFill>
            </a:endParaRPr>
          </a:p>
          <a:p>
            <a:pPr marL="45720" indent="0" algn="r">
              <a:buNone/>
            </a:pPr>
            <a:r>
              <a:rPr lang="en-GB" sz="2800" i="1" dirty="0" smtClean="0">
                <a:solidFill>
                  <a:srgbClr val="FF0000"/>
                </a:solidFill>
              </a:rPr>
              <a:t>Revolution as triumph of bourgeois liberalism</a:t>
            </a:r>
            <a:endParaRPr lang="en-GB" sz="2800" i="1" dirty="0">
              <a:solidFill>
                <a:srgbClr val="FF0000"/>
              </a:solidFill>
            </a:endParaRPr>
          </a:p>
        </p:txBody>
      </p:sp>
    </p:spTree>
    <p:extLst>
      <p:ext uri="{BB962C8B-B14F-4D97-AF65-F5344CB8AC3E}">
        <p14:creationId xmlns:p14="http://schemas.microsoft.com/office/powerpoint/2010/main" val="217425391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p:txBody>
          <a:bodyPr/>
          <a:lstStyle/>
          <a:p>
            <a:endParaRPr lang="en-GB"/>
          </a:p>
        </p:txBody>
      </p:sp>
      <p:pic>
        <p:nvPicPr>
          <p:cNvPr id="4" name="Content Placeholder 3"/>
          <p:cNvPicPr>
            <a:picLocks noGrp="1" noChangeAspect="1"/>
          </p:cNvPicPr>
          <p:nvPr>
            <p:ph idx="4294967295"/>
          </p:nvPr>
        </p:nvPicPr>
        <p:blipFill>
          <a:blip r:embed="rId2"/>
          <a:stretch>
            <a:fillRect/>
          </a:stretch>
        </p:blipFill>
        <p:spPr>
          <a:xfrm>
            <a:off x="197680" y="126988"/>
            <a:ext cx="5664200" cy="6586538"/>
          </a:xfrm>
          <a:prstGeom prst="rect">
            <a:avLst/>
          </a:prstGeom>
        </p:spPr>
      </p:pic>
      <p:pic>
        <p:nvPicPr>
          <p:cNvPr id="5" name="Picture 4"/>
          <p:cNvPicPr>
            <a:picLocks noChangeAspect="1"/>
          </p:cNvPicPr>
          <p:nvPr/>
        </p:nvPicPr>
        <p:blipFill rotWithShape="1">
          <a:blip r:embed="rId3"/>
          <a:srcRect t="19978" r="-3672" b="72888"/>
          <a:stretch/>
        </p:blipFill>
        <p:spPr>
          <a:xfrm>
            <a:off x="5867399" y="126988"/>
            <a:ext cx="6411971" cy="1455402"/>
          </a:xfrm>
          <a:prstGeom prst="rect">
            <a:avLst/>
          </a:prstGeom>
        </p:spPr>
      </p:pic>
      <p:pic>
        <p:nvPicPr>
          <p:cNvPr id="6" name="Picture 5"/>
          <p:cNvPicPr>
            <a:picLocks noChangeAspect="1"/>
          </p:cNvPicPr>
          <p:nvPr/>
        </p:nvPicPr>
        <p:blipFill rotWithShape="1">
          <a:blip r:embed="rId3"/>
          <a:srcRect t="92199" r="-3672"/>
          <a:stretch/>
        </p:blipFill>
        <p:spPr>
          <a:xfrm>
            <a:off x="5850532" y="3648082"/>
            <a:ext cx="6374107" cy="1582195"/>
          </a:xfrm>
          <a:prstGeom prst="rect">
            <a:avLst/>
          </a:prstGeom>
        </p:spPr>
      </p:pic>
      <p:pic>
        <p:nvPicPr>
          <p:cNvPr id="7" name="Picture 6"/>
          <p:cNvPicPr>
            <a:picLocks noChangeAspect="1"/>
          </p:cNvPicPr>
          <p:nvPr/>
        </p:nvPicPr>
        <p:blipFill rotWithShape="1">
          <a:blip r:embed="rId3"/>
          <a:srcRect t="55144" r="-3672" b="40447"/>
          <a:stretch/>
        </p:blipFill>
        <p:spPr>
          <a:xfrm>
            <a:off x="5850532" y="1562316"/>
            <a:ext cx="6396493" cy="897318"/>
          </a:xfrm>
          <a:prstGeom prst="rect">
            <a:avLst/>
          </a:prstGeom>
        </p:spPr>
      </p:pic>
      <p:pic>
        <p:nvPicPr>
          <p:cNvPr id="8" name="Picture 7"/>
          <p:cNvPicPr>
            <a:picLocks noChangeAspect="1"/>
          </p:cNvPicPr>
          <p:nvPr/>
        </p:nvPicPr>
        <p:blipFill rotWithShape="1">
          <a:blip r:embed="rId3"/>
          <a:srcRect l="-2078" t="63016" r="-1594" b="31210"/>
          <a:stretch/>
        </p:blipFill>
        <p:spPr>
          <a:xfrm>
            <a:off x="5731644" y="2454281"/>
            <a:ext cx="6498514" cy="1193801"/>
          </a:xfrm>
          <a:prstGeom prst="rect">
            <a:avLst/>
          </a:prstGeom>
        </p:spPr>
      </p:pic>
      <p:sp>
        <p:nvSpPr>
          <p:cNvPr id="12" name="Rectangle 11"/>
          <p:cNvSpPr/>
          <p:nvPr/>
        </p:nvSpPr>
        <p:spPr>
          <a:xfrm>
            <a:off x="5964404" y="5357277"/>
            <a:ext cx="5829794" cy="954107"/>
          </a:xfrm>
          <a:prstGeom prst="rect">
            <a:avLst/>
          </a:prstGeom>
        </p:spPr>
        <p:txBody>
          <a:bodyPr wrap="square">
            <a:spAutoFit/>
          </a:bodyPr>
          <a:lstStyle/>
          <a:p>
            <a:r>
              <a:rPr lang="en-GB" sz="2800" dirty="0" smtClean="0"/>
              <a:t>REVOLUTIONS IN ITALIAN STATES</a:t>
            </a:r>
          </a:p>
          <a:p>
            <a:r>
              <a:rPr lang="en-GB" sz="2800" i="1" dirty="0" smtClean="0"/>
              <a:t>First War of Italian Independence</a:t>
            </a:r>
            <a:endParaRPr lang="en-GB" sz="2800" i="1" dirty="0"/>
          </a:p>
        </p:txBody>
      </p:sp>
    </p:spTree>
    <p:extLst>
      <p:ext uri="{BB962C8B-B14F-4D97-AF65-F5344CB8AC3E}">
        <p14:creationId xmlns:p14="http://schemas.microsoft.com/office/powerpoint/2010/main" val="427105456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Italian unification </a:t>
            </a:r>
            <a:br>
              <a:rPr lang="en-GB" dirty="0" smtClean="0"/>
            </a:br>
            <a:r>
              <a:rPr lang="en-GB" dirty="0" smtClean="0"/>
              <a:t>(</a:t>
            </a:r>
            <a:r>
              <a:rPr lang="en-GB" b="1" i="1" dirty="0" smtClean="0"/>
              <a:t>Risorgimento</a:t>
            </a:r>
            <a:r>
              <a:rPr lang="en-GB" b="1" dirty="0"/>
              <a:t> </a:t>
            </a:r>
            <a:r>
              <a:rPr lang="en-GB" b="1" dirty="0" smtClean="0"/>
              <a:t>[‘revival’])</a:t>
            </a:r>
            <a:r>
              <a:rPr lang="en-GB" i="1" dirty="0" smtClean="0"/>
              <a:t> </a:t>
            </a:r>
            <a:endParaRPr lang="en-GB" i="1" dirty="0"/>
          </a:p>
        </p:txBody>
      </p:sp>
      <p:pic>
        <p:nvPicPr>
          <p:cNvPr id="3" name="Picture 2"/>
          <p:cNvPicPr>
            <a:picLocks noChangeAspect="1"/>
          </p:cNvPicPr>
          <p:nvPr/>
        </p:nvPicPr>
        <p:blipFill>
          <a:blip r:embed="rId2"/>
          <a:stretch>
            <a:fillRect/>
          </a:stretch>
        </p:blipFill>
        <p:spPr>
          <a:xfrm>
            <a:off x="209549" y="1652587"/>
            <a:ext cx="5795851" cy="3389313"/>
          </a:xfrm>
          <a:prstGeom prst="rect">
            <a:avLst/>
          </a:prstGeom>
        </p:spPr>
      </p:pic>
      <p:pic>
        <p:nvPicPr>
          <p:cNvPr id="4" name="Picture 3"/>
          <p:cNvPicPr>
            <a:picLocks noChangeAspect="1"/>
          </p:cNvPicPr>
          <p:nvPr/>
        </p:nvPicPr>
        <p:blipFill rotWithShape="1">
          <a:blip r:embed="rId3"/>
          <a:srcRect l="34390" t="45163" r="33571" b="851"/>
          <a:stretch/>
        </p:blipFill>
        <p:spPr>
          <a:xfrm>
            <a:off x="5067300" y="2852951"/>
            <a:ext cx="3475546" cy="3853667"/>
          </a:xfrm>
          <a:prstGeom prst="rect">
            <a:avLst/>
          </a:prstGeom>
        </p:spPr>
      </p:pic>
      <p:pic>
        <p:nvPicPr>
          <p:cNvPr id="5" name="Picture 4"/>
          <p:cNvPicPr>
            <a:picLocks noChangeAspect="1"/>
          </p:cNvPicPr>
          <p:nvPr/>
        </p:nvPicPr>
        <p:blipFill rotWithShape="1">
          <a:blip r:embed="rId4"/>
          <a:srcRect l="33108" t="46222" r="35236" b="858"/>
          <a:stretch/>
        </p:blipFill>
        <p:spPr>
          <a:xfrm>
            <a:off x="8542846" y="2852951"/>
            <a:ext cx="3487798" cy="3835399"/>
          </a:xfrm>
          <a:prstGeom prst="rect">
            <a:avLst/>
          </a:prstGeom>
        </p:spPr>
      </p:pic>
      <p:sp>
        <p:nvSpPr>
          <p:cNvPr id="6" name="Rectangle 5"/>
          <p:cNvSpPr/>
          <p:nvPr/>
        </p:nvSpPr>
        <p:spPr>
          <a:xfrm>
            <a:off x="209549" y="5135595"/>
            <a:ext cx="2711451" cy="1477328"/>
          </a:xfrm>
          <a:prstGeom prst="rect">
            <a:avLst/>
          </a:prstGeom>
        </p:spPr>
        <p:txBody>
          <a:bodyPr wrap="square">
            <a:spAutoFit/>
          </a:bodyPr>
          <a:lstStyle/>
          <a:p>
            <a:r>
              <a:rPr lang="it-IT" dirty="0" smtClean="0"/>
              <a:t>Giuseppe Garibaldi during siege of Rome, 1848 by George Housman Thomas (c. 1850) and in 1866</a:t>
            </a:r>
            <a:endParaRPr lang="en-GB" dirty="0"/>
          </a:p>
        </p:txBody>
      </p:sp>
      <p:sp>
        <p:nvSpPr>
          <p:cNvPr id="7" name="Rectangle 6"/>
          <p:cNvSpPr/>
          <p:nvPr/>
        </p:nvSpPr>
        <p:spPr>
          <a:xfrm>
            <a:off x="6005400" y="1642435"/>
            <a:ext cx="2033700" cy="1200329"/>
          </a:xfrm>
          <a:prstGeom prst="rect">
            <a:avLst/>
          </a:prstGeom>
        </p:spPr>
        <p:txBody>
          <a:bodyPr wrap="square">
            <a:spAutoFit/>
          </a:bodyPr>
          <a:lstStyle/>
          <a:p>
            <a:r>
              <a:rPr lang="en-GB" dirty="0" smtClean="0"/>
              <a:t>1860 </a:t>
            </a:r>
          </a:p>
          <a:p>
            <a:r>
              <a:rPr lang="en-GB" dirty="0" smtClean="0"/>
              <a:t>(after Second War of Italian Independence)</a:t>
            </a:r>
            <a:endParaRPr lang="en-GB" dirty="0"/>
          </a:p>
        </p:txBody>
      </p:sp>
      <p:sp>
        <p:nvSpPr>
          <p:cNvPr id="8" name="Rectangle 7"/>
          <p:cNvSpPr/>
          <p:nvPr/>
        </p:nvSpPr>
        <p:spPr>
          <a:xfrm>
            <a:off x="8542846" y="1652587"/>
            <a:ext cx="3382454" cy="1200329"/>
          </a:xfrm>
          <a:prstGeom prst="rect">
            <a:avLst/>
          </a:prstGeom>
        </p:spPr>
        <p:txBody>
          <a:bodyPr wrap="square">
            <a:spAutoFit/>
          </a:bodyPr>
          <a:lstStyle/>
          <a:p>
            <a:pPr algn="r"/>
            <a:r>
              <a:rPr lang="en-GB" dirty="0" smtClean="0"/>
              <a:t>1871 </a:t>
            </a:r>
          </a:p>
          <a:p>
            <a:pPr algn="r"/>
            <a:r>
              <a:rPr lang="en-GB" dirty="0" smtClean="0"/>
              <a:t>(after Franco-Prussian War and Third War of Italian Independence)</a:t>
            </a:r>
            <a:endParaRPr lang="en-GB" dirty="0"/>
          </a:p>
        </p:txBody>
      </p:sp>
      <p:pic>
        <p:nvPicPr>
          <p:cNvPr id="9" name="Picture 8"/>
          <p:cNvPicPr>
            <a:picLocks noChangeAspect="1"/>
          </p:cNvPicPr>
          <p:nvPr/>
        </p:nvPicPr>
        <p:blipFill>
          <a:blip r:embed="rId5"/>
          <a:stretch>
            <a:fillRect/>
          </a:stretch>
        </p:blipFill>
        <p:spPr>
          <a:xfrm>
            <a:off x="3162300" y="4199454"/>
            <a:ext cx="1905000" cy="2454897"/>
          </a:xfrm>
          <a:prstGeom prst="rect">
            <a:avLst/>
          </a:prstGeom>
        </p:spPr>
      </p:pic>
    </p:spTree>
    <p:extLst>
      <p:ext uri="{BB962C8B-B14F-4D97-AF65-F5344CB8AC3E}">
        <p14:creationId xmlns:p14="http://schemas.microsoft.com/office/powerpoint/2010/main" val="108791931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l="35755" t="12577" r="22699" b="39594"/>
          <a:stretch/>
        </p:blipFill>
        <p:spPr>
          <a:xfrm>
            <a:off x="203200" y="152398"/>
            <a:ext cx="8890000" cy="6553201"/>
          </a:xfrm>
          <a:prstGeom prst="rect">
            <a:avLst/>
          </a:prstGeom>
        </p:spPr>
      </p:pic>
      <p:pic>
        <p:nvPicPr>
          <p:cNvPr id="4" name="Content Placeholder 3"/>
          <p:cNvPicPr>
            <a:picLocks noChangeAspect="1"/>
          </p:cNvPicPr>
          <p:nvPr/>
        </p:nvPicPr>
        <p:blipFill rotWithShape="1">
          <a:blip r:embed="rId3" cstate="print">
            <a:extLst>
              <a:ext uri="{28A0092B-C50C-407E-A947-70E740481C1C}">
                <a14:useLocalDpi xmlns:a14="http://schemas.microsoft.com/office/drawing/2010/main" val="0"/>
              </a:ext>
            </a:extLst>
          </a:blip>
          <a:srcRect l="80113" t="27052" b="53041"/>
          <a:stretch/>
        </p:blipFill>
        <p:spPr>
          <a:xfrm>
            <a:off x="9091864" y="1499402"/>
            <a:ext cx="3273610" cy="2156713"/>
          </a:xfrm>
          <a:prstGeom prst="rect">
            <a:avLst/>
          </a:prstGeom>
        </p:spPr>
      </p:pic>
      <p:pic>
        <p:nvPicPr>
          <p:cNvPr id="5" name="Content Placeholder 3"/>
          <p:cNvPicPr>
            <a:picLocks noChangeAspect="1"/>
          </p:cNvPicPr>
          <p:nvPr/>
        </p:nvPicPr>
        <p:blipFill rotWithShape="1">
          <a:blip r:embed="rId3" cstate="print">
            <a:extLst>
              <a:ext uri="{28A0092B-C50C-407E-A947-70E740481C1C}">
                <a14:useLocalDpi xmlns:a14="http://schemas.microsoft.com/office/drawing/2010/main" val="0"/>
              </a:ext>
            </a:extLst>
          </a:blip>
          <a:srcRect l="80113" t="49979" b="21376"/>
          <a:stretch/>
        </p:blipFill>
        <p:spPr>
          <a:xfrm>
            <a:off x="9090855" y="3656115"/>
            <a:ext cx="3274619" cy="3104301"/>
          </a:xfrm>
          <a:prstGeom prst="rect">
            <a:avLst/>
          </a:prstGeom>
        </p:spPr>
      </p:pic>
      <p:sp>
        <p:nvSpPr>
          <p:cNvPr id="6" name="Rectangle 5"/>
          <p:cNvSpPr/>
          <p:nvPr/>
        </p:nvSpPr>
        <p:spPr>
          <a:xfrm>
            <a:off x="6743700" y="317501"/>
            <a:ext cx="5245100" cy="954107"/>
          </a:xfrm>
          <a:prstGeom prst="rect">
            <a:avLst/>
          </a:prstGeom>
        </p:spPr>
        <p:txBody>
          <a:bodyPr wrap="square">
            <a:spAutoFit/>
          </a:bodyPr>
          <a:lstStyle/>
          <a:p>
            <a:pPr algn="r"/>
            <a:r>
              <a:rPr lang="en-GB" sz="2800" dirty="0" smtClean="0"/>
              <a:t>REVOLUTIONS IN GERMAN STATES AND AUSTRIAN EMPIRE</a:t>
            </a:r>
            <a:endParaRPr lang="en-GB" sz="2800" i="1" dirty="0"/>
          </a:p>
        </p:txBody>
      </p:sp>
    </p:spTree>
    <p:extLst>
      <p:ext uri="{BB962C8B-B14F-4D97-AF65-F5344CB8AC3E}">
        <p14:creationId xmlns:p14="http://schemas.microsoft.com/office/powerpoint/2010/main" val="340691681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90600" y="5016500"/>
            <a:ext cx="9677400" cy="5897678"/>
          </a:xfrm>
          <a:prstGeom prst="rect">
            <a:avLst/>
          </a:prstGeom>
          <a:noFill/>
        </p:spPr>
        <p:txBody>
          <a:bodyPr wrap="square" lIns="540000" tIns="360000" rIns="540000" bIns="360000" rtlCol="0">
            <a:spAutoFit/>
          </a:bodyPr>
          <a:lstStyle/>
          <a:p>
            <a:endParaRPr lang="en-GB" sz="1600" b="1" u="sng"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r>
              <a:rPr lang="en-US" sz="1600" dirty="0"/>
              <a:t>Alphonse de Lamartine heralding revolution outside Paris Town Hall, February 25 1848	</a:t>
            </a:r>
          </a:p>
          <a:p>
            <a:r>
              <a:rPr lang="en-US" sz="1600" dirty="0"/>
              <a:t>Henri Félix Emmanuel </a:t>
            </a:r>
            <a:r>
              <a:rPr lang="en-US" sz="1600" dirty="0" err="1"/>
              <a:t>Philippoteaux</a:t>
            </a:r>
            <a:r>
              <a:rPr lang="en-US" sz="1600" dirty="0"/>
              <a:t>  </a:t>
            </a:r>
            <a:r>
              <a:rPr lang="en-GB" sz="1600" dirty="0"/>
              <a:t>(C19)</a:t>
            </a:r>
            <a:endParaRPr lang="en-GB" sz="1600" dirty="0">
              <a:solidFill>
                <a:prstClr val="white"/>
              </a:solidFill>
            </a:endParaRPr>
          </a:p>
        </p:txBody>
      </p:sp>
      <p:pic>
        <p:nvPicPr>
          <p:cNvPr id="4" name="Picture 3"/>
          <p:cNvPicPr>
            <a:picLocks noChangeAspect="1"/>
          </p:cNvPicPr>
          <p:nvPr/>
        </p:nvPicPr>
        <p:blipFill>
          <a:blip r:embed="rId2"/>
          <a:stretch>
            <a:fillRect/>
          </a:stretch>
        </p:blipFill>
        <p:spPr>
          <a:xfrm>
            <a:off x="1877221" y="1638840"/>
            <a:ext cx="10086180" cy="5035021"/>
          </a:xfrm>
          <a:prstGeom prst="rect">
            <a:avLst/>
          </a:prstGeom>
        </p:spPr>
      </p:pic>
      <p:sp>
        <p:nvSpPr>
          <p:cNvPr id="2" name="Title 1"/>
          <p:cNvSpPr>
            <a:spLocks noGrp="1"/>
          </p:cNvSpPr>
          <p:nvPr>
            <p:ph type="title"/>
          </p:nvPr>
        </p:nvSpPr>
        <p:spPr>
          <a:xfrm>
            <a:off x="508000" y="165100"/>
            <a:ext cx="11175013" cy="1245140"/>
          </a:xfrm>
        </p:spPr>
        <p:txBody>
          <a:bodyPr/>
          <a:lstStyle/>
          <a:p>
            <a:r>
              <a:rPr lang="en-GB" dirty="0" smtClean="0"/>
              <a:t>February revolution, France (1848)</a:t>
            </a:r>
            <a:endParaRPr lang="en-GB" dirty="0"/>
          </a:p>
        </p:txBody>
      </p:sp>
      <p:sp>
        <p:nvSpPr>
          <p:cNvPr id="6" name="Rectangle 5"/>
          <p:cNvSpPr/>
          <p:nvPr/>
        </p:nvSpPr>
        <p:spPr>
          <a:xfrm>
            <a:off x="316311" y="1760834"/>
            <a:ext cx="1739900" cy="3416320"/>
          </a:xfrm>
          <a:prstGeom prst="rect">
            <a:avLst/>
          </a:prstGeom>
        </p:spPr>
        <p:txBody>
          <a:bodyPr wrap="square">
            <a:spAutoFit/>
          </a:bodyPr>
          <a:lstStyle/>
          <a:p>
            <a:r>
              <a:rPr lang="en-US" dirty="0"/>
              <a:t>Alphonse de Lamartine heralding revolution outside Paris Town Hall, February 25 1848	</a:t>
            </a:r>
          </a:p>
          <a:p>
            <a:r>
              <a:rPr lang="en-US" dirty="0"/>
              <a:t>By Henri Félix Emmanuel </a:t>
            </a:r>
            <a:r>
              <a:rPr lang="en-US" dirty="0" err="1"/>
              <a:t>Philippoteaux</a:t>
            </a:r>
            <a:r>
              <a:rPr lang="en-US" dirty="0"/>
              <a:t>  </a:t>
            </a:r>
            <a:r>
              <a:rPr lang="en-GB" dirty="0"/>
              <a:t>(</a:t>
            </a:r>
            <a:r>
              <a:rPr lang="en-GB" dirty="0" smtClean="0"/>
              <a:t>C19)</a:t>
            </a:r>
            <a:endParaRPr lang="en-GB" dirty="0"/>
          </a:p>
        </p:txBody>
      </p:sp>
    </p:spTree>
    <p:extLst>
      <p:ext uri="{BB962C8B-B14F-4D97-AF65-F5344CB8AC3E}">
        <p14:creationId xmlns:p14="http://schemas.microsoft.com/office/powerpoint/2010/main" val="332175319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a:t>Historiography of French revolution: </a:t>
            </a:r>
            <a:br>
              <a:rPr lang="en-GB" dirty="0"/>
            </a:br>
            <a:r>
              <a:rPr lang="en-US" dirty="0" smtClean="0"/>
              <a:t>Jules Michelet (1798–1874)</a:t>
            </a:r>
            <a:r>
              <a:rPr lang="en-US" b="1" dirty="0" smtClean="0"/>
              <a:t/>
            </a:r>
            <a:br>
              <a:rPr lang="en-US" b="1" dirty="0" smtClean="0"/>
            </a:br>
            <a:endParaRPr lang="en-US" dirty="0"/>
          </a:p>
        </p:txBody>
      </p:sp>
      <p:sp>
        <p:nvSpPr>
          <p:cNvPr id="3" name="Content Placeholder 2"/>
          <p:cNvSpPr txBox="1">
            <a:spLocks/>
          </p:cNvSpPr>
          <p:nvPr/>
        </p:nvSpPr>
        <p:spPr>
          <a:xfrm>
            <a:off x="239057" y="1674731"/>
            <a:ext cx="8358843" cy="4885726"/>
          </a:xfrm>
          <a:prstGeom prst="rect">
            <a:avLst/>
          </a:prstGeom>
        </p:spPr>
        <p:txBody>
          <a:bodyPr lIns="274320" rIns="27432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buNone/>
            </a:pPr>
            <a:endParaRPr lang="en-GB" sz="2400" dirty="0" smtClean="0"/>
          </a:p>
          <a:p>
            <a:r>
              <a:rPr lang="en-GB" sz="2400" dirty="0" smtClean="0"/>
              <a:t>A foremost historian of Victorian era – renowned for </a:t>
            </a:r>
            <a:r>
              <a:rPr lang="en-US" sz="2400" i="1" dirty="0" smtClean="0"/>
              <a:t>History </a:t>
            </a:r>
            <a:r>
              <a:rPr lang="en-US" sz="2400" i="1" dirty="0"/>
              <a:t>of the French Revolution </a:t>
            </a:r>
            <a:r>
              <a:rPr lang="en-US" sz="2400" dirty="0"/>
              <a:t>(1847</a:t>
            </a:r>
            <a:r>
              <a:rPr lang="en-US" sz="2400" dirty="0" smtClean="0"/>
              <a:t>) and multivolume </a:t>
            </a:r>
            <a:r>
              <a:rPr lang="en-US" sz="2400" i="1" dirty="0" smtClean="0"/>
              <a:t>History of France </a:t>
            </a:r>
            <a:r>
              <a:rPr lang="en-US" sz="2400" dirty="0" smtClean="0"/>
              <a:t>coined term ‘Renaissance’</a:t>
            </a:r>
          </a:p>
          <a:p>
            <a:r>
              <a:rPr lang="en-GB" sz="2400" dirty="0" smtClean="0"/>
              <a:t>Huguenot (Protestant) background</a:t>
            </a:r>
          </a:p>
          <a:p>
            <a:r>
              <a:rPr lang="en-GB" sz="2400" dirty="0" smtClean="0"/>
              <a:t>Anticlerical, republican, liberal</a:t>
            </a:r>
          </a:p>
          <a:p>
            <a:pPr marL="45720" indent="0" algn="just">
              <a:buNone/>
            </a:pPr>
            <a:endParaRPr lang="en-GB" sz="1000" dirty="0"/>
          </a:p>
        </p:txBody>
      </p:sp>
      <p:pic>
        <p:nvPicPr>
          <p:cNvPr id="6" name="Picture 5"/>
          <p:cNvPicPr>
            <a:picLocks noChangeAspect="1"/>
          </p:cNvPicPr>
          <p:nvPr/>
        </p:nvPicPr>
        <p:blipFill>
          <a:blip r:embed="rId2"/>
          <a:stretch>
            <a:fillRect/>
          </a:stretch>
        </p:blipFill>
        <p:spPr>
          <a:xfrm>
            <a:off x="8470900" y="1674731"/>
            <a:ext cx="3516766" cy="5023952"/>
          </a:xfrm>
          <a:prstGeom prst="rect">
            <a:avLst/>
          </a:prstGeom>
        </p:spPr>
      </p:pic>
    </p:spTree>
    <p:extLst>
      <p:ext uri="{BB962C8B-B14F-4D97-AF65-F5344CB8AC3E}">
        <p14:creationId xmlns:p14="http://schemas.microsoft.com/office/powerpoint/2010/main" val="324507998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Historiography of French revolution: </a:t>
            </a:r>
            <a:br>
              <a:rPr lang="en-GB" dirty="0" smtClean="0"/>
            </a:br>
            <a:r>
              <a:rPr lang="en-US" dirty="0" smtClean="0"/>
              <a:t>Jules Michelet (1798–1874)</a:t>
            </a:r>
            <a:r>
              <a:rPr lang="en-US" b="1" dirty="0" smtClean="0"/>
              <a:t/>
            </a:r>
            <a:br>
              <a:rPr lang="en-US" b="1" dirty="0" smtClean="0"/>
            </a:br>
            <a:endParaRPr lang="en-US" dirty="0"/>
          </a:p>
        </p:txBody>
      </p:sp>
      <p:sp>
        <p:nvSpPr>
          <p:cNvPr id="3" name="Content Placeholder 2"/>
          <p:cNvSpPr txBox="1">
            <a:spLocks/>
          </p:cNvSpPr>
          <p:nvPr/>
        </p:nvSpPr>
        <p:spPr>
          <a:xfrm>
            <a:off x="239057" y="1674731"/>
            <a:ext cx="9679401" cy="4885726"/>
          </a:xfrm>
          <a:prstGeom prst="rect">
            <a:avLst/>
          </a:prstGeom>
        </p:spPr>
        <p:txBody>
          <a:bodyPr lIns="274320" rIns="27432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1800" dirty="0" smtClean="0"/>
              <a:t>Michelet, </a:t>
            </a:r>
            <a:r>
              <a:rPr lang="en-US" sz="1800" i="1" dirty="0"/>
              <a:t>History of the French Revolution </a:t>
            </a:r>
            <a:r>
              <a:rPr lang="en-US" sz="1800" dirty="0"/>
              <a:t>(</a:t>
            </a:r>
            <a:r>
              <a:rPr lang="en-US" sz="1800" dirty="0" smtClean="0"/>
              <a:t>1847)</a:t>
            </a:r>
          </a:p>
          <a:p>
            <a:r>
              <a:rPr lang="en-GB" sz="1800" dirty="0" smtClean="0"/>
              <a:t>Reassertion of Revolution’s rectitude and importance </a:t>
            </a:r>
          </a:p>
          <a:p>
            <a:pPr marL="45720" indent="0" algn="just">
              <a:buNone/>
            </a:pPr>
            <a:endParaRPr lang="en-GB" sz="1000" dirty="0"/>
          </a:p>
          <a:p>
            <a:pPr marL="45720" indent="0" algn="just">
              <a:buNone/>
            </a:pPr>
            <a:r>
              <a:rPr lang="en-GB" sz="1800" dirty="0" smtClean="0"/>
              <a:t>“T</a:t>
            </a:r>
            <a:r>
              <a:rPr lang="en-US" sz="1800" dirty="0" smtClean="0"/>
              <a:t>he </a:t>
            </a:r>
            <a:r>
              <a:rPr lang="en-US" sz="1800" dirty="0">
                <a:solidFill>
                  <a:srgbClr val="FF0000"/>
                </a:solidFill>
              </a:rPr>
              <a:t>spirit of the </a:t>
            </a:r>
            <a:r>
              <a:rPr lang="en-US" sz="1800" dirty="0" smtClean="0">
                <a:solidFill>
                  <a:srgbClr val="FF0000"/>
                </a:solidFill>
              </a:rPr>
              <a:t>Revolution </a:t>
            </a:r>
            <a:r>
              <a:rPr lang="en-US" sz="1800" dirty="0" smtClean="0"/>
              <a:t>… possesses </a:t>
            </a:r>
            <a:r>
              <a:rPr lang="en-US" sz="1800" dirty="0"/>
              <a:t>a knowledge of which others are ignorant. It contains </a:t>
            </a:r>
            <a:r>
              <a:rPr lang="en-US" sz="1800" dirty="0">
                <a:solidFill>
                  <a:srgbClr val="FF0000"/>
                </a:solidFill>
              </a:rPr>
              <a:t>the secret of all bygone times. </a:t>
            </a:r>
            <a:r>
              <a:rPr lang="en-US" sz="1800" dirty="0"/>
              <a:t>In it alone France became conscious of herself. When, in a moment of weakness, we may appear forgetful of our own worth, it is to this point that we should recur in order to seek and recover ourselves again. Here, the inextinguishable spark, the profound mystery of life, is ever glowing within </a:t>
            </a:r>
            <a:r>
              <a:rPr lang="en-US" sz="1800" dirty="0" smtClean="0"/>
              <a:t>us.</a:t>
            </a:r>
          </a:p>
          <a:p>
            <a:pPr marL="45720" indent="0" algn="just">
              <a:buNone/>
            </a:pPr>
            <a:r>
              <a:rPr lang="en-US" sz="1800" dirty="0"/>
              <a:t>	</a:t>
            </a:r>
            <a:r>
              <a:rPr lang="en-US" sz="1800" dirty="0" smtClean="0"/>
              <a:t>“</a:t>
            </a:r>
            <a:r>
              <a:rPr lang="en-US" sz="1800" dirty="0" smtClean="0">
                <a:solidFill>
                  <a:srgbClr val="FF0000"/>
                </a:solidFill>
              </a:rPr>
              <a:t>The </a:t>
            </a:r>
            <a:r>
              <a:rPr lang="en-US" sz="1800" dirty="0">
                <a:solidFill>
                  <a:srgbClr val="FF0000"/>
                </a:solidFill>
              </a:rPr>
              <a:t>Revolution lives in </a:t>
            </a:r>
            <a:r>
              <a:rPr lang="en-US" sz="1800" dirty="0" smtClean="0">
                <a:solidFill>
                  <a:srgbClr val="FF0000"/>
                </a:solidFill>
              </a:rPr>
              <a:t>ourselves, in </a:t>
            </a:r>
            <a:r>
              <a:rPr lang="en-US" sz="1800" dirty="0">
                <a:solidFill>
                  <a:srgbClr val="FF0000"/>
                </a:solidFill>
              </a:rPr>
              <a:t>our souls; it has no outward monument. Living spirit of France, where shall I seize thee, but within myself?</a:t>
            </a:r>
            <a:r>
              <a:rPr lang="en-US" sz="1800" dirty="0"/>
              <a:t> </a:t>
            </a:r>
            <a:r>
              <a:rPr lang="en-US" sz="1800" dirty="0" smtClean="0"/>
              <a:t>	“ … The </a:t>
            </a:r>
            <a:r>
              <a:rPr lang="en-US" sz="1800" dirty="0"/>
              <a:t>Champ de Mars! This is the only monument that the Revolution has left. The Empire has its Column, and engrosses almost exclusively the Arch of Triumph; royalty has its Louvre, its Hospital of Invalids; the feudal church of the twelfth century is still enthroned at Notre Dame: nay, the very Romans have their Imperial Ruins, the </a:t>
            </a:r>
            <a:r>
              <a:rPr lang="en-US" sz="1800" dirty="0" err="1"/>
              <a:t>Thermae</a:t>
            </a:r>
            <a:r>
              <a:rPr lang="en-US" sz="1800" dirty="0"/>
              <a:t> of the </a:t>
            </a:r>
            <a:r>
              <a:rPr lang="en-US" sz="1800" dirty="0" smtClean="0"/>
              <a:t>Caesars!</a:t>
            </a:r>
          </a:p>
          <a:p>
            <a:pPr marL="45720" indent="0">
              <a:buNone/>
            </a:pPr>
            <a:r>
              <a:rPr lang="en-US" sz="1800" dirty="0"/>
              <a:t>	</a:t>
            </a:r>
            <a:r>
              <a:rPr lang="en-US" sz="1800" dirty="0" smtClean="0"/>
              <a:t>“</a:t>
            </a:r>
            <a:r>
              <a:rPr lang="en-US" sz="1800" dirty="0" smtClean="0">
                <a:solidFill>
                  <a:srgbClr val="FF0000"/>
                </a:solidFill>
              </a:rPr>
              <a:t>And </a:t>
            </a:r>
            <a:r>
              <a:rPr lang="en-US" sz="1800" dirty="0">
                <a:solidFill>
                  <a:srgbClr val="FF0000"/>
                </a:solidFill>
              </a:rPr>
              <a:t>the Revolution has for her monument: empty space</a:t>
            </a:r>
            <a:r>
              <a:rPr lang="en-US" sz="1800" dirty="0" smtClean="0"/>
              <a:t>.”</a:t>
            </a:r>
          </a:p>
        </p:txBody>
      </p:sp>
      <p:pic>
        <p:nvPicPr>
          <p:cNvPr id="6" name="Picture 5"/>
          <p:cNvPicPr>
            <a:picLocks noChangeAspect="1"/>
          </p:cNvPicPr>
          <p:nvPr/>
        </p:nvPicPr>
        <p:blipFill>
          <a:blip r:embed="rId2"/>
          <a:stretch>
            <a:fillRect/>
          </a:stretch>
        </p:blipFill>
        <p:spPr>
          <a:xfrm>
            <a:off x="9918458" y="1674731"/>
            <a:ext cx="2069208" cy="2956012"/>
          </a:xfrm>
          <a:prstGeom prst="rect">
            <a:avLst/>
          </a:prstGeom>
        </p:spPr>
      </p:pic>
    </p:spTree>
    <p:extLst>
      <p:ext uri="{BB962C8B-B14F-4D97-AF65-F5344CB8AC3E}">
        <p14:creationId xmlns:p14="http://schemas.microsoft.com/office/powerpoint/2010/main" val="290553384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Historiography of French revolution: </a:t>
            </a:r>
            <a:br>
              <a:rPr lang="en-GB" dirty="0" smtClean="0"/>
            </a:br>
            <a:r>
              <a:rPr lang="en-US" dirty="0" smtClean="0"/>
              <a:t>Jules Michelet (1798–1874)</a:t>
            </a:r>
            <a:r>
              <a:rPr lang="en-US" b="1" dirty="0" smtClean="0"/>
              <a:t/>
            </a:r>
            <a:br>
              <a:rPr lang="en-US" b="1" dirty="0" smtClean="0"/>
            </a:br>
            <a:endParaRPr lang="en-US" dirty="0"/>
          </a:p>
        </p:txBody>
      </p:sp>
      <p:sp>
        <p:nvSpPr>
          <p:cNvPr id="3" name="Content Placeholder 2"/>
          <p:cNvSpPr txBox="1">
            <a:spLocks/>
          </p:cNvSpPr>
          <p:nvPr/>
        </p:nvSpPr>
        <p:spPr>
          <a:xfrm>
            <a:off x="239057" y="1674731"/>
            <a:ext cx="9679401" cy="4885726"/>
          </a:xfrm>
          <a:prstGeom prst="rect">
            <a:avLst/>
          </a:prstGeom>
        </p:spPr>
        <p:txBody>
          <a:bodyPr lIns="274320" rIns="27432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1800" dirty="0" smtClean="0"/>
              <a:t>Michelet, </a:t>
            </a:r>
            <a:r>
              <a:rPr lang="en-US" sz="1800" i="1" dirty="0"/>
              <a:t>History of the French Revolution </a:t>
            </a:r>
            <a:r>
              <a:rPr lang="en-US" sz="1800" dirty="0"/>
              <a:t>(</a:t>
            </a:r>
            <a:r>
              <a:rPr lang="en-US" sz="1800" dirty="0" smtClean="0"/>
              <a:t>1847)</a:t>
            </a:r>
          </a:p>
          <a:p>
            <a:endParaRPr lang="en-GB" sz="1000" dirty="0" smtClean="0"/>
          </a:p>
          <a:p>
            <a:pPr marL="45720" indent="0" algn="just">
              <a:buNone/>
            </a:pPr>
            <a:r>
              <a:rPr lang="en-GB" dirty="0" smtClean="0"/>
              <a:t>“</a:t>
            </a:r>
            <a:r>
              <a:rPr lang="en-US" dirty="0">
                <a:solidFill>
                  <a:srgbClr val="FF0000"/>
                </a:solidFill>
              </a:rPr>
              <a:t>Genius utterly humane! </a:t>
            </a:r>
            <a:r>
              <a:rPr lang="en-US" dirty="0"/>
              <a:t>I love to follow and watch its progress, in those admirable festivals wherein a whole people, at once the actors and spectators, gave and received the impulse of moral enthusiasm; wherein every heart expanded with all the sublimity of </a:t>
            </a:r>
            <a:r>
              <a:rPr lang="en-US" dirty="0" smtClean="0"/>
              <a:t>France, of </a:t>
            </a:r>
            <a:r>
              <a:rPr lang="en-US" dirty="0"/>
              <a:t>a country which, for its law, proclaimed the rights of </a:t>
            </a:r>
            <a:r>
              <a:rPr lang="en-US" dirty="0" smtClean="0"/>
              <a:t>humanity</a:t>
            </a:r>
          </a:p>
          <a:p>
            <a:pPr marL="45720" indent="0" algn="just">
              <a:buNone/>
            </a:pPr>
            <a:r>
              <a:rPr lang="en-GB" dirty="0"/>
              <a:t>	</a:t>
            </a:r>
            <a:r>
              <a:rPr lang="en-GB" dirty="0" smtClean="0"/>
              <a:t>“ … </a:t>
            </a:r>
            <a:r>
              <a:rPr lang="en-US" dirty="0"/>
              <a:t>A thing to be told to everybody, and which it is but too easy to prove, is, that the humane and benevolent period of our Revolution had for its actors the very people, the whole </a:t>
            </a:r>
            <a:r>
              <a:rPr lang="en-US" dirty="0" smtClean="0"/>
              <a:t>people — everybody</a:t>
            </a:r>
            <a:r>
              <a:rPr lang="en-US" dirty="0"/>
              <a:t>. And the period of violence, the period of sanguinary deeds, into which danger afterwards thrust it, had for actors but an inconsiderable, an extremely small number of men. </a:t>
            </a:r>
            <a:r>
              <a:rPr lang="en-US" dirty="0">
                <a:solidFill>
                  <a:srgbClr val="FF0000"/>
                </a:solidFill>
              </a:rPr>
              <a:t>That is what I have found established and verified, either by written </a:t>
            </a:r>
            <a:r>
              <a:rPr lang="en-US" dirty="0" smtClean="0">
                <a:solidFill>
                  <a:srgbClr val="FF0000"/>
                </a:solidFill>
              </a:rPr>
              <a:t>testimony</a:t>
            </a:r>
            <a:r>
              <a:rPr lang="en-US" dirty="0" smtClean="0"/>
              <a:t>.”</a:t>
            </a:r>
          </a:p>
        </p:txBody>
      </p:sp>
      <p:pic>
        <p:nvPicPr>
          <p:cNvPr id="6" name="Picture 5"/>
          <p:cNvPicPr>
            <a:picLocks noChangeAspect="1"/>
          </p:cNvPicPr>
          <p:nvPr/>
        </p:nvPicPr>
        <p:blipFill>
          <a:blip r:embed="rId2"/>
          <a:stretch>
            <a:fillRect/>
          </a:stretch>
        </p:blipFill>
        <p:spPr>
          <a:xfrm>
            <a:off x="9918458" y="1674731"/>
            <a:ext cx="2069208" cy="2956012"/>
          </a:xfrm>
          <a:prstGeom prst="rect">
            <a:avLst/>
          </a:prstGeom>
        </p:spPr>
      </p:pic>
    </p:spTree>
    <p:extLst>
      <p:ext uri="{BB962C8B-B14F-4D97-AF65-F5344CB8AC3E}">
        <p14:creationId xmlns:p14="http://schemas.microsoft.com/office/powerpoint/2010/main" val="329270641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Historiography of French revolution: </a:t>
            </a:r>
            <a:br>
              <a:rPr lang="en-GB" dirty="0" smtClean="0"/>
            </a:br>
            <a:r>
              <a:rPr lang="en-US" dirty="0" smtClean="0"/>
              <a:t>Jules Michelet (1798–1874)</a:t>
            </a:r>
            <a:r>
              <a:rPr lang="en-US" b="1" dirty="0" smtClean="0"/>
              <a:t/>
            </a:r>
            <a:br>
              <a:rPr lang="en-US" b="1" dirty="0" smtClean="0"/>
            </a:br>
            <a:endParaRPr lang="en-US" dirty="0"/>
          </a:p>
        </p:txBody>
      </p:sp>
      <p:sp>
        <p:nvSpPr>
          <p:cNvPr id="3" name="Content Placeholder 2"/>
          <p:cNvSpPr txBox="1">
            <a:spLocks/>
          </p:cNvSpPr>
          <p:nvPr/>
        </p:nvSpPr>
        <p:spPr>
          <a:xfrm>
            <a:off x="239057" y="1674731"/>
            <a:ext cx="9679401" cy="4885726"/>
          </a:xfrm>
          <a:prstGeom prst="rect">
            <a:avLst/>
          </a:prstGeom>
        </p:spPr>
        <p:txBody>
          <a:bodyPr lIns="274320" rIns="27432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1800" dirty="0" smtClean="0"/>
              <a:t>Michelet, </a:t>
            </a:r>
            <a:r>
              <a:rPr lang="en-US" sz="1800" i="1" dirty="0"/>
              <a:t>History of the French Revolution </a:t>
            </a:r>
            <a:r>
              <a:rPr lang="en-US" sz="1800" dirty="0"/>
              <a:t>(</a:t>
            </a:r>
            <a:r>
              <a:rPr lang="en-US" sz="1800" dirty="0" smtClean="0"/>
              <a:t>1847</a:t>
            </a:r>
          </a:p>
          <a:p>
            <a:endParaRPr lang="en-GB" sz="1000" dirty="0" smtClean="0"/>
          </a:p>
          <a:p>
            <a:pPr marL="45720" indent="0" algn="just">
              <a:buNone/>
            </a:pPr>
            <a:r>
              <a:rPr lang="en-GB" dirty="0" smtClean="0"/>
              <a:t>“ … </a:t>
            </a:r>
            <a:r>
              <a:rPr lang="en-US" dirty="0"/>
              <a:t>I am </a:t>
            </a:r>
            <a:r>
              <a:rPr lang="en-US" dirty="0" err="1"/>
              <a:t>endeavouring</a:t>
            </a:r>
            <a:r>
              <a:rPr lang="en-US" dirty="0"/>
              <a:t> to describe today that epoch of unanimity, that holy period, when </a:t>
            </a:r>
            <a:r>
              <a:rPr lang="en-US" dirty="0">
                <a:solidFill>
                  <a:srgbClr val="FF0000"/>
                </a:solidFill>
              </a:rPr>
              <a:t>a whole nation, free from all party distinction</a:t>
            </a:r>
            <a:r>
              <a:rPr lang="en-US" dirty="0"/>
              <a:t>, as yet a comparative stranger to the opposition of classes, marched together under a flag of brotherly love. Nobody can behold that </a:t>
            </a:r>
            <a:r>
              <a:rPr lang="en-US" dirty="0" err="1"/>
              <a:t>marvellous</a:t>
            </a:r>
            <a:r>
              <a:rPr lang="en-US" dirty="0"/>
              <a:t> unanimity, in which the self-same heart beat together in the breasts of twenty millions of men, without returning thanks to God. These are the sacred days of the world-thrice happy days for history. For my part, I have had my reward, in the </a:t>
            </a:r>
            <a:r>
              <a:rPr lang="en-US" dirty="0">
                <a:solidFill>
                  <a:srgbClr val="FF0000"/>
                </a:solidFill>
              </a:rPr>
              <a:t>mere narration of them</a:t>
            </a:r>
            <a:r>
              <a:rPr lang="en-US" dirty="0" smtClean="0"/>
              <a:t>.” </a:t>
            </a:r>
            <a:endParaRPr lang="en-GB" dirty="0"/>
          </a:p>
        </p:txBody>
      </p:sp>
      <p:pic>
        <p:nvPicPr>
          <p:cNvPr id="6" name="Picture 5"/>
          <p:cNvPicPr>
            <a:picLocks noChangeAspect="1"/>
          </p:cNvPicPr>
          <p:nvPr/>
        </p:nvPicPr>
        <p:blipFill>
          <a:blip r:embed="rId2"/>
          <a:stretch>
            <a:fillRect/>
          </a:stretch>
        </p:blipFill>
        <p:spPr>
          <a:xfrm>
            <a:off x="9918458" y="1674731"/>
            <a:ext cx="2069208" cy="2956012"/>
          </a:xfrm>
          <a:prstGeom prst="rect">
            <a:avLst/>
          </a:prstGeom>
        </p:spPr>
      </p:pic>
    </p:spTree>
    <p:extLst>
      <p:ext uri="{BB962C8B-B14F-4D97-AF65-F5344CB8AC3E}">
        <p14:creationId xmlns:p14="http://schemas.microsoft.com/office/powerpoint/2010/main" val="17186507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Historiography of French revolution: </a:t>
            </a:r>
            <a:br>
              <a:rPr lang="en-GB" dirty="0" smtClean="0"/>
            </a:br>
            <a:r>
              <a:rPr lang="en-US" dirty="0" smtClean="0"/>
              <a:t>Jules Michelet (1798–1874)</a:t>
            </a:r>
            <a:r>
              <a:rPr lang="en-US" b="1" dirty="0" smtClean="0"/>
              <a:t/>
            </a:r>
            <a:br>
              <a:rPr lang="en-US" b="1" dirty="0" smtClean="0"/>
            </a:br>
            <a:endParaRPr lang="en-US" dirty="0"/>
          </a:p>
        </p:txBody>
      </p:sp>
      <p:sp>
        <p:nvSpPr>
          <p:cNvPr id="3" name="Content Placeholder 2"/>
          <p:cNvSpPr txBox="1">
            <a:spLocks/>
          </p:cNvSpPr>
          <p:nvPr/>
        </p:nvSpPr>
        <p:spPr>
          <a:xfrm>
            <a:off x="239057" y="1674731"/>
            <a:ext cx="9679401" cy="4885726"/>
          </a:xfrm>
          <a:prstGeom prst="rect">
            <a:avLst/>
          </a:prstGeom>
        </p:spPr>
        <p:txBody>
          <a:bodyPr lIns="274320" rIns="27432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GB" sz="2400" b="0" i="0" u="none" strike="noStrike" kern="1200" cap="none" spc="150" normalizeH="0" baseline="0" noProof="0" dirty="0" smtClean="0">
              <a:ln>
                <a:noFill/>
              </a:ln>
              <a:solidFill>
                <a:srgbClr val="534949"/>
              </a:solidFill>
              <a:effectLst/>
              <a:uLnTx/>
              <a:uFillTx/>
              <a:latin typeface="Franklin Gothic Medium"/>
              <a:ea typeface="+mn-ea"/>
              <a:cs typeface="+mn-cs"/>
            </a:endParaRP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400" b="0" i="0" u="none" strike="noStrike" kern="1200" cap="none" spc="150" normalizeH="0" baseline="0" noProof="0" dirty="0" smtClean="0">
                <a:ln>
                  <a:noFill/>
                </a:ln>
                <a:solidFill>
                  <a:srgbClr val="534949"/>
                </a:solidFill>
                <a:effectLst/>
                <a:uLnTx/>
                <a:uFillTx/>
                <a:latin typeface="Franklin Gothic Medium"/>
                <a:ea typeface="+mn-ea"/>
                <a:cs typeface="+mn-cs"/>
              </a:rPr>
              <a:t>Michelet suspended from post </a:t>
            </a:r>
            <a:r>
              <a:rPr kumimoji="0" lang="en-GB" sz="2400" b="0" i="0" u="none" strike="noStrike" kern="1200" cap="none" spc="150" normalizeH="0" baseline="0" noProof="0" dirty="0">
                <a:ln>
                  <a:noFill/>
                </a:ln>
                <a:solidFill>
                  <a:srgbClr val="534949"/>
                </a:solidFill>
                <a:effectLst/>
                <a:uLnTx/>
                <a:uFillTx/>
                <a:latin typeface="Franklin Gothic Medium"/>
                <a:ea typeface="+mn-ea"/>
                <a:cs typeface="+mn-cs"/>
              </a:rPr>
              <a:t>at </a:t>
            </a:r>
            <a:r>
              <a:rPr kumimoji="0" lang="en-GB" sz="2400" b="0" i="0" u="none" strike="noStrike" kern="1200" cap="none" spc="150" normalizeH="0" baseline="0" noProof="0" dirty="0" err="1">
                <a:ln>
                  <a:noFill/>
                </a:ln>
                <a:solidFill>
                  <a:srgbClr val="534949"/>
                </a:solidFill>
                <a:effectLst/>
                <a:uLnTx/>
                <a:uFillTx/>
                <a:latin typeface="Franklin Gothic Medium"/>
                <a:ea typeface="+mn-ea"/>
                <a:cs typeface="+mn-cs"/>
              </a:rPr>
              <a:t>Collège</a:t>
            </a:r>
            <a:r>
              <a:rPr kumimoji="0" lang="en-GB" sz="2400" b="0" i="0" u="none" strike="noStrike" kern="1200" cap="none" spc="150" normalizeH="0" baseline="0" noProof="0" dirty="0">
                <a:ln>
                  <a:noFill/>
                </a:ln>
                <a:solidFill>
                  <a:srgbClr val="534949"/>
                </a:solidFill>
                <a:effectLst/>
                <a:uLnTx/>
                <a:uFillTx/>
                <a:latin typeface="Franklin Gothic Medium"/>
                <a:ea typeface="+mn-ea"/>
                <a:cs typeface="+mn-cs"/>
              </a:rPr>
              <a:t> de </a:t>
            </a:r>
            <a:r>
              <a:rPr kumimoji="0" lang="en-GB" sz="2400" b="0" i="0" u="none" strike="noStrike" kern="1200" cap="none" spc="150" normalizeH="0" baseline="0" noProof="0" dirty="0" smtClean="0">
                <a:ln>
                  <a:noFill/>
                </a:ln>
                <a:solidFill>
                  <a:srgbClr val="534949"/>
                </a:solidFill>
                <a:effectLst/>
                <a:uLnTx/>
                <a:uFillTx/>
                <a:latin typeface="Franklin Gothic Medium"/>
                <a:ea typeface="+mn-ea"/>
                <a:cs typeface="+mn-cs"/>
              </a:rPr>
              <a:t>France, Paris, for criticising Catholic Church and Jesuit control of education system, January 1848</a:t>
            </a: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GB" sz="1800" b="0" i="0" u="none" strike="noStrike" kern="1200" cap="none" spc="150" normalizeH="0" baseline="0" noProof="0" dirty="0">
              <a:ln>
                <a:noFill/>
              </a:ln>
              <a:solidFill>
                <a:srgbClr val="534949"/>
              </a:solidFill>
              <a:effectLst/>
              <a:uLnTx/>
              <a:uFillTx/>
              <a:latin typeface="Franklin Gothic Medium"/>
              <a:ea typeface="+mn-ea"/>
              <a:cs typeface="+mn-cs"/>
            </a:endParaRP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GB" sz="1800" b="0" i="0" u="none" strike="noStrike" kern="1200" cap="none" spc="150" normalizeH="0" baseline="0" noProof="0" dirty="0" smtClean="0">
              <a:ln>
                <a:noFill/>
              </a:ln>
              <a:solidFill>
                <a:srgbClr val="534949"/>
              </a:solidFill>
              <a:effectLst/>
              <a:uLnTx/>
              <a:uFillTx/>
              <a:latin typeface="Franklin Gothic Medium"/>
              <a:ea typeface="+mn-ea"/>
              <a:cs typeface="+mn-cs"/>
            </a:endParaRP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GB" sz="1800" b="0" i="0" u="none" strike="noStrike" kern="1200" cap="none" spc="150" normalizeH="0" baseline="0" noProof="0" dirty="0">
              <a:ln>
                <a:noFill/>
              </a:ln>
              <a:solidFill>
                <a:srgbClr val="534949"/>
              </a:solidFill>
              <a:effectLst/>
              <a:uLnTx/>
              <a:uFillTx/>
              <a:latin typeface="Franklin Gothic Medium"/>
              <a:ea typeface="+mn-ea"/>
              <a:cs typeface="+mn-cs"/>
            </a:endParaRP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GB" sz="1800" b="0" i="0" u="none" strike="noStrike" kern="1200" cap="none" spc="150" normalizeH="0" baseline="0" noProof="0" dirty="0" smtClean="0">
              <a:ln>
                <a:noFill/>
              </a:ln>
              <a:solidFill>
                <a:srgbClr val="534949"/>
              </a:solidFill>
              <a:effectLst/>
              <a:uLnTx/>
              <a:uFillTx/>
              <a:latin typeface="Franklin Gothic Medium"/>
              <a:ea typeface="+mn-ea"/>
              <a:cs typeface="+mn-cs"/>
            </a:endParaRP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GB" sz="1800" b="0" i="0" u="none" strike="noStrike" kern="1200" cap="none" spc="150" normalizeH="0" baseline="0" noProof="0" dirty="0">
              <a:ln>
                <a:noFill/>
              </a:ln>
              <a:solidFill>
                <a:srgbClr val="534949"/>
              </a:solidFill>
              <a:effectLst/>
              <a:uLnTx/>
              <a:uFillTx/>
              <a:latin typeface="Franklin Gothic Medium"/>
              <a:ea typeface="+mn-ea"/>
              <a:cs typeface="+mn-cs"/>
            </a:endParaRP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GB" sz="1800" b="0" i="0" u="none" strike="noStrike" kern="1200" cap="none" spc="150" normalizeH="0" baseline="0" noProof="0" dirty="0" smtClean="0">
              <a:ln>
                <a:noFill/>
              </a:ln>
              <a:solidFill>
                <a:srgbClr val="534949"/>
              </a:solidFill>
              <a:effectLst/>
              <a:uLnTx/>
              <a:uFillTx/>
              <a:latin typeface="Franklin Gothic Medium"/>
              <a:ea typeface="+mn-ea"/>
              <a:cs typeface="+mn-cs"/>
            </a:endParaRPr>
          </a:p>
          <a:p>
            <a:pPr marL="45720" marR="0" lvl="0" indent="0" algn="just"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GB" sz="1000" b="0" i="0" u="none" strike="noStrike" kern="1200" cap="none" spc="150" normalizeH="0" baseline="0" noProof="0" dirty="0">
              <a:ln>
                <a:noFill/>
              </a:ln>
              <a:solidFill>
                <a:srgbClr val="534949"/>
              </a:solidFill>
              <a:effectLst/>
              <a:uLnTx/>
              <a:uFillTx/>
              <a:latin typeface="Franklin Gothic Medium"/>
              <a:ea typeface="+mn-ea"/>
              <a:cs typeface="+mn-cs"/>
            </a:endParaRPr>
          </a:p>
        </p:txBody>
      </p:sp>
      <p:pic>
        <p:nvPicPr>
          <p:cNvPr id="6" name="Picture 5"/>
          <p:cNvPicPr>
            <a:picLocks noChangeAspect="1"/>
          </p:cNvPicPr>
          <p:nvPr/>
        </p:nvPicPr>
        <p:blipFill>
          <a:blip r:embed="rId2"/>
          <a:stretch>
            <a:fillRect/>
          </a:stretch>
        </p:blipFill>
        <p:spPr>
          <a:xfrm>
            <a:off x="9918458" y="1674731"/>
            <a:ext cx="2069208" cy="2956012"/>
          </a:xfrm>
          <a:prstGeom prst="rect">
            <a:avLst/>
          </a:prstGeom>
        </p:spPr>
      </p:pic>
      <p:sp>
        <p:nvSpPr>
          <p:cNvPr id="4" name="Rectangle 3"/>
          <p:cNvSpPr/>
          <p:nvPr/>
        </p:nvSpPr>
        <p:spPr>
          <a:xfrm>
            <a:off x="738866" y="3815135"/>
            <a:ext cx="5349962" cy="190821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FF0000"/>
                </a:solidFill>
                <a:effectLst/>
                <a:uLnTx/>
                <a:uFillTx/>
                <a:latin typeface="Franklin Gothic Medium"/>
                <a:ea typeface="+mn-ea"/>
                <a:cs typeface="+mn-cs"/>
              </a:rPr>
              <a:t>1848 Revolution </a:t>
            </a:r>
            <a:r>
              <a:rPr kumimoji="0" lang="en-GB" sz="1800" b="0" i="0" u="none" strike="noStrike" kern="1200" cap="none" spc="0" normalizeH="0" baseline="0" noProof="0" dirty="0">
                <a:ln>
                  <a:noFill/>
                </a:ln>
                <a:solidFill>
                  <a:srgbClr val="FF0000"/>
                </a:solidFill>
                <a:effectLst/>
                <a:uLnTx/>
                <a:uFillTx/>
                <a:latin typeface="Franklin Gothic Medium"/>
                <a:ea typeface="+mn-ea"/>
                <a:cs typeface="+mn-cs"/>
              </a:rPr>
              <a:t>– overthrow of King Louis Philippe, institution of elected </a:t>
            </a:r>
            <a:r>
              <a:rPr kumimoji="0" lang="en-GB" sz="1800" b="0" i="0" u="none" strike="noStrike" kern="1200" cap="none" spc="0" normalizeH="0" baseline="0" noProof="0" dirty="0" smtClean="0">
                <a:ln>
                  <a:noFill/>
                </a:ln>
                <a:solidFill>
                  <a:srgbClr val="FF0000"/>
                </a:solidFill>
                <a:effectLst/>
                <a:uLnTx/>
                <a:uFillTx/>
                <a:latin typeface="Franklin Gothic Medium"/>
                <a:ea typeface="+mn-ea"/>
                <a:cs typeface="+mn-cs"/>
              </a:rPr>
              <a:t>government (February 1848)</a:t>
            </a:r>
            <a:endParaRPr kumimoji="0" lang="en-US" sz="1800" b="0" i="0" u="none" strike="noStrike" kern="1200" cap="none" spc="0" normalizeH="0" baseline="0" noProof="0" dirty="0">
              <a:ln>
                <a:noFill/>
              </a:ln>
              <a:solidFill>
                <a:srgbClr val="FF0000"/>
              </a:solidFill>
              <a:effectLst/>
              <a:uLnTx/>
              <a:uFillTx/>
              <a:latin typeface="Franklin Gothic Medium"/>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smtClean="0">
              <a:ln>
                <a:noFill/>
              </a:ln>
              <a:solidFill>
                <a:srgbClr val="FF0000"/>
              </a:solidFill>
              <a:effectLst/>
              <a:uLnTx/>
              <a:uFillTx/>
              <a:latin typeface="Franklin Gothic Medium"/>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srgbClr val="FF0000"/>
                </a:solidFill>
                <a:effectLst/>
                <a:uLnTx/>
                <a:uFillTx/>
                <a:latin typeface="Franklin Gothic Medium"/>
                <a:ea typeface="+mn-ea"/>
                <a:cs typeface="+mn-cs"/>
              </a:rPr>
              <a:t>The </a:t>
            </a:r>
            <a:r>
              <a:rPr kumimoji="0" lang="en-GB" sz="1800" b="0" i="0" u="none" strike="noStrike" kern="1200" cap="none" spc="0" normalizeH="0" baseline="0" noProof="0" dirty="0">
                <a:ln>
                  <a:noFill/>
                </a:ln>
                <a:solidFill>
                  <a:srgbClr val="FF0000"/>
                </a:solidFill>
                <a:effectLst/>
                <a:uLnTx/>
                <a:uFillTx/>
                <a:latin typeface="Franklin Gothic Medium"/>
                <a:ea typeface="+mn-ea"/>
                <a:cs typeface="+mn-cs"/>
              </a:rPr>
              <a:t>French Second Republic (Feb1848–Dec1852)</a:t>
            </a:r>
            <a:endParaRPr kumimoji="0" lang="en-GB" sz="1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Franklin Gothic Medium"/>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Franklin Gothic Medium"/>
              <a:ea typeface="+mn-ea"/>
              <a:cs typeface="+mn-cs"/>
            </a:endParaRPr>
          </a:p>
        </p:txBody>
      </p:sp>
      <p:pic>
        <p:nvPicPr>
          <p:cNvPr id="5" name="Picture 4"/>
          <p:cNvPicPr>
            <a:picLocks noChangeAspect="1"/>
          </p:cNvPicPr>
          <p:nvPr/>
        </p:nvPicPr>
        <p:blipFill>
          <a:blip r:embed="rId3"/>
          <a:stretch>
            <a:fillRect/>
          </a:stretch>
        </p:blipFill>
        <p:spPr>
          <a:xfrm>
            <a:off x="6551120" y="3798317"/>
            <a:ext cx="3296154" cy="2762140"/>
          </a:xfrm>
          <a:prstGeom prst="rect">
            <a:avLst/>
          </a:prstGeom>
        </p:spPr>
      </p:pic>
    </p:spTree>
    <p:extLst>
      <p:ext uri="{BB962C8B-B14F-4D97-AF65-F5344CB8AC3E}">
        <p14:creationId xmlns:p14="http://schemas.microsoft.com/office/powerpoint/2010/main" val="416214256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6297908" y="1681163"/>
            <a:ext cx="5676308" cy="4406900"/>
          </a:xfrm>
          <a:prstGeom prst="rect">
            <a:avLst/>
          </a:prstGeom>
        </p:spPr>
      </p:pic>
      <p:sp>
        <p:nvSpPr>
          <p:cNvPr id="3" name="Title 2"/>
          <p:cNvSpPr>
            <a:spLocks noGrp="1"/>
          </p:cNvSpPr>
          <p:nvPr>
            <p:ph type="title"/>
          </p:nvPr>
        </p:nvSpPr>
        <p:spPr/>
        <p:txBody>
          <a:bodyPr/>
          <a:lstStyle/>
          <a:p>
            <a:r>
              <a:rPr lang="en-GB" dirty="0" smtClean="0"/>
              <a:t>June days, Paris</a:t>
            </a:r>
            <a:endParaRPr lang="en-GB" dirty="0"/>
          </a:p>
        </p:txBody>
      </p:sp>
      <p:sp>
        <p:nvSpPr>
          <p:cNvPr id="5" name="Rectangle 4"/>
          <p:cNvSpPr/>
          <p:nvPr/>
        </p:nvSpPr>
        <p:spPr>
          <a:xfrm>
            <a:off x="6475116" y="6174319"/>
            <a:ext cx="6096000" cy="369332"/>
          </a:xfrm>
          <a:prstGeom prst="rect">
            <a:avLst/>
          </a:prstGeom>
        </p:spPr>
        <p:txBody>
          <a:bodyPr>
            <a:spAutoFit/>
          </a:bodyPr>
          <a:lstStyle/>
          <a:p>
            <a:r>
              <a:rPr lang="fr-FR" dirty="0" smtClean="0"/>
              <a:t>Barricades rue Saint-Maur, 26 </a:t>
            </a:r>
            <a:r>
              <a:rPr lang="fr-FR" dirty="0" err="1" smtClean="0"/>
              <a:t>June</a:t>
            </a:r>
            <a:r>
              <a:rPr lang="fr-FR" dirty="0" smtClean="0"/>
              <a:t> 1848</a:t>
            </a:r>
            <a:endParaRPr lang="en-GB" dirty="0"/>
          </a:p>
        </p:txBody>
      </p:sp>
      <p:pic>
        <p:nvPicPr>
          <p:cNvPr id="6" name="Picture 5"/>
          <p:cNvPicPr>
            <a:picLocks noChangeAspect="1"/>
          </p:cNvPicPr>
          <p:nvPr/>
        </p:nvPicPr>
        <p:blipFill>
          <a:blip r:embed="rId3"/>
          <a:stretch>
            <a:fillRect/>
          </a:stretch>
        </p:blipFill>
        <p:spPr>
          <a:xfrm>
            <a:off x="217191" y="1681164"/>
            <a:ext cx="5853409" cy="4570470"/>
          </a:xfrm>
          <a:prstGeom prst="rect">
            <a:avLst/>
          </a:prstGeom>
        </p:spPr>
      </p:pic>
      <p:sp>
        <p:nvSpPr>
          <p:cNvPr id="7" name="Rectangle 6"/>
          <p:cNvSpPr/>
          <p:nvPr/>
        </p:nvSpPr>
        <p:spPr>
          <a:xfrm>
            <a:off x="217191" y="6251634"/>
            <a:ext cx="5678157" cy="369332"/>
          </a:xfrm>
          <a:prstGeom prst="rect">
            <a:avLst/>
          </a:prstGeom>
        </p:spPr>
        <p:txBody>
          <a:bodyPr wrap="none">
            <a:spAutoFit/>
          </a:bodyPr>
          <a:lstStyle/>
          <a:p>
            <a:r>
              <a:rPr lang="en-GB" i="1" dirty="0" smtClean="0"/>
              <a:t>Barricade on Rue </a:t>
            </a:r>
            <a:r>
              <a:rPr lang="en-GB" i="1" dirty="0" err="1" smtClean="0"/>
              <a:t>Soufflot</a:t>
            </a:r>
            <a:r>
              <a:rPr lang="en-GB" i="1" dirty="0" smtClean="0"/>
              <a:t>, June 1848</a:t>
            </a:r>
            <a:r>
              <a:rPr lang="en-GB" dirty="0" smtClean="0"/>
              <a:t>, by Horace Verne </a:t>
            </a:r>
            <a:endParaRPr lang="en-GB" dirty="0"/>
          </a:p>
        </p:txBody>
      </p:sp>
    </p:spTree>
    <p:extLst>
      <p:ext uri="{BB962C8B-B14F-4D97-AF65-F5344CB8AC3E}">
        <p14:creationId xmlns:p14="http://schemas.microsoft.com/office/powerpoint/2010/main" val="82627988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Election of louis napoleon, December 1848</a:t>
            </a:r>
            <a:endParaRPr lang="en-GB" dirty="0"/>
          </a:p>
        </p:txBody>
      </p:sp>
      <p:pic>
        <p:nvPicPr>
          <p:cNvPr id="5" name="Picture 4"/>
          <p:cNvPicPr>
            <a:picLocks noChangeAspect="1"/>
          </p:cNvPicPr>
          <p:nvPr/>
        </p:nvPicPr>
        <p:blipFill rotWithShape="1">
          <a:blip r:embed="rId2"/>
          <a:srcRect l="59480" t="29132" r="3020" b="27914"/>
          <a:stretch/>
        </p:blipFill>
        <p:spPr>
          <a:xfrm>
            <a:off x="7195294" y="1643063"/>
            <a:ext cx="4787900" cy="4216012"/>
          </a:xfrm>
          <a:prstGeom prst="rect">
            <a:avLst/>
          </a:prstGeom>
        </p:spPr>
      </p:pic>
      <p:pic>
        <p:nvPicPr>
          <p:cNvPr id="6" name="Picture 5"/>
          <p:cNvPicPr>
            <a:picLocks noChangeAspect="1"/>
          </p:cNvPicPr>
          <p:nvPr/>
        </p:nvPicPr>
        <p:blipFill>
          <a:blip r:embed="rId3"/>
          <a:stretch>
            <a:fillRect/>
          </a:stretch>
        </p:blipFill>
        <p:spPr>
          <a:xfrm>
            <a:off x="3327400" y="1632348"/>
            <a:ext cx="3867894" cy="5052436"/>
          </a:xfrm>
          <a:prstGeom prst="rect">
            <a:avLst/>
          </a:prstGeom>
        </p:spPr>
      </p:pic>
      <p:pic>
        <p:nvPicPr>
          <p:cNvPr id="8" name="Content Placeholder 3"/>
          <p:cNvPicPr>
            <a:picLocks noChangeAspect="1"/>
          </p:cNvPicPr>
          <p:nvPr/>
        </p:nvPicPr>
        <p:blipFill>
          <a:blip r:embed="rId4"/>
          <a:stretch>
            <a:fillRect/>
          </a:stretch>
        </p:blipFill>
        <p:spPr>
          <a:xfrm>
            <a:off x="215900" y="1643063"/>
            <a:ext cx="3234463" cy="5041720"/>
          </a:xfrm>
          <a:prstGeom prst="rect">
            <a:avLst/>
          </a:prstGeom>
        </p:spPr>
      </p:pic>
    </p:spTree>
    <p:extLst>
      <p:ext uri="{BB962C8B-B14F-4D97-AF65-F5344CB8AC3E}">
        <p14:creationId xmlns:p14="http://schemas.microsoft.com/office/powerpoint/2010/main" val="33509683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Second French empire</a:t>
            </a:r>
            <a:endParaRPr lang="en-US" dirty="0"/>
          </a:p>
        </p:txBody>
      </p:sp>
      <p:sp>
        <p:nvSpPr>
          <p:cNvPr id="3" name="Content Placeholder 2"/>
          <p:cNvSpPr txBox="1">
            <a:spLocks/>
          </p:cNvSpPr>
          <p:nvPr/>
        </p:nvSpPr>
        <p:spPr>
          <a:xfrm>
            <a:off x="208324" y="4415137"/>
            <a:ext cx="6738576" cy="4885726"/>
          </a:xfrm>
          <a:prstGeom prst="rect">
            <a:avLst/>
          </a:prstGeom>
        </p:spPr>
        <p:txBody>
          <a:bodyPr lIns="274320" rIns="27432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800" b="0" i="0" u="none" strike="noStrike" kern="1200" cap="none" spc="150" normalizeH="0" baseline="0" noProof="0" dirty="0" smtClean="0">
                <a:ln>
                  <a:noFill/>
                </a:ln>
                <a:solidFill>
                  <a:srgbClr val="534949"/>
                </a:solidFill>
                <a:effectLst/>
                <a:uLnTx/>
                <a:uFillTx/>
                <a:latin typeface="Franklin Gothic Medium"/>
                <a:ea typeface="+mn-ea"/>
                <a:cs typeface="+mn-cs"/>
              </a:rPr>
              <a:t>Michelet refused to swear allegiance to Second Empire; lost posts</a:t>
            </a:r>
            <a:endParaRPr kumimoji="0" lang="en-GB" sz="2800" b="0" i="0" u="none" strike="noStrike" kern="1200" cap="none" spc="150" normalizeH="0" baseline="0" noProof="0" dirty="0">
              <a:ln>
                <a:noFill/>
              </a:ln>
              <a:solidFill>
                <a:srgbClr val="534949"/>
              </a:solidFill>
              <a:effectLst/>
              <a:uLnTx/>
              <a:uFillTx/>
              <a:latin typeface="Franklin Gothic Medium"/>
              <a:ea typeface="+mn-ea"/>
              <a:cs typeface="+mn-cs"/>
            </a:endParaRPr>
          </a:p>
        </p:txBody>
      </p:sp>
      <p:sp>
        <p:nvSpPr>
          <p:cNvPr id="4" name="Rectangle 3"/>
          <p:cNvSpPr/>
          <p:nvPr/>
        </p:nvSpPr>
        <p:spPr>
          <a:xfrm>
            <a:off x="625288" y="1870370"/>
            <a:ext cx="6593315" cy="270843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prstClr val="black"/>
                </a:solidFill>
                <a:effectLst/>
                <a:uLnTx/>
                <a:uFillTx/>
                <a:latin typeface="Franklin Gothic Medium"/>
                <a:ea typeface="+mn-ea"/>
                <a:cs typeface="+mn-cs"/>
              </a:rPr>
              <a:t>Suppression of June Days uprising (June 1848)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prstClr val="black"/>
                </a:solidFill>
                <a:effectLst/>
                <a:uLnTx/>
                <a:uFillTx/>
                <a:latin typeface="Franklin Gothic Medium"/>
                <a:ea typeface="+mn-ea"/>
                <a:cs typeface="+mn-cs"/>
              </a:rPr>
              <a:t>Napoleon III elected president (Dec 1848)</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smtClean="0">
              <a:ln>
                <a:noFill/>
              </a:ln>
              <a:solidFill>
                <a:srgbClr val="002060"/>
              </a:solidFill>
              <a:effectLst/>
              <a:uLnTx/>
              <a:uFillTx/>
              <a:latin typeface="Franklin Gothic Medium"/>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srgbClr val="002060"/>
                </a:solidFill>
                <a:effectLst/>
                <a:uLnTx/>
                <a:uFillTx/>
                <a:latin typeface="Franklin Gothic Medium"/>
                <a:ea typeface="+mn-ea"/>
                <a:cs typeface="+mn-cs"/>
              </a:rPr>
              <a:t>Coup of Dec 1851; empire re-established (1852)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srgbClr val="002060"/>
                </a:solidFill>
                <a:effectLst/>
                <a:uLnTx/>
                <a:uFillTx/>
                <a:latin typeface="Franklin Gothic Medium"/>
                <a:ea typeface="+mn-ea"/>
                <a:cs typeface="+mn-cs"/>
              </a:rPr>
              <a:t>Second French Empire (1852–1870</a:t>
            </a:r>
            <a:r>
              <a:rPr kumimoji="0" lang="en-GB" sz="2800" b="0" i="0" u="none" strike="noStrike" kern="1200" cap="none" spc="0" normalizeH="0" baseline="0" noProof="0" dirty="0" smtClean="0">
                <a:ln>
                  <a:noFill/>
                </a:ln>
                <a:solidFill>
                  <a:srgbClr val="002060"/>
                </a:solidFill>
                <a:effectLst/>
                <a:uLnTx/>
                <a:uFillTx/>
                <a:latin typeface="Franklin Gothic Medium"/>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smtClean="0">
              <a:ln>
                <a:noFill/>
              </a:ln>
              <a:solidFill>
                <a:srgbClr val="002060"/>
              </a:solidFill>
              <a:effectLst/>
              <a:uLnTx/>
              <a:uFillTx/>
              <a:latin typeface="Franklin Gothic Medium"/>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Franklin Gothic Medium"/>
              <a:ea typeface="+mn-ea"/>
              <a:cs typeface="+mn-cs"/>
            </a:endParaRPr>
          </a:p>
        </p:txBody>
      </p:sp>
      <p:pic>
        <p:nvPicPr>
          <p:cNvPr id="11" name="Picture 10"/>
          <p:cNvPicPr>
            <a:picLocks noChangeAspect="1"/>
          </p:cNvPicPr>
          <p:nvPr/>
        </p:nvPicPr>
        <p:blipFill>
          <a:blip r:embed="rId2"/>
          <a:stretch>
            <a:fillRect/>
          </a:stretch>
        </p:blipFill>
        <p:spPr>
          <a:xfrm>
            <a:off x="8287812" y="1617378"/>
            <a:ext cx="3587794" cy="5012213"/>
          </a:xfrm>
          <a:prstGeom prst="rect">
            <a:avLst/>
          </a:prstGeom>
        </p:spPr>
      </p:pic>
      <p:sp>
        <p:nvSpPr>
          <p:cNvPr id="12" name="Rectangle 11"/>
          <p:cNvSpPr/>
          <p:nvPr/>
        </p:nvSpPr>
        <p:spPr>
          <a:xfrm>
            <a:off x="8287812" y="1617377"/>
            <a:ext cx="1951037" cy="17543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chemeClr val="bg1"/>
                </a:solidFill>
                <a:effectLst/>
                <a:uLnTx/>
                <a:uFillTx/>
                <a:latin typeface="Franklin Gothic Medium"/>
                <a:ea typeface="+mn-ea"/>
                <a:cs typeface="+mn-cs"/>
              </a:rPr>
              <a:t>Louis-Napoléon </a:t>
            </a:r>
            <a:r>
              <a:rPr kumimoji="0" lang="en-US" sz="1800" b="1" i="0" u="none" strike="noStrike" kern="1200" cap="none" spc="0" normalizeH="0" baseline="0" noProof="0" dirty="0" smtClean="0">
                <a:ln>
                  <a:noFill/>
                </a:ln>
                <a:solidFill>
                  <a:schemeClr val="bg1"/>
                </a:solidFill>
                <a:effectLst/>
                <a:uLnTx/>
                <a:uFillTx/>
                <a:latin typeface="Franklin Gothic Medium"/>
                <a:ea typeface="+mn-ea"/>
                <a:cs typeface="+mn-cs"/>
              </a:rPr>
              <a:t>Bonaparte, Napoleon III – Emperor of France, 1852–1870</a:t>
            </a:r>
            <a:endParaRPr kumimoji="0" lang="en-US" sz="1800" b="0" i="0" u="none" strike="noStrike" kern="1200" cap="none" spc="0" normalizeH="0" baseline="0" noProof="0" dirty="0">
              <a:ln>
                <a:noFill/>
              </a:ln>
              <a:solidFill>
                <a:schemeClr val="bg1"/>
              </a:solidFill>
              <a:effectLst/>
              <a:uLnTx/>
              <a:uFillTx/>
              <a:latin typeface="Franklin Gothic Medium"/>
              <a:ea typeface="+mn-ea"/>
              <a:cs typeface="+mn-cs"/>
            </a:endParaRPr>
          </a:p>
        </p:txBody>
      </p:sp>
      <p:pic>
        <p:nvPicPr>
          <p:cNvPr id="5" name="Picture 4"/>
          <p:cNvPicPr>
            <a:picLocks noChangeAspect="1"/>
          </p:cNvPicPr>
          <p:nvPr/>
        </p:nvPicPr>
        <p:blipFill>
          <a:blip r:embed="rId3"/>
          <a:stretch>
            <a:fillRect/>
          </a:stretch>
        </p:blipFill>
        <p:spPr>
          <a:xfrm>
            <a:off x="6777689" y="3727853"/>
            <a:ext cx="1951037" cy="2901738"/>
          </a:xfrm>
          <a:prstGeom prst="rect">
            <a:avLst/>
          </a:prstGeom>
        </p:spPr>
      </p:pic>
    </p:spTree>
    <p:extLst>
      <p:ext uri="{BB962C8B-B14F-4D97-AF65-F5344CB8AC3E}">
        <p14:creationId xmlns:p14="http://schemas.microsoft.com/office/powerpoint/2010/main" val="358156650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KARL </a:t>
            </a:r>
            <a:r>
              <a:rPr lang="en-GB" dirty="0"/>
              <a:t>Marx </a:t>
            </a:r>
            <a:r>
              <a:rPr lang="en-GB" dirty="0" smtClean="0"/>
              <a:t>on French revolutions</a:t>
            </a:r>
            <a:endParaRPr lang="en-US" dirty="0"/>
          </a:p>
        </p:txBody>
      </p:sp>
      <p:sp>
        <p:nvSpPr>
          <p:cNvPr id="3" name="Content Placeholder 2"/>
          <p:cNvSpPr txBox="1">
            <a:spLocks/>
          </p:cNvSpPr>
          <p:nvPr/>
        </p:nvSpPr>
        <p:spPr>
          <a:xfrm>
            <a:off x="239057" y="1674731"/>
            <a:ext cx="9410121" cy="4926094"/>
          </a:xfrm>
          <a:prstGeom prst="rect">
            <a:avLst/>
          </a:prstGeom>
        </p:spPr>
        <p:txBody>
          <a:bodyPr lIns="274320" rIns="27432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None/>
            </a:pPr>
            <a:r>
              <a:rPr lang="en-US" sz="2200" dirty="0" smtClean="0"/>
              <a:t>“</a:t>
            </a:r>
            <a:r>
              <a:rPr lang="en-GB" sz="2200" dirty="0" smtClean="0"/>
              <a:t>Hegel remarks somewhere that all great world-historic facts and personages appear, so to speak, twice. </a:t>
            </a:r>
            <a:r>
              <a:rPr lang="en-GB" sz="2200" dirty="0" smtClean="0">
                <a:solidFill>
                  <a:srgbClr val="FF0000"/>
                </a:solidFill>
              </a:rPr>
              <a:t>He forgot to add: the first time as tragedy, the second time as farce</a:t>
            </a:r>
            <a:r>
              <a:rPr lang="en-GB" sz="2200" dirty="0" smtClean="0"/>
              <a:t>. </a:t>
            </a:r>
            <a:r>
              <a:rPr lang="en-GB" sz="2200" dirty="0" err="1" smtClean="0"/>
              <a:t>Caussidière</a:t>
            </a:r>
            <a:r>
              <a:rPr lang="en-GB" sz="2200" dirty="0" smtClean="0"/>
              <a:t> [48 revolutionary] for Danton, Louis Blanc for Robespierre, the Montagne of 1848 to 1851 for the Montagne of 1793 to 1795, the nephew for the uncle. And </a:t>
            </a:r>
            <a:r>
              <a:rPr lang="en-GB" sz="2200" dirty="0" smtClean="0">
                <a:solidFill>
                  <a:srgbClr val="FF0000"/>
                </a:solidFill>
              </a:rPr>
              <a:t>the same caricature occurs in the circumstances of the second edition of the Eighteenth Brumaire</a:t>
            </a:r>
            <a:r>
              <a:rPr lang="en-GB" sz="2200" dirty="0" smtClean="0"/>
              <a:t>.</a:t>
            </a:r>
          </a:p>
          <a:p>
            <a:pPr marL="45720" indent="0" algn="just">
              <a:buNone/>
            </a:pPr>
            <a:r>
              <a:rPr lang="en-GB" sz="2200" b="1" dirty="0" smtClean="0"/>
              <a:t>	“ … </a:t>
            </a:r>
            <a:r>
              <a:rPr lang="en-GB" sz="2200" dirty="0" smtClean="0"/>
              <a:t>Thus Luther put on the mask of the Apostle Paul, the Revolution of 1789–1814 draped itself alternately in the guise of the Roman Republic and the Roman Empire, and the Revolution of 1848 knew nothing better to do than to parody, now 1789, now the revolutionary tradition of 1793–95.”</a:t>
            </a:r>
            <a:endParaRPr lang="en-US" sz="2200" b="1" dirty="0" smtClean="0"/>
          </a:p>
          <a:p>
            <a:pPr algn="r">
              <a:buFontTx/>
              <a:buChar char="-"/>
            </a:pPr>
            <a:r>
              <a:rPr lang="en-GB" sz="1800" dirty="0" smtClean="0">
                <a:solidFill>
                  <a:schemeClr val="tx1"/>
                </a:solidFill>
              </a:rPr>
              <a:t>Karl Marx, </a:t>
            </a:r>
            <a:r>
              <a:rPr lang="en-US" sz="1800" i="1" dirty="0" smtClean="0">
                <a:solidFill>
                  <a:schemeClr val="tx1"/>
                </a:solidFill>
              </a:rPr>
              <a:t>The Eighteenth Brumaire of Louis Napoleon </a:t>
            </a:r>
            <a:r>
              <a:rPr lang="en-US" sz="1800" dirty="0" smtClean="0">
                <a:solidFill>
                  <a:schemeClr val="tx1"/>
                </a:solidFill>
              </a:rPr>
              <a:t>(1851–1852)</a:t>
            </a:r>
          </a:p>
          <a:p>
            <a:pPr>
              <a:buFontTx/>
              <a:buChar char="-"/>
            </a:pPr>
            <a:endParaRPr lang="en-US" dirty="0"/>
          </a:p>
          <a:p>
            <a:pPr marL="45720" indent="0">
              <a:buNone/>
            </a:pPr>
            <a:endParaRPr lang="en-GB" dirty="0">
              <a:solidFill>
                <a:srgbClr val="FF0000"/>
              </a:solidFill>
            </a:endParaRPr>
          </a:p>
        </p:txBody>
      </p:sp>
      <p:pic>
        <p:nvPicPr>
          <p:cNvPr id="4" name="Picture 3"/>
          <p:cNvPicPr>
            <a:picLocks noChangeAspect="1"/>
          </p:cNvPicPr>
          <p:nvPr/>
        </p:nvPicPr>
        <p:blipFill>
          <a:blip r:embed="rId2"/>
          <a:stretch>
            <a:fillRect/>
          </a:stretch>
        </p:blipFill>
        <p:spPr>
          <a:xfrm>
            <a:off x="9649178" y="1674731"/>
            <a:ext cx="2330481" cy="3813093"/>
          </a:xfrm>
          <a:prstGeom prst="rect">
            <a:avLst/>
          </a:prstGeom>
        </p:spPr>
      </p:pic>
      <p:pic>
        <p:nvPicPr>
          <p:cNvPr id="6" name="Picture 5"/>
          <p:cNvPicPr>
            <a:picLocks noChangeAspect="1"/>
          </p:cNvPicPr>
          <p:nvPr/>
        </p:nvPicPr>
        <p:blipFill rotWithShape="1">
          <a:blip r:embed="rId3"/>
          <a:srcRect t="1" r="49543" b="-1132"/>
          <a:stretch/>
        </p:blipFill>
        <p:spPr>
          <a:xfrm>
            <a:off x="9875596" y="4339317"/>
            <a:ext cx="2104063" cy="2373732"/>
          </a:xfrm>
          <a:prstGeom prst="rect">
            <a:avLst/>
          </a:prstGeom>
        </p:spPr>
      </p:pic>
    </p:spTree>
    <p:extLst>
      <p:ext uri="{BB962C8B-B14F-4D97-AF65-F5344CB8AC3E}">
        <p14:creationId xmlns:p14="http://schemas.microsoft.com/office/powerpoint/2010/main" val="57016986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239057" y="1674731"/>
            <a:ext cx="9410121" cy="4926094"/>
          </a:xfrm>
          <a:prstGeom prst="rect">
            <a:avLst/>
          </a:prstGeom>
        </p:spPr>
        <p:txBody>
          <a:bodyPr lIns="274320" rIns="27432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None/>
            </a:pPr>
            <a:r>
              <a:rPr lang="en-US" sz="2200" b="1" dirty="0" smtClean="0"/>
              <a:t>“Men </a:t>
            </a:r>
            <a:r>
              <a:rPr lang="en-US" sz="2200" b="1" dirty="0"/>
              <a:t>make their own history, but they do not make it as they please; they do not make it under self-selected circumstances, but under circumstances existing already, given and transmitted from the past.</a:t>
            </a:r>
            <a:r>
              <a:rPr lang="en-US" sz="2200" dirty="0"/>
              <a:t> The tradition of all dead generations weighs like a nightmare on the brains of the living. </a:t>
            </a:r>
            <a:endParaRPr lang="en-US" sz="2200" dirty="0" smtClean="0"/>
          </a:p>
          <a:p>
            <a:pPr marL="45720" indent="0" algn="just">
              <a:buNone/>
            </a:pPr>
            <a:r>
              <a:rPr lang="en-US" sz="2200" dirty="0"/>
              <a:t>	</a:t>
            </a:r>
            <a:r>
              <a:rPr lang="en-US" sz="2200" dirty="0" smtClean="0"/>
              <a:t>“… When </a:t>
            </a:r>
            <a:r>
              <a:rPr lang="en-US" sz="2200" dirty="0"/>
              <a:t>we think about this conjuring up of the dead of world history, a salient difference reveals itself. Camille Desmoulins, Danton, Robespierre, St. Just, Napoleon, </a:t>
            </a:r>
            <a:r>
              <a:rPr lang="en-US" sz="2200" dirty="0">
                <a:solidFill>
                  <a:srgbClr val="FF0000"/>
                </a:solidFill>
              </a:rPr>
              <a:t>the heroes as well as the parties and the masses of the old French Revolution, performed the task of their time – that of unchaining and establishing modern bourgeois society – in Roman costumes and with Roman phrases</a:t>
            </a:r>
            <a:r>
              <a:rPr lang="en-US" sz="2200" dirty="0" smtClean="0">
                <a:solidFill>
                  <a:srgbClr val="FF0000"/>
                </a:solidFill>
              </a:rPr>
              <a:t>.”</a:t>
            </a:r>
          </a:p>
          <a:p>
            <a:pPr algn="r">
              <a:buFontTx/>
              <a:buChar char="-"/>
            </a:pPr>
            <a:r>
              <a:rPr lang="en-GB" sz="1800" dirty="0" smtClean="0">
                <a:solidFill>
                  <a:schemeClr val="tx1"/>
                </a:solidFill>
              </a:rPr>
              <a:t>Karl Marx, </a:t>
            </a:r>
            <a:r>
              <a:rPr lang="en-US" sz="1800" i="1" dirty="0" smtClean="0">
                <a:solidFill>
                  <a:schemeClr val="tx1"/>
                </a:solidFill>
              </a:rPr>
              <a:t>The </a:t>
            </a:r>
            <a:r>
              <a:rPr lang="en-US" sz="1800" i="1" dirty="0">
                <a:solidFill>
                  <a:schemeClr val="tx1"/>
                </a:solidFill>
              </a:rPr>
              <a:t>Eighteenth </a:t>
            </a:r>
            <a:r>
              <a:rPr lang="en-US" sz="1800" i="1" dirty="0" err="1">
                <a:solidFill>
                  <a:schemeClr val="tx1"/>
                </a:solidFill>
              </a:rPr>
              <a:t>Brumaire</a:t>
            </a:r>
            <a:r>
              <a:rPr lang="en-US" sz="1800" i="1" dirty="0">
                <a:solidFill>
                  <a:schemeClr val="tx1"/>
                </a:solidFill>
              </a:rPr>
              <a:t> of Louis </a:t>
            </a:r>
            <a:r>
              <a:rPr lang="en-US" sz="1800" i="1" dirty="0" smtClean="0">
                <a:solidFill>
                  <a:schemeClr val="tx1"/>
                </a:solidFill>
              </a:rPr>
              <a:t>Napoleon </a:t>
            </a:r>
            <a:r>
              <a:rPr lang="en-US" sz="1800" dirty="0" smtClean="0">
                <a:solidFill>
                  <a:schemeClr val="tx1"/>
                </a:solidFill>
              </a:rPr>
              <a:t>(1851–1852)</a:t>
            </a:r>
          </a:p>
          <a:p>
            <a:pPr>
              <a:buFontTx/>
              <a:buChar char="-"/>
            </a:pPr>
            <a:endParaRPr lang="en-US" dirty="0"/>
          </a:p>
          <a:p>
            <a:pPr marL="45720" indent="0">
              <a:buNone/>
            </a:pPr>
            <a:endParaRPr lang="en-GB" dirty="0">
              <a:solidFill>
                <a:srgbClr val="FF0000"/>
              </a:solidFill>
            </a:endParaRPr>
          </a:p>
        </p:txBody>
      </p:sp>
      <p:pic>
        <p:nvPicPr>
          <p:cNvPr id="4" name="Picture 3"/>
          <p:cNvPicPr>
            <a:picLocks noChangeAspect="1"/>
          </p:cNvPicPr>
          <p:nvPr/>
        </p:nvPicPr>
        <p:blipFill>
          <a:blip r:embed="rId2"/>
          <a:stretch>
            <a:fillRect/>
          </a:stretch>
        </p:blipFill>
        <p:spPr>
          <a:xfrm>
            <a:off x="9649178" y="1674731"/>
            <a:ext cx="2330481" cy="3813093"/>
          </a:xfrm>
          <a:prstGeom prst="rect">
            <a:avLst/>
          </a:prstGeom>
        </p:spPr>
      </p:pic>
      <p:pic>
        <p:nvPicPr>
          <p:cNvPr id="6" name="Picture 5"/>
          <p:cNvPicPr>
            <a:picLocks noChangeAspect="1"/>
          </p:cNvPicPr>
          <p:nvPr/>
        </p:nvPicPr>
        <p:blipFill rotWithShape="1">
          <a:blip r:embed="rId3"/>
          <a:srcRect t="1" r="49543" b="-1132"/>
          <a:stretch/>
        </p:blipFill>
        <p:spPr>
          <a:xfrm>
            <a:off x="9875596" y="4339317"/>
            <a:ext cx="2104063" cy="2373732"/>
          </a:xfrm>
          <a:prstGeom prst="rect">
            <a:avLst/>
          </a:prstGeom>
        </p:spPr>
      </p:pic>
      <p:sp>
        <p:nvSpPr>
          <p:cNvPr id="8" name="Title 1"/>
          <p:cNvSpPr>
            <a:spLocks noGrp="1"/>
          </p:cNvSpPr>
          <p:nvPr>
            <p:ph type="title"/>
          </p:nvPr>
        </p:nvSpPr>
        <p:spPr/>
        <p:txBody>
          <a:bodyPr/>
          <a:lstStyle/>
          <a:p>
            <a:r>
              <a:rPr lang="en-GB" dirty="0" smtClean="0"/>
              <a:t>KARL </a:t>
            </a:r>
            <a:r>
              <a:rPr lang="en-GB" dirty="0"/>
              <a:t>Marx </a:t>
            </a:r>
            <a:r>
              <a:rPr lang="en-GB" dirty="0" smtClean="0"/>
              <a:t>on French revolutions</a:t>
            </a:r>
            <a:endParaRPr lang="en-US" dirty="0"/>
          </a:p>
        </p:txBody>
      </p:sp>
    </p:spTree>
    <p:extLst>
      <p:ext uri="{BB962C8B-B14F-4D97-AF65-F5344CB8AC3E}">
        <p14:creationId xmlns:p14="http://schemas.microsoft.com/office/powerpoint/2010/main" val="107771330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960322"/>
            <a:ext cx="9650186" cy="5897678"/>
          </a:xfrm>
          <a:prstGeom prst="rect">
            <a:avLst/>
          </a:prstGeom>
          <a:noFill/>
        </p:spPr>
        <p:txBody>
          <a:bodyPr wrap="square" lIns="720000" tIns="360000" rIns="720000" bIns="360000" rtlCol="0">
            <a:spAutoFit/>
          </a:bodyPr>
          <a:lstStyle/>
          <a:p>
            <a:pPr algn="ctr"/>
            <a:endParaRPr lang="en-GB" sz="1600" b="1" dirty="0">
              <a:solidFill>
                <a:prstClr val="white"/>
              </a:solidFill>
              <a:latin typeface="Calibri Light" panose="020F0302020204030204"/>
            </a:endParaRPr>
          </a:p>
          <a:p>
            <a:pPr marL="285750" indent="-285750" algn="just">
              <a:buFont typeface="Arial" panose="020B0604020202020204" pitchFamily="34" charset="0"/>
              <a:buChar char="•"/>
            </a:pPr>
            <a:endParaRPr lang="en-GB" sz="1600" dirty="0">
              <a:solidFill>
                <a:prstClr val="white"/>
              </a:solidFill>
            </a:endParaRPr>
          </a:p>
          <a:p>
            <a:pPr marL="285750" indent="-285750" algn="just">
              <a:buFont typeface="Arial" panose="020B0604020202020204" pitchFamily="34" charset="0"/>
              <a:buChar char="•"/>
            </a:pPr>
            <a:r>
              <a:rPr lang="en-GB" sz="2400" dirty="0"/>
              <a:t>b</a:t>
            </a:r>
            <a:r>
              <a:rPr lang="en-GB" sz="2200" dirty="0"/>
              <a:t>. Trier, 1818, son of Jewish lawyer father (later Christian convert)</a:t>
            </a:r>
          </a:p>
          <a:p>
            <a:pPr marL="285750" indent="-285750" algn="just">
              <a:buFont typeface="Arial" panose="020B0604020202020204" pitchFamily="34" charset="0"/>
              <a:buChar char="•"/>
            </a:pPr>
            <a:endParaRPr lang="en-GB" sz="2200" dirty="0"/>
          </a:p>
          <a:p>
            <a:pPr marL="285750" indent="-285750" algn="just">
              <a:buFont typeface="Arial" panose="020B0604020202020204" pitchFamily="34" charset="0"/>
              <a:buChar char="•"/>
            </a:pPr>
            <a:r>
              <a:rPr lang="en-GB" sz="2200" dirty="0"/>
              <a:t>Studied law at University of Bonn and then University of Berlin – switching to Philosophy in 1836</a:t>
            </a:r>
          </a:p>
          <a:p>
            <a:pPr marL="285750" indent="-285750" algn="just">
              <a:buFont typeface="Arial" panose="020B0604020202020204" pitchFamily="34" charset="0"/>
              <a:buChar char="•"/>
            </a:pPr>
            <a:endParaRPr lang="en-GB" sz="2200" dirty="0"/>
          </a:p>
          <a:p>
            <a:pPr marL="285750" indent="-285750" algn="just">
              <a:buFont typeface="Arial" panose="020B0604020202020204" pitchFamily="34" charset="0"/>
              <a:buChar char="•"/>
            </a:pPr>
            <a:r>
              <a:rPr lang="en-GB" sz="2200" dirty="0"/>
              <a:t>Influenced by Hegelian scholars</a:t>
            </a:r>
          </a:p>
          <a:p>
            <a:pPr marL="285750" indent="-285750" algn="just">
              <a:buFont typeface="Arial" panose="020B0604020202020204" pitchFamily="34" charset="0"/>
              <a:buChar char="•"/>
            </a:pPr>
            <a:endParaRPr lang="en-GB" sz="2200" dirty="0"/>
          </a:p>
          <a:p>
            <a:pPr marL="285750" indent="-285750" algn="just">
              <a:buFont typeface="Arial" panose="020B0604020202020204" pitchFamily="34" charset="0"/>
              <a:buChar char="•"/>
            </a:pPr>
            <a:r>
              <a:rPr lang="en-GB" sz="2200" dirty="0"/>
              <a:t>Completed doctorate in philosophy, 1841 </a:t>
            </a:r>
          </a:p>
          <a:p>
            <a:pPr marL="285750" indent="-285750" algn="just">
              <a:buFont typeface="Arial" panose="020B0604020202020204" pitchFamily="34" charset="0"/>
              <a:buChar char="•"/>
            </a:pPr>
            <a:endParaRPr lang="en-GB" sz="2200" dirty="0"/>
          </a:p>
          <a:p>
            <a:pPr marL="285750" indent="-285750" algn="just">
              <a:buFont typeface="Arial" panose="020B0604020202020204" pitchFamily="34" charset="0"/>
              <a:buChar char="•"/>
            </a:pPr>
            <a:r>
              <a:rPr lang="en-GB" sz="2200" dirty="0"/>
              <a:t>Part of Bohemian social and intellectual movement</a:t>
            </a:r>
          </a:p>
          <a:p>
            <a:pPr marL="285750" indent="-285750" algn="just">
              <a:buFont typeface="Arial" panose="020B0604020202020204" pitchFamily="34" charset="0"/>
              <a:buChar char="•"/>
            </a:pPr>
            <a:endParaRPr lang="en-GB" sz="2200" dirty="0"/>
          </a:p>
          <a:p>
            <a:pPr marL="285750" indent="-285750" algn="just">
              <a:buFont typeface="Arial" panose="020B0604020202020204" pitchFamily="34" charset="0"/>
              <a:buChar char="•"/>
            </a:pPr>
            <a:r>
              <a:rPr lang="en-GB" sz="2200" dirty="0"/>
              <a:t>Exiled from Prussia </a:t>
            </a:r>
            <a:r>
              <a:rPr lang="en-GB" sz="2200" dirty="0" smtClean="0"/>
              <a:t>and German </a:t>
            </a:r>
            <a:r>
              <a:rPr lang="en-GB" sz="2200" dirty="0"/>
              <a:t>states under increasing conservativism of Kaiser Friedrich Wilhelm IV </a:t>
            </a:r>
          </a:p>
          <a:p>
            <a:pPr marL="285750" indent="-285750" algn="just">
              <a:buFont typeface="Arial" panose="020B0604020202020204" pitchFamily="34" charset="0"/>
              <a:buChar char="•"/>
            </a:pPr>
            <a:endParaRPr lang="en-GB" sz="1600"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74629" y="1649187"/>
            <a:ext cx="2943225" cy="4286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9066727" y="4286250"/>
            <a:ext cx="1313646" cy="369332"/>
          </a:xfrm>
          <a:prstGeom prst="rect">
            <a:avLst/>
          </a:prstGeom>
        </p:spPr>
        <p:txBody>
          <a:bodyPr wrap="square">
            <a:spAutoFit/>
          </a:bodyPr>
          <a:lstStyle/>
          <a:p>
            <a:pPr algn="r"/>
            <a:endParaRPr lang="en-GB" dirty="0">
              <a:solidFill>
                <a:prstClr val="white"/>
              </a:solidFill>
            </a:endParaRPr>
          </a:p>
        </p:txBody>
      </p:sp>
      <p:sp>
        <p:nvSpPr>
          <p:cNvPr id="4" name="Title 3"/>
          <p:cNvSpPr>
            <a:spLocks noGrp="1"/>
          </p:cNvSpPr>
          <p:nvPr>
            <p:ph type="title"/>
          </p:nvPr>
        </p:nvSpPr>
        <p:spPr>
          <a:xfrm>
            <a:off x="377372" y="433125"/>
            <a:ext cx="11175013" cy="1054394"/>
          </a:xfrm>
        </p:spPr>
        <p:txBody>
          <a:bodyPr/>
          <a:lstStyle/>
          <a:p>
            <a:r>
              <a:rPr lang="en-GB" dirty="0" smtClean="0">
                <a:solidFill>
                  <a:prstClr val="white"/>
                </a:solidFill>
              </a:rPr>
              <a:t>	Karl </a:t>
            </a:r>
            <a:r>
              <a:rPr lang="en-GB" dirty="0">
                <a:solidFill>
                  <a:prstClr val="white"/>
                </a:solidFill>
              </a:rPr>
              <a:t>Marx (1818–1883) </a:t>
            </a:r>
            <a:endParaRPr lang="en-GB" dirty="0"/>
          </a:p>
        </p:txBody>
      </p:sp>
    </p:spTree>
    <p:extLst>
      <p:ext uri="{BB962C8B-B14F-4D97-AF65-F5344CB8AC3E}">
        <p14:creationId xmlns:p14="http://schemas.microsoft.com/office/powerpoint/2010/main" val="384860012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https://upload.wikimedia.org/wikipedia/commons/e/e9/Hegel_03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638540" y="1598737"/>
            <a:ext cx="2338571" cy="312067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1598737"/>
            <a:ext cx="9829800" cy="5466790"/>
          </a:xfrm>
          <a:prstGeom prst="rect">
            <a:avLst/>
          </a:prstGeom>
          <a:noFill/>
        </p:spPr>
        <p:txBody>
          <a:bodyPr wrap="square" lIns="720000" tIns="360000" rIns="720000" bIns="360000" rtlCol="0">
            <a:spAutoFit/>
          </a:bodyPr>
          <a:lstStyle/>
          <a:p>
            <a:pPr marL="285750" indent="-285750" algn="just">
              <a:buFont typeface="Arial" panose="020B0604020202020204" pitchFamily="34" charset="0"/>
              <a:buChar char="•"/>
              <a:tabLst>
                <a:tab pos="0" algn="l"/>
              </a:tabLst>
            </a:pPr>
            <a:r>
              <a:rPr lang="en-GB" sz="2400" dirty="0" smtClean="0"/>
              <a:t>After </a:t>
            </a:r>
            <a:r>
              <a:rPr lang="en-GB" sz="2400" dirty="0"/>
              <a:t>a career as a private tutor and schoolmaster, Hegel appointed Professor of Philosophy at Heidelberg University (1816–1818) and then the  University of Berlin (1818 –his death)</a:t>
            </a:r>
          </a:p>
          <a:p>
            <a:pPr marL="285750" indent="-285750" algn="just">
              <a:buFont typeface="Arial" panose="020B0604020202020204" pitchFamily="34" charset="0"/>
              <a:buChar char="•"/>
              <a:tabLst>
                <a:tab pos="0" algn="l"/>
              </a:tabLst>
            </a:pPr>
            <a:endParaRPr lang="en-GB" sz="2400" dirty="0"/>
          </a:p>
          <a:p>
            <a:pPr marL="342900" indent="-342900" algn="just">
              <a:buFont typeface="Arial" panose="020B0604020202020204" pitchFamily="34" charset="0"/>
              <a:buChar char="•"/>
              <a:tabLst>
                <a:tab pos="0" algn="l"/>
              </a:tabLst>
            </a:pPr>
            <a:r>
              <a:rPr lang="en-GB" sz="2400" dirty="0"/>
              <a:t>Celebrant of French Revolution </a:t>
            </a:r>
            <a:r>
              <a:rPr lang="en-GB" sz="2400" dirty="0" smtClean="0"/>
              <a:t>as  </a:t>
            </a:r>
            <a:r>
              <a:rPr lang="en-GB" sz="2400" dirty="0"/>
              <a:t>“the jubilation of this epoch” </a:t>
            </a:r>
          </a:p>
          <a:p>
            <a:pPr marL="342900" indent="-342900" algn="just">
              <a:buFont typeface="Arial" panose="020B0604020202020204" pitchFamily="34" charset="0"/>
              <a:buChar char="•"/>
              <a:tabLst>
                <a:tab pos="0" algn="l"/>
              </a:tabLst>
            </a:pPr>
            <a:endParaRPr lang="en-GB" sz="2400" dirty="0"/>
          </a:p>
          <a:p>
            <a:pPr marL="342900" indent="-342900" algn="just">
              <a:buFont typeface="Arial" panose="020B0604020202020204" pitchFamily="34" charset="0"/>
              <a:buChar char="•"/>
              <a:tabLst>
                <a:tab pos="0" algn="l"/>
              </a:tabLst>
            </a:pPr>
            <a:r>
              <a:rPr lang="en-GB" sz="2400" dirty="0"/>
              <a:t>Offered grand theories of interpreting the world and </a:t>
            </a:r>
            <a:r>
              <a:rPr lang="en-GB" sz="2400" dirty="0" smtClean="0"/>
              <a:t>history (“</a:t>
            </a:r>
            <a:r>
              <a:rPr lang="en-GB" sz="2400" dirty="0"/>
              <a:t>the reputation of being the most impenetrable … of all the major Western philosophers,” entry on Hegel by Peter Singer, </a:t>
            </a:r>
            <a:r>
              <a:rPr lang="en-GB" sz="2400" i="1" dirty="0"/>
              <a:t>The </a:t>
            </a:r>
            <a:r>
              <a:rPr lang="en-US" sz="2400" i="1" dirty="0"/>
              <a:t>Oxford Companion to </a:t>
            </a:r>
            <a:r>
              <a:rPr lang="en-US" sz="2400" i="1" dirty="0" smtClean="0"/>
              <a:t>Philosophy)</a:t>
            </a:r>
            <a:endParaRPr lang="en-US" sz="2400" i="1" dirty="0"/>
          </a:p>
          <a:p>
            <a:pPr algn="just">
              <a:tabLst>
                <a:tab pos="0" algn="l"/>
              </a:tabLst>
            </a:pPr>
            <a:endParaRPr lang="en-US" sz="2000" i="1" dirty="0">
              <a:solidFill>
                <a:prstClr val="white"/>
              </a:solidFill>
            </a:endParaRPr>
          </a:p>
        </p:txBody>
      </p:sp>
      <p:sp>
        <p:nvSpPr>
          <p:cNvPr id="2" name="Title 1"/>
          <p:cNvSpPr>
            <a:spLocks noGrp="1"/>
          </p:cNvSpPr>
          <p:nvPr>
            <p:ph type="title"/>
          </p:nvPr>
        </p:nvSpPr>
        <p:spPr>
          <a:xfrm>
            <a:off x="424106" y="336936"/>
            <a:ext cx="11175013" cy="1054394"/>
          </a:xfrm>
        </p:spPr>
        <p:txBody>
          <a:bodyPr/>
          <a:lstStyle/>
          <a:p>
            <a:r>
              <a:rPr lang="en-GB" dirty="0"/>
              <a:t>Georg Wilhelm Friedrich Hegel (1770–1831</a:t>
            </a:r>
            <a:r>
              <a:rPr lang="en-GB" dirty="0" smtClean="0"/>
              <a:t>)</a:t>
            </a:r>
            <a:endParaRPr lang="en-GB" dirty="0"/>
          </a:p>
        </p:txBody>
      </p:sp>
    </p:spTree>
    <p:extLst>
      <p:ext uri="{BB962C8B-B14F-4D97-AF65-F5344CB8AC3E}">
        <p14:creationId xmlns:p14="http://schemas.microsoft.com/office/powerpoint/2010/main" val="35644407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https://upload.wikimedia.org/wikipedia/commons/e/e9/Hegel_03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638540" y="1598737"/>
            <a:ext cx="2338571" cy="312067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24106" y="336936"/>
            <a:ext cx="11175013" cy="1054394"/>
          </a:xfrm>
        </p:spPr>
        <p:txBody>
          <a:bodyPr/>
          <a:lstStyle/>
          <a:p>
            <a:r>
              <a:rPr lang="en-US" dirty="0"/>
              <a:t>Hegelian philosophy of history</a:t>
            </a:r>
            <a:endParaRPr lang="en-GB" dirty="0"/>
          </a:p>
        </p:txBody>
      </p:sp>
      <p:sp>
        <p:nvSpPr>
          <p:cNvPr id="5" name="Content Placeholder 8"/>
          <p:cNvSpPr>
            <a:spLocks noGrp="1"/>
          </p:cNvSpPr>
          <p:nvPr>
            <p:ph idx="1"/>
          </p:nvPr>
        </p:nvSpPr>
        <p:spPr>
          <a:xfrm>
            <a:off x="424106" y="1779814"/>
            <a:ext cx="8197379" cy="4837681"/>
          </a:xfrm>
        </p:spPr>
        <p:txBody>
          <a:bodyPr rtlCol="0">
            <a:normAutofit/>
          </a:bodyPr>
          <a:lstStyle/>
          <a:p>
            <a:pPr marL="285750" indent="-285750" algn="just">
              <a:defRPr/>
            </a:pPr>
            <a:r>
              <a:rPr lang="en-GB" sz="2400" dirty="0"/>
              <a:t>Delivered </a:t>
            </a:r>
            <a:r>
              <a:rPr lang="en-GB" sz="2400" i="1" dirty="0"/>
              <a:t>Lectures on the Philosophy of World History</a:t>
            </a:r>
            <a:r>
              <a:rPr lang="en-GB" sz="2400" dirty="0"/>
              <a:t> at University of Berlin in 1822, 1828, and 1830. Identified three types of history: </a:t>
            </a:r>
          </a:p>
          <a:p>
            <a:pPr marL="742950" lvl="1" indent="-285750" algn="just">
              <a:buFontTx/>
              <a:buChar char="-"/>
              <a:defRPr/>
            </a:pPr>
            <a:r>
              <a:rPr lang="en-GB" dirty="0"/>
              <a:t>Original history: limited to contemporary writings, deeds, events, societies immediately accessible to historians. </a:t>
            </a:r>
          </a:p>
          <a:p>
            <a:pPr marL="742950" lvl="1" indent="-285750" algn="just">
              <a:buFontTx/>
              <a:buChar char="-"/>
              <a:defRPr/>
            </a:pPr>
            <a:r>
              <a:rPr lang="en-GB" dirty="0"/>
              <a:t>Reflective history: written at temporal distance from the past events; however, Hegel warned of tendency to impose the cultural prejudices and ideas on past eras.</a:t>
            </a:r>
          </a:p>
          <a:p>
            <a:pPr marL="742950" lvl="1" indent="-285750" algn="just">
              <a:buFontTx/>
              <a:buChar char="-"/>
              <a:defRPr/>
            </a:pPr>
            <a:r>
              <a:rPr lang="en-GB" dirty="0"/>
              <a:t>Philosophical history: historian endeavours to access the Spirit (</a:t>
            </a:r>
            <a:r>
              <a:rPr lang="en-GB" i="1" dirty="0" err="1"/>
              <a:t>geist</a:t>
            </a:r>
            <a:r>
              <a:rPr lang="en-GB" dirty="0"/>
              <a:t>); the guiding force which drives human society and events</a:t>
            </a:r>
          </a:p>
          <a:p>
            <a:pPr marL="0" indent="0" algn="just">
              <a:buNone/>
              <a:defRPr/>
            </a:pPr>
            <a:r>
              <a:rPr lang="en-GB" sz="3200" dirty="0" smtClean="0">
                <a:solidFill>
                  <a:srgbClr val="00B0F0"/>
                </a:solidFill>
              </a:rPr>
              <a:t>“</a:t>
            </a:r>
            <a:r>
              <a:rPr lang="en-GB" sz="3200" dirty="0">
                <a:solidFill>
                  <a:srgbClr val="00B0F0"/>
                </a:solidFill>
              </a:rPr>
              <a:t>World history is the record of the spirit’s efforts to attain knowledge of what it is in itself.”</a:t>
            </a:r>
          </a:p>
          <a:p>
            <a:pPr marL="285750" indent="-285750" algn="just">
              <a:tabLst>
                <a:tab pos="0" algn="l"/>
              </a:tabLst>
              <a:defRPr/>
            </a:pPr>
            <a:endParaRPr lang="en-GB" dirty="0"/>
          </a:p>
        </p:txBody>
      </p:sp>
    </p:spTree>
    <p:extLst>
      <p:ext uri="{BB962C8B-B14F-4D97-AF65-F5344CB8AC3E}">
        <p14:creationId xmlns:p14="http://schemas.microsoft.com/office/powerpoint/2010/main" val="263123044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a:xfrm>
            <a:off x="507999" y="1975757"/>
            <a:ext cx="10938329" cy="4882244"/>
          </a:xfrm>
        </p:spPr>
        <p:txBody>
          <a:bodyPr rtlCol="0">
            <a:normAutofit/>
          </a:bodyPr>
          <a:lstStyle/>
          <a:p>
            <a:pPr marL="285750" indent="-285750" algn="just">
              <a:defRPr/>
            </a:pPr>
            <a:r>
              <a:rPr lang="en-GB" dirty="0">
                <a:solidFill>
                  <a:prstClr val="white"/>
                </a:solidFill>
              </a:rPr>
              <a:t> </a:t>
            </a:r>
            <a:r>
              <a:rPr lang="en-GB" b="1" dirty="0">
                <a:solidFill>
                  <a:srgbClr val="7030A0"/>
                </a:solidFill>
              </a:rPr>
              <a:t>T</a:t>
            </a:r>
            <a:r>
              <a:rPr lang="en-GB" b="1" dirty="0" smtClean="0">
                <a:solidFill>
                  <a:srgbClr val="7030A0"/>
                </a:solidFill>
              </a:rPr>
              <a:t>eleological </a:t>
            </a:r>
            <a:r>
              <a:rPr lang="en-GB" dirty="0"/>
              <a:t>conception of history, whereby all thoughts and ideas were destined towards a </a:t>
            </a:r>
            <a:r>
              <a:rPr lang="en-GB" dirty="0" smtClean="0"/>
              <a:t>logical (</a:t>
            </a:r>
            <a:r>
              <a:rPr lang="en-GB" dirty="0"/>
              <a:t>if amorphous and ill-defined) </a:t>
            </a:r>
            <a:r>
              <a:rPr lang="en-GB" dirty="0" smtClean="0"/>
              <a:t> endpoint</a:t>
            </a:r>
            <a:r>
              <a:rPr lang="en-GB" dirty="0"/>
              <a:t>:</a:t>
            </a:r>
          </a:p>
          <a:p>
            <a:pPr marL="914400" lvl="2" indent="0" algn="just">
              <a:buNone/>
              <a:defRPr/>
            </a:pPr>
            <a:endParaRPr lang="en-GB" sz="1000" dirty="0"/>
          </a:p>
          <a:p>
            <a:pPr marL="914400" lvl="2" indent="0" algn="just">
              <a:buNone/>
              <a:defRPr/>
            </a:pPr>
            <a:r>
              <a:rPr lang="en-GB" sz="4000" dirty="0"/>
              <a:t>“The history of the world is none other than the </a:t>
            </a:r>
            <a:r>
              <a:rPr lang="en-GB" sz="4000" dirty="0">
                <a:solidFill>
                  <a:srgbClr val="FFFF00"/>
                </a:solidFill>
              </a:rPr>
              <a:t>progress</a:t>
            </a:r>
            <a:r>
              <a:rPr lang="en-GB" sz="4000" dirty="0"/>
              <a:t> of the consciousness of freedom.”</a:t>
            </a:r>
          </a:p>
          <a:p>
            <a:pPr marL="0" indent="0" algn="just">
              <a:buNone/>
              <a:tabLst>
                <a:tab pos="0" algn="l"/>
              </a:tabLst>
              <a:defRPr/>
            </a:pPr>
            <a:endParaRPr lang="en-GB" dirty="0"/>
          </a:p>
        </p:txBody>
      </p:sp>
      <p:sp>
        <p:nvSpPr>
          <p:cNvPr id="3" name="Title 2"/>
          <p:cNvSpPr>
            <a:spLocks noGrp="1"/>
          </p:cNvSpPr>
          <p:nvPr>
            <p:ph type="title"/>
          </p:nvPr>
        </p:nvSpPr>
        <p:spPr/>
        <p:txBody>
          <a:bodyPr/>
          <a:lstStyle/>
          <a:p>
            <a:r>
              <a:rPr lang="en-US" dirty="0" smtClean="0"/>
              <a:t>Hegelian philosophy of history</a:t>
            </a:r>
            <a:endParaRPr lang="en-US" dirty="0"/>
          </a:p>
        </p:txBody>
      </p:sp>
    </p:spTree>
    <p:extLst>
      <p:ext uri="{BB962C8B-B14F-4D97-AF65-F5344CB8AC3E}">
        <p14:creationId xmlns:p14="http://schemas.microsoft.com/office/powerpoint/2010/main" val="284803385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258601"/>
            <a:ext cx="11683013" cy="4481905"/>
          </a:xfrm>
          <a:prstGeom prst="rect">
            <a:avLst/>
          </a:prstGeom>
          <a:noFill/>
        </p:spPr>
        <p:txBody>
          <a:bodyPr wrap="square" lIns="720000" tIns="360000" rIns="720000" bIns="360000" rtlCol="0">
            <a:spAutoFit/>
          </a:bodyPr>
          <a:lstStyle/>
          <a:p>
            <a:pPr algn="ctr"/>
            <a:endParaRPr lang="en-GB" sz="1600" b="1" dirty="0">
              <a:solidFill>
                <a:prstClr val="white"/>
              </a:solidFill>
              <a:latin typeface="Calibri Light" panose="020F0302020204030204"/>
            </a:endParaRPr>
          </a:p>
          <a:p>
            <a:pPr marL="285750" indent="-285750" algn="just">
              <a:buFont typeface="Arial" panose="020B0604020202020204" pitchFamily="34" charset="0"/>
              <a:buChar char="•"/>
            </a:pPr>
            <a:endParaRPr lang="en-GB" sz="1600" dirty="0">
              <a:solidFill>
                <a:prstClr val="white"/>
              </a:solidFill>
            </a:endParaRPr>
          </a:p>
          <a:p>
            <a:pPr marL="285750" indent="-285750" algn="just">
              <a:buFont typeface="Arial" panose="020B0604020202020204" pitchFamily="34" charset="0"/>
              <a:buChar char="•"/>
            </a:pPr>
            <a:r>
              <a:rPr lang="en-GB" sz="2800" dirty="0" smtClean="0"/>
              <a:t>Hegelian </a:t>
            </a:r>
            <a:r>
              <a:rPr lang="en-GB" sz="2800" dirty="0"/>
              <a:t>philosophy used the concept of </a:t>
            </a:r>
            <a:r>
              <a:rPr lang="en-GB" sz="2800" b="1" dirty="0"/>
              <a:t>dialectics </a:t>
            </a:r>
            <a:r>
              <a:rPr lang="en-GB" sz="2800" dirty="0"/>
              <a:t>– (simplified) the study of opposing forces or propositions – to interpret and understand human society and the world at large</a:t>
            </a:r>
          </a:p>
          <a:p>
            <a:pPr marL="285750" indent="-285750" algn="just">
              <a:buFont typeface="Arial" panose="020B0604020202020204" pitchFamily="34" charset="0"/>
              <a:buChar char="•"/>
            </a:pPr>
            <a:endParaRPr lang="en-GB" sz="2800" b="1" dirty="0">
              <a:solidFill>
                <a:prstClr val="white"/>
              </a:solidFill>
            </a:endParaRPr>
          </a:p>
          <a:p>
            <a:pPr marL="285750" indent="-285750" algn="just">
              <a:buFont typeface="Arial" panose="020B0604020202020204" pitchFamily="34" charset="0"/>
              <a:buChar char="•"/>
            </a:pPr>
            <a:r>
              <a:rPr lang="en-GB" sz="2800" dirty="0"/>
              <a:t>Hegel philosophised about conflicts, and possible resolution, between opposing ideas and forces: model of </a:t>
            </a:r>
            <a:r>
              <a:rPr lang="en-GB" sz="2800" b="1" dirty="0">
                <a:solidFill>
                  <a:srgbClr val="0070C0"/>
                </a:solidFill>
                <a:effectLst>
                  <a:outerShdw blurRad="38100" dist="38100" dir="2700000" algn="tl">
                    <a:srgbClr val="000000">
                      <a:alpha val="43137"/>
                    </a:srgbClr>
                  </a:outerShdw>
                </a:effectLst>
              </a:rPr>
              <a:t>thesis</a:t>
            </a:r>
            <a:r>
              <a:rPr lang="en-GB" sz="2800" b="1" dirty="0">
                <a:effectLst>
                  <a:outerShdw blurRad="38100" dist="38100" dir="2700000" algn="tl">
                    <a:srgbClr val="000000">
                      <a:alpha val="43137"/>
                    </a:srgbClr>
                  </a:outerShdw>
                </a:effectLst>
              </a:rPr>
              <a:t>-</a:t>
            </a:r>
            <a:r>
              <a:rPr lang="en-GB" sz="2800" b="1" dirty="0">
                <a:solidFill>
                  <a:srgbClr val="FF0000"/>
                </a:solidFill>
                <a:effectLst>
                  <a:outerShdw blurRad="38100" dist="38100" dir="2700000" algn="tl">
                    <a:srgbClr val="000000">
                      <a:alpha val="43137"/>
                    </a:srgbClr>
                  </a:outerShdw>
                </a:effectLst>
              </a:rPr>
              <a:t>antithesis</a:t>
            </a:r>
            <a:r>
              <a:rPr lang="en-GB" sz="2800" b="1" dirty="0">
                <a:effectLst>
                  <a:outerShdw blurRad="38100" dist="38100" dir="2700000" algn="tl">
                    <a:srgbClr val="000000">
                      <a:alpha val="43137"/>
                    </a:srgbClr>
                  </a:outerShdw>
                </a:effectLst>
              </a:rPr>
              <a:t>-</a:t>
            </a:r>
            <a:r>
              <a:rPr lang="en-GB" sz="2800" b="1" dirty="0">
                <a:solidFill>
                  <a:srgbClr val="7030A0"/>
                </a:solidFill>
                <a:effectLst>
                  <a:outerShdw blurRad="38100" dist="38100" dir="2700000" algn="tl">
                    <a:srgbClr val="000000">
                      <a:alpha val="43137"/>
                    </a:srgbClr>
                  </a:outerShdw>
                </a:effectLst>
              </a:rPr>
              <a:t>synthesis</a:t>
            </a:r>
            <a:r>
              <a:rPr lang="en-GB" sz="2800" dirty="0"/>
              <a:t> (or ‘abstract-negation-concrete’ in Hegel’s terms)</a:t>
            </a:r>
          </a:p>
          <a:p>
            <a:pPr marL="285750" indent="-285750" algn="just">
              <a:buFont typeface="Arial" panose="020B0604020202020204" pitchFamily="34" charset="0"/>
              <a:buChar char="•"/>
            </a:pPr>
            <a:endParaRPr lang="en-GB" sz="1600" dirty="0">
              <a:solidFill>
                <a:prstClr val="white"/>
              </a:solidFill>
            </a:endParaRPr>
          </a:p>
        </p:txBody>
      </p:sp>
      <p:sp>
        <p:nvSpPr>
          <p:cNvPr id="3" name="Title 2"/>
          <p:cNvSpPr>
            <a:spLocks noGrp="1"/>
          </p:cNvSpPr>
          <p:nvPr>
            <p:ph type="title"/>
          </p:nvPr>
        </p:nvSpPr>
        <p:spPr/>
        <p:txBody>
          <a:bodyPr/>
          <a:lstStyle/>
          <a:p>
            <a:r>
              <a:rPr lang="en-GB" dirty="0" smtClean="0"/>
              <a:t>Hegelian dialectics</a:t>
            </a:r>
            <a:endParaRPr lang="en-GB" dirty="0"/>
          </a:p>
        </p:txBody>
      </p:sp>
    </p:spTree>
    <p:extLst>
      <p:ext uri="{BB962C8B-B14F-4D97-AF65-F5344CB8AC3E}">
        <p14:creationId xmlns:p14="http://schemas.microsoft.com/office/powerpoint/2010/main" val="370853087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285750" indent="-285750" algn="just">
              <a:buFont typeface="Arial" panose="020B0604020202020204" pitchFamily="34" charset="0"/>
              <a:buChar char="•"/>
            </a:pPr>
            <a:r>
              <a:rPr lang="en-GB" dirty="0" smtClean="0">
                <a:solidFill>
                  <a:schemeClr val="tx1"/>
                </a:solidFill>
              </a:rPr>
              <a:t>In August 1844, Marx befriended (fellow Berlin alumnus) Friedrich Engels who had left Manchester</a:t>
            </a:r>
          </a:p>
          <a:p>
            <a:pPr marL="285750" indent="-285750" algn="just">
              <a:buFont typeface="Arial" panose="020B0604020202020204" pitchFamily="34" charset="0"/>
              <a:buChar char="•"/>
            </a:pPr>
            <a:endParaRPr lang="en-GB" dirty="0" smtClean="0">
              <a:solidFill>
                <a:schemeClr val="tx1"/>
              </a:solidFill>
            </a:endParaRPr>
          </a:p>
          <a:p>
            <a:pPr marL="285750" indent="-285750" algn="just">
              <a:buFont typeface="Arial" panose="020B0604020202020204" pitchFamily="34" charset="0"/>
              <a:buChar char="•"/>
            </a:pPr>
            <a:r>
              <a:rPr lang="en-GB" dirty="0" smtClean="0">
                <a:solidFill>
                  <a:schemeClr val="tx1"/>
                </a:solidFill>
              </a:rPr>
              <a:t>Marx and Engels involved in est. of Communist League (international association of workers)</a:t>
            </a:r>
          </a:p>
          <a:p>
            <a:pPr marL="285750" indent="-285750" algn="just">
              <a:buFont typeface="Arial" panose="020B0604020202020204" pitchFamily="34" charset="0"/>
              <a:buChar char="•"/>
            </a:pPr>
            <a:endParaRPr lang="en-GB" sz="1400" dirty="0">
              <a:solidFill>
                <a:prstClr val="white"/>
              </a:solidFill>
            </a:endParaRPr>
          </a:p>
          <a:p>
            <a:endParaRPr lang="en-GB" dirty="0"/>
          </a:p>
        </p:txBody>
      </p:sp>
      <p:sp>
        <p:nvSpPr>
          <p:cNvPr id="3" name="Title 2"/>
          <p:cNvSpPr>
            <a:spLocks noGrp="1"/>
          </p:cNvSpPr>
          <p:nvPr>
            <p:ph type="title"/>
          </p:nvPr>
        </p:nvSpPr>
        <p:spPr/>
        <p:txBody>
          <a:bodyPr/>
          <a:lstStyle/>
          <a:p>
            <a:r>
              <a:rPr lang="en-GB" dirty="0" smtClean="0"/>
              <a:t>Marx and Engels</a:t>
            </a:r>
            <a:endParaRPr lang="en-GB" dirty="0"/>
          </a:p>
        </p:txBody>
      </p:sp>
      <p:pic>
        <p:nvPicPr>
          <p:cNvPr id="4" name="Picture 3"/>
          <p:cNvPicPr>
            <a:picLocks noChangeAspect="1"/>
          </p:cNvPicPr>
          <p:nvPr/>
        </p:nvPicPr>
        <p:blipFill>
          <a:blip r:embed="rId2"/>
          <a:stretch>
            <a:fillRect/>
          </a:stretch>
        </p:blipFill>
        <p:spPr>
          <a:xfrm>
            <a:off x="3822700" y="3227966"/>
            <a:ext cx="4673106" cy="3337933"/>
          </a:xfrm>
          <a:prstGeom prst="rect">
            <a:avLst/>
          </a:prstGeom>
        </p:spPr>
      </p:pic>
    </p:spTree>
    <p:extLst>
      <p:ext uri="{BB962C8B-B14F-4D97-AF65-F5344CB8AC3E}">
        <p14:creationId xmlns:p14="http://schemas.microsoft.com/office/powerpoint/2010/main" val="101160330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Communist manifesto</a:t>
            </a:r>
            <a:endParaRPr lang="en-GB" dirty="0"/>
          </a:p>
        </p:txBody>
      </p:sp>
      <p:sp>
        <p:nvSpPr>
          <p:cNvPr id="3" name="Rectangle 2"/>
          <p:cNvSpPr/>
          <p:nvPr/>
        </p:nvSpPr>
        <p:spPr>
          <a:xfrm>
            <a:off x="215900" y="1625601"/>
            <a:ext cx="8898932" cy="4708981"/>
          </a:xfrm>
          <a:prstGeom prst="rect">
            <a:avLst/>
          </a:prstGeom>
        </p:spPr>
        <p:txBody>
          <a:bodyPr wrap="square">
            <a:spAutoFit/>
          </a:bodyPr>
          <a:lstStyle/>
          <a:p>
            <a:pPr marL="285750" indent="-285750">
              <a:buFont typeface="Arial" panose="020B0604020202020204" pitchFamily="34" charset="0"/>
              <a:buChar char="•"/>
            </a:pPr>
            <a:r>
              <a:rPr lang="en-GB" sz="2000" i="1" dirty="0"/>
              <a:t>The Communist Manifesto </a:t>
            </a:r>
            <a:r>
              <a:rPr lang="en-GB" sz="2000" dirty="0" smtClean="0"/>
              <a:t>(</a:t>
            </a:r>
            <a:r>
              <a:rPr lang="en-GB" sz="2000" i="1" dirty="0" smtClean="0"/>
              <a:t>Manifesto </a:t>
            </a:r>
            <a:r>
              <a:rPr lang="en-GB" sz="2000" i="1" dirty="0"/>
              <a:t>of the Communist </a:t>
            </a:r>
            <a:r>
              <a:rPr lang="en-GB" sz="2000" i="1" dirty="0" smtClean="0"/>
              <a:t>Party</a:t>
            </a:r>
            <a:r>
              <a:rPr lang="en-GB" sz="2000" dirty="0" smtClean="0"/>
              <a:t>) was published in February </a:t>
            </a:r>
            <a:r>
              <a:rPr lang="en-GB" sz="2000" dirty="0"/>
              <a:t>1848 by the Workers' Educational Association (</a:t>
            </a:r>
            <a:r>
              <a:rPr lang="en-GB" sz="2000" i="1" dirty="0" err="1"/>
              <a:t>Communistischer</a:t>
            </a:r>
            <a:r>
              <a:rPr lang="en-GB" sz="2000" i="1" dirty="0"/>
              <a:t> </a:t>
            </a:r>
            <a:r>
              <a:rPr lang="en-GB" sz="2000" i="1" dirty="0" err="1"/>
              <a:t>Arbeiterbildungsverein</a:t>
            </a:r>
            <a:r>
              <a:rPr lang="en-GB" sz="2000" dirty="0"/>
              <a:t>) at </a:t>
            </a:r>
            <a:r>
              <a:rPr lang="en-GB" sz="2000" dirty="0" smtClean="0"/>
              <a:t>Bishopsgate, London. </a:t>
            </a:r>
            <a:r>
              <a:rPr lang="en-GB" sz="2000" dirty="0"/>
              <a:t>Reprinted by </a:t>
            </a:r>
            <a:r>
              <a:rPr lang="en-GB" sz="2000" i="1" dirty="0" smtClean="0"/>
              <a:t>Deutsche </a:t>
            </a:r>
            <a:r>
              <a:rPr lang="en-GB" sz="2000" i="1" dirty="0"/>
              <a:t>Londoner </a:t>
            </a:r>
            <a:r>
              <a:rPr lang="en-GB" sz="2000" i="1" dirty="0" err="1"/>
              <a:t>Zeitung</a:t>
            </a:r>
            <a:r>
              <a:rPr lang="en-GB" sz="2000" dirty="0"/>
              <a:t>, a newspaper for German </a:t>
            </a:r>
            <a:r>
              <a:rPr lang="en-GB" sz="2000" dirty="0" smtClean="0"/>
              <a:t>émigrés</a:t>
            </a:r>
          </a:p>
          <a:p>
            <a:pPr marL="285750" indent="-285750">
              <a:buFont typeface="Arial" panose="020B0604020202020204" pitchFamily="34" charset="0"/>
              <a:buChar char="•"/>
            </a:pPr>
            <a:r>
              <a:rPr lang="en-GB" sz="2000" dirty="0" smtClean="0"/>
              <a:t>First English edition in 1850</a:t>
            </a:r>
          </a:p>
          <a:p>
            <a:pPr marL="285750" indent="-285750">
              <a:buFont typeface="Arial" panose="020B0604020202020204" pitchFamily="34" charset="0"/>
              <a:buChar char="•"/>
            </a:pPr>
            <a:r>
              <a:rPr lang="en-GB" sz="2000" dirty="0" smtClean="0"/>
              <a:t>Incorporated Engels’ 1847 sketches for </a:t>
            </a:r>
            <a:r>
              <a:rPr lang="en-GB" sz="2000" i="1" dirty="0" smtClean="0"/>
              <a:t>Principles </a:t>
            </a:r>
            <a:r>
              <a:rPr lang="en-GB" sz="2000" i="1" dirty="0"/>
              <a:t>of Communism </a:t>
            </a:r>
            <a:r>
              <a:rPr lang="en-GB" sz="2000" dirty="0"/>
              <a:t>(</a:t>
            </a:r>
            <a:r>
              <a:rPr lang="en-GB" sz="2000" dirty="0">
                <a:hlinkClick r:id="rId2"/>
              </a:rPr>
              <a:t>https://</a:t>
            </a:r>
            <a:r>
              <a:rPr lang="en-GB" sz="2000" dirty="0" smtClean="0">
                <a:hlinkClick r:id="rId2"/>
              </a:rPr>
              <a:t>www.marxists.org/archive/marx/works/1847/11/prin-com.htm</a:t>
            </a:r>
            <a:r>
              <a:rPr lang="en-GB" sz="2000" dirty="0" smtClean="0"/>
              <a:t>)</a:t>
            </a:r>
          </a:p>
          <a:p>
            <a:endParaRPr lang="en-GB" sz="2000" dirty="0" smtClean="0"/>
          </a:p>
          <a:p>
            <a:pPr lvl="1"/>
            <a:r>
              <a:rPr lang="en-GB" sz="2000" dirty="0"/>
              <a:t>— 1 — </a:t>
            </a:r>
          </a:p>
          <a:p>
            <a:pPr lvl="1"/>
            <a:r>
              <a:rPr lang="en-GB" sz="2000" dirty="0"/>
              <a:t>What is Communism?</a:t>
            </a:r>
          </a:p>
          <a:p>
            <a:pPr lvl="1"/>
            <a:r>
              <a:rPr lang="en-GB" sz="2000" dirty="0"/>
              <a:t>Communism is the doctrine of the conditions of the liberation of the proletariat.</a:t>
            </a:r>
          </a:p>
          <a:p>
            <a:pPr lvl="1"/>
            <a:endParaRPr lang="en-GB" sz="2000" dirty="0"/>
          </a:p>
          <a:p>
            <a:pPr lvl="1"/>
            <a:r>
              <a:rPr lang="en-GB" sz="2000" dirty="0"/>
              <a:t>— 2 — </a:t>
            </a:r>
          </a:p>
          <a:p>
            <a:pPr lvl="1"/>
            <a:r>
              <a:rPr lang="en-GB" sz="2000" dirty="0"/>
              <a:t>What is the proletariat?</a:t>
            </a:r>
          </a:p>
        </p:txBody>
      </p:sp>
      <p:pic>
        <p:nvPicPr>
          <p:cNvPr id="4" name="Picture 3"/>
          <p:cNvPicPr>
            <a:picLocks noChangeAspect="1"/>
          </p:cNvPicPr>
          <p:nvPr/>
        </p:nvPicPr>
        <p:blipFill>
          <a:blip r:embed="rId3"/>
          <a:stretch>
            <a:fillRect/>
          </a:stretch>
        </p:blipFill>
        <p:spPr>
          <a:xfrm>
            <a:off x="9114832" y="1625601"/>
            <a:ext cx="2886667" cy="5027612"/>
          </a:xfrm>
          <a:prstGeom prst="rect">
            <a:avLst/>
          </a:prstGeom>
        </p:spPr>
      </p:pic>
    </p:spTree>
    <p:extLst>
      <p:ext uri="{BB962C8B-B14F-4D97-AF65-F5344CB8AC3E}">
        <p14:creationId xmlns:p14="http://schemas.microsoft.com/office/powerpoint/2010/main" val="103978012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3200" dirty="0" smtClean="0"/>
              <a:t>Who or what is the proletariat?</a:t>
            </a:r>
          </a:p>
          <a:p>
            <a:r>
              <a:rPr lang="en-GB" sz="3200" dirty="0" smtClean="0"/>
              <a:t>When and how did the proletariat originate?</a:t>
            </a:r>
          </a:p>
          <a:p>
            <a:r>
              <a:rPr lang="en-GB" sz="3200" dirty="0"/>
              <a:t>Who or what is the </a:t>
            </a:r>
            <a:r>
              <a:rPr lang="en-GB" sz="3200" dirty="0" smtClean="0"/>
              <a:t>bourgeoisie?</a:t>
            </a:r>
          </a:p>
          <a:p>
            <a:r>
              <a:rPr lang="en-GB" sz="3200" dirty="0"/>
              <a:t>When and how did the bourgeoisie</a:t>
            </a:r>
            <a:r>
              <a:rPr lang="en-GB" sz="3200" dirty="0" smtClean="0"/>
              <a:t> </a:t>
            </a:r>
            <a:r>
              <a:rPr lang="en-GB" sz="3200" dirty="0"/>
              <a:t>originate?</a:t>
            </a:r>
          </a:p>
          <a:p>
            <a:endParaRPr lang="en-GB" dirty="0"/>
          </a:p>
          <a:p>
            <a:endParaRPr lang="en-GB" dirty="0"/>
          </a:p>
        </p:txBody>
      </p:sp>
      <p:sp>
        <p:nvSpPr>
          <p:cNvPr id="2" name="Title 1"/>
          <p:cNvSpPr>
            <a:spLocks noGrp="1"/>
          </p:cNvSpPr>
          <p:nvPr>
            <p:ph type="title"/>
          </p:nvPr>
        </p:nvSpPr>
        <p:spPr/>
        <p:txBody>
          <a:bodyPr/>
          <a:lstStyle/>
          <a:p>
            <a:r>
              <a:rPr lang="en-GB" dirty="0" smtClean="0"/>
              <a:t>Communist manifesto</a:t>
            </a:r>
            <a:endParaRPr lang="en-GB" dirty="0"/>
          </a:p>
        </p:txBody>
      </p:sp>
    </p:spTree>
    <p:extLst>
      <p:ext uri="{BB962C8B-B14F-4D97-AF65-F5344CB8AC3E}">
        <p14:creationId xmlns:p14="http://schemas.microsoft.com/office/powerpoint/2010/main" val="317227685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7999" y="1719070"/>
            <a:ext cx="11210524" cy="4643629"/>
          </a:xfrm>
        </p:spPr>
        <p:txBody>
          <a:bodyPr>
            <a:normAutofit fontScale="92500"/>
          </a:bodyPr>
          <a:lstStyle/>
          <a:p>
            <a:pPr marL="342900" indent="-342900" algn="just">
              <a:buFont typeface="Wingdings" panose="05000000000000000000" pitchFamily="2" charset="2"/>
              <a:buChar char="§"/>
            </a:pPr>
            <a:r>
              <a:rPr lang="en-GB" sz="2800" b="1" dirty="0">
                <a:solidFill>
                  <a:schemeClr val="tx1"/>
                </a:solidFill>
              </a:rPr>
              <a:t>What does </a:t>
            </a:r>
            <a:r>
              <a:rPr lang="en-GB" sz="2800" b="1" i="1" dirty="0">
                <a:solidFill>
                  <a:schemeClr val="tx1"/>
                </a:solidFill>
              </a:rPr>
              <a:t>The Communist Manifesto </a:t>
            </a:r>
            <a:r>
              <a:rPr lang="en-GB" sz="2800" b="1" dirty="0">
                <a:solidFill>
                  <a:schemeClr val="tx1"/>
                </a:solidFill>
              </a:rPr>
              <a:t>have to say about history</a:t>
            </a:r>
            <a:r>
              <a:rPr lang="en-GB" sz="2800" b="1" dirty="0" smtClean="0">
                <a:solidFill>
                  <a:schemeClr val="tx1"/>
                </a:solidFill>
              </a:rPr>
              <a:t>? </a:t>
            </a:r>
          </a:p>
          <a:p>
            <a:pPr marL="342900" indent="-342900" algn="just">
              <a:buFont typeface="Wingdings" panose="05000000000000000000" pitchFamily="2" charset="2"/>
              <a:buChar char="§"/>
            </a:pPr>
            <a:endParaRPr lang="en-GB" sz="2800" b="1" dirty="0">
              <a:solidFill>
                <a:schemeClr val="tx1"/>
              </a:solidFill>
            </a:endParaRPr>
          </a:p>
          <a:p>
            <a:pPr marL="342900" indent="-342900" algn="just">
              <a:buFont typeface="Wingdings" panose="05000000000000000000" pitchFamily="2" charset="2"/>
              <a:buChar char="§"/>
            </a:pPr>
            <a:r>
              <a:rPr lang="en-GB" sz="2800" b="1" dirty="0" smtClean="0">
                <a:solidFill>
                  <a:schemeClr val="tx1"/>
                </a:solidFill>
              </a:rPr>
              <a:t>What </a:t>
            </a:r>
            <a:r>
              <a:rPr lang="en-GB" sz="2800" b="1" dirty="0">
                <a:solidFill>
                  <a:schemeClr val="tx1"/>
                </a:solidFill>
              </a:rPr>
              <a:t>historical events does it make reference to? </a:t>
            </a:r>
            <a:r>
              <a:rPr lang="en-GB" sz="2800" b="1" dirty="0" smtClean="0">
                <a:solidFill>
                  <a:schemeClr val="tx1"/>
                </a:solidFill>
              </a:rPr>
              <a:t>Does it have anything </a:t>
            </a:r>
            <a:r>
              <a:rPr lang="en-GB" sz="1900" b="1" dirty="0" smtClean="0">
                <a:solidFill>
                  <a:schemeClr val="tx1"/>
                </a:solidFill>
              </a:rPr>
              <a:t>(implicit or explicit) </a:t>
            </a:r>
            <a:r>
              <a:rPr lang="en-GB" sz="2800" b="1" dirty="0" smtClean="0">
                <a:solidFill>
                  <a:schemeClr val="tx1"/>
                </a:solidFill>
              </a:rPr>
              <a:t>to say  about the French Revolution, for instance?</a:t>
            </a:r>
            <a:endParaRPr lang="en-GB" sz="2800" b="1" dirty="0">
              <a:solidFill>
                <a:schemeClr val="tx1"/>
              </a:solidFill>
            </a:endParaRPr>
          </a:p>
          <a:p>
            <a:pPr marL="342900" indent="-342900" algn="just">
              <a:buFont typeface="Wingdings" panose="05000000000000000000" pitchFamily="2" charset="2"/>
              <a:buChar char="§"/>
            </a:pPr>
            <a:endParaRPr lang="en-GB" sz="2800" b="1" dirty="0" smtClean="0">
              <a:solidFill>
                <a:schemeClr val="tx1"/>
              </a:solidFill>
            </a:endParaRPr>
          </a:p>
          <a:p>
            <a:pPr marL="342900" indent="-342900" algn="just">
              <a:buFont typeface="Wingdings" panose="05000000000000000000" pitchFamily="2" charset="2"/>
              <a:buChar char="§"/>
            </a:pPr>
            <a:r>
              <a:rPr lang="en-GB" sz="2800" b="1" dirty="0" smtClean="0">
                <a:solidFill>
                  <a:schemeClr val="tx1"/>
                </a:solidFill>
              </a:rPr>
              <a:t>How might the manifesto be interpreted as presenting a theory of history?</a:t>
            </a:r>
          </a:p>
          <a:p>
            <a:pPr marL="342900" indent="-342900" algn="just">
              <a:buFont typeface="Wingdings" panose="05000000000000000000" pitchFamily="2" charset="2"/>
              <a:buChar char="§"/>
            </a:pPr>
            <a:endParaRPr lang="en-GB" sz="2800" b="1" dirty="0" smtClean="0">
              <a:solidFill>
                <a:schemeClr val="tx1"/>
              </a:solidFill>
            </a:endParaRPr>
          </a:p>
          <a:p>
            <a:pPr marL="342900" indent="-342900" algn="just">
              <a:buFont typeface="Wingdings" panose="05000000000000000000" pitchFamily="2" charset="2"/>
              <a:buChar char="§"/>
            </a:pPr>
            <a:r>
              <a:rPr lang="en-GB" sz="2800" b="1" dirty="0" smtClean="0">
                <a:solidFill>
                  <a:schemeClr val="tx1"/>
                </a:solidFill>
              </a:rPr>
              <a:t>How </a:t>
            </a:r>
            <a:r>
              <a:rPr lang="en-GB" sz="2800" b="1" dirty="0">
                <a:solidFill>
                  <a:schemeClr val="tx1"/>
                </a:solidFill>
              </a:rPr>
              <a:t>might </a:t>
            </a:r>
            <a:r>
              <a:rPr lang="en-GB" sz="2800" b="1" dirty="0">
                <a:solidFill>
                  <a:srgbClr val="7030A0"/>
                </a:solidFill>
              </a:rPr>
              <a:t>dialectics </a:t>
            </a:r>
            <a:r>
              <a:rPr lang="en-GB" sz="2800" b="1" dirty="0">
                <a:solidFill>
                  <a:schemeClr val="tx1"/>
                </a:solidFill>
              </a:rPr>
              <a:t>figure into Marx and Engels’ discussion?</a:t>
            </a:r>
          </a:p>
          <a:p>
            <a:endParaRPr lang="en-GB" dirty="0" smtClean="0"/>
          </a:p>
          <a:p>
            <a:endParaRPr lang="en-GB" dirty="0"/>
          </a:p>
        </p:txBody>
      </p:sp>
      <p:sp>
        <p:nvSpPr>
          <p:cNvPr id="2" name="Title 1"/>
          <p:cNvSpPr>
            <a:spLocks noGrp="1"/>
          </p:cNvSpPr>
          <p:nvPr>
            <p:ph type="title"/>
          </p:nvPr>
        </p:nvSpPr>
        <p:spPr/>
        <p:txBody>
          <a:bodyPr/>
          <a:lstStyle/>
          <a:p>
            <a:r>
              <a:rPr lang="en-GB" dirty="0" smtClean="0"/>
              <a:t>Communist manifesto and history </a:t>
            </a:r>
            <a:endParaRPr lang="en-GB" dirty="0"/>
          </a:p>
        </p:txBody>
      </p:sp>
    </p:spTree>
    <p:extLst>
      <p:ext uri="{BB962C8B-B14F-4D97-AF65-F5344CB8AC3E}">
        <p14:creationId xmlns:p14="http://schemas.microsoft.com/office/powerpoint/2010/main" val="48157449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45720" indent="0" algn="just">
              <a:buNone/>
            </a:pPr>
            <a:r>
              <a:rPr lang="en-GB" sz="3200" dirty="0">
                <a:solidFill>
                  <a:schemeClr val="tx1"/>
                </a:solidFill>
              </a:rPr>
              <a:t>“</a:t>
            </a:r>
            <a:r>
              <a:rPr lang="en-GB" sz="3200" b="1" dirty="0">
                <a:solidFill>
                  <a:schemeClr val="tx1"/>
                </a:solidFill>
              </a:rPr>
              <a:t>The history of all hitherto existing society is the history of </a:t>
            </a:r>
            <a:r>
              <a:rPr lang="en-GB" sz="3200" b="1" dirty="0">
                <a:solidFill>
                  <a:srgbClr val="FFFF00"/>
                </a:solidFill>
              </a:rPr>
              <a:t>class struggles</a:t>
            </a:r>
            <a:r>
              <a:rPr lang="en-GB" sz="3200" dirty="0">
                <a:solidFill>
                  <a:prstClr val="white"/>
                </a:solidFill>
              </a:rPr>
              <a:t>. </a:t>
            </a:r>
            <a:r>
              <a:rPr lang="en-GB" sz="3200" dirty="0">
                <a:solidFill>
                  <a:srgbClr val="FF3399"/>
                </a:solidFill>
              </a:rPr>
              <a:t>Freeman and slave</a:t>
            </a:r>
            <a:r>
              <a:rPr lang="en-GB" sz="3200" dirty="0">
                <a:solidFill>
                  <a:prstClr val="white"/>
                </a:solidFill>
              </a:rPr>
              <a:t>, </a:t>
            </a:r>
            <a:r>
              <a:rPr lang="en-GB" sz="3200" dirty="0">
                <a:solidFill>
                  <a:srgbClr val="70AD47"/>
                </a:solidFill>
              </a:rPr>
              <a:t>patrician and plebeian</a:t>
            </a:r>
            <a:r>
              <a:rPr lang="en-GB" sz="3200" dirty="0">
                <a:solidFill>
                  <a:prstClr val="white"/>
                </a:solidFill>
              </a:rPr>
              <a:t>, </a:t>
            </a:r>
            <a:r>
              <a:rPr lang="en-GB" sz="3200" dirty="0">
                <a:solidFill>
                  <a:srgbClr val="FF0000"/>
                </a:solidFill>
              </a:rPr>
              <a:t>lord and serf</a:t>
            </a:r>
            <a:r>
              <a:rPr lang="en-GB" sz="3200" dirty="0">
                <a:solidFill>
                  <a:prstClr val="white"/>
                </a:solidFill>
              </a:rPr>
              <a:t>, </a:t>
            </a:r>
            <a:r>
              <a:rPr lang="en-GB" sz="3200" dirty="0">
                <a:solidFill>
                  <a:srgbClr val="00FFFF"/>
                </a:solidFill>
              </a:rPr>
              <a:t>guild-master and oppressed</a:t>
            </a:r>
            <a:r>
              <a:rPr lang="en-GB" sz="3200" dirty="0">
                <a:solidFill>
                  <a:prstClr val="white"/>
                </a:solidFill>
              </a:rPr>
              <a:t>, </a:t>
            </a:r>
            <a:r>
              <a:rPr lang="en-GB" sz="3200" dirty="0">
                <a:solidFill>
                  <a:schemeClr val="tx1"/>
                </a:solidFill>
              </a:rPr>
              <a:t>stood in </a:t>
            </a:r>
            <a:r>
              <a:rPr lang="en-GB" sz="3200" b="1" dirty="0">
                <a:solidFill>
                  <a:srgbClr val="FFFF00"/>
                </a:solidFill>
              </a:rPr>
              <a:t>constant opposition </a:t>
            </a:r>
            <a:r>
              <a:rPr lang="en-GB" sz="3200" dirty="0">
                <a:solidFill>
                  <a:schemeClr val="tx1"/>
                </a:solidFill>
              </a:rPr>
              <a:t>to one another, carried on an uninterrupted – now hidden, now open – fight that </a:t>
            </a:r>
            <a:r>
              <a:rPr lang="en-GB" sz="3200" i="1" dirty="0">
                <a:solidFill>
                  <a:schemeClr val="tx1"/>
                </a:solidFill>
              </a:rPr>
              <a:t>each time ended either in a revolutionary reconstitution of society at large or in the common ruin of contending classes.</a:t>
            </a:r>
            <a:r>
              <a:rPr lang="en-GB" sz="3200" dirty="0">
                <a:solidFill>
                  <a:schemeClr val="tx1"/>
                </a:solidFill>
              </a:rPr>
              <a:t>”</a:t>
            </a:r>
          </a:p>
          <a:p>
            <a:pPr marL="571500" indent="-571500" algn="r">
              <a:buFontTx/>
              <a:buChar char="-"/>
            </a:pPr>
            <a:r>
              <a:rPr lang="en-GB" sz="1800" b="1" dirty="0">
                <a:solidFill>
                  <a:schemeClr val="tx1"/>
                </a:solidFill>
              </a:rPr>
              <a:t>Opening lines of </a:t>
            </a:r>
            <a:r>
              <a:rPr lang="en-GB" sz="1800" b="1" i="1" dirty="0">
                <a:solidFill>
                  <a:schemeClr val="tx1"/>
                </a:solidFill>
              </a:rPr>
              <a:t>Communist </a:t>
            </a:r>
            <a:r>
              <a:rPr lang="en-GB" sz="1800" b="1" i="1" dirty="0" smtClean="0">
                <a:solidFill>
                  <a:schemeClr val="tx1"/>
                </a:solidFill>
              </a:rPr>
              <a:t>Manifesto</a:t>
            </a:r>
            <a:endParaRPr lang="en-GB" sz="1800" b="1" i="1" dirty="0">
              <a:solidFill>
                <a:schemeClr val="tx1"/>
              </a:solidFill>
            </a:endParaRPr>
          </a:p>
        </p:txBody>
      </p:sp>
      <p:sp>
        <p:nvSpPr>
          <p:cNvPr id="6" name="Title 1"/>
          <p:cNvSpPr>
            <a:spLocks noGrp="1"/>
          </p:cNvSpPr>
          <p:nvPr>
            <p:ph type="title"/>
          </p:nvPr>
        </p:nvSpPr>
        <p:spPr/>
        <p:txBody>
          <a:bodyPr/>
          <a:lstStyle/>
          <a:p>
            <a:r>
              <a:rPr lang="en-GB" dirty="0" smtClean="0"/>
              <a:t>Communist manifesto and history </a:t>
            </a:r>
            <a:endParaRPr lang="en-GB" dirty="0"/>
          </a:p>
        </p:txBody>
      </p:sp>
    </p:spTree>
    <p:extLst>
      <p:ext uri="{BB962C8B-B14F-4D97-AF65-F5344CB8AC3E}">
        <p14:creationId xmlns:p14="http://schemas.microsoft.com/office/powerpoint/2010/main" val="350454644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endParaRPr lang="en-US" dirty="0"/>
          </a:p>
        </p:txBody>
      </p:sp>
      <p:sp>
        <p:nvSpPr>
          <p:cNvPr id="3" name="TextBox 2"/>
          <p:cNvSpPr txBox="1"/>
          <p:nvPr/>
        </p:nvSpPr>
        <p:spPr>
          <a:xfrm>
            <a:off x="215154" y="1624404"/>
            <a:ext cx="7601024" cy="4955203"/>
          </a:xfrm>
          <a:prstGeom prst="rect">
            <a:avLst/>
          </a:prstGeom>
          <a:noFill/>
        </p:spPr>
        <p:txBody>
          <a:bodyPr wrap="square" lIns="182880" tIns="182880" rIns="182880" bIns="182880"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smtClean="0">
                <a:ln>
                  <a:noFill/>
                </a:ln>
                <a:solidFill>
                  <a:prstClr val="black"/>
                </a:solidFill>
                <a:effectLst/>
                <a:uLnTx/>
                <a:uFillTx/>
                <a:latin typeface="Franklin Gothic Medium"/>
                <a:ea typeface="+mn-ea"/>
                <a:cs typeface="+mn-cs"/>
              </a:rPr>
              <a:t>“</a:t>
            </a:r>
            <a:r>
              <a:rPr kumimoji="0" lang="en-GB" sz="2200" b="1" i="0" u="none" strike="noStrike" kern="1200" cap="none" spc="0" normalizeH="0" baseline="0" noProof="0" dirty="0" smtClean="0">
                <a:ln>
                  <a:noFill/>
                </a:ln>
                <a:solidFill>
                  <a:prstClr val="black"/>
                </a:solidFill>
                <a:effectLst/>
                <a:uLnTx/>
                <a:uFillTx/>
                <a:latin typeface="Franklin Gothic Medium"/>
                <a:ea typeface="+mn-ea"/>
                <a:cs typeface="+mn-cs"/>
              </a:rPr>
              <a:t>The history of all hitherto existing society is the history of class struggles</a:t>
            </a:r>
            <a:r>
              <a:rPr kumimoji="0" lang="en-GB" sz="2200" b="0" i="0" u="none" strike="noStrike" kern="1200" cap="none" spc="0" normalizeH="0" baseline="0" noProof="0" dirty="0" smtClean="0">
                <a:ln>
                  <a:noFill/>
                </a:ln>
                <a:solidFill>
                  <a:prstClr val="black"/>
                </a:solidFill>
                <a:effectLst/>
                <a:uLnTx/>
                <a:uFillTx/>
                <a:latin typeface="Franklin Gothic Medium"/>
                <a:ea typeface="+mn-ea"/>
                <a:cs typeface="+mn-cs"/>
              </a:rPr>
              <a:t>. Freeman and slave, patrician and plebeian, lord and serf, guild-master and oppressed, stood in </a:t>
            </a:r>
            <a:r>
              <a:rPr kumimoji="0" lang="en-GB" sz="2200" b="1" i="0" u="none" strike="noStrike" kern="1200" cap="none" spc="0" normalizeH="0" baseline="0" noProof="0" dirty="0" smtClean="0">
                <a:ln>
                  <a:noFill/>
                </a:ln>
                <a:solidFill>
                  <a:prstClr val="black"/>
                </a:solidFill>
                <a:effectLst/>
                <a:uLnTx/>
                <a:uFillTx/>
                <a:latin typeface="Franklin Gothic Medium"/>
                <a:ea typeface="+mn-ea"/>
                <a:cs typeface="+mn-cs"/>
              </a:rPr>
              <a:t>constant opposition </a:t>
            </a:r>
            <a:r>
              <a:rPr kumimoji="0" lang="en-GB" sz="2200" b="0" i="0" u="none" strike="noStrike" kern="1200" cap="none" spc="0" normalizeH="0" baseline="0" noProof="0" dirty="0" smtClean="0">
                <a:ln>
                  <a:noFill/>
                </a:ln>
                <a:solidFill>
                  <a:prstClr val="black"/>
                </a:solidFill>
                <a:effectLst/>
                <a:uLnTx/>
                <a:uFillTx/>
                <a:latin typeface="Franklin Gothic Medium"/>
                <a:ea typeface="+mn-ea"/>
                <a:cs typeface="+mn-cs"/>
              </a:rPr>
              <a:t>to one another, carried on an uninterrupted – now hidden, now open – fight that </a:t>
            </a:r>
            <a:r>
              <a:rPr kumimoji="0" lang="en-GB" sz="2200" b="0" i="1" u="none" strike="noStrike" kern="1200" cap="none" spc="0" normalizeH="0" baseline="0" noProof="0" dirty="0" smtClean="0">
                <a:ln>
                  <a:noFill/>
                </a:ln>
                <a:solidFill>
                  <a:prstClr val="black"/>
                </a:solidFill>
                <a:effectLst/>
                <a:uLnTx/>
                <a:uFillTx/>
                <a:latin typeface="Franklin Gothic Medium"/>
                <a:ea typeface="+mn-ea"/>
                <a:cs typeface="+mn-cs"/>
              </a:rPr>
              <a:t>each time ended either in a revolutionary reconstitution of society at large or in the common ruin of contending classes.</a:t>
            </a:r>
            <a:r>
              <a:rPr kumimoji="0" lang="en-GB" sz="2200" b="0" i="0" u="none" strike="noStrike" kern="1200" cap="none" spc="0" normalizeH="0" baseline="0" noProof="0" dirty="0" smtClean="0">
                <a:ln>
                  <a:noFill/>
                </a:ln>
                <a:solidFill>
                  <a:prstClr val="black"/>
                </a:solidFill>
                <a:effectLst/>
                <a:uLnTx/>
                <a:uFillTx/>
                <a:latin typeface="Franklin Gothic Medium"/>
                <a:ea typeface="+mn-ea"/>
                <a:cs typeface="+mn-cs"/>
              </a:rPr>
              <a:t>”</a:t>
            </a:r>
          </a:p>
          <a:p>
            <a:pPr marL="285750" marR="0" lvl="0" indent="-285750" algn="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FF0000"/>
                </a:solidFill>
                <a:effectLst/>
                <a:uLnTx/>
                <a:uFillTx/>
                <a:latin typeface="Franklin Gothic Medium"/>
                <a:ea typeface="+mn-ea"/>
                <a:cs typeface="+mn-cs"/>
              </a:rPr>
              <a:t>According to Marx and Engels, the inevitable end result of class conflict between the Bourgeoisie and the Proletariat would be a Proletarian Revolution and institution of a Communist society</a:t>
            </a:r>
          </a:p>
          <a:p>
            <a:pPr marL="285750" marR="0" lvl="0" indent="-285750" algn="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FF0000"/>
                </a:solidFill>
                <a:effectLst/>
                <a:uLnTx/>
                <a:uFillTx/>
                <a:latin typeface="Franklin Gothic Medium"/>
                <a:ea typeface="+mn-ea"/>
                <a:cs typeface="+mn-cs"/>
              </a:rPr>
              <a:t>Industrial society one phase in this inevitable progression – as was the French Revolution </a:t>
            </a:r>
            <a:r>
              <a:rPr kumimoji="0" lang="en-GB" sz="2400" b="0" i="0" u="none" strike="noStrike" kern="1200" cap="none" spc="0" normalizeH="0" baseline="0" noProof="0" dirty="0" smtClean="0">
                <a:ln>
                  <a:noFill/>
                </a:ln>
                <a:solidFill>
                  <a:prstClr val="black"/>
                </a:solidFill>
                <a:effectLst/>
                <a:uLnTx/>
                <a:uFillTx/>
                <a:latin typeface="Franklin Gothic Medium"/>
                <a:ea typeface="+mn-ea"/>
                <a:cs typeface="+mn-cs"/>
              </a:rPr>
              <a:t> </a:t>
            </a:r>
            <a:endParaRPr kumimoji="0" lang="en-GB" sz="2400" b="0" i="0" u="none" strike="noStrike" kern="1200" cap="none" spc="0" normalizeH="0" baseline="0" noProof="0" dirty="0">
              <a:ln>
                <a:noFill/>
              </a:ln>
              <a:solidFill>
                <a:prstClr val="black"/>
              </a:solidFill>
              <a:effectLst/>
              <a:uLnTx/>
              <a:uFillTx/>
              <a:latin typeface="Franklin Gothic Medium"/>
              <a:ea typeface="+mn-ea"/>
              <a:cs typeface="+mn-cs"/>
            </a:endParaRPr>
          </a:p>
        </p:txBody>
      </p:sp>
      <p:pic>
        <p:nvPicPr>
          <p:cNvPr id="5" name="Picture 4"/>
          <p:cNvPicPr>
            <a:picLocks noChangeAspect="1"/>
          </p:cNvPicPr>
          <p:nvPr/>
        </p:nvPicPr>
        <p:blipFill>
          <a:blip r:embed="rId3"/>
          <a:stretch>
            <a:fillRect/>
          </a:stretch>
        </p:blipFill>
        <p:spPr>
          <a:xfrm>
            <a:off x="7816178" y="1624404"/>
            <a:ext cx="4169186" cy="2345167"/>
          </a:xfrm>
          <a:prstGeom prst="rect">
            <a:avLst/>
          </a:prstGeom>
        </p:spPr>
      </p:pic>
      <p:pic>
        <p:nvPicPr>
          <p:cNvPr id="6" name="Picture 5"/>
          <p:cNvPicPr>
            <a:picLocks noChangeAspect="1"/>
          </p:cNvPicPr>
          <p:nvPr/>
        </p:nvPicPr>
        <p:blipFill>
          <a:blip r:embed="rId4"/>
          <a:stretch>
            <a:fillRect/>
          </a:stretch>
        </p:blipFill>
        <p:spPr>
          <a:xfrm>
            <a:off x="10144461" y="3461734"/>
            <a:ext cx="1840903" cy="3206240"/>
          </a:xfrm>
          <a:prstGeom prst="rect">
            <a:avLst/>
          </a:prstGeom>
        </p:spPr>
      </p:pic>
      <p:sp>
        <p:nvSpPr>
          <p:cNvPr id="10" name="Title 1"/>
          <p:cNvSpPr txBox="1">
            <a:spLocks/>
          </p:cNvSpPr>
          <p:nvPr/>
        </p:nvSpPr>
        <p:spPr>
          <a:xfrm>
            <a:off x="508000" y="355847"/>
            <a:ext cx="11175013"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t>Communist manifesto and history </a:t>
            </a:r>
            <a:endParaRPr lang="en-GB" dirty="0"/>
          </a:p>
        </p:txBody>
      </p:sp>
    </p:spTree>
    <p:extLst>
      <p:ext uri="{BB962C8B-B14F-4D97-AF65-F5344CB8AC3E}">
        <p14:creationId xmlns:p14="http://schemas.microsoft.com/office/powerpoint/2010/main" val="62641493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49870" y="1644728"/>
            <a:ext cx="3277096" cy="19662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Content Placeholder 2"/>
          <p:cNvSpPr txBox="1">
            <a:spLocks noGrp="1"/>
          </p:cNvSpPr>
          <p:nvPr>
            <p:ph idx="1"/>
          </p:nvPr>
        </p:nvSpPr>
        <p:spPr>
          <a:xfrm>
            <a:off x="403412" y="1809525"/>
            <a:ext cx="8169088" cy="4738231"/>
          </a:xfrm>
          <a:prstGeom prst="rect">
            <a:avLst/>
          </a:prstGeom>
        </p:spPr>
        <p:txBody>
          <a:bodyPr>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None/>
            </a:pPr>
            <a:r>
              <a:rPr lang="en-GB" sz="3000" dirty="0" smtClean="0"/>
              <a:t>“ … the </a:t>
            </a:r>
            <a:r>
              <a:rPr lang="en-GB" sz="3000" dirty="0"/>
              <a:t>deep wrath of the whole working-class, from Glasgow to London, against the rich, by whom they are systematically plundered and mercilessly left to their fate, a wrath which before too long a time goes by, a time almost within the power of man to predict, must break </a:t>
            </a:r>
            <a:r>
              <a:rPr lang="en-GB" sz="3000" dirty="0" smtClean="0"/>
              <a:t>out into </a:t>
            </a:r>
            <a:r>
              <a:rPr lang="en-GB" sz="3000" dirty="0" smtClean="0">
                <a:solidFill>
                  <a:srgbClr val="FF0000"/>
                </a:solidFill>
              </a:rPr>
              <a:t>a revolution in comparison with which the French Revolution, and the year 1794, will prove to have been child’s play</a:t>
            </a:r>
            <a:r>
              <a:rPr lang="en-GB" sz="3000" dirty="0" smtClean="0"/>
              <a:t>.”</a:t>
            </a:r>
          </a:p>
          <a:p>
            <a:pPr marL="45720" indent="0">
              <a:buNone/>
            </a:pPr>
            <a:endParaRPr lang="en-GB" dirty="0"/>
          </a:p>
        </p:txBody>
      </p:sp>
      <p:sp>
        <p:nvSpPr>
          <p:cNvPr id="12" name="Title 1"/>
          <p:cNvSpPr txBox="1">
            <a:spLocks/>
          </p:cNvSpPr>
          <p:nvPr/>
        </p:nvSpPr>
        <p:spPr>
          <a:xfrm>
            <a:off x="242047" y="355847"/>
            <a:ext cx="11784919"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1" u="none" strike="noStrike" kern="1200" cap="all" spc="200" normalizeH="0" baseline="0" noProof="0" dirty="0">
                <a:ln>
                  <a:noFill/>
                </a:ln>
                <a:solidFill>
                  <a:prstClr val="white"/>
                </a:solidFill>
                <a:effectLst/>
                <a:uLnTx/>
                <a:uFillTx/>
                <a:latin typeface="Franklin Gothic Medium"/>
                <a:ea typeface="+mj-ea"/>
                <a:cs typeface="+mj-cs"/>
              </a:rPr>
              <a:t>The Condition of the Working Class in </a:t>
            </a:r>
            <a:r>
              <a:rPr kumimoji="0" lang="en-GB" sz="3200" b="0" i="1" u="none" strike="noStrike" kern="1200" cap="all" spc="200" normalizeH="0" baseline="0" noProof="0" dirty="0" smtClean="0">
                <a:ln>
                  <a:noFill/>
                </a:ln>
                <a:solidFill>
                  <a:prstClr val="white"/>
                </a:solidFill>
                <a:effectLst/>
                <a:uLnTx/>
                <a:uFillTx/>
                <a:latin typeface="Franklin Gothic Medium"/>
                <a:ea typeface="+mj-ea"/>
                <a:cs typeface="+mj-cs"/>
              </a:rPr>
              <a:t>England</a:t>
            </a:r>
            <a:r>
              <a:rPr kumimoji="0" lang="en-GB" sz="3200" b="0" i="0" u="none" strike="noStrike" kern="1200" cap="all" spc="200" normalizeH="0" baseline="0" noProof="0" dirty="0" smtClean="0">
                <a:ln>
                  <a:noFill/>
                </a:ln>
                <a:solidFill>
                  <a:prstClr val="white"/>
                </a:solidFill>
                <a:effectLst/>
                <a:uLnTx/>
                <a:uFillTx/>
                <a:latin typeface="Franklin Gothic Medium"/>
                <a:ea typeface="+mj-ea"/>
                <a:cs typeface="+mj-cs"/>
              </a:rPr>
              <a:t>: French Revolution</a:t>
            </a:r>
            <a:endParaRPr kumimoji="0" lang="en-GB" sz="3200" b="0" i="0" u="none" strike="noStrike" kern="1200" cap="all" spc="200" normalizeH="0" baseline="0" noProof="0" dirty="0">
              <a:ln>
                <a:noFill/>
              </a:ln>
              <a:solidFill>
                <a:prstClr val="white"/>
              </a:solidFill>
              <a:effectLst/>
              <a:uLnTx/>
              <a:uFillTx/>
              <a:latin typeface="Franklin Gothic Medium"/>
              <a:ea typeface="+mj-ea"/>
              <a:cs typeface="+mj-cs"/>
            </a:endParaRPr>
          </a:p>
        </p:txBody>
      </p:sp>
    </p:spTree>
    <p:extLst>
      <p:ext uri="{BB962C8B-B14F-4D97-AF65-F5344CB8AC3E}">
        <p14:creationId xmlns:p14="http://schemas.microsoft.com/office/powerpoint/2010/main" val="77269963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522" y="3125214"/>
            <a:ext cx="8839192" cy="1219474"/>
          </a:xfrm>
          <a:prstGeom prst="rect">
            <a:avLst/>
          </a:prstGeom>
          <a:noFill/>
        </p:spPr>
        <p:txBody>
          <a:bodyPr wrap="square" lIns="720000" tIns="360000" rIns="720000" bIns="360000" rtlCol="0">
            <a:spAutoFit/>
          </a:bodyPr>
          <a:lstStyle/>
          <a:p>
            <a:pPr algn="ctr"/>
            <a:endParaRPr lang="en-GB" sz="1600" b="1" dirty="0">
              <a:solidFill>
                <a:prstClr val="white"/>
              </a:solidFill>
              <a:latin typeface="Calibri Light" panose="020F0302020204030204"/>
            </a:endParaRPr>
          </a:p>
          <a:p>
            <a:pPr marL="285750" indent="-285750" algn="just">
              <a:buFont typeface="Arial" panose="020B0604020202020204" pitchFamily="34" charset="0"/>
              <a:buChar char="•"/>
            </a:pPr>
            <a:endParaRPr lang="en-GB" sz="1600" dirty="0">
              <a:solidFill>
                <a:prstClr val="white"/>
              </a:solidFill>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7390" y="0"/>
            <a:ext cx="3434610" cy="47947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199516" y="3869274"/>
            <a:ext cx="1992484" cy="29887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9191626" y="-46326"/>
            <a:ext cx="2898938" cy="954107"/>
          </a:xfrm>
          <a:prstGeom prst="rect">
            <a:avLst/>
          </a:prstGeom>
          <a:noFill/>
        </p:spPr>
        <p:txBody>
          <a:bodyPr wrap="square" rtlCol="0">
            <a:spAutoFit/>
          </a:bodyPr>
          <a:lstStyle/>
          <a:p>
            <a:pPr algn="r"/>
            <a:r>
              <a:rPr lang="en-GB" sz="1400" dirty="0">
                <a:solidFill>
                  <a:srgbClr val="FFFF00"/>
                </a:solidFill>
                <a:effectLst>
                  <a:outerShdw blurRad="38100" dist="38100" dir="2700000" algn="tl">
                    <a:srgbClr val="000000">
                      <a:alpha val="43137"/>
                    </a:srgbClr>
                  </a:outerShdw>
                </a:effectLst>
              </a:rPr>
              <a:t>Marx and Engels  with Marx’s daughters Jenny Caroline, Jenny Julia Eleanor, and Jenny Laura in London, May 1864 </a:t>
            </a:r>
          </a:p>
        </p:txBody>
      </p:sp>
      <p:sp>
        <p:nvSpPr>
          <p:cNvPr id="8" name="Content Placeholder 7"/>
          <p:cNvSpPr>
            <a:spLocks noGrp="1"/>
          </p:cNvSpPr>
          <p:nvPr>
            <p:ph idx="1"/>
          </p:nvPr>
        </p:nvSpPr>
        <p:spPr>
          <a:xfrm>
            <a:off x="220362" y="1531247"/>
            <a:ext cx="8477046" cy="4039867"/>
          </a:xfrm>
        </p:spPr>
        <p:txBody>
          <a:bodyPr>
            <a:normAutofit fontScale="85000" lnSpcReduction="20000"/>
          </a:bodyPr>
          <a:lstStyle/>
          <a:p>
            <a:pPr marL="285750" indent="-285750" algn="just">
              <a:buFont typeface="Arial" panose="020B0604020202020204" pitchFamily="34" charset="0"/>
              <a:buChar char="•"/>
            </a:pPr>
            <a:endParaRPr lang="en-GB" sz="2400" dirty="0">
              <a:solidFill>
                <a:prstClr val="white"/>
              </a:solidFill>
            </a:endParaRPr>
          </a:p>
          <a:p>
            <a:pPr marL="285750" indent="-285750" algn="just">
              <a:buFont typeface="Arial" panose="020B0604020202020204" pitchFamily="34" charset="0"/>
              <a:buChar char="•"/>
            </a:pPr>
            <a:r>
              <a:rPr lang="en-GB" sz="2400" dirty="0">
                <a:solidFill>
                  <a:schemeClr val="tx1"/>
                </a:solidFill>
              </a:rPr>
              <a:t>Suppression of 1848 revolutions saw Marx and Engels </a:t>
            </a:r>
            <a:r>
              <a:rPr lang="en-GB" sz="2400" dirty="0" smtClean="0">
                <a:solidFill>
                  <a:schemeClr val="tx1"/>
                </a:solidFill>
              </a:rPr>
              <a:t>permanently exiled </a:t>
            </a:r>
            <a:r>
              <a:rPr lang="en-GB" sz="2400" dirty="0">
                <a:solidFill>
                  <a:schemeClr val="tx1"/>
                </a:solidFill>
              </a:rPr>
              <a:t>to </a:t>
            </a:r>
            <a:r>
              <a:rPr lang="en-GB" sz="2400" dirty="0" smtClean="0">
                <a:solidFill>
                  <a:schemeClr val="tx1"/>
                </a:solidFill>
              </a:rPr>
              <a:t>Britain</a:t>
            </a:r>
          </a:p>
          <a:p>
            <a:pPr marL="285750" indent="-285750" algn="just">
              <a:buFont typeface="Arial" panose="020B0604020202020204" pitchFamily="34" charset="0"/>
              <a:buChar char="•"/>
            </a:pPr>
            <a:r>
              <a:rPr lang="en-GB" sz="2400" dirty="0" smtClean="0">
                <a:solidFill>
                  <a:schemeClr val="tx1"/>
                </a:solidFill>
              </a:rPr>
              <a:t>Engels returned to Manchester for a time, retiring from business in 1869, when he moved to London – Marx’s permanent residence</a:t>
            </a:r>
          </a:p>
          <a:p>
            <a:pPr marL="285750" indent="-285750" algn="just">
              <a:buFont typeface="Arial" panose="020B0604020202020204" pitchFamily="34" charset="0"/>
              <a:buChar char="•"/>
            </a:pPr>
            <a:r>
              <a:rPr lang="en-GB" sz="2400" dirty="0" smtClean="0">
                <a:solidFill>
                  <a:schemeClr val="tx1"/>
                </a:solidFill>
              </a:rPr>
              <a:t>Marx </a:t>
            </a:r>
            <a:r>
              <a:rPr lang="en-GB" sz="2400" dirty="0">
                <a:solidFill>
                  <a:schemeClr val="tx1"/>
                </a:solidFill>
              </a:rPr>
              <a:t>worked as European correspondent for </a:t>
            </a:r>
            <a:r>
              <a:rPr lang="en-GB" sz="2400" i="1" dirty="0">
                <a:solidFill>
                  <a:schemeClr val="tx1"/>
                </a:solidFill>
              </a:rPr>
              <a:t>New York </a:t>
            </a:r>
            <a:r>
              <a:rPr lang="en-GB" sz="2400" i="1" dirty="0" smtClean="0">
                <a:solidFill>
                  <a:schemeClr val="tx1"/>
                </a:solidFill>
              </a:rPr>
              <a:t>Tribune</a:t>
            </a:r>
            <a:r>
              <a:rPr lang="en-GB" sz="2400" dirty="0" smtClean="0">
                <a:solidFill>
                  <a:schemeClr val="tx1"/>
                </a:solidFill>
              </a:rPr>
              <a:t>, while also working on broader philosophical/theoretical works – for which Engels acted as patron </a:t>
            </a:r>
            <a:r>
              <a:rPr lang="en-GB" sz="2400" dirty="0">
                <a:solidFill>
                  <a:schemeClr val="tx1"/>
                </a:solidFill>
              </a:rPr>
              <a:t>for Marx’s key philosophical works:</a:t>
            </a:r>
          </a:p>
          <a:p>
            <a:pPr marL="914400" lvl="1" indent="-457200" algn="just">
              <a:buFontTx/>
              <a:buChar char="-"/>
            </a:pPr>
            <a:r>
              <a:rPr lang="en-GB" sz="2400" i="1" dirty="0">
                <a:solidFill>
                  <a:schemeClr val="tx1"/>
                </a:solidFill>
              </a:rPr>
              <a:t>The Class Struggles in France </a:t>
            </a:r>
            <a:r>
              <a:rPr lang="en-GB" sz="2400" dirty="0">
                <a:solidFill>
                  <a:schemeClr val="tx1"/>
                </a:solidFill>
              </a:rPr>
              <a:t>(1850)</a:t>
            </a:r>
            <a:endParaRPr lang="en-GB" sz="2400" i="1" dirty="0">
              <a:solidFill>
                <a:schemeClr val="tx1"/>
              </a:solidFill>
            </a:endParaRPr>
          </a:p>
          <a:p>
            <a:pPr marL="914400" lvl="1" indent="-457200" algn="just">
              <a:buFontTx/>
              <a:buChar char="-"/>
            </a:pPr>
            <a:r>
              <a:rPr lang="en-GB" sz="2400" i="1" dirty="0">
                <a:solidFill>
                  <a:schemeClr val="tx1"/>
                </a:solidFill>
              </a:rPr>
              <a:t>The Eighteenth Brumaire of Napoleon Bonaparte </a:t>
            </a:r>
            <a:r>
              <a:rPr lang="en-GB" sz="2400" dirty="0">
                <a:solidFill>
                  <a:schemeClr val="tx1"/>
                </a:solidFill>
              </a:rPr>
              <a:t>(1852)</a:t>
            </a:r>
            <a:endParaRPr lang="en-GB" sz="2400" i="1" dirty="0">
              <a:solidFill>
                <a:schemeClr val="tx1"/>
              </a:solidFill>
            </a:endParaRPr>
          </a:p>
          <a:p>
            <a:pPr marL="914400" lvl="1" indent="-457200" algn="just">
              <a:buFontTx/>
              <a:buChar char="-"/>
            </a:pPr>
            <a:r>
              <a:rPr lang="en-GB" sz="2400" i="1" dirty="0">
                <a:solidFill>
                  <a:schemeClr val="tx1"/>
                </a:solidFill>
              </a:rPr>
              <a:t>A Contribution to a Critique of Political Economy </a:t>
            </a:r>
            <a:r>
              <a:rPr lang="en-GB" sz="2400" dirty="0">
                <a:solidFill>
                  <a:schemeClr val="tx1"/>
                </a:solidFill>
              </a:rPr>
              <a:t>(1859)</a:t>
            </a:r>
            <a:endParaRPr lang="en-GB" sz="2400" i="1" dirty="0">
              <a:solidFill>
                <a:schemeClr val="tx1"/>
              </a:solidFill>
            </a:endParaRPr>
          </a:p>
          <a:p>
            <a:pPr marL="914400" lvl="1" indent="-457200" algn="just">
              <a:buFontTx/>
              <a:buChar char="-"/>
            </a:pPr>
            <a:r>
              <a:rPr lang="en-GB" sz="2400" i="1" dirty="0">
                <a:solidFill>
                  <a:schemeClr val="tx1"/>
                </a:solidFill>
              </a:rPr>
              <a:t>Capital </a:t>
            </a:r>
            <a:r>
              <a:rPr lang="en-GB" sz="2400" dirty="0">
                <a:solidFill>
                  <a:schemeClr val="tx1"/>
                </a:solidFill>
              </a:rPr>
              <a:t>[</a:t>
            </a:r>
            <a:r>
              <a:rPr lang="en-GB" sz="2400" i="1" dirty="0">
                <a:solidFill>
                  <a:schemeClr val="tx1"/>
                </a:solidFill>
              </a:rPr>
              <a:t>Das </a:t>
            </a:r>
            <a:r>
              <a:rPr lang="en-GB" sz="2400" i="1" dirty="0" err="1">
                <a:solidFill>
                  <a:schemeClr val="tx1"/>
                </a:solidFill>
              </a:rPr>
              <a:t>Kapital</a:t>
            </a:r>
            <a:r>
              <a:rPr lang="en-GB" sz="2400" dirty="0">
                <a:solidFill>
                  <a:schemeClr val="tx1"/>
                </a:solidFill>
              </a:rPr>
              <a:t>] ( 3 vols. 1867, 1885, 1893)</a:t>
            </a:r>
          </a:p>
          <a:p>
            <a:endParaRPr lang="en-GB" dirty="0">
              <a:solidFill>
                <a:schemeClr val="tx1"/>
              </a:solidFill>
            </a:endParaRPr>
          </a:p>
        </p:txBody>
      </p:sp>
      <p:sp>
        <p:nvSpPr>
          <p:cNvPr id="9" name="Title 1"/>
          <p:cNvSpPr txBox="1">
            <a:spLocks/>
          </p:cNvSpPr>
          <p:nvPr/>
        </p:nvSpPr>
        <p:spPr>
          <a:xfrm>
            <a:off x="508000" y="355847"/>
            <a:ext cx="11175013"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algn="l"/>
            <a:r>
              <a:rPr lang="en-GB" dirty="0" smtClean="0"/>
              <a:t>Marx &amp; Engels after the manifesto</a:t>
            </a:r>
            <a:endParaRPr lang="en-GB" dirty="0"/>
          </a:p>
        </p:txBody>
      </p:sp>
      <p:pic>
        <p:nvPicPr>
          <p:cNvPr id="10" name="Picture 9"/>
          <p:cNvPicPr>
            <a:picLocks noChangeAspect="1"/>
          </p:cNvPicPr>
          <p:nvPr/>
        </p:nvPicPr>
        <p:blipFill rotWithShape="1">
          <a:blip r:embed="rId5"/>
          <a:srcRect l="10666" t="5114"/>
          <a:stretch/>
        </p:blipFill>
        <p:spPr>
          <a:xfrm>
            <a:off x="8757391" y="4769198"/>
            <a:ext cx="1442126" cy="2038937"/>
          </a:xfrm>
          <a:prstGeom prst="rect">
            <a:avLst/>
          </a:prstGeom>
        </p:spPr>
      </p:pic>
      <p:sp>
        <p:nvSpPr>
          <p:cNvPr id="11" name="TextBox 10"/>
          <p:cNvSpPr txBox="1"/>
          <p:nvPr/>
        </p:nvSpPr>
        <p:spPr>
          <a:xfrm>
            <a:off x="6027909" y="5827342"/>
            <a:ext cx="2669499" cy="738664"/>
          </a:xfrm>
          <a:prstGeom prst="rect">
            <a:avLst/>
          </a:prstGeom>
          <a:noFill/>
        </p:spPr>
        <p:txBody>
          <a:bodyPr wrap="square" rtlCol="0">
            <a:spAutoFit/>
          </a:bodyPr>
          <a:lstStyle/>
          <a:p>
            <a:pPr algn="r"/>
            <a:r>
              <a:rPr lang="en-GB" sz="1400" dirty="0">
                <a:effectLst>
                  <a:outerShdw blurRad="38100" dist="38100" dir="2700000" algn="tl">
                    <a:srgbClr val="000000">
                      <a:alpha val="43137"/>
                    </a:srgbClr>
                  </a:outerShdw>
                </a:effectLst>
              </a:rPr>
              <a:t>Marx </a:t>
            </a:r>
            <a:r>
              <a:rPr lang="en-GB" sz="1400" dirty="0" smtClean="0">
                <a:effectLst>
                  <a:outerShdw blurRad="38100" dist="38100" dir="2700000" algn="tl">
                    <a:srgbClr val="000000">
                      <a:alpha val="43137"/>
                    </a:srgbClr>
                  </a:outerShdw>
                </a:effectLst>
              </a:rPr>
              <a:t>grave(s), Highgate cemetery; signature at British Library</a:t>
            </a:r>
          </a:p>
        </p:txBody>
      </p:sp>
      <p:pic>
        <p:nvPicPr>
          <p:cNvPr id="12" name="Picture 11"/>
          <p:cNvPicPr>
            <a:picLocks noChangeAspect="1"/>
          </p:cNvPicPr>
          <p:nvPr/>
        </p:nvPicPr>
        <p:blipFill>
          <a:blip r:embed="rId6"/>
          <a:stretch>
            <a:fillRect/>
          </a:stretch>
        </p:blipFill>
        <p:spPr>
          <a:xfrm>
            <a:off x="220361" y="5460647"/>
            <a:ext cx="3883395" cy="1198027"/>
          </a:xfrm>
          <a:prstGeom prst="rect">
            <a:avLst/>
          </a:prstGeom>
        </p:spPr>
      </p:pic>
    </p:spTree>
    <p:extLst>
      <p:ext uri="{BB962C8B-B14F-4D97-AF65-F5344CB8AC3E}">
        <p14:creationId xmlns:p14="http://schemas.microsoft.com/office/powerpoint/2010/main" val="222154908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1945</TotalTime>
  <Words>3879</Words>
  <Application>Microsoft Office PowerPoint</Application>
  <PresentationFormat>Widescreen</PresentationFormat>
  <Paragraphs>348</Paragraphs>
  <Slides>47</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Arial</vt:lpstr>
      <vt:lpstr>Calibri</vt:lpstr>
      <vt:lpstr>Calibri Light</vt:lpstr>
      <vt:lpstr>Franklin Gothic Medium</vt:lpstr>
      <vt:lpstr>Wingdings</vt:lpstr>
      <vt:lpstr>Wingdings 2</vt:lpstr>
      <vt:lpstr>1_Grid</vt:lpstr>
      <vt:lpstr>HPHI4005 Age of Revolution: lecture 12 Industrial Revolution:  1848 and all that</vt:lpstr>
      <vt:lpstr>PowerPoint Presentation</vt:lpstr>
      <vt:lpstr>PowerPoint Presentation</vt:lpstr>
      <vt:lpstr>The Condition of the Working Class in England: French Revolution</vt:lpstr>
      <vt:lpstr>PowerPoint Presentation</vt:lpstr>
      <vt:lpstr>PowerPoint Presentation</vt:lpstr>
      <vt:lpstr>PowerPoint Presentation</vt:lpstr>
      <vt:lpstr>1848: A Year of Revolutions  </vt:lpstr>
      <vt:lpstr>Belgian Revolution (1830–1831) </vt:lpstr>
      <vt:lpstr> Greek War of Independence, 1821–1830 establishment of kingdom of Greece, 1832 </vt:lpstr>
      <vt:lpstr>Romanticism and Hellenism</vt:lpstr>
      <vt:lpstr>Hellenism</vt:lpstr>
      <vt:lpstr>PowerPoint Presentation</vt:lpstr>
      <vt:lpstr>#  Bourbon restoration (1814–1815, 1815–1830)  </vt:lpstr>
      <vt:lpstr>July revolution, France (1830)</vt:lpstr>
      <vt:lpstr>July revolution, France (1830)</vt:lpstr>
      <vt:lpstr> Historiography of French revolution:  François Mignet (1796–1884) </vt:lpstr>
      <vt:lpstr> Historiography of French revolution:  François Mignet (1796–1884) </vt:lpstr>
      <vt:lpstr> Historiography of French revolution:  François Mignet (1796–1884) </vt:lpstr>
      <vt:lpstr> Historiography of French revolution:  François Mignet (1796–1884) </vt:lpstr>
      <vt:lpstr>PowerPoint Presentation</vt:lpstr>
      <vt:lpstr>Italian unification  (Risorgimento [‘revival’]) </vt:lpstr>
      <vt:lpstr>PowerPoint Presentation</vt:lpstr>
      <vt:lpstr>February revolution, France (1848)</vt:lpstr>
      <vt:lpstr> Historiography of French revolution:  Jules Michelet (1798–1874) </vt:lpstr>
      <vt:lpstr> Historiography of French revolution:  Jules Michelet (1798–1874) </vt:lpstr>
      <vt:lpstr> Historiography of French revolution:  Jules Michelet (1798–1874) </vt:lpstr>
      <vt:lpstr> Historiography of French revolution:  Jules Michelet (1798–1874) </vt:lpstr>
      <vt:lpstr> Historiography of French revolution:  Jules Michelet (1798–1874) </vt:lpstr>
      <vt:lpstr>June days, Paris</vt:lpstr>
      <vt:lpstr>Election of louis napoleon, December 1848</vt:lpstr>
      <vt:lpstr>Second French empire</vt:lpstr>
      <vt:lpstr>KARL Marx on French revolutions</vt:lpstr>
      <vt:lpstr>KARL Marx on French revolutions</vt:lpstr>
      <vt:lpstr> Karl Marx (1818–1883) </vt:lpstr>
      <vt:lpstr>Georg Wilhelm Friedrich Hegel (1770–1831)</vt:lpstr>
      <vt:lpstr>Hegelian philosophy of history</vt:lpstr>
      <vt:lpstr>Hegelian philosophy of history</vt:lpstr>
      <vt:lpstr>Hegelian dialectics</vt:lpstr>
      <vt:lpstr>Marx and Engels</vt:lpstr>
      <vt:lpstr>Communist manifesto</vt:lpstr>
      <vt:lpstr>Communist manifesto</vt:lpstr>
      <vt:lpstr>Communist manifesto and history </vt:lpstr>
      <vt:lpstr>Communist manifesto and history </vt:lpstr>
      <vt:lpstr>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HPHI4005 Age of Revolution: lecture 12 Industrial Revolution:  1848 and all that</dc:title>
  <dc:creator>Alexander Scott</dc:creator>
  <cp:lastModifiedBy>Alexander Scott</cp:lastModifiedBy>
  <cp:revision>32</cp:revision>
  <cp:lastPrinted>2019-11-08T12:49:54Z</cp:lastPrinted>
  <dcterms:created xsi:type="dcterms:W3CDTF">2018-11-06T11:42:56Z</dcterms:created>
  <dcterms:modified xsi:type="dcterms:W3CDTF">2019-11-08T13:13:22Z</dcterms:modified>
</cp:coreProperties>
</file>