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1" r:id="rId3"/>
  </p:sldMasterIdLst>
  <p:notesMasterIdLst>
    <p:notesMasterId r:id="rId14"/>
  </p:notesMasterIdLst>
  <p:handoutMasterIdLst>
    <p:handoutMasterId r:id="rId15"/>
  </p:handoutMasterIdLst>
  <p:sldIdLst>
    <p:sldId id="299" r:id="rId4"/>
    <p:sldId id="258" r:id="rId5"/>
    <p:sldId id="440" r:id="rId6"/>
    <p:sldId id="441" r:id="rId7"/>
    <p:sldId id="442" r:id="rId8"/>
    <p:sldId id="444" r:id="rId9"/>
    <p:sldId id="443" r:id="rId10"/>
    <p:sldId id="445" r:id="rId11"/>
    <p:sldId id="446" r:id="rId12"/>
    <p:sldId id="451" r:id="rId13"/>
  </p:sldIdLst>
  <p:sldSz cx="9144000" cy="6858000" type="screen4x3"/>
  <p:notesSz cx="6669088" cy="97536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58BAD0-DFE5-F922-55CE-ECBD7F508EBD}" v="20" dt="2019-11-14T13:33:08.2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44" autoAdjust="0"/>
    <p:restoredTop sz="94613" autoAdjust="0"/>
  </p:normalViewPr>
  <p:slideViewPr>
    <p:cSldViewPr>
      <p:cViewPr varScale="1">
        <p:scale>
          <a:sx n="110" d="100"/>
          <a:sy n="110" d="100"/>
        </p:scale>
        <p:origin x="173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4002" y="12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microsoft.com/office/2015/10/relationships/revisionInfo" Target="revisionInfo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je Cockrill" userId="S::antje.cockrill@uwtsd.ac.uk::3461a5d9-f496-4349-a7c6-26c156c02e7e" providerId="AD" clId="Web-{F158BAD0-DFE5-F922-55CE-ECBD7F508EBD}"/>
    <pc:docChg chg="delSld">
      <pc:chgData name="Antje Cockrill" userId="S::antje.cockrill@uwtsd.ac.uk::3461a5d9-f496-4349-a7c6-26c156c02e7e" providerId="AD" clId="Web-{F158BAD0-DFE5-F922-55CE-ECBD7F508EBD}" dt="2019-11-14T13:33:08.299" v="19"/>
      <pc:docMkLst>
        <pc:docMk/>
      </pc:docMkLst>
      <pc:sldChg chg="del">
        <pc:chgData name="Antje Cockrill" userId="S::antje.cockrill@uwtsd.ac.uk::3461a5d9-f496-4349-a7c6-26c156c02e7e" providerId="AD" clId="Web-{F158BAD0-DFE5-F922-55CE-ECBD7F508EBD}" dt="2019-11-14T13:33:08.299" v="17"/>
        <pc:sldMkLst>
          <pc:docMk/>
          <pc:sldMk cId="0" sldId="326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6"/>
        <pc:sldMkLst>
          <pc:docMk/>
          <pc:sldMk cId="0" sldId="327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5"/>
        <pc:sldMkLst>
          <pc:docMk/>
          <pc:sldMk cId="0" sldId="328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4"/>
        <pc:sldMkLst>
          <pc:docMk/>
          <pc:sldMk cId="0" sldId="329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3"/>
        <pc:sldMkLst>
          <pc:docMk/>
          <pc:sldMk cId="0" sldId="330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1"/>
        <pc:sldMkLst>
          <pc:docMk/>
          <pc:sldMk cId="0" sldId="336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68" v="0"/>
        <pc:sldMkLst>
          <pc:docMk/>
          <pc:sldMk cId="0" sldId="342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2"/>
        <pc:sldMkLst>
          <pc:docMk/>
          <pc:sldMk cId="0" sldId="385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1"/>
        <pc:sldMkLst>
          <pc:docMk/>
          <pc:sldMk cId="0" sldId="386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0"/>
        <pc:sldMkLst>
          <pc:docMk/>
          <pc:sldMk cId="0" sldId="387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9"/>
        <pc:sldMkLst>
          <pc:docMk/>
          <pc:sldMk cId="0" sldId="388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8"/>
        <pc:sldMkLst>
          <pc:docMk/>
          <pc:sldMk cId="0" sldId="389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7"/>
        <pc:sldMkLst>
          <pc:docMk/>
          <pc:sldMk cId="0" sldId="390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6"/>
        <pc:sldMkLst>
          <pc:docMk/>
          <pc:sldMk cId="0" sldId="391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4"/>
        <pc:sldMkLst>
          <pc:docMk/>
          <pc:sldMk cId="0" sldId="392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3"/>
        <pc:sldMkLst>
          <pc:docMk/>
          <pc:sldMk cId="0" sldId="393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2"/>
        <pc:sldMkLst>
          <pc:docMk/>
          <pc:sldMk cId="0" sldId="397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8"/>
        <pc:sldMkLst>
          <pc:docMk/>
          <pc:sldMk cId="0" sldId="434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84" v="5"/>
        <pc:sldMkLst>
          <pc:docMk/>
          <pc:sldMk cId="0" sldId="436"/>
        </pc:sldMkLst>
      </pc:sldChg>
      <pc:sldChg chg="del">
        <pc:chgData name="Antje Cockrill" userId="S::antje.cockrill@uwtsd.ac.uk::3461a5d9-f496-4349-a7c6-26c156c02e7e" providerId="AD" clId="Web-{F158BAD0-DFE5-F922-55CE-ECBD7F508EBD}" dt="2019-11-14T13:33:08.299" v="19"/>
        <pc:sldMkLst>
          <pc:docMk/>
          <pc:sldMk cId="0" sldId="44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002223-24DD-4C12-8216-FF23570E617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496C98-A9FC-457F-BC30-FC73402CC3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5B845A-0580-4476-9630-46159CB0D6F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ACDA43-ACF5-4F95-898D-D8F7FAF4FAD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87DB758-79EA-4478-903E-207C292DE4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50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D5D5D2F-122C-4F22-8076-341B7E2E182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F113FC-CFE7-4E71-9FAD-0B5D686CB68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06F2DD2-C973-4F3C-9A8F-8E493EB8CD26}" type="datetimeFigureOut">
              <a:rPr lang="en-GB"/>
              <a:pPr>
                <a:defRPr/>
              </a:pPr>
              <a:t>14/11/2019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754F9EF-E1A1-422B-B9E8-63F1423AEFD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CBC41EE-ACF6-41AF-81F0-4448AC4787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3BB16D-77FE-4779-BD57-2EA8E9BFCAF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0A2258-B79D-411D-B3FA-166B3A7549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7379DD3-A24F-42C5-ADD4-69DCA30436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955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6BAB0162-0CD1-4B6B-93FC-6F0E8B70786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534619A7-56F2-481F-B113-C8422F316C5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99C4C309-3EEA-4835-9738-A75A71FAAB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4A410BB-FCC9-4CD7-BFEA-1F3B162694C9}" type="slidenum">
              <a:rPr lang="en-GB" altLang="en-US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8861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A4DC669-F646-4A8B-AEBA-883B342E25E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3F75121-AD84-45BA-89D0-3E98B8024C4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C86CCDC-9681-42F9-84F4-B66A9F537C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2589998-E85E-4B00-9945-9F1F21DD880F}" type="slidenum"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458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1E388131-6B6E-45B0-B7E4-E89FEA97CFDF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2492B5A-11E8-4338-9503-20F5D93F38AE}"/>
                </a:ext>
              </a:extLst>
            </p:cNvPr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365CC79D-1703-48D9-AE91-87851C9F4435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20">
              <a:extLst>
                <a:ext uri="{FF2B5EF4-FFF2-40B4-BE49-F238E27FC236}">
                  <a16:creationId xmlns:a16="http://schemas.microsoft.com/office/drawing/2014/main" id="{314F5AD2-81ED-469C-9F31-42B15BF4263D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21">
              <a:extLst>
                <a:ext uri="{FF2B5EF4-FFF2-40B4-BE49-F238E27FC236}">
                  <a16:creationId xmlns:a16="http://schemas.microsoft.com/office/drawing/2014/main" id="{71EBDCF0-368C-41BC-B193-710350C7A29B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22">
              <a:extLst>
                <a:ext uri="{FF2B5EF4-FFF2-40B4-BE49-F238E27FC236}">
                  <a16:creationId xmlns:a16="http://schemas.microsoft.com/office/drawing/2014/main" id="{4A647856-2712-4CE2-A389-CC810FDD479A}"/>
                </a:ext>
              </a:extLst>
            </p:cNvPr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23">
              <a:extLst>
                <a:ext uri="{FF2B5EF4-FFF2-40B4-BE49-F238E27FC236}">
                  <a16:creationId xmlns:a16="http://schemas.microsoft.com/office/drawing/2014/main" id="{4E90EDFC-2CAD-4358-8AA6-F5CB79D1730D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24">
              <a:extLst>
                <a:ext uri="{FF2B5EF4-FFF2-40B4-BE49-F238E27FC236}">
                  <a16:creationId xmlns:a16="http://schemas.microsoft.com/office/drawing/2014/main" id="{6E71B43D-552F-4CD7-AC76-DE55998C137D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25">
              <a:extLst>
                <a:ext uri="{FF2B5EF4-FFF2-40B4-BE49-F238E27FC236}">
                  <a16:creationId xmlns:a16="http://schemas.microsoft.com/office/drawing/2014/main" id="{1927C5D8-8F61-47FF-896D-9A8A4AF6E39E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26">
              <a:extLst>
                <a:ext uri="{FF2B5EF4-FFF2-40B4-BE49-F238E27FC236}">
                  <a16:creationId xmlns:a16="http://schemas.microsoft.com/office/drawing/2014/main" id="{236EE927-77E3-4006-8AFD-860950B7BEF0}"/>
                </a:ext>
              </a:extLst>
            </p:cNvPr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27">
              <a:extLst>
                <a:ext uri="{FF2B5EF4-FFF2-40B4-BE49-F238E27FC236}">
                  <a16:creationId xmlns:a16="http://schemas.microsoft.com/office/drawing/2014/main" id="{3B9C6039-AA48-4258-9380-B03DFFE922BE}"/>
                </a:ext>
              </a:extLst>
            </p:cNvPr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DF0D54B9-978D-4F06-9F0F-B426B3E04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F38C52A9-7F62-4EA7-9ABA-C23CCEE0B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51971CFD-2683-4ECA-B8CF-4F0CC436E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72FBD-5428-48A8-AC6C-8E0AAE296F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571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2058B-8D80-4BCA-BFB4-0FB145346E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6E435-5415-4D98-A47C-3545102FC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6F340-5001-49C0-B967-06D5EC218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66F11-7747-4C4E-A627-0AB18B150E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210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85DA8-E85A-44E5-93E1-679393CF1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654BE-EDC3-4836-BD02-C7285BFD8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95B44-3036-4F22-8F34-C1E1600E4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FC8C4-4FC7-4DB6-B5C9-B309DCD3849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9182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C4570CE-6E99-4B44-96AF-31F9A9D269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DFB4EDF-7B46-4B7C-A7AF-C11E9B398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FAA11E4-9BEA-4F30-9D62-B73BA4796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090A5-8FF4-4ABC-8DE2-6B1F6B5275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9064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DBA6C1C-7DEF-4B4A-BCE6-1434010DB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BFD9A00-97B1-4655-B0EF-91F92BDEF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62E55413-5460-42F7-9B01-237C50E0A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1E6A1-CF18-4B1F-A52D-AB6198B20A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1074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D41AA07-9BFA-4B34-A0A6-08CEAFC59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32B5F40-0EDD-4CA1-9EE6-10E096B13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7678C51-AF91-444C-BA8D-2DCFF0FB4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179C8-EF5C-4C57-90A8-4D9312D143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3126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52D5859-2A21-40C6-9038-4B6C89236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3F1D6CEB-A15E-4F43-BFC6-0E1388116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251F6A-43E7-4822-B391-DB1D77784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7BA58C-64DF-4331-A561-9329B09670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66997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D37A74F-E584-47CE-B013-DE76E4D74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088D46F-82E5-4354-AEE1-DD87C779C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C8FDA61-4896-4694-8FFC-35DE3A794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CA161-D375-4228-AF2F-57603A6136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3692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1B0293A-418F-453B-B223-345EE381D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DA2C243-0EC0-451C-8A3B-D5DDC8188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D56C54-A43D-4028-B7FA-20D2DC063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48F33-9864-44EF-B14B-0B6A03B8F0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9746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6D792-6B33-414D-AA05-59DCCBFD5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83E39-FA45-4704-B047-1FB35FF06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921DA-3A09-4803-9141-177FC4995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B12CB-84A1-4FDE-AE5E-848A51FAFD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79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B9409E8-97F9-4F37-9B8D-33195E92EE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C15E45-C7A4-4FB9-811A-479AA14A4C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BD60E19-650A-4F11-A5E4-9FA8A189A35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30F76ED4-5595-48CF-93A2-3A73E42B2D6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26A8808-E167-4785-A5BB-3C5FE525CDC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6994B-CD3C-4A91-AF9E-B963CC9B19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55086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0B34C-CCD5-47B2-BF95-25D5E6A27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D0274-7177-483B-8D2C-ED700B3C1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8F8A2A-C420-4E42-A07E-F7496DBAD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57335-8AB4-4FD4-8E46-27832ED465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53755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EB544B0-D768-4453-A83A-6DB76EE517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F15FE2-AA59-4F4D-94A3-8475EE9E2A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7EFDCE0-8C09-4ADF-AA5A-E64960811EB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D50B191-51D2-49CD-9942-16A18EA03E6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150022D-0F5A-4D5E-A653-283B19737CC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18CA8-637A-48AC-B166-6888E25D0B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9901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B7EF35-B57A-4AFD-B158-F082841E90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83FC358-0A43-490F-A726-BAC92C56310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93C3044-9428-4E24-A066-0A315D37B27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5E8F1-8F94-40E3-8109-B592CDF0DF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548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7F5A6-1C99-4261-8DD2-93DE748DE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E7808-E5D0-445D-AD7F-41B80B98C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4CDFF-C084-46EC-9F48-AD39A5C55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066E30-EE8F-47B4-AB63-59F36F1C7A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5005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40D7B-2636-4460-BFB6-24825A80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01D72-C44C-4E8E-A58A-3B7A1148F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57722D-60F8-4B46-9488-C43AB8404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8C91D-4E4E-4DCA-B0BB-B2D99644F0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521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>
            <a:extLst>
              <a:ext uri="{FF2B5EF4-FFF2-40B4-BE49-F238E27FC236}">
                <a16:creationId xmlns:a16="http://schemas.microsoft.com/office/drawing/2014/main" id="{33D21735-394E-499B-BB1A-F966472C8AEA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D3B843CF-5C01-410A-B2CE-A36696692236}"/>
                </a:ext>
              </a:extLst>
            </p:cNvPr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E7A207-41D8-4F0F-BF45-142BE6A1F13D}"/>
                </a:ext>
              </a:extLst>
            </p:cNvPr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BB8BD5-38C4-486E-8CB4-067CF32A7B23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56E8BD19-F8A6-496E-9A8C-9D05A26EB296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713D5CF-7A8E-4C92-9921-18E0BCDBE794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10E0F39-36AA-4339-804F-9EF9A286D751}"/>
                </a:ext>
              </a:extLst>
            </p:cNvPr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E0BAD3C2-2B67-42DB-A1C0-AEDACF06A36E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11D78B49-A51C-4F25-9EC5-06D5B946722E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C8B92C8-5010-4E27-98F4-4D5399E37822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0FEA023-9F45-4ACF-A708-D6D22E8DF916}"/>
                </a:ext>
              </a:extLst>
            </p:cNvPr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5EF2D20A-121D-49A4-9DBF-6CA59263C0E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0D9CFB3E-810E-4E34-BEE1-EAE9A9DFF23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10415B-9803-4717-947A-4E655309DD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70313-DD85-4FBD-9C6A-0430531FC7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826B8-9927-4235-9535-A03EBE1B7B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fld id="{0B35E1CD-03BA-4D93-A804-92D760467F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9" r:id="rId1"/>
    <p:sldLayoutId id="2147484196" r:id="rId2"/>
    <p:sldLayoutId id="2147484197" r:id="rId3"/>
    <p:sldLayoutId id="2147484198" r:id="rId4"/>
    <p:sldLayoutId id="2147484199" r:id="rId5"/>
    <p:sldLayoutId id="2147484200" r:id="rId6"/>
    <p:sldLayoutId id="2147484201" r:id="rId7"/>
    <p:sldLayoutId id="2147484202" r:id="rId8"/>
    <p:sldLayoutId id="2147484203" r:id="rId9"/>
    <p:sldLayoutId id="2147484204" r:id="rId10"/>
    <p:sldLayoutId id="2147484210" r:id="rId11"/>
    <p:sldLayoutId id="2147484205" r:id="rId12"/>
    <p:sldLayoutId id="2147484211" r:id="rId13"/>
    <p:sldLayoutId id="2147484206" r:id="rId14"/>
    <p:sldLayoutId id="2147484207" r:id="rId15"/>
    <p:sldLayoutId id="2147484208" r:id="rId16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teraction-design.org/literature/article/design-thinking-get-a-quick-overview-of-the-histor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youtu.be/vQytKCT563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M66ZU2PCIc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E659BBC1-9526-498B-994A-5022D05B785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15950" y="1125538"/>
            <a:ext cx="6477000" cy="1470025"/>
          </a:xfrm>
        </p:spPr>
        <p:txBody>
          <a:bodyPr rtlCol="0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BMMB7010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Leading and Managing Projects 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C33F7401-CF0D-4645-9DDB-5C903267D08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84213" y="4005263"/>
            <a:ext cx="6983412" cy="792162"/>
          </a:xfrm>
        </p:spPr>
        <p:txBody>
          <a:bodyPr rtlCol="0">
            <a:normAutofit fontScale="92500"/>
          </a:bodyPr>
          <a:lstStyle/>
          <a:p>
            <a:pPr defTabSz="457207" eaLnBrk="1" fontAlgn="auto" hangingPunct="1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altLang="en-US" sz="3200" dirty="0"/>
              <a:t>University of Wales Trinity Saint David</a:t>
            </a:r>
          </a:p>
        </p:txBody>
      </p:sp>
      <p:sp>
        <p:nvSpPr>
          <p:cNvPr id="7172" name="AutoShape 5" descr="Z">
            <a:extLst>
              <a:ext uri="{FF2B5EF4-FFF2-40B4-BE49-F238E27FC236}">
                <a16:creationId xmlns:a16="http://schemas.microsoft.com/office/drawing/2014/main" id="{8F03F804-8AA0-4AFF-8FF7-04F6BCDAD9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173" name="AutoShape 7" descr="Z">
            <a:extLst>
              <a:ext uri="{FF2B5EF4-FFF2-40B4-BE49-F238E27FC236}">
                <a16:creationId xmlns:a16="http://schemas.microsoft.com/office/drawing/2014/main" id="{474F8940-92AB-4F8C-A991-F1FE58C780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174" name="AutoShape 9" descr="Z">
            <a:extLst>
              <a:ext uri="{FF2B5EF4-FFF2-40B4-BE49-F238E27FC236}">
                <a16:creationId xmlns:a16="http://schemas.microsoft.com/office/drawing/2014/main" id="{412AA8CC-12A1-47DF-8836-61DDB143ADC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175" name="Text Box 12">
            <a:extLst>
              <a:ext uri="{FF2B5EF4-FFF2-40B4-BE49-F238E27FC236}">
                <a16:creationId xmlns:a16="http://schemas.microsoft.com/office/drawing/2014/main" id="{CA8BA211-0796-4A18-BBC9-6FA6DC4BF6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5575" y="5019675"/>
            <a:ext cx="8135938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en-US" sz="2400" b="1">
                <a:solidFill>
                  <a:schemeClr val="tx1"/>
                </a:solidFill>
                <a:latin typeface="Arial" panose="020B0604020202020204" pitchFamily="34" charset="0"/>
              </a:rPr>
              <a:t>Dr Antje Cockrill</a:t>
            </a: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3" descr="Z">
            <a:extLst>
              <a:ext uri="{FF2B5EF4-FFF2-40B4-BE49-F238E27FC236}">
                <a16:creationId xmlns:a16="http://schemas.microsoft.com/office/drawing/2014/main" id="{CAF3FD85-289F-4257-A4AB-D0B9366716E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AutoShape 4" descr="Z">
            <a:extLst>
              <a:ext uri="{FF2B5EF4-FFF2-40B4-BE49-F238E27FC236}">
                <a16:creationId xmlns:a16="http://schemas.microsoft.com/office/drawing/2014/main" id="{B3BD10F9-5B6A-41B9-830D-48CE49E46F2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AutoShape 5" descr="Z">
            <a:extLst>
              <a:ext uri="{FF2B5EF4-FFF2-40B4-BE49-F238E27FC236}">
                <a16:creationId xmlns:a16="http://schemas.microsoft.com/office/drawing/2014/main" id="{9DF03F9C-FEDD-42D1-B69E-E0AB549226B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7" name="Text Box 7">
            <a:extLst>
              <a:ext uri="{FF2B5EF4-FFF2-40B4-BE49-F238E27FC236}">
                <a16:creationId xmlns:a16="http://schemas.microsoft.com/office/drawing/2014/main" id="{006FE9E7-BC6E-4D41-AC7F-78DA29D63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244475"/>
            <a:ext cx="7785100" cy="618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fontAlgn="auto" hangingPunct="1">
              <a:spcBef>
                <a:spcPct val="500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en-GB" altLang="en-US" sz="2800" dirty="0">
                <a:solidFill>
                  <a:srgbClr val="92D050"/>
                </a:solidFill>
                <a:latin typeface="+mn-lt"/>
                <a:cs typeface="Arial" panose="020B0604020202020204" pitchFamily="34" charset="0"/>
              </a:rPr>
              <a:t>Day 3  &amp; 4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en-GB" altLang="en-US" b="1" i="1" dirty="0">
                <a:latin typeface="+mn-lt"/>
                <a:cs typeface="Arial" panose="020B0604020202020204" pitchFamily="34" charset="0"/>
              </a:rPr>
              <a:t>Day 3 10.00 am – 12.30 pm: 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Design thinking in project management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Tx/>
              <a:buNone/>
              <a:defRPr/>
            </a:pPr>
            <a:endParaRPr lang="en-GB" altLang="en-US" b="1" i="1" dirty="0">
              <a:latin typeface="+mn-lt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en-GB" altLang="en-US" b="1" i="1" dirty="0">
                <a:latin typeface="+mn-lt"/>
                <a:cs typeface="Arial" panose="020B0604020202020204" pitchFamily="34" charset="0"/>
              </a:rPr>
              <a:t>Day 3 1.15 pm – 4 pm (</a:t>
            </a:r>
            <a:r>
              <a:rPr lang="en-GB" altLang="en-US" b="1" i="1" dirty="0" err="1">
                <a:latin typeface="+mn-lt"/>
                <a:cs typeface="Arial" panose="020B0604020202020204" pitchFamily="34" charset="0"/>
              </a:rPr>
              <a:t>w.break</a:t>
            </a:r>
            <a:r>
              <a:rPr lang="en-GB" altLang="en-US" b="1" i="1" dirty="0">
                <a:latin typeface="+mn-lt"/>
                <a:cs typeface="Arial" panose="020B0604020202020204" pitchFamily="34" charset="0"/>
              </a:rPr>
              <a:t>)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Introduction to Business Research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Research basics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Qualitative and quantitative methods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endParaRPr lang="en-GB" altLang="en-US" dirty="0">
              <a:latin typeface="+mn-lt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b="1" i="1" dirty="0">
                <a:latin typeface="+mn-lt"/>
                <a:cs typeface="Arial" panose="020B0604020202020204" pitchFamily="34" charset="0"/>
              </a:rPr>
              <a:t>Day 4 </a:t>
            </a:r>
            <a:r>
              <a:rPr lang="en-GB" altLang="en-US" b="1" i="1" dirty="0">
                <a:cs typeface="Arial" panose="020B0604020202020204" pitchFamily="34" charset="0"/>
              </a:rPr>
              <a:t>10.00 am – 12.30 pm</a:t>
            </a:r>
            <a:endParaRPr lang="en-GB" altLang="en-US" b="1" i="1" dirty="0">
              <a:latin typeface="+mn-lt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Qualitative and quantitative methods </a:t>
            </a:r>
            <a:r>
              <a:rPr lang="en-GB" altLang="en-US" dirty="0" err="1">
                <a:latin typeface="+mn-lt"/>
                <a:cs typeface="Arial" panose="020B0604020202020204" pitchFamily="34" charset="0"/>
              </a:rPr>
              <a:t>cont</a:t>
            </a:r>
            <a:endParaRPr lang="en-GB" altLang="en-US" dirty="0">
              <a:latin typeface="+mn-lt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Business research ethics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endParaRPr lang="en-GB" altLang="en-US" b="1" i="1" dirty="0"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b="1" i="1" dirty="0">
                <a:cs typeface="Arial" panose="020B0604020202020204" pitchFamily="34" charset="0"/>
              </a:rPr>
              <a:t>Day 4 1.15 pm – 4 pm (</a:t>
            </a:r>
            <a:r>
              <a:rPr lang="en-GB" altLang="en-US" b="1" i="1" dirty="0" err="1">
                <a:cs typeface="Arial" panose="020B0604020202020204" pitchFamily="34" charset="0"/>
              </a:rPr>
              <a:t>w.break</a:t>
            </a:r>
            <a:r>
              <a:rPr lang="en-GB" altLang="en-US" b="1" i="1" dirty="0">
                <a:cs typeface="Arial" panose="020B0604020202020204" pitchFamily="34" charset="0"/>
              </a:rPr>
              <a:t>)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Case study: Focus groups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Decisions on projects</a:t>
            </a:r>
          </a:p>
          <a:p>
            <a:pPr eaLnBrk="1" fontAlgn="auto" hangingPunct="1">
              <a:spcBef>
                <a:spcPts val="600"/>
              </a:spcBef>
              <a:spcAft>
                <a:spcPct val="0"/>
              </a:spcAft>
              <a:buClrTx/>
              <a:buFont typeface="Wingdings 2" panose="05020102010507070707" pitchFamily="18" charset="2"/>
              <a:buNone/>
              <a:defRPr/>
            </a:pPr>
            <a:r>
              <a:rPr lang="en-GB" altLang="en-US" dirty="0">
                <a:latin typeface="+mn-lt"/>
                <a:cs typeface="Arial" panose="020B0604020202020204" pitchFamily="34" charset="0"/>
              </a:rPr>
              <a:t>Q &amp; A</a:t>
            </a:r>
          </a:p>
        </p:txBody>
      </p:sp>
      <p:pic>
        <p:nvPicPr>
          <p:cNvPr id="9222" name="Picture 1">
            <a:extLst>
              <a:ext uri="{FF2B5EF4-FFF2-40B4-BE49-F238E27FC236}">
                <a16:creationId xmlns:a16="http://schemas.microsoft.com/office/drawing/2014/main" id="{62079303-6EA4-453E-9C38-0B11986A4A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61" b="19827"/>
          <a:stretch/>
        </p:blipFill>
        <p:spPr bwMode="auto">
          <a:xfrm>
            <a:off x="6861832" y="263393"/>
            <a:ext cx="2117069" cy="14622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CDA28ED5-E162-433C-B0E8-F39817BD9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Where we are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D3ACB-C668-48D4-A31D-08C2047E9A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We looked at different methods for project management in the last sessions</a:t>
            </a:r>
          </a:p>
          <a:p>
            <a:pPr lvl="1">
              <a:defRPr/>
            </a:pPr>
            <a:r>
              <a:rPr lang="en-GB" dirty="0"/>
              <a:t>Waterfall (traditional methods), incl. PRINCE 2</a:t>
            </a:r>
          </a:p>
          <a:p>
            <a:pPr lvl="1">
              <a:defRPr/>
            </a:pPr>
            <a:r>
              <a:rPr lang="en-GB" dirty="0"/>
              <a:t>Agile methods like SCRUM</a:t>
            </a:r>
          </a:p>
          <a:p>
            <a:pPr marL="457200" lvl="1" indent="0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So this week we look at a contemporary method</a:t>
            </a:r>
          </a:p>
          <a:p>
            <a:pPr lvl="1">
              <a:defRPr/>
            </a:pPr>
            <a:r>
              <a:rPr lang="en-GB" dirty="0"/>
              <a:t>Design thinking</a:t>
            </a:r>
          </a:p>
          <a:p>
            <a:pPr marL="457200" lvl="1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B957FDA1-BC7D-41F0-B467-8D8F94983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Design Thinking in Project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3A2BD-535B-42E9-8DF4-EAD8C1A18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675" y="1930400"/>
            <a:ext cx="6348413" cy="3881438"/>
          </a:xfrm>
        </p:spPr>
        <p:txBody>
          <a:bodyPr/>
          <a:lstStyle/>
          <a:p>
            <a:pPr>
              <a:defRPr/>
            </a:pPr>
            <a:r>
              <a:rPr lang="en-GB" dirty="0"/>
              <a:t>Not new – but new for project managers!</a:t>
            </a:r>
          </a:p>
          <a:p>
            <a:pPr>
              <a:defRPr/>
            </a:pPr>
            <a:r>
              <a:rPr lang="en-GB" dirty="0"/>
              <a:t>Origin in the 1900’s, where researchers studied the essential mental strategies of designers </a:t>
            </a:r>
          </a:p>
          <a:p>
            <a:pPr>
              <a:defRPr/>
            </a:pPr>
            <a:r>
              <a:rPr lang="en-GB" dirty="0"/>
              <a:t>Design Thinking is a team based, user centred process, powered by a thorough understanding of what users want and need (Brown, 2008). </a:t>
            </a:r>
          </a:p>
          <a:p>
            <a:pPr>
              <a:defRPr/>
            </a:pPr>
            <a:r>
              <a:rPr lang="en-GB" dirty="0"/>
              <a:t>“A complex thinking process of conceiving new realities, expressing the introduction of design culture and its methods into fields such as business innovation” (</a:t>
            </a:r>
            <a:r>
              <a:rPr lang="en-GB" dirty="0" err="1"/>
              <a:t>Tschimmel</a:t>
            </a:r>
            <a:r>
              <a:rPr lang="en-GB" dirty="0"/>
              <a:t>, 2012).</a:t>
            </a:r>
          </a:p>
          <a:p>
            <a:pPr>
              <a:defRPr/>
            </a:pPr>
            <a:r>
              <a:rPr lang="en-GB" dirty="0"/>
              <a:t>“A human-</a:t>
            </a:r>
            <a:r>
              <a:rPr lang="en-GB" dirty="0" err="1"/>
              <a:t>centered</a:t>
            </a:r>
            <a:r>
              <a:rPr lang="en-GB" dirty="0"/>
              <a:t>, creative iterative and practical approach to finding innovative ideas and solutions (Brown, 2008).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sz="800" dirty="0"/>
              <a:t>More on this from: PM World Journal The Design Thinking Approach To Projects Vol. V, Issue VI – June 2016 by Eva </a:t>
            </a:r>
            <a:r>
              <a:rPr lang="en-GB" sz="800" dirty="0" err="1"/>
              <a:t>Dijksterhuis</a:t>
            </a:r>
            <a:r>
              <a:rPr lang="en-GB" sz="800" dirty="0"/>
              <a:t>, Gilbert Silvius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D63B11C-66CA-454F-AE49-BD0C6710A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Fundametnals of design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AD626-800F-48B8-9B51-6187201BC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Framing a problem </a:t>
            </a:r>
            <a:r>
              <a:rPr lang="en-GB" dirty="0">
                <a:sym typeface="Wingdings" panose="05000000000000000000" pitchFamily="2" charset="2"/>
              </a:rPr>
              <a:t> getting first hand experience of a situation or a problem, allow themes to emerge which may or may not reflect the original frame of the client</a:t>
            </a:r>
          </a:p>
          <a:p>
            <a:pPr>
              <a:defRPr/>
            </a:pPr>
            <a:r>
              <a:rPr lang="en-GB" dirty="0"/>
              <a:t>Design thinking is based on ‘insight’ --. The ability to envision how people would use an object or service</a:t>
            </a:r>
          </a:p>
          <a:p>
            <a:pPr>
              <a:defRPr/>
            </a:pPr>
            <a:r>
              <a:rPr lang="en-GB" dirty="0"/>
              <a:t>It is about ‘thinking outside the box’</a:t>
            </a:r>
          </a:p>
          <a:p>
            <a:pPr>
              <a:defRPr/>
            </a:pPr>
            <a:r>
              <a:rPr lang="en-GB" dirty="0"/>
              <a:t>Does not look for the best or correct answer but for a better answer. Failure is part of this process.</a:t>
            </a:r>
          </a:p>
          <a:p>
            <a:pPr>
              <a:defRPr/>
            </a:pPr>
            <a:r>
              <a:rPr lang="en-GB" dirty="0"/>
              <a:t>Team-based rapid development of early prototypes to learn from early inexpensive failures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64A71BBC-9769-430C-AC94-3210F8735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3" y="1412875"/>
            <a:ext cx="6348412" cy="3881438"/>
          </a:xfrm>
        </p:spPr>
        <p:txBody>
          <a:bodyPr/>
          <a:lstStyle/>
          <a:p>
            <a:pPr marL="0" indent="0">
              <a:buFont typeface="Wingdings 3" panose="05040102010807070707" pitchFamily="18" charset="2"/>
              <a:buNone/>
            </a:pPr>
            <a:r>
              <a:rPr lang="en-GB" altLang="en-US"/>
              <a:t>"A central feature of design activity, then, is its reliance on generating fairly quickly a satisfactory solution, rather than on any prolonged analysis of the problem. In [Herbert] Simon’s inelegant term, it is a process of ‘satisficing’ rather than optimising; producing any one of what might well be a large range of satisfactory solutions rather than attempting to generate the one hypothetically-optimum solution. This strategy has been observed in other studies of design behaviour, including architects, urban designers, and engineers."</a:t>
            </a:r>
            <a:br>
              <a:rPr lang="en-GB" altLang="en-US"/>
            </a:br>
            <a:r>
              <a:rPr lang="en-GB" altLang="en-US"/>
              <a:t>– </a:t>
            </a:r>
            <a:r>
              <a:rPr lang="en-GB" altLang="en-US" sz="1400"/>
              <a:t>Nigel Cross, 1982 (</a:t>
            </a:r>
            <a:r>
              <a:rPr lang="en-GB" altLang="en-US" sz="1400">
                <a:hlinkClick r:id="rId2"/>
              </a:rPr>
              <a:t>https://www.interaction-design.org/literature/article/design-thinking-get-a-quick-overview-of-the-history</a:t>
            </a:r>
            <a:r>
              <a:rPr lang="en-GB" altLang="en-US" sz="1400"/>
              <a:t>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29FB210-FC33-4B18-A987-7C9587182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298450"/>
            <a:ext cx="6348413" cy="803275"/>
          </a:xfrm>
        </p:spPr>
        <p:txBody>
          <a:bodyPr/>
          <a:lstStyle/>
          <a:p>
            <a:r>
              <a:rPr lang="en-GB" altLang="en-US"/>
              <a:t>Design thinking process</a:t>
            </a:r>
          </a:p>
        </p:txBody>
      </p:sp>
      <p:sp>
        <p:nvSpPr>
          <p:cNvPr id="15363" name="TextBox 4">
            <a:extLst>
              <a:ext uri="{FF2B5EF4-FFF2-40B4-BE49-F238E27FC236}">
                <a16:creationId xmlns:a16="http://schemas.microsoft.com/office/drawing/2014/main" id="{4DBB2902-9323-4DFE-97D8-09D405D038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6500" y="4508500"/>
            <a:ext cx="2879725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</a:rPr>
              <a:t>How it works: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hlinkClick r:id="rId2"/>
              </a:rPr>
              <a:t>https://youtu.be/vQytKCT563I</a:t>
            </a:r>
            <a:endParaRPr lang="en-GB" altLang="en-US">
              <a:solidFill>
                <a:schemeClr val="tx1"/>
              </a:solidFill>
            </a:endParaRPr>
          </a:p>
        </p:txBody>
      </p:sp>
      <p:pic>
        <p:nvPicPr>
          <p:cNvPr id="15364" name="Picture 4" descr="Image result for design thinking iterations">
            <a:extLst>
              <a:ext uri="{FF2B5EF4-FFF2-40B4-BE49-F238E27FC236}">
                <a16:creationId xmlns:a16="http://schemas.microsoft.com/office/drawing/2014/main" id="{3AB8718F-8821-408C-BA0C-0A33772705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095375"/>
            <a:ext cx="5472112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D6B5ECFA-0BEF-418D-98EB-A3B2987DC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Meet: Ideo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A0273-1988-41AC-AB6A-14DE29622A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Original design company founded by David Kelley in 1978 as David Kelley Design , in 1991 merged with two other companies and renamed IDEO.</a:t>
            </a:r>
          </a:p>
          <a:p>
            <a:pPr>
              <a:defRPr/>
            </a:pPr>
            <a:r>
              <a:rPr lang="en-GB" dirty="0"/>
              <a:t>One of the first and still leading Design Thinking companies.</a:t>
            </a:r>
          </a:p>
          <a:p>
            <a:pPr>
              <a:defRPr/>
            </a:pPr>
            <a:r>
              <a:rPr lang="en-GB" dirty="0"/>
              <a:t>And this is how they work:</a:t>
            </a: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GB" dirty="0">
              <a:hlinkClick r:id="rId2"/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r>
              <a:rPr lang="en-GB" dirty="0">
                <a:hlinkClick r:id="rId2"/>
              </a:rPr>
              <a:t>https://youtu.be/M66ZU2PCIcM</a:t>
            </a: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17DEB71A-E936-4E66-8673-3FA0286A4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Do it yourself – design thinking exercise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31770F3-E483-43E3-880F-30CD78BBF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60588"/>
            <a:ext cx="8139113" cy="3881437"/>
          </a:xfrm>
        </p:spPr>
        <p:txBody>
          <a:bodyPr/>
          <a:lstStyle/>
          <a:p>
            <a:pPr marL="0" indent="0">
              <a:buFont typeface="Wingdings 3" panose="05040102010807070707" pitchFamily="18" charset="2"/>
              <a:buNone/>
            </a:pPr>
            <a:r>
              <a:rPr lang="en-GB" altLang="en-US" dirty="0"/>
              <a:t> The </a:t>
            </a:r>
            <a:r>
              <a:rPr lang="en-GB" altLang="en-US"/>
              <a:t>School Dinner project</a:t>
            </a: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67DFD1C-F1D5-416C-92CB-51AA923F5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downside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7D5833C5-6D5C-4B53-BC33-8E51B03E1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Not everyone is a talented designer, effective designing needs a lot of experience and skills</a:t>
            </a:r>
          </a:p>
          <a:p>
            <a:r>
              <a:rPr lang="en-GB" altLang="en-US"/>
              <a:t>Design thinking can become a ‘quick and easy fix’ without regarding the long term sustainability of a product/service</a:t>
            </a:r>
          </a:p>
          <a:p>
            <a:r>
              <a:rPr lang="en-GB" altLang="en-US"/>
              <a:t>Some businesses equate ‘innovation’ and ‘design’. They are not the same.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8" ma:contentTypeDescription="Create a new document." ma:contentTypeScope="" ma:versionID="160eda043586a2adda79802da0be7f02">
  <xsd:schema xmlns:xsd="http://www.w3.org/2001/XMLSchema" xmlns:xs="http://www.w3.org/2001/XMLSchema" xmlns:p="http://schemas.microsoft.com/office/2006/metadata/properties" xmlns:ns3="696490a5-0429-499a-a254-a60426c02ef0" targetNamespace="http://schemas.microsoft.com/office/2006/metadata/properties" ma:root="true" ma:fieldsID="15175909ff3d762c3278bfdb32112a7a" ns3:_=""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F36B12-8B96-4E8D-8895-2E90013691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3B6152-5FE2-4662-A5CE-A7A642408A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2523</TotalTime>
  <Words>2032</Words>
  <Application>Microsoft Office PowerPoint</Application>
  <PresentationFormat>On-screen Show (4:3)</PresentationFormat>
  <Paragraphs>287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BMMB7010 Leading and Managing Projects </vt:lpstr>
      <vt:lpstr>PowerPoint Presentation</vt:lpstr>
      <vt:lpstr>Where we are …</vt:lpstr>
      <vt:lpstr>Design Thinking in Project Management</vt:lpstr>
      <vt:lpstr>Fundametnals of design thinking</vt:lpstr>
      <vt:lpstr>PowerPoint Presentation</vt:lpstr>
      <vt:lpstr>Design thinking process</vt:lpstr>
      <vt:lpstr>Meet: Ideo </vt:lpstr>
      <vt:lpstr>Do it yourself – design thinking exercise</vt:lpstr>
      <vt:lpstr>The downside</vt:lpstr>
    </vt:vector>
  </TitlesOfParts>
  <Company>Spark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Jayne</dc:creator>
  <cp:lastModifiedBy>Antje</cp:lastModifiedBy>
  <cp:revision>165</cp:revision>
  <cp:lastPrinted>2018-01-30T09:23:22Z</cp:lastPrinted>
  <dcterms:created xsi:type="dcterms:W3CDTF">2014-01-09T18:41:49Z</dcterms:created>
  <dcterms:modified xsi:type="dcterms:W3CDTF">2019-11-14T13:33:08Z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