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96" r:id="rId3"/>
    <p:sldId id="325" r:id="rId4"/>
    <p:sldId id="317" r:id="rId5"/>
    <p:sldId id="298" r:id="rId6"/>
    <p:sldId id="285" r:id="rId7"/>
    <p:sldId id="610" r:id="rId8"/>
    <p:sldId id="625" r:id="rId9"/>
    <p:sldId id="626" r:id="rId10"/>
    <p:sldId id="627" r:id="rId11"/>
    <p:sldId id="611" r:id="rId12"/>
    <p:sldId id="612" r:id="rId13"/>
    <p:sldId id="628" r:id="rId14"/>
    <p:sldId id="608" r:id="rId15"/>
    <p:sldId id="629" r:id="rId16"/>
    <p:sldId id="449" r:id="rId17"/>
    <p:sldId id="631" r:id="rId18"/>
    <p:sldId id="632" r:id="rId19"/>
    <p:sldId id="634" r:id="rId20"/>
    <p:sldId id="633" r:id="rId21"/>
    <p:sldId id="63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dirty="0"/>
            <a:t>Investigations should be conducted with integrity, common sense and sound judgement</a:t>
          </a:r>
          <a:endParaRPr lang="en-US" dirty="0"/>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dirty="0"/>
            <a:t>Heavy-handed, discriminatory or disproportionate actions risk losing cooperation and any future criminal proceedings</a:t>
          </a:r>
          <a:endParaRPr lang="en-US" dirty="0"/>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dirty="0"/>
            <a:t>Effective investigators maintain a balance that recognises the concerns of all the parties involved</a:t>
          </a:r>
          <a:endParaRPr lang="en-US" dirty="0"/>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dirty="0"/>
            <a:t>Understanding the response to crime assists investigators to build this relationship</a:t>
          </a:r>
          <a:endParaRPr lang="en-US" dirty="0"/>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dirty="0"/>
            <a:t>A professional approach to investigations benefits the victim, the public and</a:t>
          </a:r>
          <a:br>
            <a:rPr lang="en-GB" b="0" i="0" dirty="0"/>
          </a:br>
          <a:r>
            <a:rPr lang="en-GB" b="0" i="0" dirty="0"/>
            <a:t>the police</a:t>
          </a:r>
          <a:endParaRPr lang="en-US" dirty="0"/>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have particular regard for vulnerable people and children</a:t>
          </a:r>
          <a:endParaRPr lang="en-US" sz="27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I</a:t>
          </a:r>
          <a:r>
            <a:rPr lang="en-GB" sz="2700" b="0" i="0" kern="1200" dirty="0"/>
            <a:t>nvestigators should respect the professional ethics of others. This is particularly important when working with those whose role it is to support suspects</a:t>
          </a:r>
          <a:endParaRPr lang="en-US" sz="27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0" i="0" kern="1200" dirty="0"/>
            <a:t>These principles, the investigation process, and an investigative mindset provide a structure to support quality investigations.</a:t>
          </a:r>
          <a:endParaRPr lang="en-US" sz="2700" kern="1200" dirty="0"/>
        </a:p>
      </dsp:txBody>
      <dsp:txXfrm>
        <a:off x="7509680" y="4"/>
        <a:ext cx="3409610" cy="3689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78425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dirty="0"/>
            <a:t>The success of an investigation relies on the goodwill and cooperation of victims, witnesses and the community. Investigators should be aware that:</a:t>
          </a:r>
          <a:endParaRPr lang="en-US" sz="2500" kern="1200" dirty="0"/>
        </a:p>
      </dsp:txBody>
      <dsp:txXfrm>
        <a:off x="87100" y="87100"/>
        <a:ext cx="6726312" cy="1610050"/>
      </dsp:txXfrm>
    </dsp:sp>
    <dsp:sp modelId="{68590124-E0F5-DE49-B31A-1579F09C63FA}">
      <dsp:nvSpPr>
        <dsp:cNvPr id="0" name=""/>
        <dsp:cNvSpPr/>
      </dsp:nvSpPr>
      <dsp:spPr>
        <a:xfrm>
          <a:off x="0" y="1797195"/>
          <a:ext cx="6900512"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1797195"/>
        <a:ext cx="6900512" cy="3726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11008203" cy="17046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b="0" i="0" kern="1200" dirty="0"/>
            <a:t>The success of an investigation relies on the goodwill and cooperation of victims, witnesses and the community. Investigators should be aware that:</a:t>
          </a:r>
          <a:endParaRPr lang="en-US" sz="3100" kern="1200" dirty="0"/>
        </a:p>
      </dsp:txBody>
      <dsp:txXfrm>
        <a:off x="83216" y="83216"/>
        <a:ext cx="10841771" cy="1538258"/>
      </dsp:txXfrm>
    </dsp:sp>
    <dsp:sp modelId="{68590124-E0F5-DE49-B31A-1579F09C63FA}">
      <dsp:nvSpPr>
        <dsp:cNvPr id="0" name=""/>
        <dsp:cNvSpPr/>
      </dsp:nvSpPr>
      <dsp:spPr>
        <a:xfrm>
          <a:off x="0" y="1865249"/>
          <a:ext cx="11008203" cy="37860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51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b="0" i="0" kern="1200" dirty="0"/>
            <a:t>Investigations should be conducted with integrity, common sense and sound judgement</a:t>
          </a:r>
          <a:endParaRPr lang="en-US" sz="2400" kern="1200" dirty="0"/>
        </a:p>
        <a:p>
          <a:pPr marL="228600" lvl="1" indent="-228600" algn="l" defTabSz="1066800">
            <a:lnSpc>
              <a:spcPct val="90000"/>
            </a:lnSpc>
            <a:spcBef>
              <a:spcPct val="0"/>
            </a:spcBef>
            <a:spcAft>
              <a:spcPct val="20000"/>
            </a:spcAft>
            <a:buChar char="•"/>
          </a:pPr>
          <a:r>
            <a:rPr lang="en-GB" sz="2400" b="0" i="0" kern="1200" dirty="0"/>
            <a:t>Heavy-handed, discriminatory or disproportionate actions risk losing cooperation and any future criminal proceedings</a:t>
          </a:r>
          <a:endParaRPr lang="en-US" sz="2400" kern="1200" dirty="0"/>
        </a:p>
        <a:p>
          <a:pPr marL="228600" lvl="1" indent="-228600" algn="l" defTabSz="1066800">
            <a:lnSpc>
              <a:spcPct val="90000"/>
            </a:lnSpc>
            <a:spcBef>
              <a:spcPct val="0"/>
            </a:spcBef>
            <a:spcAft>
              <a:spcPct val="20000"/>
            </a:spcAft>
            <a:buChar char="•"/>
          </a:pPr>
          <a:r>
            <a:rPr lang="en-GB" sz="2400" b="0" i="0" kern="1200" dirty="0"/>
            <a:t>Effective investigators maintain a balance that recognises the concerns of all the parties involved</a:t>
          </a:r>
          <a:endParaRPr lang="en-US" sz="2400" kern="1200" dirty="0"/>
        </a:p>
        <a:p>
          <a:pPr marL="228600" lvl="1" indent="-228600" algn="l" defTabSz="1066800">
            <a:lnSpc>
              <a:spcPct val="90000"/>
            </a:lnSpc>
            <a:spcBef>
              <a:spcPct val="0"/>
            </a:spcBef>
            <a:spcAft>
              <a:spcPct val="20000"/>
            </a:spcAft>
            <a:buChar char="•"/>
          </a:pPr>
          <a:r>
            <a:rPr lang="en-GB" sz="2400" b="0" i="0" kern="1200" dirty="0"/>
            <a:t>Understanding the response to crime assists investigators to build this relationship</a:t>
          </a:r>
          <a:endParaRPr lang="en-US" sz="2400" kern="1200" dirty="0"/>
        </a:p>
        <a:p>
          <a:pPr marL="228600" lvl="1" indent="-228600" algn="l" defTabSz="1066800">
            <a:lnSpc>
              <a:spcPct val="90000"/>
            </a:lnSpc>
            <a:spcBef>
              <a:spcPct val="0"/>
            </a:spcBef>
            <a:spcAft>
              <a:spcPct val="20000"/>
            </a:spcAft>
            <a:buChar char="•"/>
          </a:pPr>
          <a:r>
            <a:rPr lang="en-GB" sz="2400" b="0" i="0" kern="1200" dirty="0"/>
            <a:t>A professional approach to investigations benefits the victim, the public and</a:t>
          </a:r>
          <a:br>
            <a:rPr lang="en-GB" sz="2400" b="0" i="0" kern="1200" dirty="0"/>
          </a:br>
          <a:r>
            <a:rPr lang="en-GB" sz="2400" b="0" i="0" kern="1200" dirty="0"/>
            <a:t>the police</a:t>
          </a:r>
          <a:endParaRPr lang="en-US" sz="2400" kern="1200" dirty="0"/>
        </a:p>
      </dsp:txBody>
      <dsp:txXfrm>
        <a:off x="0" y="1865249"/>
        <a:ext cx="11008203" cy="37860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0183A-0B03-452E-99BE-2025F87CCE5B}" type="datetimeFigureOut">
              <a:rPr lang="en-GB" smtClean="0"/>
              <a:t>01/07/2025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5DBE3-4F4A-454A-9D97-11809FA6BF44}" type="slidenum">
              <a:rPr lang="en-GB" smtClean="0"/>
              <a:t>‹#›</a:t>
            </a:fld>
            <a:endParaRPr lang="en-GB"/>
          </a:p>
        </p:txBody>
      </p:sp>
    </p:spTree>
    <p:extLst>
      <p:ext uri="{BB962C8B-B14F-4D97-AF65-F5344CB8AC3E}">
        <p14:creationId xmlns:p14="http://schemas.microsoft.com/office/powerpoint/2010/main" val="1199925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3</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4</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5</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6</a:t>
            </a:fld>
            <a:endParaRPr lang="en-GB"/>
          </a:p>
        </p:txBody>
      </p:sp>
    </p:spTree>
    <p:extLst>
      <p:ext uri="{BB962C8B-B14F-4D97-AF65-F5344CB8AC3E}">
        <p14:creationId xmlns:p14="http://schemas.microsoft.com/office/powerpoint/2010/main" val="2227718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BF801-F359-73F1-45A9-5E7324C22A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ED30DB-4A0B-78D0-6FCA-356FECB8FF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78E8FA-5529-7973-5465-388D23A33022}"/>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5" name="Footer Placeholder 4">
            <a:extLst>
              <a:ext uri="{FF2B5EF4-FFF2-40B4-BE49-F238E27FC236}">
                <a16:creationId xmlns:a16="http://schemas.microsoft.com/office/drawing/2014/main" id="{3D1876F2-A3F8-58CE-F01C-958CF5B89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B875F4-9204-BFEE-3DBF-EB5ACEFEDAA1}"/>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92990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EFC19-2800-64D5-99DA-B8F87B6000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0326D4-6A63-7CDB-9E19-B4F0EA7AE4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39E620-3858-02F6-C200-815CA5B3AFFE}"/>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5" name="Footer Placeholder 4">
            <a:extLst>
              <a:ext uri="{FF2B5EF4-FFF2-40B4-BE49-F238E27FC236}">
                <a16:creationId xmlns:a16="http://schemas.microsoft.com/office/drawing/2014/main" id="{DDFFCF38-E1B1-3791-A1FE-D8932C078B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A7FC82-5035-91E0-75D8-F0C322414216}"/>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78339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D1C3A-1119-2335-9038-9766DFA564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E370DF-7AA7-9D7C-897C-AFF9D5A584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B5D355-DAD0-75BA-E0D7-6F60D86DF641}"/>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5" name="Footer Placeholder 4">
            <a:extLst>
              <a:ext uri="{FF2B5EF4-FFF2-40B4-BE49-F238E27FC236}">
                <a16:creationId xmlns:a16="http://schemas.microsoft.com/office/drawing/2014/main" id="{BF0918F5-6DAE-F2A0-9E3B-5AD8E25522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87DF6-1280-AABD-B745-D069534835A4}"/>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745080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1F091-39D4-6692-1A93-116C2E77A3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68C5D6-99FD-8D4C-35AF-B609E02FD0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B201ED-EB6E-113D-7A1B-4D190191B1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D5AB0F-9391-0BDC-DF74-21F8A33211C1}"/>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6" name="Footer Placeholder 5">
            <a:extLst>
              <a:ext uri="{FF2B5EF4-FFF2-40B4-BE49-F238E27FC236}">
                <a16:creationId xmlns:a16="http://schemas.microsoft.com/office/drawing/2014/main" id="{7B531D58-8AE4-09FB-6F3D-9959866CD2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49771F-6003-E90C-CF24-A3E0A225DB5C}"/>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0236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BF140-975E-9E27-B01C-E78690D16A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4639AA-2237-D17C-D0A6-848CFE76B9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B6D2BA-73AA-C432-BD7B-0CD2F59A55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AC7A10-ED4B-5D6F-0B0A-6EF8C80FBE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1F120E-046E-665A-CFC4-3DB1B874A1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169F47-D4D5-109A-9A93-DA44DD58C7A7}"/>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8" name="Footer Placeholder 7">
            <a:extLst>
              <a:ext uri="{FF2B5EF4-FFF2-40B4-BE49-F238E27FC236}">
                <a16:creationId xmlns:a16="http://schemas.microsoft.com/office/drawing/2014/main" id="{B7D8828D-5876-E33F-25BD-C3C4405467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B24807-86A9-97B0-336E-3F324AC33973}"/>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894016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F34C4-8052-FA2A-F9A0-CCF06DBB7A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6B845F-5F1F-1CE2-50F9-FA40483EF2C0}"/>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4" name="Footer Placeholder 3">
            <a:extLst>
              <a:ext uri="{FF2B5EF4-FFF2-40B4-BE49-F238E27FC236}">
                <a16:creationId xmlns:a16="http://schemas.microsoft.com/office/drawing/2014/main" id="{B18406E1-30ED-9656-B72E-1AE08008DE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192E49-EE41-AE4D-F3F6-29BFCFE9EBB1}"/>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460151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8BF5D8-25D9-5835-F035-AF87DD9926B2}"/>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3" name="Footer Placeholder 2">
            <a:extLst>
              <a:ext uri="{FF2B5EF4-FFF2-40B4-BE49-F238E27FC236}">
                <a16:creationId xmlns:a16="http://schemas.microsoft.com/office/drawing/2014/main" id="{481B871B-71CB-D1F1-BA4A-E162632713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AA6D42-07AF-4A38-C9BE-E004C9EAE60C}"/>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1396442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BECDA-0169-2CD0-F33F-462060AB69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95F6BF-F9F1-30A7-4573-2F50C9337B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16F26D-F7FB-B98E-DEF3-E2111EF4E2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C7CF77-480C-3D82-20A3-8E9E099FF080}"/>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6" name="Footer Placeholder 5">
            <a:extLst>
              <a:ext uri="{FF2B5EF4-FFF2-40B4-BE49-F238E27FC236}">
                <a16:creationId xmlns:a16="http://schemas.microsoft.com/office/drawing/2014/main" id="{484A5EED-D54E-914B-54CD-494D7C8212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29CA5-4719-C0A5-570D-7F370EA5A039}"/>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360884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BB141-2FBD-73EE-F9A4-4E65CB999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84BC70-56F7-BE29-509C-273AAAD3547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0BB859-560D-9C1C-84CF-819CA44052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19A368-C575-4755-E452-0737CBE1D77A}"/>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6" name="Footer Placeholder 5">
            <a:extLst>
              <a:ext uri="{FF2B5EF4-FFF2-40B4-BE49-F238E27FC236}">
                <a16:creationId xmlns:a16="http://schemas.microsoft.com/office/drawing/2014/main" id="{4F173DCB-81FE-CDE3-AEC1-7E56C6AA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1A65BA-A636-2180-69C8-E11ABADBA8D0}"/>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3733278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E0F6-C4E7-65DE-8414-2E75E5A79A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74762E-E8B4-20AA-3045-C84CA47A65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3930B-B137-46E8-384F-C94CBD73543B}"/>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5" name="Footer Placeholder 4">
            <a:extLst>
              <a:ext uri="{FF2B5EF4-FFF2-40B4-BE49-F238E27FC236}">
                <a16:creationId xmlns:a16="http://schemas.microsoft.com/office/drawing/2014/main" id="{3C458CF3-990E-C222-2EB9-D9D1C34807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7841D2-688F-0DA6-7581-16FD221B62C8}"/>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415660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3C4EA0-BF94-6956-0BEB-72639D9EAE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A55689-7F23-0EAC-8744-FA378F2C24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5D175-1CCF-CA94-C6ED-09AF752235E5}"/>
              </a:ext>
            </a:extLst>
          </p:cNvPr>
          <p:cNvSpPr>
            <a:spLocks noGrp="1"/>
          </p:cNvSpPr>
          <p:nvPr>
            <p:ph type="dt" sz="half" idx="10"/>
          </p:nvPr>
        </p:nvSpPr>
        <p:spPr/>
        <p:txBody>
          <a:bodyPr/>
          <a:lstStyle/>
          <a:p>
            <a:fld id="{DA23E3C5-360E-404A-B21A-E2DC501541F2}" type="datetimeFigureOut">
              <a:rPr lang="en-GB" smtClean="0"/>
              <a:t>01/07/2025</a:t>
            </a:fld>
            <a:endParaRPr lang="en-GB"/>
          </a:p>
        </p:txBody>
      </p:sp>
      <p:sp>
        <p:nvSpPr>
          <p:cNvPr id="5" name="Footer Placeholder 4">
            <a:extLst>
              <a:ext uri="{FF2B5EF4-FFF2-40B4-BE49-F238E27FC236}">
                <a16:creationId xmlns:a16="http://schemas.microsoft.com/office/drawing/2014/main" id="{813B30D3-20BB-41A9-3193-FDF3E5A254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DAB95-1D59-BBE6-DDF1-E97A20EC9A9D}"/>
              </a:ext>
            </a:extLst>
          </p:cNvPr>
          <p:cNvSpPr>
            <a:spLocks noGrp="1"/>
          </p:cNvSpPr>
          <p:nvPr>
            <p:ph type="sldNum" sz="quarter" idx="12"/>
          </p:nvPr>
        </p:nvSpPr>
        <p:spPr/>
        <p:txBody>
          <a:bodyPr/>
          <a:lstStyle/>
          <a:p>
            <a:fld id="{1F3C01EB-6364-400B-9A57-A5D532A4ECEA}" type="slidenum">
              <a:rPr lang="en-GB" smtClean="0"/>
              <a:t>‹#›</a:t>
            </a:fld>
            <a:endParaRPr lang="en-GB"/>
          </a:p>
        </p:txBody>
      </p:sp>
    </p:spTree>
    <p:extLst>
      <p:ext uri="{BB962C8B-B14F-4D97-AF65-F5344CB8AC3E}">
        <p14:creationId xmlns:p14="http://schemas.microsoft.com/office/powerpoint/2010/main" val="2202445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2A695B-6EDE-FAE1-47EA-AD80D7A0A7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7CB711-7B8F-BF53-F9AA-07C763E6B6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F8366D-C1DE-7588-EC4F-3386E12E1B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23E3C5-360E-404A-B21A-E2DC501541F2}" type="datetimeFigureOut">
              <a:rPr lang="en-GB" smtClean="0"/>
              <a:t>01/07/2025</a:t>
            </a:fld>
            <a:endParaRPr lang="en-GB"/>
          </a:p>
        </p:txBody>
      </p:sp>
      <p:sp>
        <p:nvSpPr>
          <p:cNvPr id="5" name="Footer Placeholder 4">
            <a:extLst>
              <a:ext uri="{FF2B5EF4-FFF2-40B4-BE49-F238E27FC236}">
                <a16:creationId xmlns:a16="http://schemas.microsoft.com/office/drawing/2014/main" id="{9831679A-9105-31F4-AA2F-8E51DA9D09F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2A232ED-BE6C-F383-F80E-B40C6177D7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3C01EB-6364-400B-9A57-A5D532A4ECEA}" type="slidenum">
              <a:rPr lang="en-GB" smtClean="0"/>
              <a:t>‹#›</a:t>
            </a:fld>
            <a:endParaRPr lang="en-GB"/>
          </a:p>
        </p:txBody>
      </p:sp>
    </p:spTree>
    <p:extLst>
      <p:ext uri="{BB962C8B-B14F-4D97-AF65-F5344CB8AC3E}">
        <p14:creationId xmlns:p14="http://schemas.microsoft.com/office/powerpoint/2010/main" val="5699945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4.xml"/><Relationship Id="rId7" Type="http://schemas.openxmlformats.org/officeDocument/2006/relationships/image" Target="../media/image10.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llege.police.uk/app/national-decision-model/national-decision-model"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A4620-ECE1-8431-C80E-FF84D1809FD8}"/>
              </a:ext>
            </a:extLst>
          </p:cNvPr>
          <p:cNvSpPr>
            <a:spLocks noGrp="1"/>
          </p:cNvSpPr>
          <p:nvPr>
            <p:ph type="ctrTitle"/>
          </p:nvPr>
        </p:nvSpPr>
        <p:spPr/>
        <p:txBody>
          <a:bodyPr/>
          <a:lstStyle/>
          <a:p>
            <a:r>
              <a:rPr lang="en-GB" dirty="0"/>
              <a:t>The investigative mindset.</a:t>
            </a:r>
          </a:p>
        </p:txBody>
      </p:sp>
      <p:sp>
        <p:nvSpPr>
          <p:cNvPr id="3" name="Subtitle 2">
            <a:extLst>
              <a:ext uri="{FF2B5EF4-FFF2-40B4-BE49-F238E27FC236}">
                <a16:creationId xmlns:a16="http://schemas.microsoft.com/office/drawing/2014/main" id="{5208F322-ED2E-195F-5DC4-D6319651F07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39223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D6AD-7BD6-BBB8-7312-7B1B01B50A1D}"/>
              </a:ext>
            </a:extLst>
          </p:cNvPr>
          <p:cNvSpPr>
            <a:spLocks noGrp="1"/>
          </p:cNvSpPr>
          <p:nvPr>
            <p:ph type="title"/>
          </p:nvPr>
        </p:nvSpPr>
        <p:spPr/>
        <p:txBody>
          <a:bodyPr/>
          <a:lstStyle/>
          <a:p>
            <a:r>
              <a:rPr lang="en-GB" dirty="0"/>
              <a:t>Chose a report of a crime and consider…</a:t>
            </a:r>
          </a:p>
        </p:txBody>
      </p:sp>
      <p:sp>
        <p:nvSpPr>
          <p:cNvPr id="3" name="Content Placeholder 2">
            <a:extLst>
              <a:ext uri="{FF2B5EF4-FFF2-40B4-BE49-F238E27FC236}">
                <a16:creationId xmlns:a16="http://schemas.microsoft.com/office/drawing/2014/main" id="{7F7A3264-CB9D-7420-C701-8BFAE6D49532}"/>
              </a:ext>
            </a:extLst>
          </p:cNvPr>
          <p:cNvSpPr>
            <a:spLocks noGrp="1"/>
          </p:cNvSpPr>
          <p:nvPr>
            <p:ph idx="1"/>
          </p:nvPr>
        </p:nvSpPr>
        <p:spPr/>
        <p:txBody>
          <a:bodyPr>
            <a:normAutofit/>
          </a:bodyPr>
          <a:lstStyle/>
          <a:p>
            <a:pPr marL="0" indent="0">
              <a:buNone/>
            </a:pPr>
            <a:r>
              <a:rPr lang="en-GB" dirty="0"/>
              <a:t>What actions you may take as the investigating officer?</a:t>
            </a:r>
          </a:p>
          <a:p>
            <a:pPr marL="0" indent="0">
              <a:buNone/>
            </a:pPr>
            <a:r>
              <a:rPr lang="en-GB" dirty="0"/>
              <a:t>What resources do you need to facilitate the actions?</a:t>
            </a:r>
          </a:p>
          <a:p>
            <a:pPr marL="0" indent="0">
              <a:buNone/>
            </a:pPr>
            <a:r>
              <a:rPr lang="en-GB" dirty="0"/>
              <a:t>Why are you going to do this?</a:t>
            </a:r>
          </a:p>
          <a:p>
            <a:pPr marL="0" indent="0">
              <a:buNone/>
            </a:pPr>
            <a:r>
              <a:rPr lang="en-GB" dirty="0"/>
              <a:t>When are you going to take them?</a:t>
            </a:r>
          </a:p>
          <a:p>
            <a:pPr marL="0" indent="0">
              <a:buNone/>
            </a:pPr>
            <a:r>
              <a:rPr lang="en-GB" dirty="0"/>
              <a:t>Where?</a:t>
            </a:r>
          </a:p>
          <a:p>
            <a:pPr marL="0" indent="0">
              <a:buNone/>
            </a:pPr>
            <a:r>
              <a:rPr lang="en-GB" dirty="0"/>
              <a:t>How?  </a:t>
            </a:r>
          </a:p>
          <a:p>
            <a:pPr marL="0" indent="0">
              <a:buNone/>
            </a:pPr>
            <a:endParaRPr lang="en-GB" dirty="0"/>
          </a:p>
          <a:p>
            <a:pPr marL="0" indent="0">
              <a:buNone/>
            </a:pPr>
            <a:r>
              <a:rPr lang="en-GB" dirty="0"/>
              <a:t>Present your findings to the group</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852777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fontScale="90000"/>
          </a:bodyPr>
          <a:lstStyle/>
          <a:p>
            <a:r>
              <a:rPr lang="en-US" b="1" dirty="0"/>
              <a:t>Did you consider “Ethics”?</a:t>
            </a:r>
            <a:br>
              <a:rPr lang="en-US" dirty="0"/>
            </a:br>
            <a:endParaRPr lang="en-US" dirty="0"/>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369332"/>
          </a:xfrm>
          <a:prstGeom prst="rect">
            <a:avLst/>
          </a:prstGeom>
          <a:noFill/>
        </p:spPr>
        <p:txBody>
          <a:bodyPr wrap="square" rtlCol="0">
            <a:spAutoFit/>
          </a:bodyPr>
          <a:lstStyle/>
          <a:p>
            <a:r>
              <a:rPr lang="en-US" dirty="0"/>
              <a:t>(COP, 2021)</a:t>
            </a:r>
          </a:p>
        </p:txBody>
      </p:sp>
    </p:spTree>
    <p:extLst>
      <p:ext uri="{BB962C8B-B14F-4D97-AF65-F5344CB8AC3E}">
        <p14:creationId xmlns:p14="http://schemas.microsoft.com/office/powerpoint/2010/main" val="1906548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66C-0FD6-1D23-2F14-E4ACF17738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C356FE-4A7B-4A25-B2A6-8E3BE58D4FB0}"/>
              </a:ext>
            </a:extLst>
          </p:cNvPr>
          <p:cNvSpPr>
            <a:spLocks noGrp="1"/>
          </p:cNvSpPr>
          <p:nvPr>
            <p:ph idx="1"/>
          </p:nvPr>
        </p:nvSpPr>
        <p:spPr/>
        <p:txBody>
          <a:bodyPr/>
          <a:lstStyle/>
          <a:p>
            <a:endParaRPr lang="en-US" dirty="0"/>
          </a:p>
          <a:p>
            <a:endParaRPr lang="en-GB" dirty="0"/>
          </a:p>
        </p:txBody>
      </p:sp>
      <p:graphicFrame>
        <p:nvGraphicFramePr>
          <p:cNvPr id="4" name="Content Placeholder 3">
            <a:extLst>
              <a:ext uri="{FF2B5EF4-FFF2-40B4-BE49-F238E27FC236}">
                <a16:creationId xmlns:a16="http://schemas.microsoft.com/office/drawing/2014/main" id="{F2F78C1C-5405-BBA0-243E-68610B44067E}"/>
              </a:ext>
            </a:extLst>
          </p:cNvPr>
          <p:cNvGraphicFramePr>
            <a:graphicFrameLocks/>
          </p:cNvGraphicFramePr>
          <p:nvPr/>
        </p:nvGraphicFramePr>
        <p:xfrm>
          <a:off x="540327" y="365126"/>
          <a:ext cx="11008203" cy="5811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91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020C6-6F11-7213-1249-5872181C5FB5}"/>
              </a:ext>
            </a:extLst>
          </p:cNvPr>
          <p:cNvSpPr>
            <a:spLocks noGrp="1"/>
          </p:cNvSpPr>
          <p:nvPr>
            <p:ph type="title"/>
          </p:nvPr>
        </p:nvSpPr>
        <p:spPr/>
        <p:txBody>
          <a:bodyPr/>
          <a:lstStyle/>
          <a:p>
            <a:r>
              <a:rPr lang="en-GB" dirty="0"/>
              <a:t>Revisit your investigation plan and consider the National Decision Model.</a:t>
            </a:r>
          </a:p>
        </p:txBody>
      </p:sp>
      <p:pic>
        <p:nvPicPr>
          <p:cNvPr id="5" name="Content Placeholder 4">
            <a:extLst>
              <a:ext uri="{FF2B5EF4-FFF2-40B4-BE49-F238E27FC236}">
                <a16:creationId xmlns:a16="http://schemas.microsoft.com/office/drawing/2014/main" id="{300D1DC8-4220-4112-2DED-8B6B645F477B}"/>
              </a:ext>
            </a:extLst>
          </p:cNvPr>
          <p:cNvPicPr>
            <a:picLocks noGrp="1" noChangeAspect="1"/>
          </p:cNvPicPr>
          <p:nvPr>
            <p:ph idx="1"/>
          </p:nvPr>
        </p:nvPicPr>
        <p:blipFill>
          <a:blip r:embed="rId2"/>
          <a:stretch>
            <a:fillRect/>
          </a:stretch>
        </p:blipFill>
        <p:spPr>
          <a:xfrm>
            <a:off x="3671808" y="1825625"/>
            <a:ext cx="4848384" cy="4351338"/>
          </a:xfrm>
        </p:spPr>
      </p:pic>
      <p:sp>
        <p:nvSpPr>
          <p:cNvPr id="7" name="TextBox 6">
            <a:extLst>
              <a:ext uri="{FF2B5EF4-FFF2-40B4-BE49-F238E27FC236}">
                <a16:creationId xmlns:a16="http://schemas.microsoft.com/office/drawing/2014/main" id="{9F2AD4EA-E955-43D7-FAC0-C2B4BC44941A}"/>
              </a:ext>
            </a:extLst>
          </p:cNvPr>
          <p:cNvSpPr txBox="1"/>
          <p:nvPr/>
        </p:nvSpPr>
        <p:spPr>
          <a:xfrm>
            <a:off x="6648685" y="6311900"/>
            <a:ext cx="6097190" cy="307777"/>
          </a:xfrm>
          <a:prstGeom prst="rect">
            <a:avLst/>
          </a:prstGeom>
          <a:noFill/>
        </p:spPr>
        <p:txBody>
          <a:bodyPr wrap="square">
            <a:spAutoFit/>
          </a:bodyPr>
          <a:lstStyle/>
          <a:p>
            <a:r>
              <a:rPr lang="en-GB" sz="1400" dirty="0">
                <a:hlinkClick r:id="rId3"/>
              </a:rPr>
              <a:t>National decision model | College of Policing</a:t>
            </a:r>
            <a:endParaRPr lang="en-GB" sz="1400" dirty="0"/>
          </a:p>
        </p:txBody>
      </p:sp>
    </p:spTree>
    <p:extLst>
      <p:ext uri="{BB962C8B-B14F-4D97-AF65-F5344CB8AC3E}">
        <p14:creationId xmlns:p14="http://schemas.microsoft.com/office/powerpoint/2010/main" val="3654499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83DC7-3276-058C-CDEC-A35A5CC61298}"/>
              </a:ext>
            </a:extLst>
          </p:cNvPr>
          <p:cNvSpPr>
            <a:spLocks noGrp="1"/>
          </p:cNvSpPr>
          <p:nvPr>
            <p:ph type="title"/>
          </p:nvPr>
        </p:nvSpPr>
        <p:spPr/>
        <p:txBody>
          <a:bodyPr/>
          <a:lstStyle/>
          <a:p>
            <a:r>
              <a:rPr lang="en-GB" dirty="0"/>
              <a:t>Case Exercise</a:t>
            </a:r>
          </a:p>
        </p:txBody>
      </p:sp>
      <p:sp>
        <p:nvSpPr>
          <p:cNvPr id="3" name="Content Placeholder 2">
            <a:extLst>
              <a:ext uri="{FF2B5EF4-FFF2-40B4-BE49-F238E27FC236}">
                <a16:creationId xmlns:a16="http://schemas.microsoft.com/office/drawing/2014/main" id="{2F18EA2C-1312-C9B4-B1B4-0A3AB833F2B2}"/>
              </a:ext>
            </a:extLst>
          </p:cNvPr>
          <p:cNvSpPr>
            <a:spLocks noGrp="1"/>
          </p:cNvSpPr>
          <p:nvPr>
            <p:ph idx="1"/>
          </p:nvPr>
        </p:nvSpPr>
        <p:spPr/>
        <p:txBody>
          <a:bodyPr/>
          <a:lstStyle/>
          <a:p>
            <a:r>
              <a:rPr lang="en-GB" dirty="0"/>
              <a:t>A 999 call has just come in reporting that a child has been assaulted outside the school gates by one of the other children’s parents.  You have been asked to attend.</a:t>
            </a:r>
          </a:p>
          <a:p>
            <a:endParaRPr lang="en-GB" dirty="0"/>
          </a:p>
          <a:p>
            <a:r>
              <a:rPr lang="en-GB" dirty="0"/>
              <a:t>In your group consider your thoughts and actions taking into consideration the National Decision Making Model.</a:t>
            </a:r>
          </a:p>
          <a:p>
            <a:endParaRPr lang="en-GB" dirty="0"/>
          </a:p>
          <a:p>
            <a:r>
              <a:rPr lang="en-GB" dirty="0"/>
              <a:t>You may wish to make notes as you will be asked questions / asked to present your findings to the group.</a:t>
            </a:r>
          </a:p>
        </p:txBody>
      </p:sp>
    </p:spTree>
    <p:extLst>
      <p:ext uri="{BB962C8B-B14F-4D97-AF65-F5344CB8AC3E}">
        <p14:creationId xmlns:p14="http://schemas.microsoft.com/office/powerpoint/2010/main" val="26268762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EA408-4175-DC1A-113E-0E603D11A441}"/>
              </a:ext>
            </a:extLst>
          </p:cNvPr>
          <p:cNvSpPr>
            <a:spLocks noGrp="1"/>
          </p:cNvSpPr>
          <p:nvPr>
            <p:ph type="title"/>
          </p:nvPr>
        </p:nvSpPr>
        <p:spPr/>
        <p:txBody>
          <a:bodyPr/>
          <a:lstStyle/>
          <a:p>
            <a:r>
              <a:rPr lang="en-GB" dirty="0"/>
              <a:t>What were your findings:</a:t>
            </a:r>
          </a:p>
        </p:txBody>
      </p:sp>
      <p:sp>
        <p:nvSpPr>
          <p:cNvPr id="3" name="Content Placeholder 2">
            <a:extLst>
              <a:ext uri="{FF2B5EF4-FFF2-40B4-BE49-F238E27FC236}">
                <a16:creationId xmlns:a16="http://schemas.microsoft.com/office/drawing/2014/main" id="{FCCB198A-19F2-3065-84B2-003802A506C2}"/>
              </a:ext>
            </a:extLst>
          </p:cNvPr>
          <p:cNvSpPr>
            <a:spLocks noGrp="1"/>
          </p:cNvSpPr>
          <p:nvPr>
            <p:ph idx="1"/>
          </p:nvPr>
        </p:nvSpPr>
        <p:spPr/>
        <p:txBody>
          <a:bodyPr/>
          <a:lstStyle/>
          <a:p>
            <a:r>
              <a:rPr lang="en-GB" dirty="0"/>
              <a:t>Did you attend?</a:t>
            </a:r>
          </a:p>
          <a:p>
            <a:r>
              <a:rPr lang="en-GB" dirty="0"/>
              <a:t>Did you speak with the caller and the child?</a:t>
            </a:r>
          </a:p>
          <a:p>
            <a:r>
              <a:rPr lang="en-GB" dirty="0"/>
              <a:t>What was the outcome of that discussion?</a:t>
            </a:r>
          </a:p>
          <a:p>
            <a:r>
              <a:rPr lang="en-GB" dirty="0"/>
              <a:t>Did you take any action from that discussion and if so what happened?</a:t>
            </a:r>
          </a:p>
          <a:p>
            <a:r>
              <a:rPr lang="en-GB" dirty="0"/>
              <a:t>Were you comfortable speaking with the child?</a:t>
            </a:r>
          </a:p>
          <a:p>
            <a:r>
              <a:rPr lang="en-GB" dirty="0"/>
              <a:t>Do you think that you took the correct form of action at the time, or now, would you consider alternative actions?</a:t>
            </a:r>
          </a:p>
        </p:txBody>
      </p:sp>
    </p:spTree>
    <p:extLst>
      <p:ext uri="{BB962C8B-B14F-4D97-AF65-F5344CB8AC3E}">
        <p14:creationId xmlns:p14="http://schemas.microsoft.com/office/powerpoint/2010/main" val="3652060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A8271-992C-93CF-E425-D3BB54A01139}"/>
              </a:ext>
            </a:extLst>
          </p:cNvPr>
          <p:cNvSpPr>
            <a:spLocks noGrp="1"/>
          </p:cNvSpPr>
          <p:nvPr>
            <p:ph type="title"/>
          </p:nvPr>
        </p:nvSpPr>
        <p:spPr/>
        <p:txBody>
          <a:bodyPr/>
          <a:lstStyle/>
          <a:p>
            <a:r>
              <a:rPr lang="en-GB" dirty="0"/>
              <a:t>National Decision Model</a:t>
            </a:r>
          </a:p>
        </p:txBody>
      </p:sp>
      <p:sp>
        <p:nvSpPr>
          <p:cNvPr id="3" name="Content Placeholder 2">
            <a:extLst>
              <a:ext uri="{FF2B5EF4-FFF2-40B4-BE49-F238E27FC236}">
                <a16:creationId xmlns:a16="http://schemas.microsoft.com/office/drawing/2014/main" id="{BF9C1262-A567-4C39-C6BF-B1F727777B9E}"/>
              </a:ext>
            </a:extLst>
          </p:cNvPr>
          <p:cNvSpPr>
            <a:spLocks noGrp="1"/>
          </p:cNvSpPr>
          <p:nvPr>
            <p:ph idx="1"/>
          </p:nvPr>
        </p:nvSpPr>
        <p:spPr/>
        <p:txBody>
          <a:bodyPr/>
          <a:lstStyle/>
          <a:p>
            <a:r>
              <a:rPr lang="en-GB" dirty="0"/>
              <a:t>How did you gather intelligence?</a:t>
            </a:r>
          </a:p>
          <a:p>
            <a:r>
              <a:rPr lang="en-GB" dirty="0"/>
              <a:t>Did you assess the threat / risk and develop a working strategy?</a:t>
            </a:r>
          </a:p>
          <a:p>
            <a:r>
              <a:rPr lang="en-GB" dirty="0"/>
              <a:t>What policies and procedures did you consider?</a:t>
            </a:r>
          </a:p>
          <a:p>
            <a:r>
              <a:rPr lang="en-GB" dirty="0"/>
              <a:t>What were your options and alternatives?</a:t>
            </a:r>
          </a:p>
          <a:p>
            <a:r>
              <a:rPr lang="en-GB" dirty="0"/>
              <a:t>Did you take action and if so what was the outcome?</a:t>
            </a:r>
          </a:p>
          <a:p>
            <a:r>
              <a:rPr lang="en-GB" dirty="0"/>
              <a:t>How did you demonstrate the Code of Ethics?</a:t>
            </a:r>
          </a:p>
          <a:p>
            <a:endParaRPr lang="en-GB" dirty="0"/>
          </a:p>
          <a:p>
            <a:endParaRPr lang="en-GB" dirty="0"/>
          </a:p>
        </p:txBody>
      </p:sp>
      <p:pic>
        <p:nvPicPr>
          <p:cNvPr id="5" name="Picture 4">
            <a:extLst>
              <a:ext uri="{FF2B5EF4-FFF2-40B4-BE49-F238E27FC236}">
                <a16:creationId xmlns:a16="http://schemas.microsoft.com/office/drawing/2014/main" id="{3E01FE40-74E8-4390-84D1-A0DABFCEA9B6}"/>
              </a:ext>
            </a:extLst>
          </p:cNvPr>
          <p:cNvPicPr>
            <a:picLocks noChangeAspect="1"/>
          </p:cNvPicPr>
          <p:nvPr/>
        </p:nvPicPr>
        <p:blipFill>
          <a:blip r:embed="rId2"/>
          <a:stretch>
            <a:fillRect/>
          </a:stretch>
        </p:blipFill>
        <p:spPr>
          <a:xfrm>
            <a:off x="2995180" y="4930923"/>
            <a:ext cx="6201640" cy="1828800"/>
          </a:xfrm>
          <a:prstGeom prst="rect">
            <a:avLst/>
          </a:prstGeom>
        </p:spPr>
      </p:pic>
    </p:spTree>
    <p:extLst>
      <p:ext uri="{BB962C8B-B14F-4D97-AF65-F5344CB8AC3E}">
        <p14:creationId xmlns:p14="http://schemas.microsoft.com/office/powerpoint/2010/main" val="575313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3EE40-8EB9-CF46-CEBE-3558F4CEE55D}"/>
              </a:ext>
            </a:extLst>
          </p:cNvPr>
          <p:cNvSpPr>
            <a:spLocks noGrp="1"/>
          </p:cNvSpPr>
          <p:nvPr>
            <p:ph type="title"/>
          </p:nvPr>
        </p:nvSpPr>
        <p:spPr>
          <a:solidFill>
            <a:schemeClr val="accent1">
              <a:lumMod val="40000"/>
              <a:lumOff val="60000"/>
            </a:schemeClr>
          </a:solidFill>
        </p:spPr>
        <p:txBody>
          <a:bodyPr/>
          <a:lstStyle/>
          <a:p>
            <a:r>
              <a:rPr lang="en-GB" dirty="0"/>
              <a:t>Debrief</a:t>
            </a:r>
          </a:p>
        </p:txBody>
      </p:sp>
      <p:sp>
        <p:nvSpPr>
          <p:cNvPr id="3" name="Content Placeholder 2">
            <a:extLst>
              <a:ext uri="{FF2B5EF4-FFF2-40B4-BE49-F238E27FC236}">
                <a16:creationId xmlns:a16="http://schemas.microsoft.com/office/drawing/2014/main" id="{56804D99-1234-9040-9C5B-EF692A2EE8C7}"/>
              </a:ext>
            </a:extLst>
          </p:cNvPr>
          <p:cNvSpPr>
            <a:spLocks noGrp="1"/>
          </p:cNvSpPr>
          <p:nvPr>
            <p:ph idx="1"/>
          </p:nvPr>
        </p:nvSpPr>
        <p:spPr>
          <a:solidFill>
            <a:schemeClr val="accent1">
              <a:lumMod val="40000"/>
              <a:lumOff val="60000"/>
            </a:schemeClr>
          </a:solidFill>
        </p:spPr>
        <p:txBody>
          <a:bodyPr>
            <a:normAutofit lnSpcReduction="10000"/>
          </a:bodyPr>
          <a:lstStyle/>
          <a:p>
            <a:r>
              <a:rPr lang="en-GB" dirty="0"/>
              <a:t>Attendance – yes child harmed / in danger of being harmed</a:t>
            </a:r>
          </a:p>
          <a:p>
            <a:r>
              <a:rPr lang="en-GB" dirty="0"/>
              <a:t>Caller – spoke to them for further information and establish facts and arrange to take an MG11 (statement) as soon as is reasonably practicable.</a:t>
            </a:r>
          </a:p>
          <a:p>
            <a:r>
              <a:rPr lang="en-GB" dirty="0"/>
              <a:t>Child – initial account yes, but an interview must be conducted by an appropriately trained investigator (Achieving Best Evidence).</a:t>
            </a:r>
          </a:p>
          <a:p>
            <a:r>
              <a:rPr lang="en-GB" dirty="0"/>
              <a:t>Arrest of offender – possibly, any ongoing safety implications for that victim or potential others?</a:t>
            </a:r>
          </a:p>
          <a:p>
            <a:r>
              <a:rPr lang="en-GB" dirty="0"/>
              <a:t>Evidence – Secure and preserve evidence – what types of evidence were here?</a:t>
            </a:r>
          </a:p>
        </p:txBody>
      </p:sp>
    </p:spTree>
    <p:extLst>
      <p:ext uri="{BB962C8B-B14F-4D97-AF65-F5344CB8AC3E}">
        <p14:creationId xmlns:p14="http://schemas.microsoft.com/office/powerpoint/2010/main" val="19553437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09A27-A3E5-879D-B1E2-B9B7F30D53E3}"/>
              </a:ext>
            </a:extLst>
          </p:cNvPr>
          <p:cNvSpPr>
            <a:spLocks noGrp="1"/>
          </p:cNvSpPr>
          <p:nvPr>
            <p:ph type="title"/>
          </p:nvPr>
        </p:nvSpPr>
        <p:spPr/>
        <p:txBody>
          <a:bodyPr/>
          <a:lstStyle/>
          <a:p>
            <a:r>
              <a:rPr lang="en-GB" dirty="0"/>
              <a:t>Were your actions…..</a:t>
            </a:r>
          </a:p>
        </p:txBody>
      </p:sp>
      <p:pic>
        <p:nvPicPr>
          <p:cNvPr id="5" name="Content Placeholder 4">
            <a:extLst>
              <a:ext uri="{FF2B5EF4-FFF2-40B4-BE49-F238E27FC236}">
                <a16:creationId xmlns:a16="http://schemas.microsoft.com/office/drawing/2014/main" id="{40A6E403-ECAD-543D-25B9-2FB0FA176FDD}"/>
              </a:ext>
            </a:extLst>
          </p:cNvPr>
          <p:cNvPicPr>
            <a:picLocks noGrp="1" noChangeAspect="1"/>
          </p:cNvPicPr>
          <p:nvPr>
            <p:ph idx="1"/>
          </p:nvPr>
        </p:nvPicPr>
        <p:blipFill>
          <a:blip r:embed="rId2"/>
          <a:stretch>
            <a:fillRect/>
          </a:stretch>
        </p:blipFill>
        <p:spPr>
          <a:xfrm>
            <a:off x="1993310" y="1825625"/>
            <a:ext cx="8205379" cy="4351338"/>
          </a:xfrm>
        </p:spPr>
      </p:pic>
    </p:spTree>
    <p:extLst>
      <p:ext uri="{BB962C8B-B14F-4D97-AF65-F5344CB8AC3E}">
        <p14:creationId xmlns:p14="http://schemas.microsoft.com/office/powerpoint/2010/main" val="2207498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1418</Words>
  <Application>Microsoft Office PowerPoint</Application>
  <PresentationFormat>Widescreen</PresentationFormat>
  <Paragraphs>122</Paragraphs>
  <Slides>21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Gotham</vt:lpstr>
      <vt:lpstr>Aptos</vt:lpstr>
      <vt:lpstr>Aptos Display</vt:lpstr>
      <vt:lpstr>Arial</vt:lpstr>
      <vt:lpstr>Office Theme</vt:lpstr>
      <vt:lpstr>The investigative mindset.</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Chose a report of a crime and consider…</vt:lpstr>
      <vt:lpstr>Did you consider “Ethics”? </vt:lpstr>
      <vt:lpstr>PowerPoint Presentation</vt:lpstr>
      <vt:lpstr>PowerPoint Presentation</vt:lpstr>
      <vt:lpstr>Legal Powers </vt:lpstr>
      <vt:lpstr>Revisit your investigation plan and consider the National Decision Model.</vt:lpstr>
      <vt:lpstr>The National Decision Model (NDM)</vt:lpstr>
      <vt:lpstr>Case Exercise</vt:lpstr>
      <vt:lpstr>What were your findings:</vt:lpstr>
      <vt:lpstr>National Decision Model</vt:lpstr>
      <vt:lpstr>Debrief</vt:lpstr>
      <vt:lpstr>Were your actions…..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3</cp:revision>
  <dcterms:created xsi:type="dcterms:W3CDTF">2025-02-02T18:26:16Z</dcterms:created>
  <dcterms:modified xsi:type="dcterms:W3CDTF">2025-07-01T19:29:45Z</dcterms:modified>
</cp:coreProperties>
</file>