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5" r:id="rId3"/>
    <p:sldMasterId id="2147483697" r:id="rId4"/>
  </p:sldMasterIdLst>
  <p:notesMasterIdLst>
    <p:notesMasterId r:id="rId21"/>
  </p:notesMasterIdLst>
  <p:handoutMasterIdLst>
    <p:handoutMasterId r:id="rId22"/>
  </p:handoutMasterIdLst>
  <p:sldIdLst>
    <p:sldId id="259" r:id="rId5"/>
    <p:sldId id="280" r:id="rId6"/>
    <p:sldId id="261" r:id="rId7"/>
    <p:sldId id="266" r:id="rId8"/>
    <p:sldId id="395" r:id="rId9"/>
    <p:sldId id="351" r:id="rId10"/>
    <p:sldId id="389" r:id="rId11"/>
    <p:sldId id="392" r:id="rId12"/>
    <p:sldId id="265" r:id="rId13"/>
    <p:sldId id="396" r:id="rId14"/>
    <p:sldId id="393" r:id="rId15"/>
    <p:sldId id="257" r:id="rId16"/>
    <p:sldId id="283" r:id="rId17"/>
    <p:sldId id="398" r:id="rId18"/>
    <p:sldId id="287" r:id="rId19"/>
    <p:sldId id="279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B22"/>
    <a:srgbClr val="CC99FF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105" d="100"/>
          <a:sy n="105" d="100"/>
        </p:scale>
        <p:origin x="180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C355A-DFF4-4D5A-B7D5-E9F52F351A0C}" type="datetimeFigureOut">
              <a:rPr lang="en-US" smtClean="0"/>
              <a:pPr/>
              <a:t>9/11/2026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0B628-7B30-4002-BB56-EAFECFB3BCE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1046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314929-4EF3-4F30-9BCC-BB141AF30820}" type="datetimeFigureOut">
              <a:rPr lang="en-GB" smtClean="0"/>
              <a:pPr/>
              <a:t>11/09/2026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F51FE-8392-46F8-B18C-7F630B83240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367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>
              <a:latin typeface="Arial" pitchFamily="34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MS PGothic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84F9FC0-D123-4F19-895A-F327380D3C26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MS PGothic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MS PGothic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3953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1785926"/>
            <a:ext cx="7658208" cy="8159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910" y="3143248"/>
            <a:ext cx="6429420" cy="71438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17EE7-6029-406B-8F5D-D6553B617A98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3B035-DB0E-4B2E-90B6-545239A2F0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714375" y="1285875"/>
            <a:ext cx="8429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8429652" cy="928694"/>
          </a:xfrm>
          <a:solidFill>
            <a:schemeClr val="bg1"/>
          </a:solidFill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600201"/>
            <a:ext cx="8072494" cy="411481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C8084-881F-4D11-85A7-3754149CAD6F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14076-97F3-4BD1-B6AA-32D8AE5A5E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0" cap="all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2C364-276B-4B78-85A6-B36B503A8686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8D5DC-88D3-4981-B05A-013DA18B3F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501090" cy="9286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0A27A-19C3-452C-9D96-8F075BDA29CE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DA4C6-E8DF-487B-989D-ED32D85787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501090" cy="92869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EC043-7D7A-4261-B7D0-9B74A421C803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A25C9-45EB-45D5-9259-C23231B5C33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501090" cy="9286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9D02B-A431-419A-8E9B-DA12B4A5D25F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7394A-CF0F-435C-A3BF-1354B34619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773F7-9882-4489-A446-1AC46DCC5DED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C9462-0C3C-4483-96A0-30771AAE46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54AFB-0F27-4823-9EB5-4ADEA28DE77C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F948D-A974-48B2-9C3F-301E96F922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8BBD5-0B01-4B14-93FB-866AD4D0BB55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AD186-7F36-44B2-BD80-228D31C734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501090" cy="9286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A43DA-C53B-4771-BD50-730008981B77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237FE-E775-469A-B7EA-D77619FB86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B6542-F7B6-4635-9FFE-83772E521656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9737B-F02B-4E1C-B638-4BB0A564F7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7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3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2283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1971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055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7849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6633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2058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5482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2387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1210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417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6216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zh-TW" altLang="en-US" sz="2475">
              <a:solidFill>
                <a:srgbClr val="1F497D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92881" indent="-192881" eaLnBrk="0" hangingPunct="0">
              <a:spcBef>
                <a:spcPct val="20000"/>
              </a:spcBef>
              <a:buFontTx/>
              <a:buChar char="•"/>
              <a:defRPr/>
            </a:pPr>
            <a:endParaRPr lang="zh-TW" altLang="en-US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1097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7573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6676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8411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0214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766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8165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5865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870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8976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7206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6124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34901" y="3085765"/>
            <a:ext cx="8474199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5894" y="1020431"/>
            <a:ext cx="8245162" cy="1475013"/>
          </a:xfrm>
          <a:effectLst/>
        </p:spPr>
        <p:txBody>
          <a:bodyPr anchor="b">
            <a:normAutofit/>
          </a:bodyPr>
          <a:lstStyle>
            <a:lvl1pPr>
              <a:defRPr sz="2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5895" y="2495446"/>
            <a:ext cx="8245160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200" cap="all">
                <a:solidFill>
                  <a:schemeClr val="accent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302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2340864"/>
            <a:ext cx="8272211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67702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5863" y="5141975"/>
            <a:ext cx="8468145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2393951"/>
            <a:ext cx="8272211" cy="2147467"/>
          </a:xfrm>
        </p:spPr>
        <p:txBody>
          <a:bodyPr anchor="b">
            <a:normAutofit/>
          </a:bodyPr>
          <a:lstStyle>
            <a:lvl1pPr algn="l">
              <a:defRPr sz="27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5" y="4541417"/>
            <a:ext cx="827221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 cap="all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6467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2228004"/>
            <a:ext cx="3896075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2030" y="2228004"/>
            <a:ext cx="389607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21909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250891"/>
            <a:ext cx="3896077" cy="557784"/>
          </a:xfrm>
        </p:spPr>
        <p:txBody>
          <a:bodyPr anchor="ctr">
            <a:noAutofit/>
          </a:bodyPr>
          <a:lstStyle>
            <a:lvl1pPr marL="0" indent="0">
              <a:buNone/>
              <a:defRPr sz="15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5" y="2926053"/>
            <a:ext cx="3896075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12029" y="2250893"/>
            <a:ext cx="3896078" cy="553373"/>
          </a:xfrm>
        </p:spPr>
        <p:txBody>
          <a:bodyPr anchor="ctr">
            <a:noAutofit/>
          </a:bodyPr>
          <a:lstStyle>
            <a:lvl1pPr marL="0" marR="0" indent="0" algn="l" defTabSz="3429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45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15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45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12028" y="2926053"/>
            <a:ext cx="3896078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4671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729658"/>
            <a:ext cx="8272212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90387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3303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335863" y="601201"/>
            <a:ext cx="2762042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893" y="933451"/>
            <a:ext cx="2273889" cy="1722419"/>
          </a:xfrm>
        </p:spPr>
        <p:txBody>
          <a:bodyPr anchor="b">
            <a:normAutofit/>
          </a:bodyPr>
          <a:lstStyle>
            <a:lvl1pPr algn="l">
              <a:defRPr sz="1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5697" y="1179829"/>
            <a:ext cx="4988243" cy="4658216"/>
          </a:xfrm>
        </p:spPr>
        <p:txBody>
          <a:bodyPr anchor="ctr">
            <a:normAutofit/>
          </a:bodyPr>
          <a:lstStyle>
            <a:lvl1pPr>
              <a:defRPr sz="1500">
                <a:solidFill>
                  <a:schemeClr val="tx2"/>
                </a:solidFill>
              </a:defRPr>
            </a:lvl1pPr>
            <a:lvl2pPr>
              <a:defRPr sz="1350">
                <a:solidFill>
                  <a:schemeClr val="tx2"/>
                </a:solidFill>
              </a:defRPr>
            </a:lvl2pPr>
            <a:lvl3pPr>
              <a:defRPr sz="1200">
                <a:solidFill>
                  <a:schemeClr val="tx2"/>
                </a:solidFill>
              </a:defRPr>
            </a:lvl3pPr>
            <a:lvl4pPr>
              <a:defRPr sz="1050">
                <a:solidFill>
                  <a:schemeClr val="tx2"/>
                </a:solidFill>
              </a:defRPr>
            </a:lvl4pPr>
            <a:lvl5pPr>
              <a:defRPr sz="1050">
                <a:solidFill>
                  <a:schemeClr val="tx2"/>
                </a:solidFill>
              </a:defRPr>
            </a:lvl5pPr>
            <a:lvl6pPr>
              <a:defRPr sz="1050">
                <a:solidFill>
                  <a:schemeClr val="tx2"/>
                </a:solidFill>
              </a:defRPr>
            </a:lvl6pPr>
            <a:lvl7pPr>
              <a:defRPr sz="1050">
                <a:solidFill>
                  <a:schemeClr val="tx2"/>
                </a:solidFill>
              </a:defRPr>
            </a:lvl7pPr>
            <a:lvl8pPr>
              <a:defRPr sz="1050">
                <a:solidFill>
                  <a:schemeClr val="tx2"/>
                </a:solidFill>
              </a:defRPr>
            </a:lvl8pPr>
            <a:lvl9pPr>
              <a:defRPr sz="105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893" y="2836654"/>
            <a:ext cx="2273889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rgbClr val="FFFFFF"/>
                </a:solidFill>
              </a:defRPr>
            </a:lvl1pPr>
            <a:lvl2pPr marL="342900" indent="0">
              <a:buNone/>
              <a:defRPr sz="825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04464" y="6456917"/>
            <a:ext cx="21335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5894" y="6452591"/>
            <a:ext cx="5187908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18725" y="6456917"/>
            <a:ext cx="789383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2863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4693389"/>
            <a:ext cx="8272212" cy="566738"/>
          </a:xfrm>
        </p:spPr>
        <p:txBody>
          <a:bodyPr anchor="b">
            <a:normAutofit/>
          </a:bodyPr>
          <a:lstStyle>
            <a:lvl1pPr algn="l">
              <a:defRPr sz="1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5863" y="641351"/>
            <a:ext cx="8468144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5894" y="5260127"/>
            <a:ext cx="8272213" cy="99814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6956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5230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043613" y="599725"/>
            <a:ext cx="2765487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53150" y="863600"/>
            <a:ext cx="234315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3" y="863600"/>
            <a:ext cx="5371219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625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42938" y="285750"/>
            <a:ext cx="8501062" cy="10715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42938" y="1600200"/>
            <a:ext cx="8043862" cy="404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3878D241-CA22-47FD-9D8B-6FFC53C848D3}" type="datetimeFigureOut">
              <a:rPr lang="en-US"/>
              <a:pPr>
                <a:defRPr/>
              </a:pPr>
              <a:t>9/11/2026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38737335-A40A-4AE9-BFC5-9EE5D3CE70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714375" y="1285875"/>
            <a:ext cx="8429625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0336"/>
            <a:ext cx="2779776" cy="108508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0D0D0D"/>
          </a:solidFill>
          <a:latin typeface="+mn-lt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0D0D0D"/>
          </a:solidFill>
          <a:latin typeface="Calibri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0D0D0D"/>
          </a:solidFill>
          <a:latin typeface="Calibri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0D0D0D"/>
          </a:solidFill>
          <a:latin typeface="Calibri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0D0D0D"/>
          </a:solidFill>
          <a:latin typeface="Calibri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11/09/2026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41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896EA-DA0F-4F27-B10A-32995A004AB6}" type="datetimeFigureOut">
              <a:rPr lang="en-GB" smtClean="0"/>
              <a:t>11/09/2026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90C99-8120-4F3B-9EC6-9AF1E0F3A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503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705124"/>
            <a:ext cx="8272212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336003"/>
            <a:ext cx="8272212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04464" y="6423915"/>
            <a:ext cx="21335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9/11/2026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5894" y="6423915"/>
            <a:ext cx="51879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18725" y="6423915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92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sldNum="0" hdr="0" ftr="0" dt="0"/>
  <p:txStyles>
    <p:titleStyle>
      <a:lvl1pPr algn="l" defTabSz="342900" rtl="0" eaLnBrk="1" latinLnBrk="0" hangingPunct="1">
        <a:lnSpc>
          <a:spcPct val="100000"/>
        </a:lnSpc>
        <a:spcBef>
          <a:spcPct val="0"/>
        </a:spcBef>
        <a:buNone/>
        <a:defRPr sz="21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9500" indent="-229500" algn="l" defTabSz="342900" rtl="0" eaLnBrk="1" latinLnBrk="0" hangingPunct="1">
        <a:lnSpc>
          <a:spcPct val="110000"/>
        </a:lnSpc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7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72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75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97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93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82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0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82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42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6pPr>
      <a:lvl7pPr marL="165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87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8pPr>
      <a:lvl9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g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2272" y="1556792"/>
            <a:ext cx="5994666" cy="1102519"/>
          </a:xfrm>
        </p:spPr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Sports Management Portfolio</a:t>
            </a:r>
            <a:br>
              <a:rPr lang="en-GB" i="1" dirty="0">
                <a:solidFill>
                  <a:schemeClr val="bg1"/>
                </a:solidFill>
              </a:rPr>
            </a:br>
            <a:r>
              <a:rPr lang="en-GB" i="1" dirty="0">
                <a:solidFill>
                  <a:schemeClr val="bg1"/>
                </a:solidFill>
              </a:rPr>
              <a:t>Tracksuit to Boardroom</a:t>
            </a:r>
            <a:br>
              <a:rPr lang="en-GB" i="1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Picture 2" descr="Coronavirus - CIMSPA briefings">
            <a:extLst>
              <a:ext uri="{FF2B5EF4-FFF2-40B4-BE49-F238E27FC236}">
                <a16:creationId xmlns:a16="http://schemas.microsoft.com/office/drawing/2014/main" id="{1DB0E5FB-6E9D-6088-3396-941957C3E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720" y="260649"/>
            <a:ext cx="1399103" cy="36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F873EA-0D6D-435B-47F3-D4D46496D3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2553" y="2507298"/>
            <a:ext cx="6234104" cy="328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45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504EC70B-55FA-D6FC-2287-529C653052B2}"/>
              </a:ext>
            </a:extLst>
          </p:cNvPr>
          <p:cNvSpPr txBox="1"/>
          <p:nvPr/>
        </p:nvSpPr>
        <p:spPr>
          <a:xfrm>
            <a:off x="-6906" y="188640"/>
            <a:ext cx="9001000" cy="5133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" charset="0"/>
                <a:ea typeface="ＭＳ Ｐゴシック" pitchFamily="34" charset="-128"/>
                <a:cs typeface="Arial" pitchFamily="34" charset="0"/>
              </a:rPr>
              <a:t>Why University </a:t>
            </a:r>
            <a:r>
              <a:rPr kumimoji="0" lang="en-US" altLang="en-US" sz="7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" charset="0"/>
                <a:ea typeface="ＭＳ Ｐゴシック" pitchFamily="34" charset="-128"/>
                <a:cs typeface="Arial" pitchFamily="34" charset="0"/>
              </a:rPr>
              <a:t>?</a:t>
            </a:r>
            <a:endParaRPr kumimoji="0" lang="en-US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Microsoft Sans Serif" pitchFamily="34" charset="0"/>
              <a:ea typeface="ＭＳ Ｐゴシック" pitchFamily="34" charset="-128"/>
              <a:cs typeface="Microsoft Sans Serif" pitchFamily="34" charset="0"/>
            </a:endParaRP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" charset="0"/>
              <a:ea typeface="ＭＳ Ｐゴシック" pitchFamily="34" charset="-128"/>
              <a:cs typeface="Arial" pitchFamily="34" charset="0"/>
            </a:endParaRP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Microsoft Sans Serif" pitchFamily="34" charset="0"/>
              </a:rPr>
              <a:t> 	Research Skills &amp; Critical Reflection</a:t>
            </a: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en-US" sz="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ＭＳ Ｐゴシック" pitchFamily="34" charset="-128"/>
              <a:cs typeface="Microsoft Sans Serif" pitchFamily="34" charset="0"/>
            </a:endParaRP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Microsoft Sans Serif" pitchFamily="34" charset="0"/>
              </a:rPr>
              <a:t> 	Employment / Salary / Progression</a:t>
            </a: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en-US" sz="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ＭＳ Ｐゴシック" pitchFamily="34" charset="-128"/>
              <a:cs typeface="Microsoft Sans Serif" pitchFamily="34" charset="0"/>
            </a:endParaRP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Microsoft Sans Serif" pitchFamily="34" charset="0"/>
              </a:rPr>
              <a:t> 	Knowledge / Certification</a:t>
            </a: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en-US" sz="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ＭＳ Ｐゴシック" pitchFamily="34" charset="-128"/>
              <a:cs typeface="Microsoft Sans Serif" pitchFamily="34" charset="0"/>
            </a:endParaRP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Microsoft Sans Serif" pitchFamily="34" charset="0"/>
              </a:rPr>
              <a:t> 	Life Experience &amp; Placement Opportunities</a:t>
            </a: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en-US" sz="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ＭＳ Ｐゴシック" pitchFamily="34" charset="-128"/>
              <a:cs typeface="Microsoft Sans Serif" pitchFamily="34" charset="0"/>
            </a:endParaRP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Microsoft Sans Serif" pitchFamily="34" charset="0"/>
              </a:rPr>
              <a:t> 	Confidence / Social Skills</a:t>
            </a: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en-US" sz="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ＭＳ Ｐゴシック" pitchFamily="34" charset="-128"/>
              <a:cs typeface="Microsoft Sans Serif" pitchFamily="34" charset="0"/>
            </a:endParaRP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Microsoft Sans Serif" pitchFamily="34" charset="0"/>
              </a:rPr>
              <a:t> 	Friendships/ Networks</a:t>
            </a: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en-US" sz="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ＭＳ Ｐゴシック" pitchFamily="34" charset="-128"/>
              <a:cs typeface="Microsoft Sans Serif" pitchFamily="34" charset="0"/>
            </a:endParaRPr>
          </a:p>
          <a:p>
            <a:pPr marL="457200" marR="0" lvl="1" indent="0" algn="l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ＭＳ Ｐゴシック" pitchFamily="34" charset="-128"/>
                <a:cs typeface="Microsoft Sans Serif" pitchFamily="34" charset="0"/>
              </a:rPr>
              <a:t> 	Industry &amp; Academic Understanding</a:t>
            </a:r>
          </a:p>
        </p:txBody>
      </p:sp>
    </p:spTree>
    <p:extLst>
      <p:ext uri="{BB962C8B-B14F-4D97-AF65-F5344CB8AC3E}">
        <p14:creationId xmlns:p14="http://schemas.microsoft.com/office/powerpoint/2010/main" val="2946446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14266" y="5551906"/>
            <a:ext cx="9144000" cy="1285860"/>
          </a:xfrm>
          <a:prstGeom prst="rect">
            <a:avLst/>
          </a:prstGeom>
          <a:gradFill rotWithShape="1">
            <a:gsLst>
              <a:gs pos="100000">
                <a:schemeClr val="tx1">
                  <a:lumMod val="0"/>
                  <a:alpha val="77000"/>
                </a:schemeClr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r>
              <a:rPr lang="en-GB" b="1" dirty="0">
                <a:solidFill>
                  <a:schemeClr val="bg1"/>
                </a:solidFill>
                <a:latin typeface="Microsoft Sans Serif" pitchFamily="34" charset="0"/>
                <a:ea typeface="ＭＳ Ｐゴシック" pitchFamily="34" charset="-128"/>
                <a:cs typeface="Microsoft Sans Serif" pitchFamily="34" charset="0"/>
              </a:rPr>
              <a:t>                                                </a:t>
            </a:r>
            <a:r>
              <a:rPr lang="en-GB" b="1" dirty="0">
                <a:solidFill>
                  <a:srgbClr val="00B0F0"/>
                </a:solidFill>
                <a:latin typeface="Microsoft Sans Serif" pitchFamily="34" charset="0"/>
                <a:ea typeface="ＭＳ Ｐゴシック" pitchFamily="34" charset="-128"/>
                <a:cs typeface="Microsoft Sans Serif" pitchFamily="34" charset="0"/>
              </a:rPr>
              <a:t>A Transformational University</a:t>
            </a:r>
          </a:p>
          <a:p>
            <a:pPr eaLnBrk="0" hangingPunct="0">
              <a:defRPr/>
            </a:pPr>
            <a:r>
              <a:rPr lang="en-GB" b="1" dirty="0">
                <a:solidFill>
                  <a:srgbClr val="00B0F0"/>
                </a:solidFill>
                <a:latin typeface="Microsoft Sans Serif" pitchFamily="34" charset="0"/>
                <a:ea typeface="ＭＳ Ｐゴシック" pitchFamily="34" charset="-128"/>
                <a:cs typeface="Microsoft Sans Serif" pitchFamily="34" charset="0"/>
              </a:rPr>
              <a:t>                                                </a:t>
            </a:r>
            <a:r>
              <a:rPr lang="en-GB" sz="1600" b="1" dirty="0">
                <a:solidFill>
                  <a:srgbClr val="00B0F0"/>
                </a:solidFill>
                <a:latin typeface="Microsoft Sans Serif" pitchFamily="34" charset="0"/>
                <a:ea typeface="ＭＳ Ｐゴシック" pitchFamily="34" charset="-128"/>
                <a:cs typeface="Microsoft Sans Serif" pitchFamily="34" charset="0"/>
              </a:rPr>
              <a:t>SA1, Cultural Quarter, City Waterfront Campus, Entertainment</a:t>
            </a:r>
          </a:p>
          <a:p>
            <a:pPr eaLnBrk="0" hangingPunct="0">
              <a:defRPr/>
            </a:pPr>
            <a:r>
              <a:rPr lang="en-GB" sz="1600" b="1" dirty="0">
                <a:solidFill>
                  <a:srgbClr val="00B0F0"/>
                </a:solidFill>
                <a:latin typeface="Microsoft Sans Serif" pitchFamily="34" charset="0"/>
                <a:ea typeface="ＭＳ Ｐゴシック" pitchFamily="34" charset="-128"/>
                <a:cs typeface="Microsoft Sans Serif" pitchFamily="34" charset="0"/>
              </a:rPr>
              <a:t>                                                      </a:t>
            </a:r>
            <a:r>
              <a:rPr lang="en-GB" sz="2000" b="1" dirty="0">
                <a:solidFill>
                  <a:srgbClr val="00B0F0"/>
                </a:solidFill>
                <a:latin typeface="Microsoft Sans Serif" pitchFamily="34" charset="0"/>
                <a:ea typeface="ＭＳ Ｐゴシック" pitchFamily="34" charset="-128"/>
                <a:cs typeface="Microsoft Sans Serif" pitchFamily="34" charset="0"/>
              </a:rPr>
              <a:t>THE FUTURE …</a:t>
            </a:r>
            <a:endParaRPr lang="en-GB" sz="1600" b="1" dirty="0">
              <a:solidFill>
                <a:srgbClr val="00B0F0"/>
              </a:solidFill>
              <a:latin typeface="Microsoft Sans Serif" pitchFamily="34" charset="0"/>
              <a:ea typeface="ＭＳ Ｐゴシック" pitchFamily="34" charset="-128"/>
              <a:cs typeface="Microsoft Sans Serif" pitchFamily="34" charset="0"/>
            </a:endParaRPr>
          </a:p>
        </p:txBody>
      </p:sp>
      <p:pic>
        <p:nvPicPr>
          <p:cNvPr id="10246" name="Picture 4" descr="https://encrypted-tbn3.gstatic.com/images?q=tbn:ANd9GcTlwjDSAMT3GlpmmBDC_LpA9-rePmY7D3gq6Hp8Wsubyxien4r1c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6" y="5760149"/>
            <a:ext cx="2872087" cy="1075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350E4BA-B1FC-FB93-AEC1-E0B6ECCE48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363" y="0"/>
            <a:ext cx="9144000" cy="348065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AE3BB4-FE30-09EC-057E-034E4800CE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6933" y="3429000"/>
            <a:ext cx="4911333" cy="21229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E913979-73AF-BA00-778F-0CD2FEFBA7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3428999"/>
            <a:ext cx="4270159" cy="212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012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339805" y="3156809"/>
            <a:ext cx="2090826" cy="544381"/>
          </a:xfrm>
          <a:prstGeom prst="rect">
            <a:avLst/>
          </a:prstGeom>
          <a:noFill/>
        </p:spPr>
        <p:txBody>
          <a:bodyPr wrap="square" lIns="51435" tIns="25718" rIns="51435" bIns="25718">
            <a:spAutoFit/>
          </a:bodyPr>
          <a:lstStyle/>
          <a:p>
            <a:pPr algn="ctr" defTabSz="685800"/>
            <a:r>
              <a:rPr lang="en-US" sz="3200" b="1" dirty="0">
                <a:ln w="24500" cmpd="dbl">
                  <a:solidFill>
                    <a:srgbClr val="FFFF00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EEECE1">
                    <a:lumMod val="25000"/>
                  </a:srgb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Myriad Pro"/>
              </a:rPr>
              <a:t>WELCOME</a:t>
            </a:r>
          </a:p>
        </p:txBody>
      </p:sp>
      <p:pic>
        <p:nvPicPr>
          <p:cNvPr id="9" name="Picture 12" descr="http://www.wales.ac.uk/CachedImage.axd?ImageName=%2FResources%2FImages%2Fplaces%2FOffices%2FSwansea%2FTechnium.jpg&amp;ImageWidth=454&amp;ImageHeight=3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918" y="3752906"/>
            <a:ext cx="2202342" cy="1616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76840" y="1553156"/>
            <a:ext cx="1705916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GB" sz="1013" dirty="0">
                <a:solidFill>
                  <a:prstClr val="black"/>
                </a:solidFill>
                <a:latin typeface="Arial Rounded MT Bold" pitchFamily="34" charset="0"/>
                <a:cs typeface="Aharoni" pitchFamily="2" charset="-79"/>
              </a:rPr>
              <a:t>SA1 Waterfront Campus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794" y="1619359"/>
            <a:ext cx="2366276" cy="1622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6641967" y="1344286"/>
            <a:ext cx="1879041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GB" sz="1013" dirty="0">
                <a:solidFill>
                  <a:prstClr val="black"/>
                </a:solidFill>
                <a:latin typeface="Arial Rounded MT Bold" pitchFamily="34" charset="0"/>
                <a:cs typeface="Aharoni" pitchFamily="2" charset="-79"/>
              </a:rPr>
              <a:t>LC Sports Centre Swansea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08" y="3935234"/>
            <a:ext cx="1996459" cy="111835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032085" y="3637490"/>
            <a:ext cx="107753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GB" sz="900" b="1" dirty="0">
                <a:solidFill>
                  <a:prstClr val="black"/>
                </a:solidFill>
                <a:latin typeface="Arial Rounded MT Bold" pitchFamily="34" charset="0"/>
                <a:cs typeface="Aharoni" pitchFamily="2" charset="-79"/>
              </a:rPr>
              <a:t>Liberty Stadium</a:t>
            </a:r>
            <a:endParaRPr lang="en-GB" sz="675" b="1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6" name="AutoShape 4" descr="Image result for exercise for less swansea"/>
          <p:cNvSpPr>
            <a:spLocks noChangeAspect="1" noChangeArrowheads="1"/>
          </p:cNvSpPr>
          <p:nvPr/>
        </p:nvSpPr>
        <p:spPr bwMode="auto">
          <a:xfrm>
            <a:off x="1259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en-GB" sz="1350">
              <a:solidFill>
                <a:prstClr val="black"/>
              </a:solidFill>
              <a:latin typeface="Myriad Pro"/>
            </a:endParaRPr>
          </a:p>
        </p:txBody>
      </p:sp>
      <p:pic>
        <p:nvPicPr>
          <p:cNvPr id="2050" name="Picture 2" descr="Image result for uwtsd sa1 camp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30" y="1792014"/>
            <a:ext cx="2501618" cy="166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6859175" y="3513385"/>
            <a:ext cx="1444626" cy="2482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en-GB" sz="1013" dirty="0">
                <a:solidFill>
                  <a:prstClr val="black"/>
                </a:solidFill>
                <a:latin typeface="Arial Rounded MT Bold" pitchFamily="34" charset="0"/>
                <a:cs typeface="Aharoni" pitchFamily="2" charset="-79"/>
              </a:rPr>
              <a:t>SA1 Technium 1 &amp;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58B6F1-B6B0-8994-C155-89B4ACBFD866}"/>
              </a:ext>
            </a:extLst>
          </p:cNvPr>
          <p:cNvSpPr txBox="1"/>
          <p:nvPr/>
        </p:nvSpPr>
        <p:spPr>
          <a:xfrm>
            <a:off x="1488281" y="587129"/>
            <a:ext cx="66193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800"/>
            <a:r>
              <a:rPr lang="en-GB" sz="3200" b="1" dirty="0">
                <a:solidFill>
                  <a:srgbClr val="00B0F0"/>
                </a:solidFill>
                <a:latin typeface="Myriad Pro"/>
              </a:rPr>
              <a:t>UWTSD Sports Facilities Swansea</a:t>
            </a:r>
          </a:p>
        </p:txBody>
      </p:sp>
    </p:spTree>
    <p:extLst>
      <p:ext uri="{BB962C8B-B14F-4D97-AF65-F5344CB8AC3E}">
        <p14:creationId xmlns:p14="http://schemas.microsoft.com/office/powerpoint/2010/main" val="1774014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504EC70B-55FA-D6FC-2287-529C653052B2}"/>
              </a:ext>
            </a:extLst>
          </p:cNvPr>
          <p:cNvSpPr txBox="1"/>
          <p:nvPr/>
        </p:nvSpPr>
        <p:spPr>
          <a:xfrm>
            <a:off x="-6906" y="188640"/>
            <a:ext cx="9001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00B0F0"/>
                </a:solidFill>
              </a:rPr>
              <a:t>Academy of Sport </a:t>
            </a: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" charset="0"/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241D11-0D89-C828-B739-04FC74F7B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418" y="1111970"/>
            <a:ext cx="4938480" cy="43085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2AA582-9421-3F40-3160-7190DCD81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0352" y="539809"/>
            <a:ext cx="1196106" cy="29249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EA5CD8D-B863-7852-3956-C2B2B79AB8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2609" y="3573016"/>
            <a:ext cx="2715486" cy="20162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B441E7-C350-B03E-E0E1-44AB62ED72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835" y="5746030"/>
            <a:ext cx="3215683" cy="11119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6C5E846-F9BC-25D3-F4EC-B2E08AB98E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74008" y="1826067"/>
            <a:ext cx="1362453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673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   </a:t>
            </a:r>
            <a:r>
              <a:rPr lang="en-GB" sz="4800" b="1" dirty="0">
                <a:solidFill>
                  <a:srgbClr val="0070C0"/>
                </a:solidFill>
              </a:rPr>
              <a:t>EVENTS TAKE CENTRE STAGE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85400"/>
            <a:ext cx="3141381" cy="1858433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37" y="3414811"/>
            <a:ext cx="2709333" cy="1841500"/>
          </a:xfrm>
          <a:prstGeom prst="rect">
            <a:avLst/>
          </a:prstGeom>
        </p:spPr>
      </p:pic>
      <p:pic>
        <p:nvPicPr>
          <p:cNvPr id="9" name="Picture 8" descr="A picture containing plant, night sky&#10;&#10;Description automatically generated">
            <a:extLst>
              <a:ext uri="{FF2B5EF4-FFF2-40B4-BE49-F238E27FC236}">
                <a16:creationId xmlns:a16="http://schemas.microsoft.com/office/drawing/2014/main" id="{F93391B5-134C-47D7-BF70-7A94B2E26F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207916"/>
            <a:ext cx="5544616" cy="25293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470346-2D8E-5750-04DB-FEE935B467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3" y="5472600"/>
            <a:ext cx="3141381" cy="13907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0DEC59-81C9-4841-D49C-00EEA512BD7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435769"/>
            <a:ext cx="4690146" cy="264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808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743" y="116632"/>
            <a:ext cx="6172200" cy="857250"/>
          </a:xfrm>
        </p:spPr>
        <p:txBody>
          <a:bodyPr/>
          <a:lstStyle/>
          <a:p>
            <a:r>
              <a:rPr lang="en-GB" b="1" dirty="0">
                <a:solidFill>
                  <a:srgbClr val="00B0F0"/>
                </a:solidFill>
              </a:rPr>
              <a:t>Placement Opportunities </a:t>
            </a:r>
          </a:p>
        </p:txBody>
      </p:sp>
      <p:pic>
        <p:nvPicPr>
          <p:cNvPr id="4" name="Content Placeholder 3" descr="C:\Users\bus-at\AppData\Local\Microsoft\Windows\Temporary Internet Files\Content.IE5\2FNADSKU\Nell_gondola (1).tif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610" y="1320823"/>
            <a:ext cx="2701932" cy="1970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50" y="1385423"/>
            <a:ext cx="1836204" cy="18852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5" y="3854402"/>
            <a:ext cx="2327831" cy="17228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562" y="3544731"/>
            <a:ext cx="1298629" cy="20325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626" y="955029"/>
            <a:ext cx="2387012" cy="27271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513" y="4086109"/>
            <a:ext cx="1913128" cy="12594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562" y="798697"/>
            <a:ext cx="1298629" cy="25989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965" y="3638581"/>
            <a:ext cx="2668691" cy="1872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55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56D7A-B6C3-2FC1-A52F-93FF156C3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Sample Modules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618AD6-DEE5-7977-F192-92E813AD82C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cs typeface="Arial" charset="0"/>
              </a:rPr>
              <a:t>The Business of Sport</a:t>
            </a:r>
          </a:p>
          <a:p>
            <a:r>
              <a:rPr lang="en-GB" dirty="0">
                <a:cs typeface="Arial" charset="0"/>
              </a:rPr>
              <a:t>Coaching</a:t>
            </a:r>
          </a:p>
          <a:p>
            <a:r>
              <a:rPr lang="en-GB" dirty="0">
                <a:cs typeface="Arial" charset="0"/>
              </a:rPr>
              <a:t>Fitness &amp; Health</a:t>
            </a:r>
          </a:p>
          <a:p>
            <a:r>
              <a:rPr lang="en-GB" dirty="0">
                <a:cs typeface="Arial" charset="0"/>
              </a:rPr>
              <a:t>Professional and Elite</a:t>
            </a:r>
          </a:p>
          <a:p>
            <a:r>
              <a:rPr lang="en-GB" dirty="0">
                <a:cs typeface="Arial" charset="0"/>
              </a:rPr>
              <a:t>Sports Development</a:t>
            </a:r>
          </a:p>
          <a:p>
            <a:r>
              <a:rPr lang="en-GB" dirty="0">
                <a:cs typeface="Arial" charset="0"/>
              </a:rPr>
              <a:t>Entrepreneurship</a:t>
            </a:r>
          </a:p>
          <a:p>
            <a:r>
              <a:rPr lang="en-GB" dirty="0">
                <a:cs typeface="Arial" charset="0"/>
              </a:rPr>
              <a:t>International Market</a:t>
            </a:r>
          </a:p>
          <a:p>
            <a:r>
              <a:rPr lang="en-GB" dirty="0">
                <a:cs typeface="Arial" charset="0"/>
              </a:rPr>
              <a:t>Sales &amp; Merchandise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A1F1F5-75F5-3B54-CB5E-CA5C4EBE325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Marketing</a:t>
            </a:r>
          </a:p>
          <a:p>
            <a:r>
              <a:rPr lang="en-GB" dirty="0"/>
              <a:t>Professional Development</a:t>
            </a:r>
          </a:p>
          <a:p>
            <a:r>
              <a:rPr lang="en-GB" dirty="0"/>
              <a:t>Operations</a:t>
            </a:r>
          </a:p>
          <a:p>
            <a:r>
              <a:rPr lang="en-GB" dirty="0"/>
              <a:t>Stadia Management</a:t>
            </a:r>
          </a:p>
          <a:p>
            <a:r>
              <a:rPr lang="en-GB" dirty="0"/>
              <a:t>Culture</a:t>
            </a:r>
          </a:p>
          <a:p>
            <a:r>
              <a:rPr lang="en-GB" dirty="0"/>
              <a:t>Major Events</a:t>
            </a:r>
          </a:p>
          <a:p>
            <a:r>
              <a:rPr lang="en-GB" dirty="0"/>
              <a:t>Strategy</a:t>
            </a:r>
          </a:p>
          <a:p>
            <a:r>
              <a:rPr lang="en-GB" dirty="0"/>
              <a:t>Policy</a:t>
            </a:r>
          </a:p>
          <a:p>
            <a:r>
              <a:rPr lang="en-GB" dirty="0"/>
              <a:t>Contemporary Themes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1495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648" y="1460672"/>
            <a:ext cx="9033755" cy="26699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n-GB" sz="1400" dirty="0">
                <a:solidFill>
                  <a:prstClr val="black"/>
                </a:solidFill>
                <a:latin typeface="Myriad Pro"/>
              </a:rPr>
              <a:t>What are industries expectations of graduates?</a:t>
            </a:r>
          </a:p>
          <a:p>
            <a:pPr defTabSz="685800"/>
            <a:endParaRPr lang="en-GB" sz="1400" dirty="0">
              <a:solidFill>
                <a:prstClr val="black"/>
              </a:solidFill>
              <a:latin typeface="Myriad Pro"/>
            </a:endParaRPr>
          </a:p>
          <a:p>
            <a:pPr defTabSz="685800"/>
            <a:endParaRPr lang="en-GB" sz="1400" dirty="0">
              <a:solidFill>
                <a:prstClr val="black"/>
              </a:solidFill>
              <a:latin typeface="Myriad Pro"/>
            </a:endParaRPr>
          </a:p>
          <a:p>
            <a:pPr defTabSz="685800"/>
            <a:endParaRPr lang="en-GB" sz="1400" dirty="0">
              <a:solidFill>
                <a:prstClr val="black"/>
              </a:solidFill>
              <a:latin typeface="Myriad Pro"/>
            </a:endParaRPr>
          </a:p>
          <a:p>
            <a:pPr defTabSz="685800"/>
            <a:endParaRPr lang="en-GB" sz="1400" dirty="0">
              <a:solidFill>
                <a:prstClr val="black"/>
              </a:solidFill>
              <a:latin typeface="Myriad Pro"/>
            </a:endParaRPr>
          </a:p>
          <a:p>
            <a:pPr defTabSz="685800"/>
            <a:r>
              <a:rPr lang="en-GB" sz="1400" dirty="0">
                <a:solidFill>
                  <a:prstClr val="black"/>
                </a:solidFill>
                <a:latin typeface="Myriad Pro"/>
              </a:rPr>
              <a:t>What skills and abilities do you need to gain employment and to start your journey towards a successful career?</a:t>
            </a:r>
          </a:p>
          <a:p>
            <a:pPr defTabSz="685800"/>
            <a:endParaRPr lang="en-GB" sz="1400" dirty="0">
              <a:solidFill>
                <a:prstClr val="black"/>
              </a:solidFill>
              <a:latin typeface="Myriad Pro"/>
            </a:endParaRPr>
          </a:p>
          <a:p>
            <a:pPr defTabSz="685800"/>
            <a:endParaRPr lang="en-GB" sz="1400" dirty="0">
              <a:solidFill>
                <a:prstClr val="black"/>
              </a:solidFill>
              <a:latin typeface="Myriad Pro"/>
            </a:endParaRPr>
          </a:p>
          <a:p>
            <a:pPr defTabSz="685800"/>
            <a:endParaRPr lang="en-GB" sz="1400" dirty="0">
              <a:solidFill>
                <a:prstClr val="black"/>
              </a:solidFill>
              <a:latin typeface="Myriad Pro"/>
            </a:endParaRPr>
          </a:p>
          <a:p>
            <a:pPr defTabSz="685800"/>
            <a:endParaRPr lang="en-GB" sz="1400" dirty="0">
              <a:solidFill>
                <a:prstClr val="black"/>
              </a:solidFill>
              <a:latin typeface="Myriad Pro"/>
            </a:endParaRPr>
          </a:p>
          <a:p>
            <a:pPr defTabSz="685800"/>
            <a:r>
              <a:rPr lang="en-GB" sz="1400" dirty="0">
                <a:solidFill>
                  <a:prstClr val="black"/>
                </a:solidFill>
                <a:latin typeface="Myriad Pro"/>
              </a:rPr>
              <a:t>What are you prepared to give in return?</a:t>
            </a:r>
          </a:p>
          <a:p>
            <a:pPr defTabSz="685800"/>
            <a:endParaRPr lang="en-GB" sz="1350" dirty="0">
              <a:solidFill>
                <a:prstClr val="black"/>
              </a:solidFill>
              <a:latin typeface="Myriad Pro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230" y="620688"/>
            <a:ext cx="46574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GB" sz="2000" b="1" u="sng" dirty="0">
                <a:solidFill>
                  <a:srgbClr val="0070C0"/>
                </a:solidFill>
                <a:latin typeface="Myriad Pro"/>
              </a:rPr>
              <a:t>Employability</a:t>
            </a:r>
          </a:p>
        </p:txBody>
      </p:sp>
      <p:pic>
        <p:nvPicPr>
          <p:cNvPr id="1028" name="Picture 4" descr="Image result for career sp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639700"/>
            <a:ext cx="2866413" cy="135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areer spo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496" y="3429000"/>
            <a:ext cx="2297159" cy="196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448" y="4153814"/>
            <a:ext cx="4184688" cy="1285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592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1956" y="548680"/>
            <a:ext cx="6172200" cy="475562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00B0F0"/>
                </a:solidFill>
              </a:rPr>
              <a:t>Industry Expectation</a:t>
            </a:r>
            <a:endParaRPr lang="en-GB" sz="3600" dirty="0">
              <a:solidFill>
                <a:srgbClr val="00B0F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563" y="1340768"/>
            <a:ext cx="5954593" cy="4088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444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2952B9-401A-6365-8210-69AE631C6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24744"/>
            <a:ext cx="9144000" cy="57332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EF5E68-428F-04F3-DFFC-AA35FF55258B}"/>
              </a:ext>
            </a:extLst>
          </p:cNvPr>
          <p:cNvSpPr txBox="1"/>
          <p:nvPr/>
        </p:nvSpPr>
        <p:spPr>
          <a:xfrm>
            <a:off x="683568" y="69464"/>
            <a:ext cx="810654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B0F0"/>
                </a:solidFill>
              </a:rPr>
              <a:t>Where will your education take you ?</a:t>
            </a:r>
          </a:p>
          <a:p>
            <a:pPr algn="ctr"/>
            <a:r>
              <a:rPr lang="en-GB" sz="2000" b="1" dirty="0"/>
              <a:t>Income? Wellbeing? Enjoyment? Experiences?</a:t>
            </a:r>
            <a:endParaRPr lang="en-GB" sz="1200" b="1" dirty="0"/>
          </a:p>
        </p:txBody>
      </p:sp>
    </p:spTree>
    <p:extLst>
      <p:ext uri="{BB962C8B-B14F-4D97-AF65-F5344CB8AC3E}">
        <p14:creationId xmlns:p14="http://schemas.microsoft.com/office/powerpoint/2010/main" val="702999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5676" y="3104965"/>
            <a:ext cx="5994666" cy="1102519"/>
          </a:xfrm>
        </p:spPr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Sports Management Portfolio</a:t>
            </a:r>
            <a:br>
              <a:rPr lang="en-GB" i="1" dirty="0">
                <a:solidFill>
                  <a:schemeClr val="bg1"/>
                </a:solidFill>
              </a:rPr>
            </a:br>
            <a:r>
              <a:rPr lang="en-GB" i="1" dirty="0">
                <a:solidFill>
                  <a:schemeClr val="bg1"/>
                </a:solidFill>
              </a:rPr>
              <a:t>Tracksuit to Boardroom</a:t>
            </a:r>
            <a:br>
              <a:rPr lang="en-GB" i="1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32424"/>
            <a:ext cx="8459433" cy="6364928"/>
          </a:xfrm>
          <a:prstGeom prst="rect">
            <a:avLst/>
          </a:prstGeom>
        </p:spPr>
      </p:pic>
      <p:pic>
        <p:nvPicPr>
          <p:cNvPr id="5" name="Picture 4" descr="UWTSD Logo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817832"/>
            <a:ext cx="1934155" cy="77952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-Point Star 5"/>
          <p:cNvSpPr/>
          <p:nvPr/>
        </p:nvSpPr>
        <p:spPr>
          <a:xfrm>
            <a:off x="4401047" y="2324266"/>
            <a:ext cx="391602" cy="38166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555227" y="3656224"/>
            <a:ext cx="391602" cy="38166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5-Point Star 7"/>
          <p:cNvSpPr/>
          <p:nvPr/>
        </p:nvSpPr>
        <p:spPr>
          <a:xfrm>
            <a:off x="5153441" y="2908066"/>
            <a:ext cx="391602" cy="38166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5153441" y="3680078"/>
            <a:ext cx="391602" cy="38166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5-Point Star 9"/>
          <p:cNvSpPr/>
          <p:nvPr/>
        </p:nvSpPr>
        <p:spPr>
          <a:xfrm>
            <a:off x="4376199" y="4163120"/>
            <a:ext cx="391602" cy="38166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09273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BEB2C782-E379-4473-81F6-22068444D65B" descr="image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60648"/>
            <a:ext cx="9049655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UWTSD Logo">
            <a:extLst>
              <a:ext uri="{FF2B5EF4-FFF2-40B4-BE49-F238E27FC236}">
                <a16:creationId xmlns:a16="http://schemas.microsoft.com/office/drawing/2014/main" id="{C20A4F26-6316-1DD9-49D6-5277CEFC9A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157192"/>
            <a:ext cx="1560823" cy="5634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01634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Title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8748464" cy="936104"/>
          </a:xfrm>
        </p:spPr>
        <p:txBody>
          <a:bodyPr>
            <a:noAutofit/>
          </a:bodyPr>
          <a:lstStyle/>
          <a:p>
            <a:pPr algn="l" eaLnBrk="1" hangingPunct="1">
              <a:defRPr/>
            </a:pPr>
            <a:r>
              <a:rPr lang="en-GB" altLang="en-US" sz="2800" b="1" dirty="0">
                <a:solidFill>
                  <a:srgbClr val="00B0F0"/>
                </a:solidFill>
                <a:latin typeface="Calibri Light" pitchFamily="34" charset="0"/>
                <a:ea typeface="MS PGothic" pitchFamily="34" charset="-128"/>
              </a:rPr>
              <a:t>Major trends in the World of Sport / Health / Physical Activity </a:t>
            </a:r>
          </a:p>
        </p:txBody>
      </p:sp>
      <p:sp>
        <p:nvSpPr>
          <p:cNvPr id="95238" name="TextBox 6"/>
          <p:cNvSpPr txBox="1">
            <a:spLocks noChangeArrowheads="1"/>
          </p:cNvSpPr>
          <p:nvPr/>
        </p:nvSpPr>
        <p:spPr bwMode="auto">
          <a:xfrm>
            <a:off x="1655677" y="1700809"/>
            <a:ext cx="2222636" cy="265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/>
                <a:ea typeface="MS PGothic" pitchFamily="34" charset="-128"/>
              </a:defRPr>
            </a:lvl9pPr>
          </a:lstStyle>
          <a:p>
            <a:pPr defTabSz="685800">
              <a:spcBef>
                <a:spcPts val="338"/>
              </a:spcBef>
              <a:spcAft>
                <a:spcPts val="338"/>
              </a:spcAft>
              <a:buFont typeface="Arial" pitchFamily="34" charset="0"/>
              <a:buChar char="•"/>
              <a:defRPr/>
            </a:pPr>
            <a:r>
              <a:rPr lang="en-GB" altLang="en-US" sz="1125" dirty="0">
                <a:solidFill>
                  <a:prstClr val="white"/>
                </a:solidFill>
                <a:latin typeface="Calibri Light" pitchFamily="34" charset="0"/>
              </a:rPr>
              <a:t>and employers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269009"/>
              </p:ext>
            </p:extLst>
          </p:nvPr>
        </p:nvGraphicFramePr>
        <p:xfrm>
          <a:off x="323528" y="1488212"/>
          <a:ext cx="8496944" cy="3881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157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Obesity (Age, Gender)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Lifestyles (Social aspects, Behaviour)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Growth in football (Where)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Overseas ownership of sports franchises (Examples)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Health and Well-being (MOT)</a:t>
                      </a:r>
                    </a:p>
                    <a:p>
                      <a:endParaRPr lang="en-GB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Traditional Team Sport (Consequences)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Facility Developments (Purpose)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Player Power (Examples)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Revenue Generation (Tickets, Sponsorship, Media)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Management Structure (Trusts)</a:t>
                      </a:r>
                    </a:p>
                    <a:p>
                      <a:endParaRPr lang="en-GB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7624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443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What is your Future?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269" y="1417638"/>
            <a:ext cx="8607211" cy="3955578"/>
          </a:xfrm>
        </p:spPr>
        <p:txBody>
          <a:bodyPr>
            <a:normAutofit/>
          </a:bodyPr>
          <a:lstStyle/>
          <a:p>
            <a:r>
              <a:rPr lang="en-GB" sz="2000" dirty="0"/>
              <a:t>Retirement?</a:t>
            </a:r>
          </a:p>
          <a:p>
            <a:r>
              <a:rPr lang="en-GB" sz="2000" dirty="0"/>
              <a:t>Pension?</a:t>
            </a:r>
          </a:p>
          <a:p>
            <a:r>
              <a:rPr lang="en-GB" sz="2000" dirty="0"/>
              <a:t>Mortgage?</a:t>
            </a:r>
          </a:p>
          <a:p>
            <a:r>
              <a:rPr lang="en-GB" sz="2000" dirty="0"/>
              <a:t>Car Loan?</a:t>
            </a:r>
          </a:p>
          <a:p>
            <a:r>
              <a:rPr lang="en-GB" sz="2000" dirty="0"/>
              <a:t>Physical Health?</a:t>
            </a:r>
          </a:p>
          <a:p>
            <a:r>
              <a:rPr lang="en-GB" sz="2000" dirty="0"/>
              <a:t>Family?</a:t>
            </a:r>
          </a:p>
          <a:p>
            <a:r>
              <a:rPr lang="en-GB" sz="2000" dirty="0"/>
              <a:t>Mental Health and Well-being?</a:t>
            </a:r>
          </a:p>
          <a:p>
            <a:r>
              <a:rPr lang="en-GB" sz="2000" dirty="0"/>
              <a:t>Travel?</a:t>
            </a:r>
          </a:p>
          <a:p>
            <a:r>
              <a:rPr lang="en-GB" sz="2000" dirty="0"/>
              <a:t>Experiences?</a:t>
            </a:r>
          </a:p>
          <a:p>
            <a:r>
              <a:rPr lang="en-GB" sz="2000" dirty="0"/>
              <a:t>Employment?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C6E30F-809E-E3DC-5E24-056C210CF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8516" y="1313508"/>
            <a:ext cx="4960215" cy="21154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1A7A64-41A9-B7F1-F2C2-229C151238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3645024"/>
            <a:ext cx="3520231" cy="1982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6636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F2F7D-9522-4B88-9EE7-BD8FADC49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531" y="620688"/>
            <a:ext cx="8272212" cy="725440"/>
          </a:xfrm>
        </p:spPr>
        <p:txBody>
          <a:bodyPr/>
          <a:lstStyle/>
          <a:p>
            <a:r>
              <a:rPr lang="en-US" dirty="0"/>
              <a:t>A Sports Management Degree – Key POINTS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20A2CBA3-7EEF-4DEB-8AB9-1227910A63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268812"/>
              </p:ext>
            </p:extLst>
          </p:nvPr>
        </p:nvGraphicFramePr>
        <p:xfrm>
          <a:off x="133531" y="1484784"/>
          <a:ext cx="8902965" cy="52565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0593">
                  <a:extLst>
                    <a:ext uri="{9D8B030D-6E8A-4147-A177-3AD203B41FA5}">
                      <a16:colId xmlns:a16="http://schemas.microsoft.com/office/drawing/2014/main" val="2668003793"/>
                    </a:ext>
                  </a:extLst>
                </a:gridCol>
                <a:gridCol w="1780593">
                  <a:extLst>
                    <a:ext uri="{9D8B030D-6E8A-4147-A177-3AD203B41FA5}">
                      <a16:colId xmlns:a16="http://schemas.microsoft.com/office/drawing/2014/main" val="382496763"/>
                    </a:ext>
                  </a:extLst>
                </a:gridCol>
                <a:gridCol w="1780593">
                  <a:extLst>
                    <a:ext uri="{9D8B030D-6E8A-4147-A177-3AD203B41FA5}">
                      <a16:colId xmlns:a16="http://schemas.microsoft.com/office/drawing/2014/main" val="3843328738"/>
                    </a:ext>
                  </a:extLst>
                </a:gridCol>
                <a:gridCol w="1780593">
                  <a:extLst>
                    <a:ext uri="{9D8B030D-6E8A-4147-A177-3AD203B41FA5}">
                      <a16:colId xmlns:a16="http://schemas.microsoft.com/office/drawing/2014/main" val="2801342052"/>
                    </a:ext>
                  </a:extLst>
                </a:gridCol>
                <a:gridCol w="1780593">
                  <a:extLst>
                    <a:ext uri="{9D8B030D-6E8A-4147-A177-3AD203B41FA5}">
                      <a16:colId xmlns:a16="http://schemas.microsoft.com/office/drawing/2014/main" val="702605266"/>
                    </a:ext>
                  </a:extLst>
                </a:gridCol>
              </a:tblGrid>
              <a:tr h="860878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Practical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Community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Professional &amp; Elite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Infrastructure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Strategy &amp; Policy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925131373"/>
                  </a:ext>
                </a:extLst>
              </a:tr>
              <a:tr h="1099965">
                <a:tc>
                  <a:txBody>
                    <a:bodyPr/>
                    <a:lstStyle/>
                    <a:p>
                      <a:r>
                        <a:rPr lang="en-US" sz="1400" dirty="0"/>
                        <a:t>Sports Coaching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Sports Development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Long Term Athlete Development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Stadiums / Gyms / Health Clubs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Future Generations Act.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776826550"/>
                  </a:ext>
                </a:extLst>
              </a:tr>
              <a:tr h="1095814">
                <a:tc>
                  <a:txBody>
                    <a:bodyPr/>
                    <a:lstStyle/>
                    <a:p>
                      <a:r>
                        <a:rPr lang="en-US" sz="1400" dirty="0"/>
                        <a:t>Fitness Instruction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Community Engagement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Player Development Pathways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21</a:t>
                      </a:r>
                      <a:r>
                        <a:rPr lang="en-US" sz="1400" baseline="30000" dirty="0"/>
                        <a:t>st</a:t>
                      </a:r>
                      <a:r>
                        <a:rPr lang="en-US" sz="1400" dirty="0"/>
                        <a:t> Century Schools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Facilities for Future Generations.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697068734"/>
                  </a:ext>
                </a:extLst>
              </a:tr>
              <a:tr h="1099965">
                <a:tc>
                  <a:txBody>
                    <a:bodyPr/>
                    <a:lstStyle/>
                    <a:p>
                      <a:r>
                        <a:rPr lang="en-US" sz="1400" dirty="0"/>
                        <a:t>Sports Mentoring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Active for life (Participation)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Coach Education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Multipurpose playing facilities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Wellbeing and Physical Activity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15287369"/>
                  </a:ext>
                </a:extLst>
              </a:tr>
              <a:tr h="1099965">
                <a:tc>
                  <a:txBody>
                    <a:bodyPr/>
                    <a:lstStyle/>
                    <a:p>
                      <a:r>
                        <a:rPr lang="en-US" sz="1400" dirty="0"/>
                        <a:t>Sports Leadership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Club Sustainability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Managing Major Sports Events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Aquatic Centre's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Prevention is better than cure (Health)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0719648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076893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EA0000"/>
      </a:accent1>
      <a:accent2>
        <a:srgbClr val="AB0042"/>
      </a:accent2>
      <a:accent3>
        <a:srgbClr val="17AD45"/>
      </a:accent3>
      <a:accent4>
        <a:srgbClr val="2D6B29"/>
      </a:accent4>
      <a:accent5>
        <a:srgbClr val="4C4C4C"/>
      </a:accent5>
      <a:accent6>
        <a:srgbClr val="696969"/>
      </a:accent6>
      <a:hlink>
        <a:srgbClr val="9D9D9D"/>
      </a:hlink>
      <a:folHlink>
        <a:srgbClr val="BDBDB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390</Words>
  <Application>Microsoft Office PowerPoint</Application>
  <PresentationFormat>On-screen Show (4:3)</PresentationFormat>
  <Paragraphs>128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16</vt:i4>
      </vt:variant>
    </vt:vector>
  </HeadingPairs>
  <TitlesOfParts>
    <vt:vector size="30" baseType="lpstr">
      <vt:lpstr>Myriad Pro</vt:lpstr>
      <vt:lpstr>Arial</vt:lpstr>
      <vt:lpstr>Arial Rounded MT Bold</vt:lpstr>
      <vt:lpstr>Calibri</vt:lpstr>
      <vt:lpstr>Calibri Light</vt:lpstr>
      <vt:lpstr>Franklin Gothic Book</vt:lpstr>
      <vt:lpstr>Franklin Gothic Demi</vt:lpstr>
      <vt:lpstr>Microsoft Sans Serif</vt:lpstr>
      <vt:lpstr>Times</vt:lpstr>
      <vt:lpstr>Wingdings 2</vt:lpstr>
      <vt:lpstr>1_Office Theme</vt:lpstr>
      <vt:lpstr>4_20140311PresentationUWTSDTemplate</vt:lpstr>
      <vt:lpstr>Office Theme</vt:lpstr>
      <vt:lpstr>DividendVTI</vt:lpstr>
      <vt:lpstr>Sports Management Portfolio Tracksuit to Boardroom </vt:lpstr>
      <vt:lpstr>PowerPoint Presentation</vt:lpstr>
      <vt:lpstr>PowerPoint Presentation</vt:lpstr>
      <vt:lpstr>PowerPoint Presentation</vt:lpstr>
      <vt:lpstr>PowerPoint Presentation</vt:lpstr>
      <vt:lpstr>   EVENTS TAKE CENTRE STAGE</vt:lpstr>
      <vt:lpstr>Placement Opportunities </vt:lpstr>
      <vt:lpstr>Sample Modules</vt:lpstr>
      <vt:lpstr>PowerPoint Presentation</vt:lpstr>
      <vt:lpstr>Industry Expectation</vt:lpstr>
      <vt:lpstr>PowerPoint Presentation</vt:lpstr>
      <vt:lpstr>Sports Management Portfolio Tracksuit to Boardroom </vt:lpstr>
      <vt:lpstr>PowerPoint Presentation</vt:lpstr>
      <vt:lpstr>Major trends in the World of Sport / Health / Physical Activity </vt:lpstr>
      <vt:lpstr>What is your Future?</vt:lpstr>
      <vt:lpstr>A Sports Management Degree – Key POINTS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Croeso                Welcome to UWTSD, Swansea                              Tourism &amp; Events Management                         School of Hospitality &amp; Tourism</dc:title>
  <dc:creator>Helen Evans (Institute of Management and Health)</dc:creator>
  <cp:lastModifiedBy>Andrew Thomas</cp:lastModifiedBy>
  <cp:revision>7</cp:revision>
  <dcterms:created xsi:type="dcterms:W3CDTF">2021-12-02T18:19:52Z</dcterms:created>
  <dcterms:modified xsi:type="dcterms:W3CDTF">2026-09-11T08:50:02Z</dcterms:modified>
</cp:coreProperties>
</file>