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455" r:id="rId3"/>
    <p:sldId id="466" r:id="rId4"/>
    <p:sldId id="462" r:id="rId5"/>
    <p:sldId id="456" r:id="rId6"/>
    <p:sldId id="467" r:id="rId7"/>
    <p:sldId id="463" r:id="rId8"/>
    <p:sldId id="476" r:id="rId9"/>
    <p:sldId id="461" r:id="rId10"/>
    <p:sldId id="442" r:id="rId11"/>
    <p:sldId id="458" r:id="rId12"/>
    <p:sldId id="473" r:id="rId13"/>
    <p:sldId id="457" r:id="rId14"/>
    <p:sldId id="460" r:id="rId15"/>
    <p:sldId id="485" r:id="rId16"/>
    <p:sldId id="452" r:id="rId17"/>
    <p:sldId id="459" r:id="rId18"/>
    <p:sldId id="477" r:id="rId19"/>
    <p:sldId id="454" r:id="rId20"/>
    <p:sldId id="479" r:id="rId21"/>
    <p:sldId id="478" r:id="rId22"/>
    <p:sldId id="484" r:id="rId23"/>
    <p:sldId id="480" r:id="rId24"/>
    <p:sldId id="469" r:id="rId25"/>
    <p:sldId id="468" r:id="rId26"/>
    <p:sldId id="481" r:id="rId27"/>
    <p:sldId id="450" r:id="rId28"/>
    <p:sldId id="470" r:id="rId29"/>
    <p:sldId id="482" r:id="rId30"/>
    <p:sldId id="471" r:id="rId31"/>
    <p:sldId id="465"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B4128F-D39C-47E2-8425-C12526CDAC5A}" v="36" dt="2025-12-18T23:23:16.4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522" autoAdjust="0"/>
    <p:restoredTop sz="94576" autoAdjust="0"/>
  </p:normalViewPr>
  <p:slideViewPr>
    <p:cSldViewPr>
      <p:cViewPr varScale="1">
        <p:scale>
          <a:sx n="113" d="100"/>
          <a:sy n="113" d="100"/>
        </p:scale>
        <p:origin x="37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picpedia.org/chalkboard/t/thank-you.html" TargetMode="External"/><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ncbi.nlm.nih.gov/books/NBK507857/" TargetMode="External"/><Relationship Id="rId2" Type="http://schemas.openxmlformats.org/officeDocument/2006/relationships/hyperlink" Target="https://doi.org/10.4103/jfmpc.jfmpc_712_23" TargetMode="External"/><Relationship Id="rId1" Type="http://schemas.openxmlformats.org/officeDocument/2006/relationships/slideLayout" Target="../slideLayouts/slideLayout4.xml"/><Relationship Id="rId4" Type="http://schemas.openxmlformats.org/officeDocument/2006/relationships/hyperlink" Target="https://bestpractice.bmj.com/topics/en-gb/94"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cancerresearchuk.org/about-cancer/bowel-cancer/about-bowel-cancer" TargetMode="External"/><Relationship Id="rId2" Type="http://schemas.openxmlformats.org/officeDocument/2006/relationships/hyperlink" Target="https://bestpractice.bmj.com/topics/en-gb/258" TargetMode="External"/><Relationship Id="rId1" Type="http://schemas.openxmlformats.org/officeDocument/2006/relationships/slideLayout" Target="../slideLayouts/slideLayout2.xml"/><Relationship Id="rId4" Type="http://schemas.openxmlformats.org/officeDocument/2006/relationships/hyperlink" Target="https://www.cancerresearchuk.org/about-cancer/bowel-cancer/symptoms#what-are-the-possible-symptoms-of-bowel-cancer"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016/j.gtc.2007.12.002" TargetMode="External"/><Relationship Id="rId2" Type="http://schemas.openxmlformats.org/officeDocument/2006/relationships/hyperlink" Target="https://www.cancerresearchuk.org/about-cancer/bowel-cancer/treatment/treatment-rectal/surgery-rectal/types-surgery-rectal#types-of-surgery" TargetMode="External"/><Relationship Id="rId1" Type="http://schemas.openxmlformats.org/officeDocument/2006/relationships/slideLayout" Target="../slideLayouts/slideLayout2.xml"/><Relationship Id="rId4" Type="http://schemas.openxmlformats.org/officeDocument/2006/relationships/hyperlink" Target="https://my.clevelandclinic.org/health/articles/10881-vital-signs?utm"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1136/bmj.304.6834.1106" TargetMode="External"/><Relationship Id="rId2" Type="http://schemas.openxmlformats.org/officeDocument/2006/relationships/hyperlink" Target="https://www.livinginwellbeing.org/know-signs-symptoms-colon-cancer/" TargetMode="External"/><Relationship Id="rId1" Type="http://schemas.openxmlformats.org/officeDocument/2006/relationships/slideLayout" Target="../slideLayouts/slideLayout2.xml"/><Relationship Id="rId4" Type="http://schemas.openxmlformats.org/officeDocument/2006/relationships/hyperlink" Target="https://www.webmd.com/diet/foods-high-in-saturated-fa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nhs.uk/conditions/bowel-cancer/symptoms/" TargetMode="External"/><Relationship Id="rId2" Type="http://schemas.openxmlformats.org/officeDocument/2006/relationships/hyperlink" Target="https://www.ncbi.nlm.nih.gov/books/NBK470380/" TargetMode="External"/><Relationship Id="rId1" Type="http://schemas.openxmlformats.org/officeDocument/2006/relationships/slideLayout" Target="../slideLayouts/slideLayout2.xml"/><Relationship Id="rId5" Type="http://schemas.openxmlformats.org/officeDocument/2006/relationships/hyperlink" Target="https://www.nhs.uk/conditions/bowel-cancer/what-is-bowel-cancer/" TargetMode="External"/><Relationship Id="rId4" Type="http://schemas.openxmlformats.org/officeDocument/2006/relationships/hyperlink" Target="https://www.nhs.uk/conditions/bowel-cancer/tests-and-next-step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nhs.uk/tests-and-treatments/blood-pressure-test/" TargetMode="External"/><Relationship Id="rId2" Type="http://schemas.openxmlformats.org/officeDocument/2006/relationships/hyperlink" Target="https://www.nhs.uk/conditions/iron-deficiency-anaemia/" TargetMode="External"/><Relationship Id="rId1" Type="http://schemas.openxmlformats.org/officeDocument/2006/relationships/slideLayout" Target="../slideLayouts/slideLayout2.xml"/><Relationship Id="rId6" Type="http://schemas.openxmlformats.org/officeDocument/2006/relationships/hyperlink" Target="https://111.wales.nhs.uk/Cancerofthecolon" TargetMode="External"/><Relationship Id="rId5" Type="http://schemas.openxmlformats.org/officeDocument/2006/relationships/hyperlink" Target="https://www.england.nhs.uk/personalisedcare/pcsp/" TargetMode="External"/><Relationship Id="rId4" Type="http://schemas.openxmlformats.org/officeDocument/2006/relationships/hyperlink" Target="https://www.gov.uk/government/publications/bowel-cancer-screening-benefits-and-risks/nhs-bowel-cancer-screening-helping-you-decide"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nice.org.uk/guidance/qs20/chapter/Quality-statement-2-Discussion-about-treatment-options-for-early-rectal-cancer" TargetMode="External"/><Relationship Id="rId2" Type="http://schemas.openxmlformats.org/officeDocument/2006/relationships/hyperlink" Target="https://www.nhs.uk/tests-and-treatments/colonoscopy/" TargetMode="External"/><Relationship Id="rId1" Type="http://schemas.openxmlformats.org/officeDocument/2006/relationships/slideLayout" Target="../slideLayouts/slideLayout2.xml"/><Relationship Id="rId4" Type="http://schemas.openxmlformats.org/officeDocument/2006/relationships/hyperlink" Target="https://patient.info/cancer/colon-rectal-bowel-cancer-colorectal"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4103/sjmms.sjmms_138_18" TargetMode="External"/><Relationship Id="rId2" Type="http://schemas.openxmlformats.org/officeDocument/2006/relationships/hyperlink" Target="https://doi.org/10.14309/ajg.0000000000003460" TargetMode="External"/><Relationship Id="rId1" Type="http://schemas.openxmlformats.org/officeDocument/2006/relationships/slideLayout" Target="../slideLayouts/slideLayout2.xml"/><Relationship Id="rId5" Type="http://schemas.openxmlformats.org/officeDocument/2006/relationships/hyperlink" Target="https://doi.org/10.1159/000509119" TargetMode="External"/><Relationship Id="rId4" Type="http://schemas.openxmlformats.org/officeDocument/2006/relationships/hyperlink" Target="https://pmc.ncbi.nlm.nih.gov/articles/PMC6734732/"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webmd.com/colorectal-cancer/understanding-colorectal-cancer-symptoms" TargetMode="External"/><Relationship Id="rId2" Type="http://schemas.openxmlformats.org/officeDocument/2006/relationships/hyperlink" Target="https://www.thecalculator.co/health/Vital-Signs-Calculator-1092.html" TargetMode="External"/><Relationship Id="rId1" Type="http://schemas.openxmlformats.org/officeDocument/2006/relationships/slideLayout" Target="../slideLayouts/slideLayout2.xml"/><Relationship Id="rId4" Type="http://schemas.openxmlformats.org/officeDocument/2006/relationships/hyperlink" Target="https://www.who.int/news-room/fact-sheets/detail/colorectal-c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2416438</a:t>
            </a:r>
          </a:p>
          <a:p>
            <a:pPr algn="l" eaLnBrk="1" hangingPunct="1"/>
            <a:r>
              <a:rPr lang="en-GB" altLang="en-US" sz="2800" b="1" dirty="0">
                <a:solidFill>
                  <a:schemeClr val="bg1"/>
                </a:solidFill>
              </a:rPr>
              <a:t>Student name: Luz Karina Barba Oliveira</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490066"/>
          </a:xfrm>
        </p:spPr>
        <p:txBody>
          <a:bodyPr/>
          <a:lstStyle/>
          <a:p>
            <a:r>
              <a:rPr lang="en-GB" sz="36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107133"/>
            <a:ext cx="8229600" cy="4464496"/>
          </a:xfrm>
        </p:spPr>
        <p:txBody>
          <a:bodyPr/>
          <a:lstStyle/>
          <a:p>
            <a:r>
              <a:rPr lang="en-GB" sz="1800" dirty="0">
                <a:latin typeface="Arial" panose="020B0604020202020204" pitchFamily="34" charset="0"/>
                <a:cs typeface="Arial" panose="020B0604020202020204" pitchFamily="34" charset="0"/>
              </a:rPr>
              <a:t>A 60-year-old male patient diagnosed with Colorectal Cancer involving the sigmoid colon, stage 1. </a:t>
            </a:r>
          </a:p>
          <a:p>
            <a:r>
              <a:rPr lang="en-GB" sz="1800" dirty="0">
                <a:latin typeface="Arial" panose="020B0604020202020204" pitchFamily="34" charset="0"/>
                <a:cs typeface="Arial" panose="020B0604020202020204" pitchFamily="34" charset="0"/>
              </a:rPr>
              <a:t>He first presented to primary care with symptoms, such as constipation, rectal bleeding, blood in the stool, tiredness, and episodes of fatigue </a:t>
            </a:r>
            <a:r>
              <a:rPr lang="en-GB" sz="1800" i="1" dirty="0">
                <a:latin typeface="Arial" panose="020B0604020202020204" pitchFamily="34" charset="0"/>
                <a:cs typeface="Arial" panose="020B0604020202020204" pitchFamily="34" charset="0"/>
              </a:rPr>
              <a:t>(NHS, 2023; Cancer Research UK, 2020).</a:t>
            </a:r>
          </a:p>
          <a:p>
            <a:r>
              <a:rPr lang="en-GB" sz="1800" dirty="0">
                <a:latin typeface="Arial" panose="020B0604020202020204" pitchFamily="34" charset="0"/>
                <a:cs typeface="Arial" panose="020B0604020202020204" pitchFamily="34" charset="0"/>
              </a:rPr>
              <a:t>On initial examination, he appeared generally well but reported headache, reduced energy levels and tests showing iron deficient anaemia (IDA) </a:t>
            </a:r>
            <a:r>
              <a:rPr lang="en-GB" sz="1800" i="1" dirty="0">
                <a:latin typeface="Arial" panose="020B0604020202020204" pitchFamily="34" charset="0"/>
                <a:cs typeface="Arial" panose="020B0604020202020204" pitchFamily="34" charset="0"/>
              </a:rPr>
              <a:t>(NHS, 2024; BMJ, 2025).</a:t>
            </a:r>
          </a:p>
          <a:p>
            <a:r>
              <a:rPr lang="en-GB" sz="1800" dirty="0">
                <a:latin typeface="Arial" panose="020B0604020202020204" pitchFamily="34" charset="0"/>
                <a:cs typeface="Arial" panose="020B0604020202020204" pitchFamily="34" charset="0"/>
              </a:rPr>
              <a:t>Following GP assessment and abnormal blood results, he was referred for further investigations, including colonoscopy, which confirmed the diagnosis </a:t>
            </a:r>
            <a:r>
              <a:rPr lang="en-GB" sz="1800" i="1" dirty="0">
                <a:latin typeface="Arial" panose="020B0604020202020204" pitchFamily="34" charset="0"/>
                <a:cs typeface="Arial" panose="020B0604020202020204" pitchFamily="34" charset="0"/>
              </a:rPr>
              <a:t>(Cancer Research UK, 2020b).  </a:t>
            </a:r>
          </a:p>
          <a:p>
            <a:r>
              <a:rPr lang="en-GB" sz="1800" dirty="0">
                <a:latin typeface="Arial" panose="020B0604020202020204" pitchFamily="34" charset="0"/>
                <a:cs typeface="Arial" panose="020B0604020202020204" pitchFamily="34" charset="0"/>
              </a:rPr>
              <a:t>Colonoscopy is a procedure where the doctor check inside your intestine using a long, flexible tube with camera to look for cancer or abnormal growths into rectum </a:t>
            </a:r>
            <a:r>
              <a:rPr lang="en-GB" sz="1800" i="1" dirty="0">
                <a:latin typeface="Arial" panose="020B0604020202020204" pitchFamily="34" charset="0"/>
                <a:cs typeface="Arial" panose="020B0604020202020204" pitchFamily="34" charset="0"/>
              </a:rPr>
              <a:t>(NHS, 2019; WebMD Editorial, 2024). </a:t>
            </a:r>
          </a:p>
          <a:p>
            <a:endParaRPr lang="en-GB" sz="1800" i="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0440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174750-8F7E-C70E-2A91-85ECB52F807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B499B61-516D-FBA0-07A6-9DD79B8F19AE}"/>
              </a:ext>
            </a:extLst>
          </p:cNvPr>
          <p:cNvSpPr>
            <a:spLocks noGrp="1"/>
          </p:cNvSpPr>
          <p:nvPr>
            <p:ph type="sldNum" sz="quarter" idx="11"/>
          </p:nvPr>
        </p:nvSpPr>
        <p:spPr/>
        <p:txBody>
          <a:bodyPr/>
          <a:lstStyle/>
          <a:p>
            <a:pPr>
              <a:defRPr/>
            </a:pPr>
            <a:fld id="{6550E941-99E4-4403-A917-B30FF69A9617}" type="slidenum">
              <a:rPr lang="en-GB" altLang="en-US" smtClean="0"/>
              <a:pPr>
                <a:defRPr/>
              </a:pPr>
              <a:t>3</a:t>
            </a:fld>
            <a:endParaRPr lang="en-GB" altLang="en-US"/>
          </a:p>
        </p:txBody>
      </p:sp>
      <p:sp>
        <p:nvSpPr>
          <p:cNvPr id="3" name="Content Placeholder 2">
            <a:extLst>
              <a:ext uri="{FF2B5EF4-FFF2-40B4-BE49-F238E27FC236}">
                <a16:creationId xmlns:a16="http://schemas.microsoft.com/office/drawing/2014/main" id="{DE6CDED1-E12D-C9C4-D30D-DADB31D42A73}"/>
              </a:ext>
            </a:extLst>
          </p:cNvPr>
          <p:cNvSpPr>
            <a:spLocks noGrp="1"/>
          </p:cNvSpPr>
          <p:nvPr>
            <p:ph idx="4294967295"/>
          </p:nvPr>
        </p:nvSpPr>
        <p:spPr>
          <a:xfrm>
            <a:off x="216294" y="0"/>
            <a:ext cx="5579842" cy="5733256"/>
          </a:xfrm>
        </p:spPr>
        <p:txBody>
          <a:bodyPr/>
          <a:lstStyle/>
          <a:p>
            <a:endParaRPr lang="en-GB" sz="18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For early-stage colorectal cancer, the main treatment is a surgery to remove the tumour and nearby lymph nodes </a:t>
            </a:r>
            <a:r>
              <a:rPr lang="en-GB" sz="1600" i="1" dirty="0">
                <a:latin typeface="Arial" panose="020B0604020202020204" pitchFamily="34" charset="0"/>
                <a:cs typeface="Arial" panose="020B0604020202020204" pitchFamily="34" charset="0"/>
              </a:rPr>
              <a:t>(WHO, 2023).</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 type of surgery depends on where the tumour is located. Sometimes after surgery, doctors may suggest chemotherapy to kill any cancer cells that might be left </a:t>
            </a:r>
            <a:r>
              <a:rPr lang="en-GB" sz="1600" i="1" dirty="0">
                <a:latin typeface="Arial" panose="020B0604020202020204" pitchFamily="34" charset="0"/>
                <a:cs typeface="Arial" panose="020B0604020202020204" pitchFamily="34" charset="0"/>
              </a:rPr>
              <a:t>(WHO, 2023).</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According to NICE </a:t>
            </a:r>
            <a:r>
              <a:rPr lang="en-GB" sz="1600" i="1" dirty="0">
                <a:latin typeface="Arial" panose="020B0604020202020204" pitchFamily="34" charset="0"/>
                <a:cs typeface="Arial" panose="020B0604020202020204" pitchFamily="34" charset="0"/>
              </a:rPr>
              <a:t>(2012), healthcare professionals, </a:t>
            </a:r>
            <a:r>
              <a:rPr lang="en-US" sz="1600" i="1" dirty="0">
                <a:latin typeface="Arial" panose="020B0604020202020204" pitchFamily="34" charset="0"/>
                <a:cs typeface="Arial" panose="020B0604020202020204" pitchFamily="34" charset="0"/>
              </a:rPr>
              <a:t>such as colorectal cancer specialists, provide patients with clear information about all possible treatment options for early rectal cancer, including endoscopic procedures, minimally invasive surgeries, and rectal resection. </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They also explain about treatments that don’t involved surgery, helping patients understand the pros and cons of the choices so, they can make a shared decision about their care </a:t>
            </a:r>
            <a:r>
              <a:rPr lang="en-US" sz="1600" i="1" dirty="0">
                <a:latin typeface="Arial" panose="020B0604020202020204" pitchFamily="34" charset="0"/>
                <a:cs typeface="Arial" panose="020B0604020202020204" pitchFamily="34" charset="0"/>
              </a:rPr>
              <a:t>(</a:t>
            </a:r>
            <a:r>
              <a:rPr lang="en-GB" sz="1600" i="1" dirty="0">
                <a:latin typeface="Arial" panose="020B0604020202020204" pitchFamily="34" charset="0"/>
                <a:cs typeface="Arial" panose="020B0604020202020204" pitchFamily="34" charset="0"/>
              </a:rPr>
              <a:t>NICE, 2012; </a:t>
            </a:r>
            <a:r>
              <a:rPr lang="en-US" sz="1600" i="1" dirty="0">
                <a:latin typeface="Arial" panose="020B0604020202020204" pitchFamily="34" charset="0"/>
                <a:cs typeface="Arial" panose="020B0604020202020204" pitchFamily="34" charset="0"/>
              </a:rPr>
              <a:t>Varkey, 2021</a:t>
            </a:r>
            <a:r>
              <a:rPr lang="en-GB" sz="1600" i="1" dirty="0">
                <a:latin typeface="Arial" panose="020B0604020202020204" pitchFamily="34" charset="0"/>
                <a:cs typeface="Arial" panose="020B0604020202020204" pitchFamily="34" charset="0"/>
              </a:rPr>
              <a:t>). </a:t>
            </a:r>
            <a:endParaRPr lang="en-GB" sz="1600" i="1" dirty="0">
              <a:solidFill>
                <a:srgbClr val="0070C0"/>
              </a:solidFill>
              <a:latin typeface="Arial" panose="020B0604020202020204" pitchFamily="34" charset="0"/>
              <a:cs typeface="Arial" panose="020B0604020202020204" pitchFamily="34" charset="0"/>
            </a:endParaRPr>
          </a:p>
          <a:p>
            <a:endParaRPr lang="en-GB" dirty="0"/>
          </a:p>
        </p:txBody>
      </p:sp>
      <p:sp>
        <p:nvSpPr>
          <p:cNvPr id="13" name="TextBox 12">
            <a:extLst>
              <a:ext uri="{FF2B5EF4-FFF2-40B4-BE49-F238E27FC236}">
                <a16:creationId xmlns:a16="http://schemas.microsoft.com/office/drawing/2014/main" id="{65F09034-9474-E5FC-22DF-E4D608670F74}"/>
              </a:ext>
            </a:extLst>
          </p:cNvPr>
          <p:cNvSpPr txBox="1"/>
          <p:nvPr/>
        </p:nvSpPr>
        <p:spPr>
          <a:xfrm>
            <a:off x="5796136" y="4581128"/>
            <a:ext cx="3240360" cy="338554"/>
          </a:xfrm>
          <a:prstGeom prst="rect">
            <a:avLst/>
          </a:prstGeom>
          <a:noFill/>
        </p:spPr>
        <p:txBody>
          <a:bodyPr wrap="square">
            <a:spAutoFit/>
          </a:bodyPr>
          <a:lstStyle/>
          <a:p>
            <a:r>
              <a:rPr lang="en-GB" sz="1600" i="1" dirty="0"/>
              <a:t>Cancer Research UK, (2020b). </a:t>
            </a:r>
          </a:p>
        </p:txBody>
      </p:sp>
      <p:pic>
        <p:nvPicPr>
          <p:cNvPr id="14" name="Picture 13">
            <a:extLst>
              <a:ext uri="{FF2B5EF4-FFF2-40B4-BE49-F238E27FC236}">
                <a16:creationId xmlns:a16="http://schemas.microsoft.com/office/drawing/2014/main" id="{4E864049-1148-C18E-CBE4-FD24F567D4C2}"/>
              </a:ext>
            </a:extLst>
          </p:cNvPr>
          <p:cNvPicPr>
            <a:picLocks noChangeAspect="1"/>
          </p:cNvPicPr>
          <p:nvPr/>
        </p:nvPicPr>
        <p:blipFill>
          <a:blip r:embed="rId2"/>
          <a:stretch>
            <a:fillRect/>
          </a:stretch>
        </p:blipFill>
        <p:spPr>
          <a:xfrm>
            <a:off x="5904926" y="376830"/>
            <a:ext cx="3022780" cy="3988274"/>
          </a:xfrm>
          <a:prstGeom prst="rect">
            <a:avLst/>
          </a:prstGeom>
          <a:noFill/>
        </p:spPr>
      </p:pic>
    </p:spTree>
    <p:extLst>
      <p:ext uri="{BB962C8B-B14F-4D97-AF65-F5344CB8AC3E}">
        <p14:creationId xmlns:p14="http://schemas.microsoft.com/office/powerpoint/2010/main" val="3072715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7B527-2485-37CB-E7AA-6BA3D2760C31}"/>
              </a:ext>
            </a:extLst>
          </p:cNvPr>
          <p:cNvSpPr>
            <a:spLocks noGrp="1"/>
          </p:cNvSpPr>
          <p:nvPr>
            <p:ph type="title"/>
          </p:nvPr>
        </p:nvSpPr>
        <p:spPr>
          <a:xfrm>
            <a:off x="457200" y="274638"/>
            <a:ext cx="8229600" cy="1143000"/>
          </a:xfrm>
        </p:spPr>
        <p:txBody>
          <a:bodyPr wrap="square" anchor="ctr">
            <a:normAutofit/>
          </a:bodyPr>
          <a:lstStyle/>
          <a:p>
            <a:r>
              <a:rPr lang="en-GB" sz="3600" dirty="0">
                <a:latin typeface="Arial" panose="020B0604020202020204" pitchFamily="34" charset="0"/>
                <a:cs typeface="Arial" panose="020B0604020202020204" pitchFamily="34" charset="0"/>
              </a:rPr>
              <a:t>Colorectal Cancer (CRC)</a:t>
            </a:r>
          </a:p>
        </p:txBody>
      </p:sp>
      <p:sp>
        <p:nvSpPr>
          <p:cNvPr id="3" name="Content Placeholder 2">
            <a:extLst>
              <a:ext uri="{FF2B5EF4-FFF2-40B4-BE49-F238E27FC236}">
                <a16:creationId xmlns:a16="http://schemas.microsoft.com/office/drawing/2014/main" id="{932A508F-88C1-7E67-4A3E-6B2BE904F65B}"/>
              </a:ext>
            </a:extLst>
          </p:cNvPr>
          <p:cNvSpPr>
            <a:spLocks noGrp="1"/>
          </p:cNvSpPr>
          <p:nvPr>
            <p:ph sz="half" idx="1"/>
          </p:nvPr>
        </p:nvSpPr>
        <p:spPr>
          <a:xfrm>
            <a:off x="457200" y="1600201"/>
            <a:ext cx="5482952" cy="3989039"/>
          </a:xfrm>
        </p:spPr>
        <p:txBody>
          <a:bodyPr wrap="square" anchor="t">
            <a:normAutofit fontScale="92500" lnSpcReduction="10000"/>
          </a:bodyPr>
          <a:lstStyle/>
          <a:p>
            <a:pPr>
              <a:lnSpc>
                <a:spcPct val="90000"/>
              </a:lnSpc>
            </a:pPr>
            <a:r>
              <a:rPr lang="en-GB" sz="2000" dirty="0">
                <a:latin typeface="Arial" panose="020B0604020202020204" pitchFamily="34" charset="0"/>
                <a:cs typeface="Arial" panose="020B0604020202020204" pitchFamily="34" charset="0"/>
              </a:rPr>
              <a:t>According to the World Health Organization (2023): “</a:t>
            </a:r>
            <a:r>
              <a:rPr lang="en-GB" sz="2000" i="1" dirty="0">
                <a:latin typeface="Arial" panose="020B0604020202020204" pitchFamily="34" charset="0"/>
                <a:cs typeface="Arial" panose="020B0604020202020204" pitchFamily="34" charset="0"/>
              </a:rPr>
              <a:t>Colorectal cancer is the third most common cancer worldwide, accounting for approximately 10% of all cancer cases and is the second leading cause of cancer-related deaths worldwide.” </a:t>
            </a:r>
          </a:p>
          <a:p>
            <a:pPr>
              <a:lnSpc>
                <a:spcPct val="90000"/>
              </a:lnSpc>
            </a:pPr>
            <a:endParaRPr lang="en-GB" sz="2000" dirty="0">
              <a:latin typeface="Arial" panose="020B0604020202020204" pitchFamily="34" charset="0"/>
              <a:cs typeface="Arial" panose="020B0604020202020204" pitchFamily="34" charset="0"/>
            </a:endParaRPr>
          </a:p>
          <a:p>
            <a:pPr>
              <a:lnSpc>
                <a:spcPct val="90000"/>
              </a:lnSpc>
            </a:pPr>
            <a:r>
              <a:rPr lang="en-GB" sz="2000" dirty="0">
                <a:latin typeface="Arial" panose="020B0604020202020204" pitchFamily="34" charset="0"/>
                <a:cs typeface="Arial" panose="020B0604020202020204" pitchFamily="34" charset="0"/>
              </a:rPr>
              <a:t>Colorectal cancer is a type of cancer that happens in the colon or rectum, which are parts of the large intestine </a:t>
            </a:r>
            <a:r>
              <a:rPr lang="en-GB" sz="2000" i="1" dirty="0">
                <a:latin typeface="Arial" panose="020B0604020202020204" pitchFamily="34" charset="0"/>
                <a:cs typeface="Arial" panose="020B0604020202020204" pitchFamily="34" charset="0"/>
              </a:rPr>
              <a:t>(WHO, 2023).</a:t>
            </a:r>
          </a:p>
          <a:p>
            <a:pPr>
              <a:lnSpc>
                <a:spcPct val="90000"/>
              </a:lnSpc>
            </a:pPr>
            <a:endParaRPr lang="en-GB" sz="2000" dirty="0">
              <a:latin typeface="Arial" panose="020B0604020202020204" pitchFamily="34" charset="0"/>
              <a:cs typeface="Arial" panose="020B0604020202020204" pitchFamily="34" charset="0"/>
            </a:endParaRPr>
          </a:p>
          <a:p>
            <a:pPr>
              <a:lnSpc>
                <a:spcPct val="90000"/>
              </a:lnSpc>
            </a:pPr>
            <a:r>
              <a:rPr lang="en-GB" sz="2000" dirty="0">
                <a:latin typeface="Arial" panose="020B0604020202020204" pitchFamily="34" charset="0"/>
                <a:cs typeface="Arial" panose="020B0604020202020204" pitchFamily="34" charset="0"/>
              </a:rPr>
              <a:t>Colon Cancer is common diagnosed in older people </a:t>
            </a:r>
            <a:r>
              <a:rPr lang="en-GB" sz="2000" i="1" dirty="0">
                <a:latin typeface="Arial" panose="020B0604020202020204" pitchFamily="34" charset="0"/>
                <a:cs typeface="Arial" panose="020B0604020202020204" pitchFamily="34" charset="0"/>
              </a:rPr>
              <a:t>(WHO, 2023). However, more younger adults are now being diagnosed with this condition (Menon G. et al., 2025). </a:t>
            </a:r>
            <a:r>
              <a:rPr lang="en-GB" sz="2000" dirty="0">
                <a:latin typeface="Arial" panose="020B0604020202020204" pitchFamily="34" charset="0"/>
                <a:cs typeface="Arial" panose="020B0604020202020204" pitchFamily="34" charset="0"/>
              </a:rPr>
              <a:t>  </a:t>
            </a:r>
          </a:p>
          <a:p>
            <a:pPr>
              <a:lnSpc>
                <a:spcPct val="90000"/>
              </a:lnSpc>
            </a:pPr>
            <a:endParaRPr lang="en-GB" sz="2000" dirty="0"/>
          </a:p>
        </p:txBody>
      </p:sp>
      <p:sp>
        <p:nvSpPr>
          <p:cNvPr id="4" name="Date Placeholder 3">
            <a:extLst>
              <a:ext uri="{FF2B5EF4-FFF2-40B4-BE49-F238E27FC236}">
                <a16:creationId xmlns:a16="http://schemas.microsoft.com/office/drawing/2014/main" id="{599C273B-E467-DA77-0FD1-49FBC901010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7C9B7DCC-D20A-1038-2294-826A0E0CA9E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sp>
        <p:nvSpPr>
          <p:cNvPr id="7" name="TextBox 6">
            <a:extLst>
              <a:ext uri="{FF2B5EF4-FFF2-40B4-BE49-F238E27FC236}">
                <a16:creationId xmlns:a16="http://schemas.microsoft.com/office/drawing/2014/main" id="{1CE48FA0-5521-6328-4A22-9A4704092F3F}"/>
              </a:ext>
            </a:extLst>
          </p:cNvPr>
          <p:cNvSpPr txBox="1"/>
          <p:nvPr/>
        </p:nvSpPr>
        <p:spPr>
          <a:xfrm>
            <a:off x="6084167" y="4441020"/>
            <a:ext cx="2602633" cy="369332"/>
          </a:xfrm>
          <a:prstGeom prst="rect">
            <a:avLst/>
          </a:prstGeom>
          <a:noFill/>
        </p:spPr>
        <p:txBody>
          <a:bodyPr wrap="square">
            <a:spAutoFit/>
          </a:bodyPr>
          <a:lstStyle/>
          <a:p>
            <a:r>
              <a:rPr lang="en-GB" i="1" dirty="0"/>
              <a:t>Image by NHS, </a:t>
            </a:r>
            <a:r>
              <a:rPr lang="en-GB" dirty="0"/>
              <a:t>(2023) </a:t>
            </a:r>
          </a:p>
        </p:txBody>
      </p:sp>
      <p:pic>
        <p:nvPicPr>
          <p:cNvPr id="8" name="Content Placeholder 7">
            <a:extLst>
              <a:ext uri="{FF2B5EF4-FFF2-40B4-BE49-F238E27FC236}">
                <a16:creationId xmlns:a16="http://schemas.microsoft.com/office/drawing/2014/main" id="{7255FB79-41F6-3318-A5EE-3C175D109835}"/>
              </a:ext>
            </a:extLst>
          </p:cNvPr>
          <p:cNvPicPr>
            <a:picLocks noChangeAspect="1"/>
          </p:cNvPicPr>
          <p:nvPr/>
        </p:nvPicPr>
        <p:blipFill>
          <a:blip r:embed="rId2"/>
          <a:stretch>
            <a:fillRect/>
          </a:stretch>
        </p:blipFill>
        <p:spPr bwMode="auto">
          <a:xfrm>
            <a:off x="6084167" y="1748620"/>
            <a:ext cx="2793132" cy="269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70848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274638"/>
            <a:ext cx="8229600" cy="1143000"/>
          </a:xfrm>
        </p:spPr>
        <p:txBody>
          <a:bodyPr wrap="square" anchor="ctr">
            <a:normAutofit/>
          </a:bodyPr>
          <a:lstStyle/>
          <a:p>
            <a:r>
              <a:rPr lang="en-GB" sz="3600" dirty="0">
                <a:latin typeface="Arial" panose="020B0604020202020204" pitchFamily="34" charset="0"/>
                <a:cs typeface="Arial" panose="020B0604020202020204" pitchFamily="34" charset="0"/>
              </a:rPr>
              <a:t>Demographic information </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sz="half" idx="1"/>
          </p:nvPr>
        </p:nvSpPr>
        <p:spPr>
          <a:xfrm>
            <a:off x="457200" y="1600201"/>
            <a:ext cx="4906888" cy="3989040"/>
          </a:xfrm>
        </p:spPr>
        <p:txBody>
          <a:bodyPr wrap="square" anchor="t">
            <a:normAutofit/>
          </a:bodyPr>
          <a:lstStyle/>
          <a:p>
            <a:pPr>
              <a:lnSpc>
                <a:spcPct val="90000"/>
              </a:lnSpc>
            </a:pPr>
            <a:r>
              <a:rPr lang="en-GB" sz="2000" dirty="0">
                <a:latin typeface="Arial" panose="020B0604020202020204" pitchFamily="34" charset="0"/>
                <a:cs typeface="Arial" panose="020B0604020202020204" pitchFamily="34" charset="0"/>
              </a:rPr>
              <a:t>Age: 60 years old</a:t>
            </a:r>
          </a:p>
          <a:p>
            <a:pPr>
              <a:lnSpc>
                <a:spcPct val="90000"/>
              </a:lnSpc>
            </a:pPr>
            <a:r>
              <a:rPr lang="en-GB" sz="2000" dirty="0">
                <a:latin typeface="Arial" panose="020B0604020202020204" pitchFamily="34" charset="0"/>
                <a:cs typeface="Arial" panose="020B0604020202020204" pitchFamily="34" charset="0"/>
              </a:rPr>
              <a:t>Sex: Male </a:t>
            </a:r>
          </a:p>
          <a:p>
            <a:pPr>
              <a:lnSpc>
                <a:spcPct val="90000"/>
              </a:lnSpc>
            </a:pPr>
            <a:r>
              <a:rPr lang="en-GB" sz="2000" dirty="0">
                <a:latin typeface="Arial" panose="020B0604020202020204" pitchFamily="34" charset="0"/>
                <a:cs typeface="Arial" panose="020B0604020202020204" pitchFamily="34" charset="0"/>
              </a:rPr>
              <a:t>Ethnicity: White</a:t>
            </a:r>
          </a:p>
          <a:p>
            <a:pPr>
              <a:lnSpc>
                <a:spcPct val="90000"/>
              </a:lnSpc>
            </a:pPr>
            <a:r>
              <a:rPr lang="en-GB" sz="2000" dirty="0">
                <a:latin typeface="Arial" panose="020B0604020202020204" pitchFamily="34" charset="0"/>
                <a:cs typeface="Arial" panose="020B0604020202020204" pitchFamily="34" charset="0"/>
              </a:rPr>
              <a:t>Residence: London UK</a:t>
            </a:r>
          </a:p>
          <a:p>
            <a:pPr>
              <a:lnSpc>
                <a:spcPct val="90000"/>
              </a:lnSpc>
            </a:pPr>
            <a:r>
              <a:rPr lang="en-GB" sz="2000" dirty="0">
                <a:latin typeface="Arial" panose="020B0604020202020204" pitchFamily="34" charset="0"/>
                <a:cs typeface="Arial" panose="020B0604020202020204" pitchFamily="34" charset="0"/>
              </a:rPr>
              <a:t>Occupation: Self-employed carpet cleaner</a:t>
            </a:r>
          </a:p>
          <a:p>
            <a:pPr>
              <a:lnSpc>
                <a:spcPct val="90000"/>
              </a:lnSpc>
            </a:pPr>
            <a:r>
              <a:rPr lang="en-GB" sz="2000" dirty="0">
                <a:latin typeface="Arial" panose="020B0604020202020204" pitchFamily="34" charset="0"/>
                <a:cs typeface="Arial" panose="020B0604020202020204" pitchFamily="34" charset="0"/>
              </a:rPr>
              <a:t>Diagnosis: Colorectal cancer, stage 1, located in the sigmoid colon.</a:t>
            </a:r>
          </a:p>
          <a:p>
            <a:pPr>
              <a:lnSpc>
                <a:spcPct val="90000"/>
              </a:lnSpc>
            </a:pPr>
            <a:r>
              <a:rPr lang="en-GB" sz="2000" dirty="0">
                <a:latin typeface="Arial" panose="020B0604020202020204" pitchFamily="34" charset="0"/>
                <a:cs typeface="Arial" panose="020B0604020202020204" pitchFamily="34" charset="0"/>
              </a:rPr>
              <a:t>Reported symptoms: Constipation, rectal bleeding, blood in the stool, tiredness, episodes of fatigue </a:t>
            </a:r>
            <a:r>
              <a:rPr lang="en-GB" sz="2000" i="1" dirty="0">
                <a:latin typeface="Arial" panose="020B0604020202020204" pitchFamily="34" charset="0"/>
                <a:cs typeface="Arial" panose="020B0604020202020204" pitchFamily="34" charset="0"/>
              </a:rPr>
              <a:t>(NHS, 2023; Cancer Research UK, 2020).</a:t>
            </a:r>
            <a:endParaRPr lang="en-GB" sz="2000" dirty="0">
              <a:latin typeface="Arial" panose="020B0604020202020204" pitchFamily="34" charset="0"/>
              <a:cs typeface="Arial" panose="020B0604020202020204" pitchFamily="34" charset="0"/>
            </a:endParaRPr>
          </a:p>
          <a:p>
            <a:pPr>
              <a:lnSpc>
                <a:spcPct val="90000"/>
              </a:lnSpc>
            </a:pPr>
            <a:endParaRPr lang="en-GB" sz="1800" dirty="0"/>
          </a:p>
          <a:p>
            <a:pPr>
              <a:lnSpc>
                <a:spcPct val="90000"/>
              </a:lnSpc>
            </a:pPr>
            <a:endParaRPr lang="en-GB" sz="1800" dirty="0"/>
          </a:p>
          <a:p>
            <a:pPr>
              <a:lnSpc>
                <a:spcPct val="90000"/>
              </a:lnSpc>
            </a:pPr>
            <a:endParaRPr lang="en-GB" sz="1800" dirty="0"/>
          </a:p>
          <a:p>
            <a:pPr>
              <a:lnSpc>
                <a:spcPct val="90000"/>
              </a:lnSpc>
            </a:pPr>
            <a:endParaRPr lang="en-GB" sz="1800" dirty="0"/>
          </a:p>
          <a:p>
            <a:pPr marL="0" indent="0">
              <a:lnSpc>
                <a:spcPct val="90000"/>
              </a:lnSpc>
              <a:buNone/>
            </a:pPr>
            <a:endParaRPr lang="en-GB" sz="1800" dirty="0"/>
          </a:p>
        </p:txBody>
      </p:sp>
      <p:pic>
        <p:nvPicPr>
          <p:cNvPr id="6" name="Picture 2">
            <a:extLst>
              <a:ext uri="{FF2B5EF4-FFF2-40B4-BE49-F238E27FC236}">
                <a16:creationId xmlns:a16="http://schemas.microsoft.com/office/drawing/2014/main" id="{666348B3-908F-5AD9-3B0C-9EB7C3B5F34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r="26853" b="1"/>
          <a:stretch>
            <a:fillRect/>
          </a:stretch>
        </p:blipFill>
        <p:spPr bwMode="auto">
          <a:xfrm>
            <a:off x="5508104" y="1600201"/>
            <a:ext cx="3178696" cy="29809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
        <p:nvSpPr>
          <p:cNvPr id="8" name="TextBox 7">
            <a:extLst>
              <a:ext uri="{FF2B5EF4-FFF2-40B4-BE49-F238E27FC236}">
                <a16:creationId xmlns:a16="http://schemas.microsoft.com/office/drawing/2014/main" id="{975D9740-0326-37FE-475B-72D405DC8A0D}"/>
              </a:ext>
            </a:extLst>
          </p:cNvPr>
          <p:cNvSpPr txBox="1"/>
          <p:nvPr/>
        </p:nvSpPr>
        <p:spPr>
          <a:xfrm>
            <a:off x="5508104" y="4721580"/>
            <a:ext cx="3312368" cy="338554"/>
          </a:xfrm>
          <a:prstGeom prst="rect">
            <a:avLst/>
          </a:prstGeom>
          <a:noFill/>
        </p:spPr>
        <p:txBody>
          <a:bodyPr wrap="square">
            <a:spAutoFit/>
          </a:bodyPr>
          <a:lstStyle/>
          <a:p>
            <a:r>
              <a:rPr lang="en-GB" sz="1600" i="1" dirty="0"/>
              <a:t>Image by Dreamstime.com </a:t>
            </a:r>
            <a:r>
              <a:rPr lang="en-GB" sz="1600" dirty="0"/>
              <a:t>(n.d.) </a:t>
            </a:r>
          </a:p>
        </p:txBody>
      </p:sp>
    </p:spTree>
    <p:extLst>
      <p:ext uri="{BB962C8B-B14F-4D97-AF65-F5344CB8AC3E}">
        <p14:creationId xmlns:p14="http://schemas.microsoft.com/office/powerpoint/2010/main" val="1196154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7082B-C83B-3185-D490-85B28BC5A0BC}"/>
              </a:ext>
            </a:extLst>
          </p:cNvPr>
          <p:cNvSpPr>
            <a:spLocks noGrp="1"/>
          </p:cNvSpPr>
          <p:nvPr>
            <p:ph type="title"/>
          </p:nvPr>
        </p:nvSpPr>
        <p:spPr>
          <a:xfrm>
            <a:off x="457200" y="274638"/>
            <a:ext cx="8229600" cy="1143000"/>
          </a:xfrm>
        </p:spPr>
        <p:txBody>
          <a:bodyPr wrap="square" anchor="ctr">
            <a:normAutofit/>
          </a:bodyPr>
          <a:lstStyle/>
          <a:p>
            <a:r>
              <a:rPr lang="en-GB" sz="3600" dirty="0">
                <a:latin typeface="Arial" panose="020B0604020202020204" pitchFamily="34" charset="0"/>
                <a:cs typeface="Arial" panose="020B0604020202020204" pitchFamily="34" charset="0"/>
              </a:rPr>
              <a:t>Additional Notes</a:t>
            </a:r>
          </a:p>
        </p:txBody>
      </p:sp>
      <p:sp>
        <p:nvSpPr>
          <p:cNvPr id="3" name="Content Placeholder 2">
            <a:extLst>
              <a:ext uri="{FF2B5EF4-FFF2-40B4-BE49-F238E27FC236}">
                <a16:creationId xmlns:a16="http://schemas.microsoft.com/office/drawing/2014/main" id="{0D1E18ED-69E3-BB78-0462-C3AFA911369E}"/>
              </a:ext>
            </a:extLst>
          </p:cNvPr>
          <p:cNvSpPr>
            <a:spLocks noGrp="1"/>
          </p:cNvSpPr>
          <p:nvPr>
            <p:ph sz="half" idx="1"/>
          </p:nvPr>
        </p:nvSpPr>
        <p:spPr>
          <a:xfrm>
            <a:off x="457200" y="1600201"/>
            <a:ext cx="5050904" cy="3989040"/>
          </a:xfrm>
        </p:spPr>
        <p:txBody>
          <a:bodyPr wrap="square" anchor="t">
            <a:normAutofit fontScale="92500"/>
          </a:bodyPr>
          <a:lstStyle/>
          <a:p>
            <a:r>
              <a:rPr lang="en-US" sz="2000" dirty="0">
                <a:latin typeface="Arial" panose="020B0604020202020204" pitchFamily="34" charset="0"/>
                <a:cs typeface="Arial" panose="020B0604020202020204" pitchFamily="34" charset="0"/>
              </a:rPr>
              <a:t>The patient has no previous history with a close relative with bowel cancer </a:t>
            </a:r>
            <a:r>
              <a:rPr lang="en-US" sz="2000" i="1" dirty="0">
                <a:latin typeface="Arial" panose="020B0604020202020204" pitchFamily="34" charset="0"/>
                <a:cs typeface="Arial" panose="020B0604020202020204" pitchFamily="34" charset="0"/>
              </a:rPr>
              <a:t>(NHS England, 2022).</a:t>
            </a:r>
          </a:p>
          <a:p>
            <a:endParaRPr lang="en-US" sz="2000" i="1"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There are previous cases of high blood pressure in his relatives, but he has not experienced any issues with this to date.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Treatment plan will be personalized based on the patient condition, tumour location, and disease stage </a:t>
            </a:r>
            <a:r>
              <a:rPr lang="en-GB" sz="2000" i="1" dirty="0">
                <a:latin typeface="Arial" panose="020B0604020202020204" pitchFamily="34" charset="0"/>
                <a:cs typeface="Arial" panose="020B0604020202020204" pitchFamily="34" charset="0"/>
              </a:rPr>
              <a:t>(NICE, 2012).</a:t>
            </a:r>
            <a:r>
              <a:rPr lang="en-GB" sz="2000" dirty="0">
                <a:latin typeface="Arial" panose="020B0604020202020204" pitchFamily="34" charset="0"/>
                <a:cs typeface="Arial" panose="020B0604020202020204" pitchFamily="34" charset="0"/>
              </a:rPr>
              <a:t> </a:t>
            </a:r>
          </a:p>
          <a:p>
            <a:endParaRPr lang="en-GB" dirty="0"/>
          </a:p>
        </p:txBody>
      </p:sp>
      <p:pic>
        <p:nvPicPr>
          <p:cNvPr id="2052" name="Picture 4">
            <a:extLst>
              <a:ext uri="{FF2B5EF4-FFF2-40B4-BE49-F238E27FC236}">
                <a16:creationId xmlns:a16="http://schemas.microsoft.com/office/drawing/2014/main" id="{A2F405D0-EB12-4E73-6F0A-0EBBA1F6FDD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5362" r="21491" b="1"/>
          <a:stretch>
            <a:fillRect/>
          </a:stretch>
        </p:blipFill>
        <p:spPr bwMode="auto">
          <a:xfrm>
            <a:off x="5544108" y="1600201"/>
            <a:ext cx="3348372" cy="2980927"/>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871FD6ED-E615-51CB-3B24-B60A3A03F00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20656669-A993-C16A-3A4E-AD149DCDBDC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
        <p:nvSpPr>
          <p:cNvPr id="7" name="TextBox 6">
            <a:extLst>
              <a:ext uri="{FF2B5EF4-FFF2-40B4-BE49-F238E27FC236}">
                <a16:creationId xmlns:a16="http://schemas.microsoft.com/office/drawing/2014/main" id="{AA490823-A466-9374-39B8-79450307B437}"/>
              </a:ext>
            </a:extLst>
          </p:cNvPr>
          <p:cNvSpPr txBox="1"/>
          <p:nvPr/>
        </p:nvSpPr>
        <p:spPr>
          <a:xfrm>
            <a:off x="5687616" y="4581128"/>
            <a:ext cx="3456384" cy="338554"/>
          </a:xfrm>
          <a:prstGeom prst="rect">
            <a:avLst/>
          </a:prstGeom>
          <a:noFill/>
        </p:spPr>
        <p:txBody>
          <a:bodyPr wrap="square">
            <a:spAutoFit/>
          </a:bodyPr>
          <a:lstStyle/>
          <a:p>
            <a:r>
              <a:rPr lang="en-GB" sz="1600" i="1" dirty="0"/>
              <a:t>Image by Dreamstime.com </a:t>
            </a:r>
            <a:r>
              <a:rPr lang="en-GB" sz="1600" dirty="0"/>
              <a:t>(n.d.) </a:t>
            </a:r>
          </a:p>
        </p:txBody>
      </p:sp>
    </p:spTree>
    <p:extLst>
      <p:ext uri="{BB962C8B-B14F-4D97-AF65-F5344CB8AC3E}">
        <p14:creationId xmlns:p14="http://schemas.microsoft.com/office/powerpoint/2010/main" val="2092417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D2BB5-A7EA-2251-4FE5-3355E7F72387}"/>
              </a:ext>
            </a:extLst>
          </p:cNvPr>
          <p:cNvSpPr>
            <a:spLocks noGrp="1"/>
          </p:cNvSpPr>
          <p:nvPr>
            <p:ph type="title"/>
          </p:nvPr>
        </p:nvSpPr>
        <p:spPr>
          <a:xfrm>
            <a:off x="457200" y="322349"/>
            <a:ext cx="8229600" cy="1234443"/>
          </a:xfrm>
        </p:spPr>
        <p:txBody>
          <a:bodyPr/>
          <a:lstStyle/>
          <a:p>
            <a:r>
              <a:rPr lang="en-US" sz="3600" dirty="0">
                <a:latin typeface="Arial" panose="020B0604020202020204" pitchFamily="34" charset="0"/>
                <a:cs typeface="Arial" panose="020B0604020202020204" pitchFamily="34" charset="0"/>
              </a:rPr>
              <a:t>Health Measurements</a:t>
            </a:r>
            <a:br>
              <a:rPr lang="en-US" dirty="0"/>
            </a:br>
            <a:endParaRPr lang="en-GB" dirty="0"/>
          </a:p>
        </p:txBody>
      </p:sp>
      <p:sp>
        <p:nvSpPr>
          <p:cNvPr id="3" name="Content Placeholder 2">
            <a:extLst>
              <a:ext uri="{FF2B5EF4-FFF2-40B4-BE49-F238E27FC236}">
                <a16:creationId xmlns:a16="http://schemas.microsoft.com/office/drawing/2014/main" id="{5A8481A5-7234-033E-E738-70D06258387A}"/>
              </a:ext>
            </a:extLst>
          </p:cNvPr>
          <p:cNvSpPr>
            <a:spLocks noGrp="1"/>
          </p:cNvSpPr>
          <p:nvPr>
            <p:ph idx="1"/>
          </p:nvPr>
        </p:nvSpPr>
        <p:spPr>
          <a:xfrm>
            <a:off x="250825" y="1556792"/>
            <a:ext cx="5339631" cy="3816424"/>
          </a:xfrm>
        </p:spPr>
        <p:txBody>
          <a:bodyPr/>
          <a:lstStyle/>
          <a:p>
            <a:endParaRPr lang="en-GB" sz="1800" dirty="0">
              <a:solidFill>
                <a:srgbClr val="0070C0"/>
              </a:solidFill>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Weight: 159 lbs</a:t>
            </a:r>
          </a:p>
          <a:p>
            <a:r>
              <a:rPr lang="en-GB" sz="2000" dirty="0">
                <a:latin typeface="Arial" panose="020B0604020202020204" pitchFamily="34" charset="0"/>
                <a:cs typeface="Arial" panose="020B0604020202020204" pitchFamily="34" charset="0"/>
              </a:rPr>
              <a:t>Height: 69 inches</a:t>
            </a:r>
          </a:p>
          <a:p>
            <a:r>
              <a:rPr lang="en-GB" sz="2000" dirty="0">
                <a:latin typeface="Arial" panose="020B0604020202020204" pitchFamily="34" charset="0"/>
                <a:cs typeface="Arial" panose="020B0604020202020204" pitchFamily="34" charset="0"/>
              </a:rPr>
              <a:t>BMI: 22.5 (normal)</a:t>
            </a:r>
          </a:p>
          <a:p>
            <a:r>
              <a:rPr lang="en-GB" sz="2000" dirty="0"/>
              <a:t>Laboratory Findings: Iron deficiency anaemia (IDA).</a:t>
            </a:r>
          </a:p>
          <a:p>
            <a:r>
              <a:rPr lang="en-GB" sz="2000" dirty="0"/>
              <a:t>Energy levels: Reduced, fatigue reported</a:t>
            </a:r>
          </a:p>
          <a:p>
            <a:r>
              <a:rPr lang="en-GB" sz="2000" dirty="0"/>
              <a:t>Bowel habits: Constipation, blood in stool, rectal bleeding.</a:t>
            </a:r>
          </a:p>
          <a:p>
            <a:endParaRPr lang="en-GB" sz="1800" dirty="0">
              <a:solidFill>
                <a:srgbClr val="0070C0"/>
              </a:solidFill>
              <a:latin typeface="Arial" panose="020B0604020202020204" pitchFamily="34" charset="0"/>
              <a:cs typeface="Arial" panose="020B0604020202020204" pitchFamily="34" charset="0"/>
            </a:endParaRPr>
          </a:p>
          <a:p>
            <a:endParaRPr lang="en-GB" sz="1800" dirty="0">
              <a:solidFill>
                <a:srgbClr val="0070C0"/>
              </a:solidFill>
              <a:latin typeface="Arial" panose="020B0604020202020204" pitchFamily="34" charset="0"/>
              <a:cs typeface="Arial" panose="020B0604020202020204" pitchFamily="34" charset="0"/>
            </a:endParaRPr>
          </a:p>
          <a:p>
            <a:endParaRPr lang="en-GB" sz="1800" dirty="0">
              <a:solidFill>
                <a:srgbClr val="0070C0"/>
              </a:solidFill>
              <a:latin typeface="Arial" panose="020B0604020202020204" pitchFamily="34" charset="0"/>
              <a:cs typeface="Arial" panose="020B0604020202020204" pitchFamily="34" charset="0"/>
            </a:endParaRPr>
          </a:p>
          <a:p>
            <a:endParaRPr lang="en-GB" sz="1800" dirty="0">
              <a:solidFill>
                <a:srgbClr val="0070C0"/>
              </a:solidFill>
              <a:latin typeface="Arial" panose="020B0604020202020204" pitchFamily="34" charset="0"/>
              <a:cs typeface="Arial" panose="020B0604020202020204" pitchFamily="34" charset="0"/>
            </a:endParaRPr>
          </a:p>
          <a:p>
            <a:endParaRPr lang="en-GB" sz="1800" dirty="0">
              <a:solidFill>
                <a:srgbClr val="0070C0"/>
              </a:solidFill>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8B8E4B2D-BED3-B775-63F2-21F572090E2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9F1B4CB8-CFE3-ABC9-71F3-DDB423306BEE}"/>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8" name="Picture 7">
            <a:extLst>
              <a:ext uri="{FF2B5EF4-FFF2-40B4-BE49-F238E27FC236}">
                <a16:creationId xmlns:a16="http://schemas.microsoft.com/office/drawing/2014/main" id="{FB6DA71E-9533-274B-63FD-1C3620B27940}"/>
              </a:ext>
            </a:extLst>
          </p:cNvPr>
          <p:cNvPicPr>
            <a:picLocks noChangeAspect="1"/>
          </p:cNvPicPr>
          <p:nvPr/>
        </p:nvPicPr>
        <p:blipFill>
          <a:blip r:embed="rId2"/>
          <a:stretch>
            <a:fillRect/>
          </a:stretch>
        </p:blipFill>
        <p:spPr>
          <a:xfrm>
            <a:off x="5724128" y="1736812"/>
            <a:ext cx="3096344" cy="2844316"/>
          </a:xfrm>
          <a:prstGeom prst="rect">
            <a:avLst/>
          </a:prstGeom>
        </p:spPr>
      </p:pic>
      <p:sp>
        <p:nvSpPr>
          <p:cNvPr id="10" name="TextBox 9">
            <a:extLst>
              <a:ext uri="{FF2B5EF4-FFF2-40B4-BE49-F238E27FC236}">
                <a16:creationId xmlns:a16="http://schemas.microsoft.com/office/drawing/2014/main" id="{9ABCA3F0-B08D-3A47-0269-52D28924CE01}"/>
              </a:ext>
            </a:extLst>
          </p:cNvPr>
          <p:cNvSpPr txBox="1"/>
          <p:nvPr/>
        </p:nvSpPr>
        <p:spPr>
          <a:xfrm>
            <a:off x="5724128" y="4597955"/>
            <a:ext cx="2808312" cy="369332"/>
          </a:xfrm>
          <a:prstGeom prst="rect">
            <a:avLst/>
          </a:prstGeom>
          <a:noFill/>
        </p:spPr>
        <p:txBody>
          <a:bodyPr wrap="square">
            <a:spAutoFit/>
          </a:bodyPr>
          <a:lstStyle/>
          <a:p>
            <a:r>
              <a:rPr lang="en-GB" i="1" dirty="0"/>
              <a:t>Image by NHS, (2024) </a:t>
            </a:r>
          </a:p>
        </p:txBody>
      </p:sp>
    </p:spTree>
    <p:extLst>
      <p:ext uri="{BB962C8B-B14F-4D97-AF65-F5344CB8AC3E}">
        <p14:creationId xmlns:p14="http://schemas.microsoft.com/office/powerpoint/2010/main" val="951037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71483CC-4CE3-1BFC-74A6-A9369272DD25}"/>
              </a:ext>
            </a:extLst>
          </p:cNvPr>
          <p:cNvSpPr>
            <a:spLocks noGrp="1"/>
          </p:cNvSpPr>
          <p:nvPr>
            <p:ph type="title"/>
          </p:nvPr>
        </p:nvSpPr>
        <p:spPr>
          <a:xfrm>
            <a:off x="457200" y="274638"/>
            <a:ext cx="8229600" cy="778098"/>
          </a:xfrm>
        </p:spPr>
        <p:txBody>
          <a:bodyPr/>
          <a:lstStyle/>
          <a:p>
            <a:r>
              <a:rPr lang="en-GB" sz="3600" dirty="0">
                <a:latin typeface="Arial" panose="020B0604020202020204" pitchFamily="34" charset="0"/>
                <a:cs typeface="Arial" panose="020B0604020202020204" pitchFamily="34" charset="0"/>
              </a:rPr>
              <a:t>Physical Examination</a:t>
            </a:r>
            <a:endParaRPr lang="en-GB" sz="3600" dirty="0"/>
          </a:p>
        </p:txBody>
      </p:sp>
      <p:sp>
        <p:nvSpPr>
          <p:cNvPr id="8" name="Content Placeholder 7">
            <a:extLst>
              <a:ext uri="{FF2B5EF4-FFF2-40B4-BE49-F238E27FC236}">
                <a16:creationId xmlns:a16="http://schemas.microsoft.com/office/drawing/2014/main" id="{C7EB0FAF-CAD3-1887-5DB1-8AB4E88AE99B}"/>
              </a:ext>
            </a:extLst>
          </p:cNvPr>
          <p:cNvSpPr>
            <a:spLocks noGrp="1"/>
          </p:cNvSpPr>
          <p:nvPr>
            <p:ph idx="1"/>
          </p:nvPr>
        </p:nvSpPr>
        <p:spPr>
          <a:xfrm>
            <a:off x="250825" y="1268760"/>
            <a:ext cx="8713663" cy="4392488"/>
          </a:xfrm>
        </p:spPr>
        <p:txBody>
          <a:bodyPr/>
          <a:lstStyle/>
          <a:p>
            <a:pPr>
              <a:spcBef>
                <a:spcPct val="0"/>
              </a:spcBef>
            </a:pPr>
            <a:r>
              <a:rPr lang="en-US" altLang="en-US" sz="2000" dirty="0">
                <a:latin typeface="Arial" panose="020B0604020202020204" pitchFamily="34" charset="0"/>
              </a:rPr>
              <a:t>Heart rate: 78 beats per minute</a:t>
            </a:r>
          </a:p>
          <a:p>
            <a:pPr lvl="0">
              <a:spcBef>
                <a:spcPct val="0"/>
              </a:spcBef>
            </a:pPr>
            <a:endParaRPr lang="en-US" altLang="en-US" sz="2000" dirty="0">
              <a:latin typeface="Arial" panose="020B0604020202020204" pitchFamily="34" charset="0"/>
            </a:endParaRPr>
          </a:p>
          <a:p>
            <a:pPr lvl="0">
              <a:spcBef>
                <a:spcPct val="0"/>
              </a:spcBef>
            </a:pPr>
            <a:r>
              <a:rPr lang="en-US" altLang="en-US" sz="2000" dirty="0">
                <a:latin typeface="Arial" panose="020B0604020202020204" pitchFamily="34" charset="0"/>
              </a:rPr>
              <a:t>Respiratory: 16 breaths per minute</a:t>
            </a:r>
          </a:p>
          <a:p>
            <a:pPr lvl="0">
              <a:spcBef>
                <a:spcPct val="0"/>
              </a:spcBef>
            </a:pPr>
            <a:endParaRPr lang="en-GB" sz="2000" dirty="0">
              <a:latin typeface="Arial" panose="020B0604020202020204" pitchFamily="34" charset="0"/>
              <a:cs typeface="Arial" panose="020B0604020202020204" pitchFamily="34" charset="0"/>
            </a:endParaRPr>
          </a:p>
          <a:p>
            <a:pPr lvl="0">
              <a:spcBef>
                <a:spcPct val="0"/>
              </a:spcBef>
            </a:pPr>
            <a:r>
              <a:rPr lang="en-GB" sz="2000" dirty="0">
                <a:latin typeface="Arial" panose="020B0604020202020204" pitchFamily="34" charset="0"/>
                <a:cs typeface="Arial" panose="020B0604020202020204" pitchFamily="34" charset="0"/>
              </a:rPr>
              <a:t>Systolic Blood Pressure 96 – 140 mmHg</a:t>
            </a:r>
          </a:p>
          <a:p>
            <a:pPr lvl="0">
              <a:spcBef>
                <a:spcPct val="0"/>
              </a:spcBef>
            </a:pPr>
            <a:endParaRPr lang="en-GB" sz="2000" dirty="0">
              <a:latin typeface="Arial" panose="020B0604020202020204" pitchFamily="34" charset="0"/>
              <a:cs typeface="Arial" panose="020B0604020202020204" pitchFamily="34" charset="0"/>
            </a:endParaRPr>
          </a:p>
          <a:p>
            <a:pPr lvl="0">
              <a:spcBef>
                <a:spcPct val="0"/>
              </a:spcBef>
            </a:pPr>
            <a:r>
              <a:rPr lang="en-GB" sz="2000" dirty="0">
                <a:latin typeface="Arial" panose="020B0604020202020204" pitchFamily="34" charset="0"/>
                <a:cs typeface="Arial" panose="020B0604020202020204" pitchFamily="34" charset="0"/>
              </a:rPr>
              <a:t>Diastolic Blood Pressure  60 – 90 mmHg </a:t>
            </a:r>
          </a:p>
          <a:p>
            <a:pPr>
              <a:spcBef>
                <a:spcPct val="0"/>
              </a:spcBef>
            </a:pPr>
            <a:endParaRPr lang="en-US" altLang="en-US" sz="2000" dirty="0">
              <a:latin typeface="Arial" panose="020B0604020202020204" pitchFamily="34" charset="0"/>
            </a:endParaRPr>
          </a:p>
          <a:p>
            <a:pPr>
              <a:spcBef>
                <a:spcPct val="0"/>
              </a:spcBef>
            </a:pPr>
            <a:r>
              <a:rPr lang="en-US" altLang="en-US" sz="2000" dirty="0">
                <a:latin typeface="Arial" panose="020B0604020202020204" pitchFamily="34" charset="0"/>
              </a:rPr>
              <a:t>Temperature: 36 °C </a:t>
            </a:r>
            <a:r>
              <a:rPr lang="en-US" altLang="en-US" sz="2000" i="1" dirty="0">
                <a:latin typeface="Arial" panose="020B0604020202020204" pitchFamily="34" charset="0"/>
              </a:rPr>
              <a:t>(Vital Signs Calculator, 2016; Cleveland Clinic, 2023).</a:t>
            </a:r>
          </a:p>
          <a:p>
            <a:pPr>
              <a:spcBef>
                <a:spcPct val="0"/>
              </a:spcBef>
            </a:pPr>
            <a:endParaRPr lang="en-GB" sz="2000" dirty="0">
              <a:latin typeface="Arial" panose="020B0604020202020204" pitchFamily="34" charset="0"/>
              <a:cs typeface="Arial" panose="020B0604020202020204" pitchFamily="34" charset="0"/>
            </a:endParaRPr>
          </a:p>
          <a:p>
            <a:pPr>
              <a:spcBef>
                <a:spcPct val="0"/>
              </a:spcBef>
            </a:pPr>
            <a:r>
              <a:rPr lang="en-GB" sz="2000" dirty="0">
                <a:latin typeface="Arial" panose="020B0604020202020204" pitchFamily="34" charset="0"/>
                <a:cs typeface="Arial" panose="020B0604020202020204" pitchFamily="34" charset="0"/>
              </a:rPr>
              <a:t>This means, the patient’s vital signs are normal. Heart rate, breathing, temperature, and oxygen levels are in healthy limits. The blood pressure is a little high, but the patient is generally stable </a:t>
            </a:r>
            <a:r>
              <a:rPr lang="en-GB" sz="2000" i="1" dirty="0">
                <a:latin typeface="Arial" panose="020B0604020202020204" pitchFamily="34" charset="0"/>
                <a:cs typeface="Arial" panose="020B0604020202020204" pitchFamily="34" charset="0"/>
              </a:rPr>
              <a:t>(</a:t>
            </a:r>
            <a:r>
              <a:rPr lang="en-US" altLang="en-US" sz="2000" i="1" dirty="0">
                <a:latin typeface="Arial" panose="020B0604020202020204" pitchFamily="34" charset="0"/>
              </a:rPr>
              <a:t>Cleveland Clinic, 2023).</a:t>
            </a:r>
            <a:endParaRPr lang="en-GB" sz="2000" i="1" dirty="0">
              <a:latin typeface="Arial" panose="020B0604020202020204" pitchFamily="34" charset="0"/>
              <a:cs typeface="Arial" panose="020B0604020202020204" pitchFamily="34" charset="0"/>
            </a:endParaRPr>
          </a:p>
          <a:p>
            <a:pPr>
              <a:spcBef>
                <a:spcPct val="0"/>
              </a:spcBef>
            </a:pPr>
            <a:endParaRPr lang="en-US" altLang="en-US" sz="2000" i="1" dirty="0">
              <a:latin typeface="Arial" panose="020B0604020202020204" pitchFamily="34" charset="0"/>
            </a:endParaRPr>
          </a:p>
          <a:p>
            <a:pPr>
              <a:spcBef>
                <a:spcPct val="0"/>
              </a:spcBef>
            </a:pPr>
            <a:endParaRPr lang="en-US" altLang="en-US" sz="2000" i="1" dirty="0">
              <a:latin typeface="Arial" panose="020B0604020202020204" pitchFamily="34" charset="0"/>
            </a:endParaRPr>
          </a:p>
          <a:p>
            <a:pPr>
              <a:spcBef>
                <a:spcPct val="0"/>
              </a:spcBef>
            </a:pPr>
            <a:endParaRPr lang="en-GB" sz="2000" dirty="0">
              <a:latin typeface="Arial" panose="020B0604020202020204" pitchFamily="34" charset="0"/>
              <a:cs typeface="Arial" panose="020B0604020202020204" pitchFamily="34" charset="0"/>
            </a:endParaRPr>
          </a:p>
          <a:p>
            <a:pPr>
              <a:spcBef>
                <a:spcPct val="0"/>
              </a:spcBef>
            </a:pPr>
            <a:endParaRPr lang="en-GB" sz="2000" dirty="0">
              <a:latin typeface="Arial" panose="020B0604020202020204" pitchFamily="34" charset="0"/>
              <a:cs typeface="Arial" panose="020B0604020202020204" pitchFamily="34" charset="0"/>
            </a:endParaRPr>
          </a:p>
          <a:p>
            <a:pPr>
              <a:spcBef>
                <a:spcPct val="0"/>
              </a:spcBef>
            </a:pPr>
            <a:endParaRPr lang="en-US" altLang="en-US" sz="2000" i="1" dirty="0">
              <a:latin typeface="Arial" panose="020B0604020202020204" pitchFamily="34" charset="0"/>
            </a:endParaRPr>
          </a:p>
          <a:p>
            <a:endParaRPr lang="en-GB" dirty="0"/>
          </a:p>
        </p:txBody>
      </p:sp>
      <p:sp>
        <p:nvSpPr>
          <p:cNvPr id="5" name="Date Placeholder 4">
            <a:extLst>
              <a:ext uri="{FF2B5EF4-FFF2-40B4-BE49-F238E27FC236}">
                <a16:creationId xmlns:a16="http://schemas.microsoft.com/office/drawing/2014/main" id="{F6CF7CDA-0DD0-69BF-FD63-FE6221043A5A}"/>
              </a:ext>
            </a:extLst>
          </p:cNvPr>
          <p:cNvSpPr>
            <a:spLocks noGrp="1"/>
          </p:cNvSpPr>
          <p:nvPr>
            <p:ph type="dt" sz="half" idx="10"/>
          </p:nvPr>
        </p:nvSpPr>
        <p:spPr/>
        <p:txBody>
          <a:bodyPr/>
          <a:lstStyle/>
          <a:p>
            <a:pPr>
              <a:defRPr/>
            </a:pPr>
            <a:fld id="{F7614AD2-EBEE-4B9C-B8EB-7B45076136C4}" type="datetime1">
              <a:rPr lang="en-GB" altLang="en-US" smtClean="0"/>
              <a:pPr>
                <a:defRPr/>
              </a:pPr>
              <a:t>18/12/2025</a:t>
            </a:fld>
            <a:endParaRPr lang="en-GB" altLang="en-US"/>
          </a:p>
        </p:txBody>
      </p:sp>
      <p:sp>
        <p:nvSpPr>
          <p:cNvPr id="6" name="Slide Number Placeholder 5">
            <a:extLst>
              <a:ext uri="{FF2B5EF4-FFF2-40B4-BE49-F238E27FC236}">
                <a16:creationId xmlns:a16="http://schemas.microsoft.com/office/drawing/2014/main" id="{578C8654-BA1F-1601-F83A-296011510DA3}"/>
              </a:ext>
            </a:extLst>
          </p:cNvPr>
          <p:cNvSpPr>
            <a:spLocks noGrp="1"/>
          </p:cNvSpPr>
          <p:nvPr>
            <p:ph type="sldNum" sz="quarter" idx="12"/>
          </p:nvPr>
        </p:nvSpPr>
        <p:spPr/>
        <p:txBody>
          <a:bodyPr/>
          <a:lstStyle/>
          <a:p>
            <a:pPr>
              <a:defRPr/>
            </a:pPr>
            <a:fld id="{386495F9-B3F5-4DDF-9323-6CEC80C52C17}" type="slidenum">
              <a:rPr lang="en-GB" altLang="en-US" smtClean="0"/>
              <a:pPr>
                <a:defRPr/>
              </a:pPr>
              <a:t>8</a:t>
            </a:fld>
            <a:endParaRPr lang="en-GB" altLang="en-US"/>
          </a:p>
        </p:txBody>
      </p:sp>
    </p:spTree>
    <p:extLst>
      <p:ext uri="{BB962C8B-B14F-4D97-AF65-F5344CB8AC3E}">
        <p14:creationId xmlns:p14="http://schemas.microsoft.com/office/powerpoint/2010/main" val="486591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AA9FA-441E-C56C-7FF2-8EC8413FA95B}"/>
              </a:ext>
            </a:extLst>
          </p:cNvPr>
          <p:cNvSpPr>
            <a:spLocks noGrp="1"/>
          </p:cNvSpPr>
          <p:nvPr>
            <p:ph type="title"/>
          </p:nvPr>
        </p:nvSpPr>
        <p:spPr>
          <a:xfrm>
            <a:off x="457200" y="274638"/>
            <a:ext cx="8229600" cy="706090"/>
          </a:xfrm>
        </p:spPr>
        <p:txBody>
          <a:bodyPr/>
          <a:lstStyle/>
          <a:p>
            <a:r>
              <a:rPr lang="en-US" sz="3600" dirty="0">
                <a:latin typeface="Arial" panose="020B0604020202020204" pitchFamily="34" charset="0"/>
                <a:cs typeface="Arial" panose="020B0604020202020204" pitchFamily="34" charset="0"/>
              </a:rPr>
              <a:t>Anatomy of the Large Intestine</a:t>
            </a:r>
            <a:endParaRPr lang="en-GB" sz="3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9C475C9-2CD1-7B3E-AF61-7C031ED0C8F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EE9EF8D0-A8E1-8083-0074-B928E9F98CC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11" name="TextBox 10">
            <a:extLst>
              <a:ext uri="{FF2B5EF4-FFF2-40B4-BE49-F238E27FC236}">
                <a16:creationId xmlns:a16="http://schemas.microsoft.com/office/drawing/2014/main" id="{B2FA7121-B58B-535D-4270-C87DA4F681D2}"/>
              </a:ext>
            </a:extLst>
          </p:cNvPr>
          <p:cNvSpPr txBox="1"/>
          <p:nvPr/>
        </p:nvSpPr>
        <p:spPr>
          <a:xfrm>
            <a:off x="6154568" y="5121535"/>
            <a:ext cx="2825883" cy="369332"/>
          </a:xfrm>
          <a:prstGeom prst="rect">
            <a:avLst/>
          </a:prstGeom>
          <a:noFill/>
        </p:spPr>
        <p:txBody>
          <a:bodyPr wrap="square">
            <a:spAutoFit/>
          </a:bodyPr>
          <a:lstStyle/>
          <a:p>
            <a:r>
              <a:rPr lang="en-GB" i="1" dirty="0"/>
              <a:t>Patient Info, (2023). </a:t>
            </a:r>
          </a:p>
        </p:txBody>
      </p:sp>
      <p:sp>
        <p:nvSpPr>
          <p:cNvPr id="8" name="TextBox 7">
            <a:extLst>
              <a:ext uri="{FF2B5EF4-FFF2-40B4-BE49-F238E27FC236}">
                <a16:creationId xmlns:a16="http://schemas.microsoft.com/office/drawing/2014/main" id="{F816D020-5639-B1FA-0B0E-CFA4DA76B604}"/>
              </a:ext>
            </a:extLst>
          </p:cNvPr>
          <p:cNvSpPr txBox="1"/>
          <p:nvPr/>
        </p:nvSpPr>
        <p:spPr>
          <a:xfrm>
            <a:off x="121598" y="1064593"/>
            <a:ext cx="4572000" cy="923330"/>
          </a:xfrm>
          <a:prstGeom prst="rect">
            <a:avLst/>
          </a:prstGeom>
          <a:noFill/>
        </p:spPr>
        <p:txBody>
          <a:bodyPr wrap="square">
            <a:spAutoFit/>
          </a:bodyPr>
          <a:lstStyle/>
          <a:p>
            <a:r>
              <a:rPr lang="en-US" sz="1800" dirty="0"/>
              <a:t>The colon is the first section of the large intestine and is divided into </a:t>
            </a:r>
            <a:r>
              <a:rPr lang="en-US" dirty="0"/>
              <a:t>four</a:t>
            </a:r>
            <a:r>
              <a:rPr lang="en-US" sz="1800" dirty="0"/>
              <a:t> parts:</a:t>
            </a:r>
            <a:endParaRPr lang="en-US" dirty="0"/>
          </a:p>
          <a:p>
            <a:pPr marL="0" indent="0">
              <a:buNone/>
            </a:pPr>
            <a:endParaRPr lang="en-US" sz="1800" dirty="0"/>
          </a:p>
        </p:txBody>
      </p:sp>
      <p:sp>
        <p:nvSpPr>
          <p:cNvPr id="13" name="TextBox 12">
            <a:extLst>
              <a:ext uri="{FF2B5EF4-FFF2-40B4-BE49-F238E27FC236}">
                <a16:creationId xmlns:a16="http://schemas.microsoft.com/office/drawing/2014/main" id="{2BD418F7-1B79-0994-5013-168238CC8FC3}"/>
              </a:ext>
            </a:extLst>
          </p:cNvPr>
          <p:cNvSpPr txBox="1"/>
          <p:nvPr/>
        </p:nvSpPr>
        <p:spPr>
          <a:xfrm>
            <a:off x="16124" y="1933108"/>
            <a:ext cx="6068044" cy="3693319"/>
          </a:xfrm>
          <a:prstGeom prst="rect">
            <a:avLst/>
          </a:prstGeom>
          <a:noFill/>
        </p:spPr>
        <p:txBody>
          <a:bodyPr wrap="square">
            <a:spAutoFit/>
          </a:bodyPr>
          <a:lstStyle/>
          <a:p>
            <a:pPr marL="285750" indent="-285750">
              <a:buFont typeface="Arial" panose="020B0604020202020204" pitchFamily="34" charset="0"/>
              <a:buChar char="•"/>
            </a:pPr>
            <a:r>
              <a:rPr lang="en-US" dirty="0"/>
              <a:t>A</a:t>
            </a:r>
            <a:r>
              <a:rPr lang="en-US" sz="1800" dirty="0"/>
              <a:t>scending colon: located on the right side. It is connected to the small intestine by a section of bowel called the caecum</a:t>
            </a:r>
            <a:r>
              <a:rPr lang="en-US" dirty="0"/>
              <a:t> </a:t>
            </a:r>
            <a:r>
              <a:rPr lang="en-US" i="1" dirty="0"/>
              <a:t>(Cancer Research, 2015).</a:t>
            </a:r>
            <a:endParaRPr lang="en-US" sz="1800"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a:t>
            </a:r>
            <a:r>
              <a:rPr lang="en-US" sz="1800" dirty="0"/>
              <a:t>ransverse colon: l</a:t>
            </a:r>
            <a:r>
              <a:rPr lang="en-US" dirty="0"/>
              <a:t>ocated </a:t>
            </a:r>
            <a:r>
              <a:rPr lang="en-US" sz="1800" dirty="0"/>
              <a:t>across the body from right to left, under the stomach </a:t>
            </a:r>
            <a:r>
              <a:rPr lang="en-US" i="1" dirty="0"/>
              <a:t>(Cancer Research, 2015).</a:t>
            </a:r>
            <a:endParaRPr lang="en-US" sz="1800"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a:t>
            </a:r>
            <a:r>
              <a:rPr lang="en-US" sz="1800" dirty="0"/>
              <a:t>escending colon: l</a:t>
            </a:r>
            <a:r>
              <a:rPr lang="en-US" dirty="0"/>
              <a:t>ocated </a:t>
            </a:r>
            <a:r>
              <a:rPr lang="en-US" sz="1800" dirty="0"/>
              <a:t>down the left side of the abdomen </a:t>
            </a:r>
            <a:r>
              <a:rPr lang="en-US" i="1" dirty="0"/>
              <a:t>(Cancer Research, 2015).</a:t>
            </a:r>
            <a:endParaRPr lang="en-US" sz="1800"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a:t>
            </a:r>
            <a:r>
              <a:rPr lang="en-US" sz="1800" dirty="0"/>
              <a:t>igmoid colon: an 'S' shaped bend that joins the descending colon to the  rectum </a:t>
            </a:r>
            <a:r>
              <a:rPr lang="en-US" sz="1800" i="1" dirty="0"/>
              <a:t>(Cancer Research, 2015).</a:t>
            </a:r>
          </a:p>
        </p:txBody>
      </p:sp>
      <p:pic>
        <p:nvPicPr>
          <p:cNvPr id="8194" name="Picture 2" descr="Large bowel showing a cancer">
            <a:extLst>
              <a:ext uri="{FF2B5EF4-FFF2-40B4-BE49-F238E27FC236}">
                <a16:creationId xmlns:a16="http://schemas.microsoft.com/office/drawing/2014/main" id="{E908197A-1E5A-F85F-4009-B469D8442B7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84168" y="976371"/>
            <a:ext cx="2924552" cy="4145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0487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576064"/>
          </a:xfrm>
        </p:spPr>
        <p:txBody>
          <a:bodyPr/>
          <a:lstStyle/>
          <a:p>
            <a:pPr algn="ctr"/>
            <a:r>
              <a:rPr lang="en-GB" sz="3600" dirty="0">
                <a:latin typeface="Arial" panose="020B0604020202020204" pitchFamily="34" charset="0"/>
                <a:cs typeface="Arial" panose="020B0604020202020204" pitchFamily="34" charset="0"/>
              </a:rPr>
              <a:t>Physiology </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107504" y="620688"/>
            <a:ext cx="6470376" cy="5040560"/>
          </a:xfrm>
        </p:spPr>
        <p:txBody>
          <a:bodyPr/>
          <a:lstStyle/>
          <a:p>
            <a:r>
              <a:rPr lang="en-US" sz="1800" dirty="0">
                <a:latin typeface="Arial" panose="020B0604020202020204" pitchFamily="34" charset="0"/>
                <a:cs typeface="Arial" panose="020B0604020202020204" pitchFamily="34" charset="0"/>
              </a:rPr>
              <a:t>The large intestine’s main job is to absorb water and electrolytes, produce and absorb vitamins, and turning these into solid stool and move it to the rectum and leave the body </a:t>
            </a:r>
            <a:r>
              <a:rPr lang="en-US" sz="1800" i="1" dirty="0">
                <a:latin typeface="Arial" panose="020B0604020202020204" pitchFamily="34" charset="0"/>
                <a:cs typeface="Arial" panose="020B0604020202020204" pitchFamily="34" charset="0"/>
              </a:rPr>
              <a:t>(Azzouz L. et al., 2023).</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Most nutrients and almost all water have already been absorbed by the small intestine </a:t>
            </a:r>
            <a:r>
              <a:rPr lang="en-US" sz="1800" i="1" dirty="0">
                <a:latin typeface="Arial" panose="020B0604020202020204" pitchFamily="34" charset="0"/>
                <a:cs typeface="Arial" panose="020B0604020202020204" pitchFamily="34" charset="0"/>
              </a:rPr>
              <a:t>(Azzouz L. et al., 2023).</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The ascending colon absorb the rest of the water and important nutrients, turning the leftover food into solid stool </a:t>
            </a:r>
            <a:r>
              <a:rPr lang="en-US" sz="1800" i="1" dirty="0">
                <a:latin typeface="Arial" panose="020B0604020202020204" pitchFamily="34" charset="0"/>
                <a:cs typeface="Arial" panose="020B0604020202020204" pitchFamily="34" charset="0"/>
              </a:rPr>
              <a:t>(Azzouz L. et al., 2023).</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The descending colon stores the stool until it is ready to move to the rectum </a:t>
            </a:r>
            <a:r>
              <a:rPr lang="en-US" sz="1800" i="1" dirty="0">
                <a:latin typeface="Arial" panose="020B0604020202020204" pitchFamily="34" charset="0"/>
                <a:cs typeface="Arial" panose="020B0604020202020204" pitchFamily="34" charset="0"/>
              </a:rPr>
              <a:t>(Azzouz L. et al., 2023).</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The sigmoid colon squeezes to push the stool into the rectum, which holds it until the body is ready to eliminate it </a:t>
            </a:r>
            <a:r>
              <a:rPr lang="en-US" sz="1800" i="1" dirty="0">
                <a:latin typeface="Arial" panose="020B0604020202020204" pitchFamily="34" charset="0"/>
                <a:cs typeface="Arial" panose="020B0604020202020204" pitchFamily="34" charset="0"/>
              </a:rPr>
              <a:t>(Azzouz L. et al., 2023).</a:t>
            </a:r>
            <a:endParaRPr lang="en-US" sz="1800" dirty="0">
              <a:latin typeface="Arial" panose="020B0604020202020204" pitchFamily="34" charset="0"/>
              <a:cs typeface="Arial" panose="020B0604020202020204" pitchFamily="34" charset="0"/>
            </a:endParaRPr>
          </a:p>
          <a:p>
            <a:endParaRPr lang="en-US" sz="2000" i="1" dirty="0">
              <a:latin typeface="Arial" panose="020B0604020202020204" pitchFamily="34" charset="0"/>
              <a:cs typeface="Arial" panose="020B0604020202020204" pitchFamily="34" charset="0"/>
            </a:endParaRPr>
          </a:p>
          <a:p>
            <a:endParaRPr lang="en-US" sz="2000" i="1" dirty="0">
              <a:latin typeface="Arial" panose="020B0604020202020204" pitchFamily="34" charset="0"/>
              <a:cs typeface="Arial" panose="020B0604020202020204" pitchFamily="34" charset="0"/>
            </a:endParaRPr>
          </a:p>
          <a:p>
            <a:endParaRPr lang="en-US" sz="2000" i="1" dirty="0">
              <a:latin typeface="Arial" panose="020B0604020202020204" pitchFamily="34" charset="0"/>
              <a:cs typeface="Arial" panose="020B0604020202020204" pitchFamily="34" charset="0"/>
            </a:endParaRPr>
          </a:p>
          <a:p>
            <a:endParaRPr lang="en-US" sz="2000" i="1" dirty="0">
              <a:latin typeface="Arial" panose="020B0604020202020204" pitchFamily="34" charset="0"/>
              <a:cs typeface="Arial" panose="020B0604020202020204" pitchFamily="34" charset="0"/>
            </a:endParaRPr>
          </a:p>
          <a:p>
            <a:endParaRPr lang="en-US" sz="2000" i="1" dirty="0">
              <a:latin typeface="Arial" panose="020B0604020202020204" pitchFamily="34" charset="0"/>
              <a:cs typeface="Arial" panose="020B0604020202020204" pitchFamily="34" charset="0"/>
            </a:endParaRPr>
          </a:p>
          <a:p>
            <a:endParaRPr lang="en-GB" sz="20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endParaRPr lang="en-GB" sz="1400" dirty="0">
              <a:solidFill>
                <a:srgbClr val="0070C0"/>
              </a:solidFill>
              <a:latin typeface="Arial" panose="020B0604020202020204" pitchFamily="34" charset="0"/>
              <a:cs typeface="Arial" panose="020B0604020202020204" pitchFamily="34" charset="0"/>
            </a:endParaRPr>
          </a:p>
          <a:p>
            <a:r>
              <a:rPr lang="en-GB" sz="1400" dirty="0">
                <a:solidFill>
                  <a:srgbClr val="0070C0"/>
                </a:solidFill>
                <a:latin typeface="Arial" panose="020B0604020202020204" pitchFamily="34" charset="0"/>
                <a:cs typeface="Arial" panose="020B0604020202020204" pitchFamily="34" charset="0"/>
              </a:rPr>
              <a:t> about the Physiology and Anatomy of the main disease/disorder that the patient has.</a:t>
            </a:r>
          </a:p>
        </p:txBody>
      </p:sp>
      <p:pic>
        <p:nvPicPr>
          <p:cNvPr id="5" name="Picture 4">
            <a:extLst>
              <a:ext uri="{FF2B5EF4-FFF2-40B4-BE49-F238E27FC236}">
                <a16:creationId xmlns:a16="http://schemas.microsoft.com/office/drawing/2014/main" id="{15D6E466-291F-380B-3406-06E565B13DA2}"/>
              </a:ext>
            </a:extLst>
          </p:cNvPr>
          <p:cNvPicPr>
            <a:picLocks noChangeAspect="1"/>
          </p:cNvPicPr>
          <p:nvPr/>
        </p:nvPicPr>
        <p:blipFill>
          <a:blip r:embed="rId2"/>
          <a:stretch>
            <a:fillRect/>
          </a:stretch>
        </p:blipFill>
        <p:spPr>
          <a:xfrm>
            <a:off x="6577880" y="1196752"/>
            <a:ext cx="2458616" cy="3816424"/>
          </a:xfrm>
          <a:prstGeom prst="rect">
            <a:avLst/>
          </a:prstGeom>
        </p:spPr>
      </p:pic>
      <p:sp>
        <p:nvSpPr>
          <p:cNvPr id="7" name="TextBox 6">
            <a:extLst>
              <a:ext uri="{FF2B5EF4-FFF2-40B4-BE49-F238E27FC236}">
                <a16:creationId xmlns:a16="http://schemas.microsoft.com/office/drawing/2014/main" id="{C6098E15-0414-2BC6-32B8-A824AD26CC7A}"/>
              </a:ext>
            </a:extLst>
          </p:cNvPr>
          <p:cNvSpPr txBox="1"/>
          <p:nvPr/>
        </p:nvSpPr>
        <p:spPr>
          <a:xfrm>
            <a:off x="6727068" y="4998658"/>
            <a:ext cx="2160240" cy="307777"/>
          </a:xfrm>
          <a:prstGeom prst="rect">
            <a:avLst/>
          </a:prstGeom>
          <a:noFill/>
        </p:spPr>
        <p:txBody>
          <a:bodyPr wrap="square">
            <a:spAutoFit/>
          </a:bodyPr>
          <a:lstStyle/>
          <a:p>
            <a:r>
              <a:rPr lang="en-GB" sz="1400" i="1" dirty="0"/>
              <a:t>NHS England, (2022) </a:t>
            </a:r>
          </a:p>
        </p:txBody>
      </p:sp>
    </p:spTree>
    <p:extLst>
      <p:ext uri="{BB962C8B-B14F-4D97-AF65-F5344CB8AC3E}">
        <p14:creationId xmlns:p14="http://schemas.microsoft.com/office/powerpoint/2010/main" val="7117341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634082"/>
          </a:xfrm>
        </p:spPr>
        <p:txBody>
          <a:bodyPr/>
          <a:lstStyle/>
          <a:p>
            <a:r>
              <a:rPr lang="en-GB" sz="3600" dirty="0">
                <a:latin typeface="Arial" panose="020B0604020202020204" pitchFamily="34" charset="0"/>
                <a:cs typeface="Arial" panose="020B0604020202020204" pitchFamily="34" charset="0"/>
              </a:rPr>
              <a:t>Lifestyle and Health behaviour</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118390" y="1124744"/>
            <a:ext cx="5749754" cy="4608512"/>
          </a:xfrm>
        </p:spPr>
        <p:txBody>
          <a:bodyPr/>
          <a:lstStyle/>
          <a:p>
            <a:r>
              <a:rPr lang="en-US" sz="2000" dirty="0">
                <a:latin typeface="Arial" panose="020B0604020202020204" pitchFamily="34" charset="0"/>
                <a:cs typeface="Arial" panose="020B0604020202020204" pitchFamily="34" charset="0"/>
              </a:rPr>
              <a:t>This patient is a 60-year-old male fully independent in his daily activities.  </a:t>
            </a:r>
          </a:p>
          <a:p>
            <a:r>
              <a:rPr lang="en-US" sz="2000" dirty="0">
                <a:latin typeface="Arial" panose="020B0604020202020204" pitchFamily="34" charset="0"/>
                <a:cs typeface="Arial" panose="020B0604020202020204" pitchFamily="34" charset="0"/>
              </a:rPr>
              <a:t>He is generally very active because he works long hours and runs his own carpet cleaning business, though he is often busy dealing with customers and managing stress job related. </a:t>
            </a:r>
          </a:p>
          <a:p>
            <a:r>
              <a:rPr lang="en-US" sz="2000" dirty="0">
                <a:latin typeface="Arial" panose="020B0604020202020204" pitchFamily="34" charset="0"/>
                <a:cs typeface="Arial" panose="020B0604020202020204" pitchFamily="34" charset="0"/>
              </a:rPr>
              <a:t>His diet is not very consistent; often eats street food or process food from supermarkets. </a:t>
            </a:r>
          </a:p>
          <a:p>
            <a:r>
              <a:rPr lang="en-US" sz="2000" dirty="0">
                <a:latin typeface="Arial" panose="020B0604020202020204" pitchFamily="34" charset="0"/>
                <a:cs typeface="Arial" panose="020B0604020202020204" pitchFamily="34" charset="0"/>
              </a:rPr>
              <a:t>When he cooks, he usually eats a lot of red meat, sausages, dairy products (food with high sutured fats) </a:t>
            </a:r>
            <a:r>
              <a:rPr lang="en-US" sz="2000" i="1" dirty="0">
                <a:latin typeface="Arial" panose="020B0604020202020204" pitchFamily="34" charset="0"/>
                <a:cs typeface="Arial" panose="020B0604020202020204" pitchFamily="34" charset="0"/>
              </a:rPr>
              <a:t>(Juber, 2022</a:t>
            </a:r>
            <a:r>
              <a:rPr lang="en-US" sz="2000" dirty="0">
                <a:latin typeface="Arial" panose="020B0604020202020204" pitchFamily="34" charset="0"/>
                <a:cs typeface="Arial" panose="020B0604020202020204" pitchFamily="34" charset="0"/>
              </a:rPr>
              <a:t>), and some carbohydrates such as pasta, beans and cereals.</a:t>
            </a:r>
          </a:p>
          <a:p>
            <a:pPr marL="0" indent="0">
              <a:buNone/>
            </a:pPr>
            <a:r>
              <a:rPr lang="en-US" sz="2000" dirty="0">
                <a:latin typeface="Arial" panose="020B0604020202020204" pitchFamily="34" charset="0"/>
                <a:cs typeface="Arial" panose="020B0604020202020204" pitchFamily="34" charset="0"/>
              </a:rPr>
              <a:t>. </a:t>
            </a:r>
          </a:p>
          <a:p>
            <a:pPr marL="0" indent="0">
              <a:buNone/>
            </a:pPr>
            <a:endParaRPr lang="en-US" sz="2000" dirty="0">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pPr marL="0" indent="0">
              <a:buNone/>
            </a:pPr>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a:p>
            <a:endParaRPr lang="en-GB" sz="16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7" name="Picture 6">
            <a:extLst>
              <a:ext uri="{FF2B5EF4-FFF2-40B4-BE49-F238E27FC236}">
                <a16:creationId xmlns:a16="http://schemas.microsoft.com/office/drawing/2014/main" id="{54DC9341-AA4E-9133-435D-39EDE8062F32}"/>
              </a:ext>
            </a:extLst>
          </p:cNvPr>
          <p:cNvPicPr>
            <a:picLocks noChangeAspect="1"/>
          </p:cNvPicPr>
          <p:nvPr/>
        </p:nvPicPr>
        <p:blipFill>
          <a:blip r:embed="rId2"/>
          <a:stretch>
            <a:fillRect/>
          </a:stretch>
        </p:blipFill>
        <p:spPr>
          <a:xfrm>
            <a:off x="6163546" y="1412776"/>
            <a:ext cx="2862064" cy="3600400"/>
          </a:xfrm>
          <a:prstGeom prst="rect">
            <a:avLst/>
          </a:prstGeom>
        </p:spPr>
      </p:pic>
      <p:sp>
        <p:nvSpPr>
          <p:cNvPr id="9" name="TextBox 8">
            <a:extLst>
              <a:ext uri="{FF2B5EF4-FFF2-40B4-BE49-F238E27FC236}">
                <a16:creationId xmlns:a16="http://schemas.microsoft.com/office/drawing/2014/main" id="{3F46D824-4116-1129-B714-E5996F734966}"/>
              </a:ext>
            </a:extLst>
          </p:cNvPr>
          <p:cNvSpPr txBox="1"/>
          <p:nvPr/>
        </p:nvSpPr>
        <p:spPr>
          <a:xfrm>
            <a:off x="6163546" y="5075892"/>
            <a:ext cx="2862064" cy="369332"/>
          </a:xfrm>
          <a:prstGeom prst="rect">
            <a:avLst/>
          </a:prstGeom>
          <a:noFill/>
        </p:spPr>
        <p:txBody>
          <a:bodyPr wrap="square">
            <a:spAutoFit/>
          </a:bodyPr>
          <a:lstStyle/>
          <a:p>
            <a:r>
              <a:rPr lang="en-GB" i="1" dirty="0"/>
              <a:t>Rose Wellness, (2024). </a:t>
            </a:r>
          </a:p>
        </p:txBody>
      </p:sp>
    </p:spTree>
    <p:extLst>
      <p:ext uri="{BB962C8B-B14F-4D97-AF65-F5344CB8AC3E}">
        <p14:creationId xmlns:p14="http://schemas.microsoft.com/office/powerpoint/2010/main" val="2070946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B0C581-834F-B699-D6E7-5BF6F0D2918B}"/>
              </a:ext>
            </a:extLst>
          </p:cNvPr>
          <p:cNvSpPr>
            <a:spLocks noGrp="1"/>
          </p:cNvSpPr>
          <p:nvPr>
            <p:ph idx="1"/>
          </p:nvPr>
        </p:nvSpPr>
        <p:spPr>
          <a:xfrm>
            <a:off x="250825" y="476672"/>
            <a:ext cx="5329287" cy="5040561"/>
          </a:xfrm>
        </p:spPr>
        <p:txBody>
          <a:bodyPr/>
          <a:lstStyle/>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He has a low consumption of fruits and vegetables. </a:t>
            </a:r>
          </a:p>
          <a:p>
            <a:r>
              <a:rPr lang="en-US" sz="2000" dirty="0">
                <a:latin typeface="Arial" panose="020B0604020202020204" pitchFamily="34" charset="0"/>
                <a:cs typeface="Arial" panose="020B0604020202020204" pitchFamily="34" charset="0"/>
              </a:rPr>
              <a:t>He sometimes skips breakfast, but when he does eat it, he likes a traditional English breakfast. </a:t>
            </a:r>
          </a:p>
          <a:p>
            <a:r>
              <a:rPr lang="en-US" sz="2000" dirty="0">
                <a:latin typeface="Arial" panose="020B0604020202020204" pitchFamily="34" charset="0"/>
                <a:cs typeface="Arial" panose="020B0604020202020204" pitchFamily="34" charset="0"/>
              </a:rPr>
              <a:t>He doesn’t always eat at regular times because of his busy schedule. </a:t>
            </a:r>
          </a:p>
          <a:p>
            <a:r>
              <a:rPr lang="en-US" sz="2000" dirty="0">
                <a:latin typeface="Arial" panose="020B0604020202020204" pitchFamily="34" charset="0"/>
                <a:cs typeface="Arial" panose="020B0604020202020204" pitchFamily="34" charset="0"/>
              </a:rPr>
              <a:t>He used to smoke frequently, around five cigarettes per day, and consume alcohol only occasionally. </a:t>
            </a:r>
          </a:p>
          <a:p>
            <a:r>
              <a:rPr lang="en-US" sz="2000" dirty="0">
                <a:latin typeface="Arial" panose="020B0604020202020204" pitchFamily="34" charset="0"/>
                <a:cs typeface="Arial" panose="020B0604020202020204" pitchFamily="34" charset="0"/>
              </a:rPr>
              <a:t>He does not exercise regularly, though he enjoys hiking sometimes, but has stopped recently because he feels unhealthy</a:t>
            </a:r>
            <a:r>
              <a:rPr lang="en-US" sz="2400" dirty="0">
                <a:latin typeface="Arial" panose="020B0604020202020204" pitchFamily="34" charset="0"/>
                <a:cs typeface="Arial" panose="020B0604020202020204" pitchFamily="34" charset="0"/>
              </a:rPr>
              <a:t>.</a:t>
            </a:r>
            <a:endParaRPr lang="en-GB" sz="2400" dirty="0">
              <a:solidFill>
                <a:srgbClr val="0070C0"/>
              </a:solidFill>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F401D7B-933F-537E-F0D0-4DCD7DE59B1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D795FE9-B50E-E2EF-8D04-DBBDBD4F6EFF}"/>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5122" name="Picture 2" descr="holistic doctor">
            <a:extLst>
              <a:ext uri="{FF2B5EF4-FFF2-40B4-BE49-F238E27FC236}">
                <a16:creationId xmlns:a16="http://schemas.microsoft.com/office/drawing/2014/main" id="{C2F4F937-66DF-B0D7-A0F8-0B207BBDA4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29300" y="476672"/>
            <a:ext cx="3207196" cy="38884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71C8F8C-46DF-23F4-078B-AEC4DE5FDB6C}"/>
              </a:ext>
            </a:extLst>
          </p:cNvPr>
          <p:cNvSpPr txBox="1"/>
          <p:nvPr/>
        </p:nvSpPr>
        <p:spPr>
          <a:xfrm>
            <a:off x="6145882" y="4365104"/>
            <a:ext cx="2574032" cy="369332"/>
          </a:xfrm>
          <a:prstGeom prst="rect">
            <a:avLst/>
          </a:prstGeom>
          <a:noFill/>
        </p:spPr>
        <p:txBody>
          <a:bodyPr wrap="square">
            <a:spAutoFit/>
          </a:bodyPr>
          <a:lstStyle/>
          <a:p>
            <a:r>
              <a:rPr lang="en-GB" i="1" dirty="0"/>
              <a:t>Rose Wellness, (2024). </a:t>
            </a:r>
          </a:p>
        </p:txBody>
      </p:sp>
    </p:spTree>
    <p:extLst>
      <p:ext uri="{BB962C8B-B14F-4D97-AF65-F5344CB8AC3E}">
        <p14:creationId xmlns:p14="http://schemas.microsoft.com/office/powerpoint/2010/main" val="2565296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562074"/>
          </a:xfrm>
        </p:spPr>
        <p:txBody>
          <a:bodyPr/>
          <a:lstStyle/>
          <a:p>
            <a:r>
              <a:rPr lang="en-GB" sz="3600" dirty="0">
                <a:latin typeface="Arial" panose="020B0604020202020204" pitchFamily="34" charset="0"/>
                <a:cs typeface="Arial" panose="020B0604020202020204" pitchFamily="34" charset="0"/>
              </a:rPr>
              <a:t>Everyday Routine</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He works about 8 hours a day from Monday to Friday and on Saturday mornings. </a:t>
            </a:r>
          </a:p>
          <a:p>
            <a:r>
              <a:rPr lang="en-GB" sz="2000" dirty="0">
                <a:latin typeface="Arial" panose="020B0604020202020204" pitchFamily="34" charset="0"/>
                <a:cs typeface="Arial" panose="020B0604020202020204" pitchFamily="34" charset="0"/>
              </a:rPr>
              <a:t>His work keeps him on his feet and moving but also makes him very tired. </a:t>
            </a:r>
          </a:p>
          <a:p>
            <a:r>
              <a:rPr lang="en-GB" sz="2000" dirty="0">
                <a:latin typeface="Arial" panose="020B0604020202020204" pitchFamily="34" charset="0"/>
                <a:cs typeface="Arial" panose="020B0604020202020204" pitchFamily="34" charset="0"/>
              </a:rPr>
              <a:t>Because of his work schedule, his mealtimes are irregular, and he sometimes skips meals. </a:t>
            </a:r>
          </a:p>
          <a:p>
            <a:r>
              <a:rPr lang="en-GB" sz="2000" dirty="0">
                <a:latin typeface="Arial" panose="020B0604020202020204" pitchFamily="34" charset="0"/>
                <a:cs typeface="Arial" panose="020B0604020202020204" pitchFamily="34" charset="0"/>
              </a:rPr>
              <a:t>He spends most of his day handling tasks for his business, meeting customers, and cleaning carpets. Even though he likes to be active, he rarely finds time for exercise. </a:t>
            </a:r>
          </a:p>
          <a:p>
            <a:r>
              <a:rPr lang="en-GB" sz="2000" dirty="0">
                <a:latin typeface="Arial" panose="020B0604020202020204" pitchFamily="34" charset="0"/>
                <a:cs typeface="Arial" panose="020B0604020202020204" pitchFamily="34" charset="0"/>
              </a:rPr>
              <a:t>He spent the evening usually resting or preparing for the next day.</a:t>
            </a:r>
            <a:endParaRPr lang="en-GB" sz="2000" dirty="0">
              <a:solidFill>
                <a:srgbClr val="0070C0"/>
              </a:solidFill>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25489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363272" cy="706090"/>
          </a:xfrm>
        </p:spPr>
        <p:txBody>
          <a:bodyPr/>
          <a:lstStyle/>
          <a:p>
            <a:r>
              <a:rPr lang="en-GB" sz="3600" dirty="0">
                <a:latin typeface="Arial" panose="020B0604020202020204" pitchFamily="34" charset="0"/>
                <a:cs typeface="Arial" panose="020B0604020202020204" pitchFamily="34" charset="0"/>
              </a:rPr>
              <a:t>Communication and Ethical Considerations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179512" y="1196752"/>
            <a:ext cx="8784976" cy="4320481"/>
          </a:xfrm>
        </p:spPr>
        <p:txBody>
          <a:bodyPr/>
          <a:lstStyle/>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When caring for a patient, it is important to communicate clearly and respectfully, using simple language that he/she can understand </a:t>
            </a:r>
            <a:r>
              <a:rPr lang="en-US" sz="2000" i="1" dirty="0">
                <a:latin typeface="Arial" panose="020B0604020202020204" pitchFamily="34" charset="0"/>
                <a:cs typeface="Arial" panose="020B0604020202020204" pitchFamily="34" charset="0"/>
              </a:rPr>
              <a:t>(NHS England, 2023).</a:t>
            </a: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 person-centered approach should be applied, which focuses on the patient needs, preferences, and lifestyle when planning care </a:t>
            </a:r>
            <a:r>
              <a:rPr lang="en-US" sz="2000" i="1" dirty="0">
                <a:latin typeface="Arial" panose="020B0604020202020204" pitchFamily="34" charset="0"/>
                <a:cs typeface="Arial" panose="020B0604020202020204" pitchFamily="34" charset="0"/>
              </a:rPr>
              <a:t>(NHS England, 2024; Ajluni, 2023).</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Following a comprehensive review of the person’s physical, emotional, and social needs, a personalized care and support plan can be developed </a:t>
            </a:r>
            <a:r>
              <a:rPr lang="en-US" sz="2000" i="1" dirty="0">
                <a:latin typeface="Arial" panose="020B0604020202020204" pitchFamily="34" charset="0"/>
                <a:cs typeface="Arial" panose="020B0604020202020204" pitchFamily="34" charset="0"/>
              </a:rPr>
              <a:t>(NHS England, 2022b). </a:t>
            </a:r>
          </a:p>
          <a:p>
            <a:endParaRPr lang="en-US"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418309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72A0F0-2EDC-7115-8358-26A606047F6C}"/>
              </a:ext>
            </a:extLst>
          </p:cNvPr>
          <p:cNvSpPr>
            <a:spLocks noGrp="1"/>
          </p:cNvSpPr>
          <p:nvPr>
            <p:ph idx="1"/>
          </p:nvPr>
        </p:nvSpPr>
        <p:spPr/>
        <p:txBody>
          <a:bodyPr/>
          <a:lstStyle/>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This involves open discussion between the individual, their family where appropriate, and healthcare professionals, ensuring that the agreed plan reflects what matters most to the person and supports their overall wellbeing </a:t>
            </a:r>
            <a:r>
              <a:rPr lang="en-US" sz="2000" i="1" dirty="0">
                <a:latin typeface="Arial" panose="020B0604020202020204" pitchFamily="34" charset="0"/>
                <a:cs typeface="Arial" panose="020B0604020202020204" pitchFamily="34" charset="0"/>
              </a:rPr>
              <a:t>(NHS England, 2022b). </a:t>
            </a:r>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Ethical considerations are essential as include respecting patient choices, maintaining privacy, and supporting patient to make informed decisions about their treatment </a:t>
            </a:r>
            <a:r>
              <a:rPr lang="en-US" sz="2000" i="1" dirty="0">
                <a:latin typeface="Arial" panose="020B0604020202020204" pitchFamily="34" charset="0"/>
                <a:cs typeface="Arial" panose="020B0604020202020204" pitchFamily="34" charset="0"/>
              </a:rPr>
              <a:t>(Varkey, 2021). </a:t>
            </a: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5D05E2F-FC7A-D146-A0E4-0CAA7A8BBC6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A204F65A-8A37-554E-157A-0C35E9F16266}"/>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594037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sz="3600" dirty="0">
                <a:latin typeface="Arial" panose="020B0604020202020204" pitchFamily="34" charset="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107504" y="1600201"/>
            <a:ext cx="8856984" cy="3989040"/>
          </a:xfrm>
        </p:spPr>
        <p:txBody>
          <a:bodyPr wrap="square" anchor="t">
            <a:normAutofit fontScale="62500" lnSpcReduction="20000"/>
          </a:bodyPr>
          <a:lstStyle/>
          <a:p>
            <a:pPr>
              <a:lnSpc>
                <a:spcPct val="90000"/>
              </a:lnSpc>
            </a:pPr>
            <a:endParaRPr lang="en-GB" sz="1800" dirty="0"/>
          </a:p>
          <a:p>
            <a:pPr>
              <a:lnSpc>
                <a:spcPct val="90000"/>
              </a:lnSpc>
            </a:pPr>
            <a:endParaRPr lang="en-GB" sz="1800" dirty="0"/>
          </a:p>
          <a:p>
            <a:pPr>
              <a:lnSpc>
                <a:spcPct val="90000"/>
              </a:lnSpc>
            </a:pPr>
            <a:r>
              <a:rPr lang="en-GB" sz="2900" dirty="0">
                <a:latin typeface="Arial" panose="020B0604020202020204" pitchFamily="34" charset="0"/>
                <a:cs typeface="Arial" panose="020B0604020202020204" pitchFamily="34" charset="0"/>
              </a:rPr>
              <a:t>Age: 60 years old, higher risk for colorectal cancer </a:t>
            </a:r>
            <a:r>
              <a:rPr lang="en-GB" sz="2900" i="1" dirty="0">
                <a:latin typeface="Arial" panose="020B0604020202020204" pitchFamily="34" charset="0"/>
                <a:cs typeface="Arial" panose="020B0604020202020204" pitchFamily="34" charset="0"/>
              </a:rPr>
              <a:t>(WHO, 2023).</a:t>
            </a:r>
          </a:p>
          <a:p>
            <a:pPr>
              <a:lnSpc>
                <a:spcPct val="90000"/>
              </a:lnSpc>
            </a:pPr>
            <a:endParaRPr lang="en-GB" sz="2900" dirty="0">
              <a:latin typeface="Arial" panose="020B0604020202020204" pitchFamily="34" charset="0"/>
              <a:cs typeface="Arial" panose="020B0604020202020204" pitchFamily="34" charset="0"/>
            </a:endParaRPr>
          </a:p>
          <a:p>
            <a:pPr>
              <a:lnSpc>
                <a:spcPct val="90000"/>
              </a:lnSpc>
            </a:pPr>
            <a:r>
              <a:rPr lang="en-GB" sz="2900" dirty="0">
                <a:latin typeface="Arial" panose="020B0604020202020204" pitchFamily="34" charset="0"/>
                <a:cs typeface="Arial" panose="020B0604020202020204" pitchFamily="34" charset="0"/>
              </a:rPr>
              <a:t>Family history: Family history of high pressure.</a:t>
            </a:r>
          </a:p>
          <a:p>
            <a:pPr>
              <a:lnSpc>
                <a:spcPct val="90000"/>
              </a:lnSpc>
            </a:pPr>
            <a:endParaRPr lang="en-GB" sz="2900" dirty="0">
              <a:latin typeface="Arial" panose="020B0604020202020204" pitchFamily="34" charset="0"/>
              <a:cs typeface="Arial" panose="020B0604020202020204" pitchFamily="34" charset="0"/>
            </a:endParaRPr>
          </a:p>
          <a:p>
            <a:pPr>
              <a:lnSpc>
                <a:spcPct val="90000"/>
              </a:lnSpc>
            </a:pPr>
            <a:r>
              <a:rPr lang="en-GB" sz="2900" dirty="0">
                <a:latin typeface="Arial" panose="020B0604020202020204" pitchFamily="34" charset="0"/>
                <a:cs typeface="Arial" panose="020B0604020202020204" pitchFamily="34" charset="0"/>
              </a:rPr>
              <a:t>Diet: High consume in red/processed meats, low intake in fruits and vegetables </a:t>
            </a:r>
            <a:r>
              <a:rPr lang="en-GB" sz="2900" i="1" dirty="0">
                <a:latin typeface="Arial" panose="020B0604020202020204" pitchFamily="34" charset="0"/>
                <a:cs typeface="Arial" panose="020B0604020202020204" pitchFamily="34" charset="0"/>
              </a:rPr>
              <a:t>(Cappell, 2008).</a:t>
            </a:r>
          </a:p>
          <a:p>
            <a:pPr>
              <a:lnSpc>
                <a:spcPct val="90000"/>
              </a:lnSpc>
            </a:pPr>
            <a:endParaRPr lang="en-GB" sz="2900" dirty="0">
              <a:latin typeface="Arial" panose="020B0604020202020204" pitchFamily="34" charset="0"/>
              <a:cs typeface="Arial" panose="020B0604020202020204" pitchFamily="34" charset="0"/>
            </a:endParaRPr>
          </a:p>
          <a:p>
            <a:pPr>
              <a:lnSpc>
                <a:spcPct val="90000"/>
              </a:lnSpc>
            </a:pPr>
            <a:r>
              <a:rPr lang="en-GB" sz="2900" dirty="0">
                <a:latin typeface="Arial" panose="020B0604020202020204" pitchFamily="34" charset="0"/>
                <a:cs typeface="Arial" panose="020B0604020202020204" pitchFamily="34" charset="0"/>
              </a:rPr>
              <a:t>Lifestyle: Irregular meals, no exercise activities, alcohol, smoking </a:t>
            </a:r>
            <a:r>
              <a:rPr lang="en-GB" sz="2900" i="1" dirty="0">
                <a:latin typeface="Arial" panose="020B0604020202020204" pitchFamily="34" charset="0"/>
                <a:cs typeface="Arial" panose="020B0604020202020204" pitchFamily="34" charset="0"/>
              </a:rPr>
              <a:t>((WHO, 2023; Cappell, 2008).</a:t>
            </a:r>
          </a:p>
          <a:p>
            <a:pPr>
              <a:lnSpc>
                <a:spcPct val="90000"/>
              </a:lnSpc>
            </a:pPr>
            <a:endParaRPr lang="en-GB" sz="2900" dirty="0">
              <a:latin typeface="Arial" panose="020B0604020202020204" pitchFamily="34" charset="0"/>
              <a:cs typeface="Arial" panose="020B0604020202020204" pitchFamily="34" charset="0"/>
            </a:endParaRPr>
          </a:p>
          <a:p>
            <a:pPr>
              <a:lnSpc>
                <a:spcPct val="90000"/>
              </a:lnSpc>
            </a:pPr>
            <a:r>
              <a:rPr lang="en-GB" sz="2900" dirty="0">
                <a:latin typeface="Arial" panose="020B0604020202020204" pitchFamily="34" charset="0"/>
                <a:cs typeface="Arial" panose="020B0604020202020204" pitchFamily="34" charset="0"/>
              </a:rPr>
              <a:t>Health condition: Iron-deficiency anaemia (IDA), minor elevated blood pressure</a:t>
            </a:r>
          </a:p>
          <a:p>
            <a:pPr>
              <a:lnSpc>
                <a:spcPct val="90000"/>
              </a:lnSpc>
            </a:pPr>
            <a:endParaRPr lang="en-GB" sz="2900" dirty="0">
              <a:latin typeface="Arial" panose="020B0604020202020204" pitchFamily="34" charset="0"/>
              <a:cs typeface="Arial" panose="020B0604020202020204" pitchFamily="34" charset="0"/>
            </a:endParaRPr>
          </a:p>
          <a:p>
            <a:pPr>
              <a:lnSpc>
                <a:spcPct val="90000"/>
              </a:lnSpc>
            </a:pPr>
            <a:r>
              <a:rPr lang="en-GB" sz="2900" dirty="0">
                <a:latin typeface="Arial" panose="020B0604020202020204" pitchFamily="34" charset="0"/>
                <a:cs typeface="Arial" panose="020B0604020202020204" pitchFamily="34" charset="0"/>
              </a:rPr>
              <a:t>Work stress: Busy schedule affecting his energy, his rest and general wellbeing.</a:t>
            </a:r>
          </a:p>
          <a:p>
            <a:pPr>
              <a:lnSpc>
                <a:spcPct val="90000"/>
              </a:lnSpc>
            </a:pPr>
            <a:endParaRPr lang="en-GB" sz="1800" dirty="0"/>
          </a:p>
          <a:p>
            <a:pPr>
              <a:lnSpc>
                <a:spcPct val="90000"/>
              </a:lnSpc>
            </a:pPr>
            <a:endParaRPr lang="en-GB" sz="1800" dirty="0"/>
          </a:p>
          <a:p>
            <a:pPr>
              <a:lnSpc>
                <a:spcPct val="90000"/>
              </a:lnSpc>
            </a:pPr>
            <a:endParaRPr lang="en-GB" sz="1800" dirty="0"/>
          </a:p>
          <a:p>
            <a:pPr>
              <a:lnSpc>
                <a:spcPct val="90000"/>
              </a:lnSpc>
            </a:pPr>
            <a:endParaRPr lang="en-GB" sz="1800" dirty="0"/>
          </a:p>
          <a:p>
            <a:pPr>
              <a:lnSpc>
                <a:spcPct val="90000"/>
              </a:lnSpc>
            </a:pPr>
            <a:endParaRPr lang="en-GB" sz="1800" dirty="0"/>
          </a:p>
        </p:txBody>
      </p:sp>
      <p:sp>
        <p:nvSpPr>
          <p:cNvPr id="10" name="Date Placeholder 4">
            <a:extLst>
              <a:ext uri="{FF2B5EF4-FFF2-40B4-BE49-F238E27FC236}">
                <a16:creationId xmlns:a16="http://schemas.microsoft.com/office/drawing/2014/main" id="{7676F4AD-F350-0DEB-1BED-A6904B60C8BD}"/>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18/12/2025</a:t>
            </a:fld>
            <a:endParaRPr lang="en-GB" altLang="en-US"/>
          </a:p>
        </p:txBody>
      </p:sp>
      <p:sp>
        <p:nvSpPr>
          <p:cNvPr id="12" name="Slide Number Placeholder 5">
            <a:extLst>
              <a:ext uri="{FF2B5EF4-FFF2-40B4-BE49-F238E27FC236}">
                <a16:creationId xmlns:a16="http://schemas.microsoft.com/office/drawing/2014/main" id="{76ECEAD1-103C-EF16-4931-EBE08EBD798A}"/>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16</a:t>
            </a:fld>
            <a:endParaRPr lang="en-GB" altLang="en-US"/>
          </a:p>
        </p:txBody>
      </p:sp>
    </p:spTree>
    <p:extLst>
      <p:ext uri="{BB962C8B-B14F-4D97-AF65-F5344CB8AC3E}">
        <p14:creationId xmlns:p14="http://schemas.microsoft.com/office/powerpoint/2010/main" val="16887273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lstStyle/>
          <a:p>
            <a:r>
              <a:rPr lang="en-GB" sz="2000" dirty="0"/>
              <a:t>Surgical treatment: For early-stage colorectal cancer, surgical procedure to remove tumour. The type of surgery depends on tumour location </a:t>
            </a:r>
            <a:r>
              <a:rPr lang="en-GB" sz="2000" i="1" dirty="0"/>
              <a:t>(WHO, 2023).</a:t>
            </a:r>
            <a:endParaRPr lang="en-GB" sz="2000" dirty="0"/>
          </a:p>
          <a:p>
            <a:r>
              <a:rPr lang="en-GB" sz="2000" dirty="0"/>
              <a:t>Minimally invasive options: Endoscopic procedures or laparoscopic surgery may be considered based on tumour size and location </a:t>
            </a:r>
            <a:r>
              <a:rPr lang="en-GB" sz="2000" i="1" dirty="0"/>
              <a:t>(NICE, 2012).</a:t>
            </a:r>
          </a:p>
          <a:p>
            <a:r>
              <a:rPr lang="en-GB" sz="2000" dirty="0"/>
              <a:t>Postoperative care: Monitor your blood pressure every day at home </a:t>
            </a:r>
            <a:r>
              <a:rPr lang="en-GB" sz="2000" i="1" dirty="0"/>
              <a:t>(NHS, 2018).</a:t>
            </a:r>
          </a:p>
          <a:p>
            <a:r>
              <a:rPr lang="en-GB" sz="2000" dirty="0">
                <a:latin typeface="Arial" panose="020B0604020202020204" pitchFamily="34" charset="0"/>
                <a:cs typeface="Arial" panose="020B0604020202020204" pitchFamily="34" charset="0"/>
              </a:rPr>
              <a:t>Monitor your symptoms: Constipation, bleeding from the anus, blood in your stool </a:t>
            </a:r>
            <a:r>
              <a:rPr lang="en-GB" sz="2000" i="1" dirty="0">
                <a:latin typeface="Arial" panose="020B0604020202020204" pitchFamily="34" charset="0"/>
                <a:cs typeface="Arial" panose="020B0604020202020204" pitchFamily="34" charset="0"/>
              </a:rPr>
              <a:t>(WebMD, 2024).</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872766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4C7B73-04D8-7775-3DB4-40B6E887C835}"/>
              </a:ext>
            </a:extLst>
          </p:cNvPr>
          <p:cNvSpPr>
            <a:spLocks noGrp="1"/>
          </p:cNvSpPr>
          <p:nvPr>
            <p:ph idx="1"/>
          </p:nvPr>
        </p:nvSpPr>
        <p:spPr>
          <a:xfrm>
            <a:off x="457200" y="548680"/>
            <a:ext cx="5554960" cy="4968553"/>
          </a:xfrm>
        </p:spPr>
        <p:txBody>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Nutrition support: Encourage a balanced diet rich in fruits, vegetables </a:t>
            </a:r>
            <a:r>
              <a:rPr lang="en-GB" sz="2000" i="1" dirty="0">
                <a:latin typeface="Arial" panose="020B0604020202020204" pitchFamily="34" charset="0"/>
                <a:cs typeface="Arial" panose="020B0604020202020204" pitchFamily="34" charset="0"/>
              </a:rPr>
              <a:t>(WHO, 2023; Cappell, 2008), </a:t>
            </a:r>
          </a:p>
          <a:p>
            <a:r>
              <a:rPr lang="en-GB" sz="2000" i="1" dirty="0">
                <a:latin typeface="Arial" panose="020B0604020202020204" pitchFamily="34" charset="0"/>
                <a:cs typeface="Arial" panose="020B0604020202020204" pitchFamily="34" charset="0"/>
              </a:rPr>
              <a:t>Avoid foods with saturated fats such as red meat, dairy, sugars (Juber, 2022).</a:t>
            </a:r>
          </a:p>
          <a:p>
            <a:r>
              <a:rPr lang="en-GB" sz="2000" i="1" dirty="0">
                <a:latin typeface="Arial" panose="020B0604020202020204" pitchFamily="34" charset="0"/>
                <a:cs typeface="Arial" panose="020B0604020202020204" pitchFamily="34" charset="0"/>
              </a:rPr>
              <a:t>Secondary prevention such as routine colorectal cancer screening WHO, 2023</a:t>
            </a:r>
          </a:p>
          <a:p>
            <a:r>
              <a:rPr lang="en-GB" sz="2000" i="1" dirty="0">
                <a:latin typeface="Arial" panose="020B0604020202020204" pitchFamily="34" charset="0"/>
                <a:cs typeface="Arial" panose="020B0604020202020204" pitchFamily="34" charset="0"/>
              </a:rPr>
              <a:t>According to the World Health Organization, (2023), “</a:t>
            </a:r>
            <a:r>
              <a:rPr lang="en-US" sz="2000" i="1" dirty="0">
                <a:latin typeface="Arial" panose="020B0604020202020204" pitchFamily="34" charset="0"/>
                <a:cs typeface="Arial" panose="020B0604020202020204" pitchFamily="34" charset="0"/>
              </a:rPr>
              <a:t>Studies have shown that screening can reduce both the incidence and mortality of colorectal cancer through early detection and removal of precancerous growths.”</a:t>
            </a:r>
            <a:endParaRPr lang="en-GB" sz="2000" i="1" dirty="0">
              <a:latin typeface="Arial" panose="020B0604020202020204" pitchFamily="34" charset="0"/>
              <a:cs typeface="Arial" panose="020B0604020202020204" pitchFamily="34" charset="0"/>
            </a:endParaRPr>
          </a:p>
          <a:p>
            <a:endParaRPr lang="en-GB" sz="2000" i="1"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873B549A-4CF5-6610-7AF2-592AC1D9BA4F}"/>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50B69CA4-6E95-FC9D-D869-FC5B81562C72}"/>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11" name="Picture 10">
            <a:extLst>
              <a:ext uri="{FF2B5EF4-FFF2-40B4-BE49-F238E27FC236}">
                <a16:creationId xmlns:a16="http://schemas.microsoft.com/office/drawing/2014/main" id="{A008E5A8-A42D-CA9E-0FC6-B734A5A241BC}"/>
              </a:ext>
            </a:extLst>
          </p:cNvPr>
          <p:cNvPicPr>
            <a:picLocks noChangeAspect="1"/>
          </p:cNvPicPr>
          <p:nvPr/>
        </p:nvPicPr>
        <p:blipFill>
          <a:blip r:embed="rId2"/>
          <a:stretch>
            <a:fillRect/>
          </a:stretch>
        </p:blipFill>
        <p:spPr>
          <a:xfrm>
            <a:off x="6084168" y="1484784"/>
            <a:ext cx="2746648" cy="2554413"/>
          </a:xfrm>
          <a:prstGeom prst="rect">
            <a:avLst/>
          </a:prstGeom>
          <a:noFill/>
        </p:spPr>
      </p:pic>
      <p:sp>
        <p:nvSpPr>
          <p:cNvPr id="7" name="TextBox 6">
            <a:extLst>
              <a:ext uri="{FF2B5EF4-FFF2-40B4-BE49-F238E27FC236}">
                <a16:creationId xmlns:a16="http://schemas.microsoft.com/office/drawing/2014/main" id="{0669F24F-9D9C-77B4-13BB-2BDFCB465460}"/>
              </a:ext>
            </a:extLst>
          </p:cNvPr>
          <p:cNvSpPr txBox="1"/>
          <p:nvPr/>
        </p:nvSpPr>
        <p:spPr>
          <a:xfrm>
            <a:off x="6084168" y="4221088"/>
            <a:ext cx="2746648" cy="369332"/>
          </a:xfrm>
          <a:prstGeom prst="rect">
            <a:avLst/>
          </a:prstGeom>
          <a:noFill/>
        </p:spPr>
        <p:txBody>
          <a:bodyPr wrap="square">
            <a:spAutoFit/>
          </a:bodyPr>
          <a:lstStyle/>
          <a:p>
            <a:r>
              <a:rPr lang="en-GB" i="1" dirty="0"/>
              <a:t>Social Care Blog, (2014) </a:t>
            </a:r>
          </a:p>
        </p:txBody>
      </p:sp>
    </p:spTree>
    <p:extLst>
      <p:ext uri="{BB962C8B-B14F-4D97-AF65-F5344CB8AC3E}">
        <p14:creationId xmlns:p14="http://schemas.microsoft.com/office/powerpoint/2010/main" val="1664511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274638"/>
            <a:ext cx="8229600" cy="706090"/>
          </a:xfrm>
        </p:spPr>
        <p:txBody>
          <a:bodyPr wrap="square" anchor="ctr">
            <a:normAutofit/>
          </a:bodyPr>
          <a:lstStyle/>
          <a:p>
            <a:r>
              <a:rPr lang="en-GB" sz="3600"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sz="half" idx="1"/>
          </p:nvPr>
        </p:nvSpPr>
        <p:spPr>
          <a:xfrm>
            <a:off x="457200" y="1124744"/>
            <a:ext cx="8507288" cy="4464497"/>
          </a:xfrm>
        </p:spPr>
        <p:txBody>
          <a:bodyPr wrap="square" anchor="t">
            <a:noAutofit/>
          </a:bodyPr>
          <a:lstStyle/>
          <a:p>
            <a:r>
              <a:rPr lang="en-GB" sz="2000" dirty="0">
                <a:latin typeface="Arial" panose="020B0604020202020204" pitchFamily="34" charset="0"/>
                <a:cs typeface="Arial" panose="020B0604020202020204" pitchFamily="34" charset="0"/>
              </a:rPr>
              <a:t>To summarize, this case involves a 60-year-old male diagnosed with early-stage colorectal cancer in the sigmoid colon.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 particular, he presented with symptoms including constipation, rectal bleeding, fatigue, and iron-deficiency anaemia (IDA),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These symptoms made the doctor order additional test and additional investigations, which confirm the diagnosis </a:t>
            </a:r>
            <a:r>
              <a:rPr lang="en-GB" sz="2000" i="1" dirty="0">
                <a:latin typeface="Arial" panose="020B0604020202020204" pitchFamily="34" charset="0"/>
                <a:cs typeface="Arial" panose="020B0604020202020204" pitchFamily="34" charset="0"/>
              </a:rPr>
              <a:t>(NHS, 2023; Cancer Research UK, 2020).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Moreover, his vital signs are generally stable, though his blood pressure is slightly elevated, and he remains independent in his daily activities.</a:t>
            </a:r>
          </a:p>
          <a:p>
            <a:pPr marL="0" indent="0">
              <a:buNone/>
            </a:pPr>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12785443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F4C721-2583-1F23-D636-D2BCA2ECA61A}"/>
              </a:ext>
            </a:extLst>
          </p:cNvPr>
          <p:cNvSpPr>
            <a:spLocks noGrp="1"/>
          </p:cNvSpPr>
          <p:nvPr>
            <p:ph sz="half" idx="1"/>
          </p:nvPr>
        </p:nvSpPr>
        <p:spPr>
          <a:xfrm>
            <a:off x="457200" y="548680"/>
            <a:ext cx="8229600" cy="5040561"/>
          </a:xfrm>
        </p:spPr>
        <p:txBody>
          <a:bodyPr/>
          <a:lstStyle/>
          <a:p>
            <a:r>
              <a:rPr lang="en-GB" sz="2000" dirty="0">
                <a:latin typeface="Arial" panose="020B0604020202020204" pitchFamily="34" charset="0"/>
                <a:cs typeface="Arial" panose="020B0604020202020204" pitchFamily="34" charset="0"/>
              </a:rPr>
              <a:t>For instance, lifestyle is very important as his diet is high in red and processed meats, low intake of fruits and vegetables, irregular meal habits, poor exercise, past smoking, and experiences stress at work </a:t>
            </a:r>
            <a:r>
              <a:rPr lang="en-GB" sz="2000" i="1" dirty="0">
                <a:latin typeface="Arial" panose="020B0604020202020204" pitchFamily="34" charset="0"/>
                <a:cs typeface="Arial" panose="020B0604020202020204" pitchFamily="34" charset="0"/>
              </a:rPr>
              <a:t>(Juber, 2022; Cappell, 2008; WHO, 2023).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There is not family history of colorectal cancer, but presence of high blood pressure in relatives is present, which therefore, he needs ongoing monitoring </a:t>
            </a:r>
            <a:r>
              <a:rPr lang="en-GB" sz="2000" i="1" dirty="0">
                <a:latin typeface="Arial" panose="020B0604020202020204" pitchFamily="34" charset="0"/>
                <a:cs typeface="Arial" panose="020B0604020202020204" pitchFamily="34" charset="0"/>
              </a:rPr>
              <a:t>(NHS England, 2022a).</a:t>
            </a:r>
          </a:p>
          <a:p>
            <a:endParaRPr lang="en-GB" sz="2000"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For early-stage colorectal cancer, treatment usually involves surgery, often minimally invasive or endoscopic methods, combined monitoring symptoms and nutritional support (</a:t>
            </a:r>
            <a:r>
              <a:rPr lang="en-GB" sz="2000" i="1" dirty="0">
                <a:latin typeface="Arial" panose="020B0604020202020204" pitchFamily="34" charset="0"/>
                <a:cs typeface="Arial" panose="020B0604020202020204" pitchFamily="34" charset="0"/>
              </a:rPr>
              <a:t>NICE, 2012; WHO, 2023). </a:t>
            </a:r>
          </a:p>
          <a:p>
            <a:endParaRPr lang="en-GB" sz="2000" i="1" dirty="0">
              <a:latin typeface="Arial" panose="020B0604020202020204" pitchFamily="34" charset="0"/>
              <a:cs typeface="Arial" panose="020B0604020202020204" pitchFamily="34" charset="0"/>
            </a:endParaRPr>
          </a:p>
          <a:p>
            <a:endParaRPr lang="en-GB" dirty="0"/>
          </a:p>
        </p:txBody>
      </p:sp>
      <p:sp>
        <p:nvSpPr>
          <p:cNvPr id="5" name="Date Placeholder 4">
            <a:extLst>
              <a:ext uri="{FF2B5EF4-FFF2-40B4-BE49-F238E27FC236}">
                <a16:creationId xmlns:a16="http://schemas.microsoft.com/office/drawing/2014/main" id="{584B8BD8-D26E-D419-B1DC-07AC41BA714F}"/>
              </a:ext>
            </a:extLst>
          </p:cNvPr>
          <p:cNvSpPr>
            <a:spLocks noGrp="1"/>
          </p:cNvSpPr>
          <p:nvPr>
            <p:ph type="dt" sz="half" idx="10"/>
          </p:nvPr>
        </p:nvSpPr>
        <p:spPr/>
        <p:txBody>
          <a:bodyPr/>
          <a:lstStyle/>
          <a:p>
            <a:pPr>
              <a:defRPr/>
            </a:pPr>
            <a:fld id="{F7614AD2-EBEE-4B9C-B8EB-7B45076136C4}" type="datetime1">
              <a:rPr lang="en-GB" altLang="en-US" smtClean="0"/>
              <a:pPr>
                <a:defRPr/>
              </a:pPr>
              <a:t>18/12/2025</a:t>
            </a:fld>
            <a:endParaRPr lang="en-GB" altLang="en-US"/>
          </a:p>
        </p:txBody>
      </p:sp>
      <p:sp>
        <p:nvSpPr>
          <p:cNvPr id="6" name="Slide Number Placeholder 5">
            <a:extLst>
              <a:ext uri="{FF2B5EF4-FFF2-40B4-BE49-F238E27FC236}">
                <a16:creationId xmlns:a16="http://schemas.microsoft.com/office/drawing/2014/main" id="{2F4672AC-1EF6-58AC-5EA1-CF6490DBABEE}"/>
              </a:ext>
            </a:extLst>
          </p:cNvPr>
          <p:cNvSpPr>
            <a:spLocks noGrp="1"/>
          </p:cNvSpPr>
          <p:nvPr>
            <p:ph type="sldNum" sz="quarter" idx="11"/>
          </p:nvPr>
        </p:nvSpPr>
        <p:spPr/>
        <p:txBody>
          <a:bodyPr/>
          <a:lstStyle/>
          <a:p>
            <a:pPr>
              <a:defRPr/>
            </a:pPr>
            <a:fld id="{386495F9-B3F5-4DDF-9323-6CEC80C52C17}" type="slidenum">
              <a:rPr lang="en-GB" altLang="en-US" smtClean="0"/>
              <a:pPr>
                <a:defRPr/>
              </a:pPr>
              <a:t>20</a:t>
            </a:fld>
            <a:endParaRPr lang="en-GB" altLang="en-US"/>
          </a:p>
        </p:txBody>
      </p:sp>
    </p:spTree>
    <p:extLst>
      <p:ext uri="{BB962C8B-B14F-4D97-AF65-F5344CB8AC3E}">
        <p14:creationId xmlns:p14="http://schemas.microsoft.com/office/powerpoint/2010/main" val="3515025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579699-4336-433A-DB9C-E57582CB115D}"/>
              </a:ext>
            </a:extLst>
          </p:cNvPr>
          <p:cNvSpPr>
            <a:spLocks noGrp="1"/>
          </p:cNvSpPr>
          <p:nvPr>
            <p:ph sz="half" idx="1"/>
          </p:nvPr>
        </p:nvSpPr>
        <p:spPr>
          <a:xfrm>
            <a:off x="457200" y="548680"/>
            <a:ext cx="8363272" cy="5040561"/>
          </a:xfrm>
        </p:spPr>
        <p:txBody>
          <a:bodyPr/>
          <a:lstStyle/>
          <a:p>
            <a:r>
              <a:rPr lang="en-GB" sz="2000" dirty="0">
                <a:latin typeface="Arial" panose="020B0604020202020204" pitchFamily="34" charset="0"/>
                <a:cs typeface="Arial" panose="020B0604020202020204" pitchFamily="34" charset="0"/>
              </a:rPr>
              <a:t>Furthermore, communication and ethical care for decision-making are essential to ensure understanding of treatment options, and make sure autonomy is respected </a:t>
            </a:r>
            <a:r>
              <a:rPr lang="en-GB" sz="2000" i="1" dirty="0">
                <a:latin typeface="Arial" panose="020B0604020202020204" pitchFamily="34" charset="0"/>
                <a:cs typeface="Arial" panose="020B0604020202020204" pitchFamily="34" charset="0"/>
              </a:rPr>
              <a:t>(Ajluni, 2023; Varkey, 2021).</a:t>
            </a:r>
          </a:p>
          <a:p>
            <a:endParaRPr lang="en-GB" sz="2000" i="1"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According to the American Medical Association’s Code of Medical Ethics, decision-making capacity refers </a:t>
            </a:r>
            <a:r>
              <a:rPr lang="en-US" sz="2000" i="1" dirty="0">
                <a:latin typeface="Arial" panose="020B0604020202020204" pitchFamily="34" charset="0"/>
                <a:cs typeface="Arial" panose="020B0604020202020204" pitchFamily="34" charset="0"/>
              </a:rPr>
              <a:t>to “the ability of a patient to understand and appreciate the nature and consequences of a proposed treatment or procedure, to make a reasoned choice among treatment options, and to communicate that choice.”</a:t>
            </a:r>
            <a:r>
              <a:rPr lang="en-GB" sz="2000" i="1" dirty="0">
                <a:latin typeface="Arial" panose="020B0604020202020204" pitchFamily="34" charset="0"/>
                <a:cs typeface="Arial" panose="020B0604020202020204" pitchFamily="34" charset="0"/>
              </a:rPr>
              <a:t> (Ajluni, 2023).</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 conclusion, this case shows the importance of detecting colorectal cancer early and developing a personalized care plan, </a:t>
            </a:r>
            <a:r>
              <a:rPr lang="en-US" sz="2000" dirty="0">
                <a:latin typeface="Arial" panose="020B0604020202020204" pitchFamily="34" charset="0"/>
                <a:cs typeface="Arial" panose="020B0604020202020204" pitchFamily="34" charset="0"/>
              </a:rPr>
              <a:t>combining treatments, ongoing monitoring, and lifestyle improvements to reduce recurrence, and enhance the patient’s long health and wellbeing. </a:t>
            </a:r>
          </a:p>
          <a:p>
            <a:endParaRPr lang="en-GB" sz="2000" i="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F1917BE6-1567-4715-CBD5-0BFA37B40BDC}"/>
              </a:ext>
            </a:extLst>
          </p:cNvPr>
          <p:cNvSpPr>
            <a:spLocks noGrp="1"/>
          </p:cNvSpPr>
          <p:nvPr>
            <p:ph type="dt" sz="half" idx="10"/>
          </p:nvPr>
        </p:nvSpPr>
        <p:spPr/>
        <p:txBody>
          <a:bodyPr/>
          <a:lstStyle/>
          <a:p>
            <a:pPr>
              <a:defRPr/>
            </a:pPr>
            <a:fld id="{F7614AD2-EBEE-4B9C-B8EB-7B45076136C4}" type="datetime1">
              <a:rPr lang="en-GB" altLang="en-US" smtClean="0"/>
              <a:pPr>
                <a:defRPr/>
              </a:pPr>
              <a:t>18/12/2025</a:t>
            </a:fld>
            <a:endParaRPr lang="en-GB" altLang="en-US"/>
          </a:p>
        </p:txBody>
      </p:sp>
      <p:sp>
        <p:nvSpPr>
          <p:cNvPr id="6" name="Slide Number Placeholder 5">
            <a:extLst>
              <a:ext uri="{FF2B5EF4-FFF2-40B4-BE49-F238E27FC236}">
                <a16:creationId xmlns:a16="http://schemas.microsoft.com/office/drawing/2014/main" id="{39A337CC-B2B4-618F-EDD4-00C53C79C9EF}"/>
              </a:ext>
            </a:extLst>
          </p:cNvPr>
          <p:cNvSpPr>
            <a:spLocks noGrp="1"/>
          </p:cNvSpPr>
          <p:nvPr>
            <p:ph type="sldNum" sz="quarter" idx="11"/>
          </p:nvPr>
        </p:nvSpPr>
        <p:spPr/>
        <p:txBody>
          <a:bodyPr/>
          <a:lstStyle/>
          <a:p>
            <a:pPr>
              <a:defRPr/>
            </a:pPr>
            <a:fld id="{386495F9-B3F5-4DDF-9323-6CEC80C52C17}" type="slidenum">
              <a:rPr lang="en-GB" altLang="en-US" smtClean="0"/>
              <a:pPr>
                <a:defRPr/>
              </a:pPr>
              <a:t>21</a:t>
            </a:fld>
            <a:endParaRPr lang="en-GB" altLang="en-US"/>
          </a:p>
        </p:txBody>
      </p:sp>
    </p:spTree>
    <p:extLst>
      <p:ext uri="{BB962C8B-B14F-4D97-AF65-F5344CB8AC3E}">
        <p14:creationId xmlns:p14="http://schemas.microsoft.com/office/powerpoint/2010/main" val="42811850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ACCAFACA-B274-7A5B-DED7-97FCD6C96D9F}"/>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47" b="26947"/>
          <a:stretch>
            <a:fillRect/>
          </a:stretch>
        </p:blipFill>
        <p:spPr>
          <a:xfrm>
            <a:off x="1290067" y="1052736"/>
            <a:ext cx="7067128" cy="3888432"/>
          </a:xfrm>
          <a:noFill/>
        </p:spPr>
      </p:pic>
      <p:sp>
        <p:nvSpPr>
          <p:cNvPr id="5" name="Date Placeholder 4">
            <a:extLst>
              <a:ext uri="{FF2B5EF4-FFF2-40B4-BE49-F238E27FC236}">
                <a16:creationId xmlns:a16="http://schemas.microsoft.com/office/drawing/2014/main" id="{34F9EE05-A023-2938-8972-37E4E9133B4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18/12/2025</a:t>
            </a:fld>
            <a:endParaRPr lang="en-GB" altLang="en-US" sz="900"/>
          </a:p>
        </p:txBody>
      </p:sp>
      <p:sp>
        <p:nvSpPr>
          <p:cNvPr id="6" name="Slide Number Placeholder 5">
            <a:extLst>
              <a:ext uri="{FF2B5EF4-FFF2-40B4-BE49-F238E27FC236}">
                <a16:creationId xmlns:a16="http://schemas.microsoft.com/office/drawing/2014/main" id="{D0AF8B7F-A11A-5A36-8803-AE334E8918BB}"/>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22</a:t>
            </a:fld>
            <a:endParaRPr lang="en-GB" altLang="en-US"/>
          </a:p>
        </p:txBody>
      </p:sp>
      <p:sp>
        <p:nvSpPr>
          <p:cNvPr id="9" name="TextBox 8">
            <a:extLst>
              <a:ext uri="{FF2B5EF4-FFF2-40B4-BE49-F238E27FC236}">
                <a16:creationId xmlns:a16="http://schemas.microsoft.com/office/drawing/2014/main" id="{61CE7A56-D065-AEB9-F8D7-A53BDC1DE3AB}"/>
              </a:ext>
            </a:extLst>
          </p:cNvPr>
          <p:cNvSpPr txBox="1"/>
          <p:nvPr/>
        </p:nvSpPr>
        <p:spPr>
          <a:xfrm>
            <a:off x="6172971" y="5317178"/>
            <a:ext cx="2513829" cy="200055"/>
          </a:xfrm>
          <a:prstGeom prst="rect">
            <a:avLst/>
          </a:prstGeom>
          <a:solidFill>
            <a:srgbClr val="000000"/>
          </a:solidFill>
        </p:spPr>
        <p:txBody>
          <a:bodyPr wrap="none" rtlCol="0">
            <a:spAutoFit/>
          </a:bodyPr>
          <a:lstStyle/>
          <a:p>
            <a:pPr algn="r">
              <a:spcAft>
                <a:spcPts val="600"/>
              </a:spcAft>
            </a:pPr>
            <a:r>
              <a:rPr lang="en-GB" sz="700">
                <a:solidFill>
                  <a:srgbClr val="FFFFFF"/>
                </a:solidFill>
                <a:latin typeface="+mn-lt"/>
                <a:cs typeface="+mn-cs"/>
                <a:hlinkClick r:id="rId3" tooltip="https://www.picpedia.org/chalkboard/t/thank-you.html">
                  <a:extLst>
                    <a:ext uri="{A12FA001-AC4F-418D-AE19-62706E023703}">
                      <ahyp:hlinkClr xmlns:ahyp="http://schemas.microsoft.com/office/drawing/2018/hyperlinkcolor" val="tx"/>
                    </a:ext>
                  </a:extLst>
                </a:hlinkClick>
              </a:rPr>
              <a:t>This Photo</a:t>
            </a:r>
            <a:r>
              <a:rPr lang="en-GB" sz="700">
                <a:solidFill>
                  <a:srgbClr val="FFFFFF"/>
                </a:solidFill>
                <a:latin typeface="+mn-lt"/>
                <a:cs typeface="+mn-cs"/>
              </a:rPr>
              <a:t> by Unknown Author is licensed under </a:t>
            </a:r>
            <a:r>
              <a:rPr lang="en-GB" sz="700">
                <a:solidFill>
                  <a:srgbClr val="FFFFFF"/>
                </a:solidFill>
                <a:latin typeface="+mn-lt"/>
                <a:cs typeface="+mn-cs"/>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latin typeface="+mn-lt"/>
              <a:cs typeface="+mn-cs"/>
            </a:endParaRPr>
          </a:p>
        </p:txBody>
      </p:sp>
    </p:spTree>
    <p:extLst>
      <p:ext uri="{BB962C8B-B14F-4D97-AF65-F5344CB8AC3E}">
        <p14:creationId xmlns:p14="http://schemas.microsoft.com/office/powerpoint/2010/main" val="26564570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B967C-A3CA-4172-F408-277C64CECC85}"/>
              </a:ext>
            </a:extLst>
          </p:cNvPr>
          <p:cNvSpPr>
            <a:spLocks noGrp="1"/>
          </p:cNvSpPr>
          <p:nvPr>
            <p:ph type="title"/>
          </p:nvPr>
        </p:nvSpPr>
        <p:spPr>
          <a:xfrm>
            <a:off x="457200" y="274638"/>
            <a:ext cx="8229600" cy="778098"/>
          </a:xfrm>
        </p:spPr>
        <p:txBody>
          <a:bodyPr/>
          <a:lstStyle/>
          <a:p>
            <a:r>
              <a:rPr lang="en-GB" dirty="0">
                <a:latin typeface="Arial" panose="020B0604020202020204" pitchFamily="34" charset="0"/>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09D1BB6E-813B-C0DB-A5C6-4397CBB38A5F}"/>
              </a:ext>
            </a:extLst>
          </p:cNvPr>
          <p:cNvSpPr>
            <a:spLocks noGrp="1"/>
          </p:cNvSpPr>
          <p:nvPr>
            <p:ph sz="half" idx="1"/>
          </p:nvPr>
        </p:nvSpPr>
        <p:spPr>
          <a:xfrm>
            <a:off x="457200" y="1268760"/>
            <a:ext cx="8291264" cy="4248472"/>
          </a:xfrm>
        </p:spPr>
        <p:txBody>
          <a:bodyPr/>
          <a:lstStyle/>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Ajluni, V. (2023). Respecting autonomy: Prioritizing patient-centered care and decision-making capacity for stronger doctor–patient relationships. </a:t>
            </a:r>
            <a:r>
              <a:rPr lang="en-US" sz="2000" i="1" dirty="0">
                <a:latin typeface="Arial" panose="020B0604020202020204" pitchFamily="34" charset="0"/>
                <a:cs typeface="Arial" panose="020B0604020202020204" pitchFamily="34" charset="0"/>
              </a:rPr>
              <a:t>Journal of Family Medicine and Primary Care</a:t>
            </a:r>
            <a:r>
              <a:rPr lang="en-US" sz="2000" dirty="0">
                <a:latin typeface="Arial" panose="020B0604020202020204" pitchFamily="34" charset="0"/>
                <a:cs typeface="Arial" panose="020B0604020202020204" pitchFamily="34" charset="0"/>
              </a:rPr>
              <a:t>, [online] 12(8), pp.1752–1753. </a:t>
            </a:r>
            <a:r>
              <a:rPr lang="en-US" sz="2000" dirty="0" err="1">
                <a:latin typeface="Arial" panose="020B0604020202020204" pitchFamily="34" charset="0"/>
                <a:cs typeface="Arial" panose="020B0604020202020204" pitchFamily="34" charset="0"/>
              </a:rPr>
              <a:t>doi:</a:t>
            </a:r>
            <a:r>
              <a:rPr lang="en-US" sz="2000" dirty="0" err="1">
                <a:latin typeface="Arial" panose="020B0604020202020204" pitchFamily="34" charset="0"/>
                <a:cs typeface="Arial" panose="020B0604020202020204" pitchFamily="34" charset="0"/>
                <a:hlinkClick r:id="rId2"/>
              </a:rPr>
              <a:t>https</a:t>
            </a:r>
            <a:r>
              <a:rPr lang="en-US" sz="2000" dirty="0">
                <a:latin typeface="Arial" panose="020B0604020202020204" pitchFamily="34" charset="0"/>
                <a:cs typeface="Arial" panose="020B0604020202020204" pitchFamily="34" charset="0"/>
                <a:hlinkClick r:id="rId2"/>
              </a:rPr>
              <a:t>://doi.org/10.4103/jfmpc.jfmpc_712_23</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Azzouz, L. et. al., (2023). </a:t>
            </a:r>
            <a:r>
              <a:rPr lang="en-US" sz="2000" i="1" dirty="0">
                <a:latin typeface="Arial" panose="020B0604020202020204" pitchFamily="34" charset="0"/>
                <a:cs typeface="Arial" panose="020B0604020202020204" pitchFamily="34" charset="0"/>
              </a:rPr>
              <a:t>Physiology, Large Intestine</a:t>
            </a:r>
            <a:r>
              <a:rPr lang="en-US" sz="2000" dirty="0">
                <a:latin typeface="Arial" panose="020B0604020202020204" pitchFamily="34" charset="0"/>
                <a:cs typeface="Arial" panose="020B0604020202020204" pitchFamily="34" charset="0"/>
              </a:rPr>
              <a:t>. [online] Nih. Available at: </a:t>
            </a:r>
            <a:r>
              <a:rPr lang="en-US" sz="2000" dirty="0">
                <a:latin typeface="Arial" panose="020B0604020202020204" pitchFamily="34" charset="0"/>
                <a:cs typeface="Arial" panose="020B0604020202020204" pitchFamily="34" charset="0"/>
                <a:hlinkClick r:id="rId3"/>
              </a:rPr>
              <a:t>https://www.ncbi.nlm.nih.gov/books/NBK507857/</a:t>
            </a:r>
            <a:r>
              <a:rPr lang="en-US" sz="2000" dirty="0">
                <a:latin typeface="Arial" panose="020B0604020202020204" pitchFamily="34" charset="0"/>
                <a:cs typeface="Arial" panose="020B0604020202020204" pitchFamily="34" charset="0"/>
              </a:rPr>
              <a:t> [Accessed 17 Dec. 2025].</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BMJ (2025). </a:t>
            </a:r>
            <a:r>
              <a:rPr lang="en-US" sz="2000" i="1" dirty="0">
                <a:latin typeface="Arial" panose="020B0604020202020204" pitchFamily="34" charset="0"/>
                <a:cs typeface="Arial" panose="020B0604020202020204" pitchFamily="34" charset="0"/>
              </a:rPr>
              <a:t>Iron deficiency anaemia - Symptoms, diagnosis and treatment | BMJ Best Practice</a:t>
            </a:r>
            <a:r>
              <a:rPr lang="en-US" sz="2000" dirty="0">
                <a:latin typeface="Arial" panose="020B0604020202020204" pitchFamily="34" charset="0"/>
                <a:cs typeface="Arial" panose="020B0604020202020204" pitchFamily="34" charset="0"/>
              </a:rPr>
              <a:t>. [online] bestpractice.bmj.com. Available at: </a:t>
            </a:r>
            <a:r>
              <a:rPr lang="en-US" sz="2000" dirty="0">
                <a:latin typeface="Arial" panose="020B0604020202020204" pitchFamily="34" charset="0"/>
                <a:cs typeface="Arial" panose="020B0604020202020204" pitchFamily="34" charset="0"/>
                <a:hlinkClick r:id="rId4"/>
              </a:rPr>
              <a:t>https://bestpractice.bmj.com/topics/en-gb/94</a:t>
            </a:r>
            <a:r>
              <a:rPr lang="en-US" sz="2000" dirty="0">
                <a:latin typeface="Arial" panose="020B0604020202020204" pitchFamily="34" charset="0"/>
                <a:cs typeface="Arial" panose="020B0604020202020204" pitchFamily="34" charset="0"/>
              </a:rPr>
              <a:t> [Accessed 16 Dec. 2025].</a:t>
            </a:r>
            <a:endParaRPr lang="en-GB" sz="2000" dirty="0">
              <a:latin typeface="Arial" panose="020B0604020202020204" pitchFamily="34" charset="0"/>
              <a:cs typeface="Arial" panose="020B0604020202020204" pitchFamily="34" charset="0"/>
            </a:endParaRPr>
          </a:p>
          <a:p>
            <a:endParaRPr lang="en-GB" dirty="0"/>
          </a:p>
        </p:txBody>
      </p:sp>
      <p:sp>
        <p:nvSpPr>
          <p:cNvPr id="5" name="Date Placeholder 4">
            <a:extLst>
              <a:ext uri="{FF2B5EF4-FFF2-40B4-BE49-F238E27FC236}">
                <a16:creationId xmlns:a16="http://schemas.microsoft.com/office/drawing/2014/main" id="{34C30000-6FA4-061E-D0FD-3F0409189D03}"/>
              </a:ext>
            </a:extLst>
          </p:cNvPr>
          <p:cNvSpPr>
            <a:spLocks noGrp="1"/>
          </p:cNvSpPr>
          <p:nvPr>
            <p:ph type="dt" sz="half" idx="10"/>
          </p:nvPr>
        </p:nvSpPr>
        <p:spPr/>
        <p:txBody>
          <a:bodyPr/>
          <a:lstStyle/>
          <a:p>
            <a:pPr>
              <a:defRPr/>
            </a:pPr>
            <a:fld id="{F7614AD2-EBEE-4B9C-B8EB-7B45076136C4}" type="datetime1">
              <a:rPr lang="en-GB" altLang="en-US" smtClean="0"/>
              <a:pPr>
                <a:defRPr/>
              </a:pPr>
              <a:t>18/12/2025</a:t>
            </a:fld>
            <a:endParaRPr lang="en-GB" altLang="en-US"/>
          </a:p>
        </p:txBody>
      </p:sp>
      <p:sp>
        <p:nvSpPr>
          <p:cNvPr id="6" name="Slide Number Placeholder 5">
            <a:extLst>
              <a:ext uri="{FF2B5EF4-FFF2-40B4-BE49-F238E27FC236}">
                <a16:creationId xmlns:a16="http://schemas.microsoft.com/office/drawing/2014/main" id="{8308A905-3F2E-AE3D-3612-E2FBF83451BA}"/>
              </a:ext>
            </a:extLst>
          </p:cNvPr>
          <p:cNvSpPr>
            <a:spLocks noGrp="1"/>
          </p:cNvSpPr>
          <p:nvPr>
            <p:ph type="sldNum" sz="quarter" idx="11"/>
          </p:nvPr>
        </p:nvSpPr>
        <p:spPr/>
        <p:txBody>
          <a:bodyPr/>
          <a:lstStyle/>
          <a:p>
            <a:pPr>
              <a:defRPr/>
            </a:pPr>
            <a:fld id="{386495F9-B3F5-4DDF-9323-6CEC80C52C17}" type="slidenum">
              <a:rPr lang="en-GB" altLang="en-US" smtClean="0"/>
              <a:pPr>
                <a:defRPr/>
              </a:pPr>
              <a:t>23</a:t>
            </a:fld>
            <a:endParaRPr lang="en-GB" altLang="en-US"/>
          </a:p>
        </p:txBody>
      </p:sp>
    </p:spTree>
    <p:extLst>
      <p:ext uri="{BB962C8B-B14F-4D97-AF65-F5344CB8AC3E}">
        <p14:creationId xmlns:p14="http://schemas.microsoft.com/office/powerpoint/2010/main" val="25712190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3149B8-0349-2639-69C5-3D77DCE722A8}"/>
              </a:ext>
            </a:extLst>
          </p:cNvPr>
          <p:cNvSpPr>
            <a:spLocks noGrp="1"/>
          </p:cNvSpPr>
          <p:nvPr>
            <p:ph idx="1"/>
          </p:nvPr>
        </p:nvSpPr>
        <p:spPr>
          <a:xfrm>
            <a:off x="457200" y="260648"/>
            <a:ext cx="8229600" cy="5256585"/>
          </a:xfrm>
        </p:spPr>
        <p:txBody>
          <a:bodyPr/>
          <a:lstStyle/>
          <a:p>
            <a:r>
              <a:rPr lang="en-US" sz="2000" dirty="0">
                <a:latin typeface="Arial" panose="020B0604020202020204" pitchFamily="34" charset="0"/>
                <a:cs typeface="Arial" panose="020B0604020202020204" pitchFamily="34" charset="0"/>
              </a:rPr>
              <a:t>BMJ Publishing Group (2025). </a:t>
            </a:r>
            <a:r>
              <a:rPr lang="en-US" sz="2000" i="1" dirty="0">
                <a:latin typeface="Arial" panose="020B0604020202020204" pitchFamily="34" charset="0"/>
                <a:cs typeface="Arial" panose="020B0604020202020204" pitchFamily="34" charset="0"/>
              </a:rPr>
              <a:t>Colorectal cancer - Symptoms, diagnosis and treatment | BMJ Best Practice</a:t>
            </a:r>
            <a:r>
              <a:rPr lang="en-US" sz="2000" dirty="0">
                <a:latin typeface="Arial" panose="020B0604020202020204" pitchFamily="34" charset="0"/>
                <a:cs typeface="Arial" panose="020B0604020202020204" pitchFamily="34" charset="0"/>
              </a:rPr>
              <a:t>. [online] bestpractice.bmj.com. Available at: </a:t>
            </a:r>
            <a:r>
              <a:rPr lang="en-US" sz="2000" dirty="0">
                <a:latin typeface="Arial" panose="020B0604020202020204" pitchFamily="34" charset="0"/>
                <a:cs typeface="Arial" panose="020B0604020202020204" pitchFamily="34" charset="0"/>
                <a:hlinkClick r:id="rId2"/>
              </a:rPr>
              <a:t>https://bestpractice.bmj.com/topics/en-gb/258</a:t>
            </a:r>
            <a:r>
              <a:rPr lang="en-US" sz="2000" dirty="0">
                <a:latin typeface="Arial" panose="020B0604020202020204" pitchFamily="34" charset="0"/>
                <a:cs typeface="Arial" panose="020B0604020202020204" pitchFamily="34" charset="0"/>
              </a:rPr>
              <a:t> [Accessed 13 Dec. 2025]. </a:t>
            </a:r>
          </a:p>
          <a:p>
            <a:r>
              <a:rPr lang="en-US" sz="2000" dirty="0">
                <a:latin typeface="Arial" panose="020B0604020202020204" pitchFamily="34" charset="0"/>
                <a:cs typeface="Arial" panose="020B0604020202020204" pitchFamily="34" charset="0"/>
              </a:rPr>
              <a:t>Cancer Research UK (2015). </a:t>
            </a:r>
            <a:r>
              <a:rPr lang="en-US" sz="2000" i="1" dirty="0">
                <a:latin typeface="Arial" panose="020B0604020202020204" pitchFamily="34" charset="0"/>
                <a:cs typeface="Arial" panose="020B0604020202020204" pitchFamily="34" charset="0"/>
              </a:rPr>
              <a:t>What is bowel cancer? | Cancer Research UK</a:t>
            </a:r>
            <a:r>
              <a:rPr lang="en-US" sz="2000" dirty="0">
                <a:latin typeface="Arial" panose="020B0604020202020204" pitchFamily="34" charset="0"/>
                <a:cs typeface="Arial" panose="020B0604020202020204" pitchFamily="34" charset="0"/>
              </a:rPr>
              <a:t>. [online] Cancerresearchuk.org. Available at: </a:t>
            </a:r>
            <a:r>
              <a:rPr lang="en-US" sz="2000" dirty="0">
                <a:latin typeface="Arial" panose="020B0604020202020204" pitchFamily="34" charset="0"/>
                <a:cs typeface="Arial" panose="020B0604020202020204" pitchFamily="34" charset="0"/>
                <a:hlinkClick r:id="rId3"/>
              </a:rPr>
              <a:t>https://www.cancerresearchuk.org/about-cancer/bowel-cancer/about-bowel-cancer</a:t>
            </a:r>
            <a:r>
              <a:rPr lang="en-US" sz="2000" dirty="0">
                <a:latin typeface="Arial" panose="020B0604020202020204" pitchFamily="34" charset="0"/>
                <a:cs typeface="Arial" panose="020B0604020202020204" pitchFamily="34" charset="0"/>
              </a:rPr>
              <a:t> [Accessed 13 Dec. 2025].</a:t>
            </a:r>
            <a:endParaRPr lang="en-GB"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Cancer Research UK (2020a). </a:t>
            </a:r>
            <a:r>
              <a:rPr lang="en-US" sz="2000" i="1" dirty="0">
                <a:latin typeface="Arial" panose="020B0604020202020204" pitchFamily="34" charset="0"/>
                <a:cs typeface="Arial" panose="020B0604020202020204" pitchFamily="34" charset="0"/>
              </a:rPr>
              <a:t>Symptoms of bowel cancer</a:t>
            </a:r>
            <a:r>
              <a:rPr lang="en-US" sz="2000" dirty="0">
                <a:latin typeface="Arial" panose="020B0604020202020204" pitchFamily="34" charset="0"/>
                <a:cs typeface="Arial" panose="020B0604020202020204" pitchFamily="34" charset="0"/>
              </a:rPr>
              <a:t>. [online] Cancerresearchuk.org. Available at: </a:t>
            </a:r>
            <a:r>
              <a:rPr lang="en-US" sz="2000" dirty="0">
                <a:latin typeface="Arial" panose="020B0604020202020204" pitchFamily="34" charset="0"/>
                <a:cs typeface="Arial" panose="020B0604020202020204" pitchFamily="34" charset="0"/>
                <a:hlinkClick r:id="rId4"/>
              </a:rPr>
              <a:t>https://www.cancerresearchuk.org/about-cancer/bowel-cancer/symptoms#what-are-the-possible-symptoms-of-bowel-cancer</a:t>
            </a:r>
            <a:r>
              <a:rPr lang="en-US" sz="2000" dirty="0">
                <a:latin typeface="Arial" panose="020B0604020202020204" pitchFamily="34" charset="0"/>
                <a:cs typeface="Arial" panose="020B0604020202020204" pitchFamily="34" charset="0"/>
              </a:rPr>
              <a:t> [Accessed 17 Dec. 2025].</a:t>
            </a:r>
            <a:endParaRPr lang="en-GB"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DE756D12-C126-0DF2-D2C0-650F7ED4CC12}"/>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A6FD7537-B4A0-5D99-AA61-28F47CE407E5}"/>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16344749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1018BD-9633-DC3F-8207-7FDEA133F8EE}"/>
              </a:ext>
            </a:extLst>
          </p:cNvPr>
          <p:cNvSpPr>
            <a:spLocks noGrp="1"/>
          </p:cNvSpPr>
          <p:nvPr>
            <p:ph idx="1"/>
          </p:nvPr>
        </p:nvSpPr>
        <p:spPr>
          <a:xfrm>
            <a:off x="457200" y="332656"/>
            <a:ext cx="8579296" cy="5256584"/>
          </a:xfrm>
        </p:spPr>
        <p:txBody>
          <a:bodyPr/>
          <a:lstStyle/>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Cancer Research UK (2020b). </a:t>
            </a:r>
            <a:r>
              <a:rPr lang="en-US" sz="2000" i="1" dirty="0">
                <a:latin typeface="Arial" panose="020B0604020202020204" pitchFamily="34" charset="0"/>
                <a:cs typeface="Arial" panose="020B0604020202020204" pitchFamily="34" charset="0"/>
              </a:rPr>
              <a:t>Types of surgery for rectal cancer</a:t>
            </a:r>
            <a:r>
              <a:rPr lang="en-US" sz="2000" dirty="0">
                <a:latin typeface="Arial" panose="020B0604020202020204" pitchFamily="34" charset="0"/>
                <a:cs typeface="Arial" panose="020B0604020202020204" pitchFamily="34" charset="0"/>
              </a:rPr>
              <a:t>. [online] Cancerresearchuk.org. Available at: </a:t>
            </a:r>
            <a:r>
              <a:rPr lang="en-US" sz="2000" dirty="0">
                <a:latin typeface="Arial" panose="020B0604020202020204" pitchFamily="34" charset="0"/>
                <a:cs typeface="Arial" panose="020B0604020202020204" pitchFamily="34" charset="0"/>
                <a:hlinkClick r:id="rId2"/>
              </a:rPr>
              <a:t>https://www.cancerresearchuk.org/about-cancer/bowel-cancer/treatment/treatment-rectal/surgery-rectal/types-surgery-rectal#types-of-surgery</a:t>
            </a:r>
            <a:r>
              <a:rPr lang="en-US" sz="2000" dirty="0">
                <a:latin typeface="Arial" panose="020B0604020202020204" pitchFamily="34" charset="0"/>
                <a:cs typeface="Arial" panose="020B0604020202020204" pitchFamily="34" charset="0"/>
              </a:rPr>
              <a:t> [Accessed 18 Dec. 2025].</a:t>
            </a:r>
            <a:endParaRPr lang="en-GB"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Cappell, M.S. (2008). Pathophysiology, Clinical Presentation, and Management of Colon Cancer. </a:t>
            </a:r>
            <a:r>
              <a:rPr lang="en-US" sz="2000" i="1" dirty="0">
                <a:latin typeface="Arial" panose="020B0604020202020204" pitchFamily="34" charset="0"/>
                <a:cs typeface="Arial" panose="020B0604020202020204" pitchFamily="34" charset="0"/>
              </a:rPr>
              <a:t>Gastroenterology Clinics of North America</a:t>
            </a:r>
            <a:r>
              <a:rPr lang="en-US" sz="2000" dirty="0">
                <a:latin typeface="Arial" panose="020B0604020202020204" pitchFamily="34" charset="0"/>
                <a:cs typeface="Arial" panose="020B0604020202020204" pitchFamily="34" charset="0"/>
              </a:rPr>
              <a:t>, [online] 37(1), pp.1–24. </a:t>
            </a:r>
            <a:r>
              <a:rPr lang="en-US" sz="2000" dirty="0" err="1">
                <a:latin typeface="Arial" panose="020B0604020202020204" pitchFamily="34" charset="0"/>
                <a:cs typeface="Arial" panose="020B0604020202020204" pitchFamily="34" charset="0"/>
              </a:rPr>
              <a:t>doi:</a:t>
            </a:r>
            <a:r>
              <a:rPr lang="en-US" sz="2000" dirty="0" err="1">
                <a:latin typeface="Arial" panose="020B0604020202020204" pitchFamily="34" charset="0"/>
                <a:cs typeface="Arial" panose="020B0604020202020204" pitchFamily="34" charset="0"/>
                <a:hlinkClick r:id="rId3"/>
              </a:rPr>
              <a:t>https</a:t>
            </a:r>
            <a:r>
              <a:rPr lang="en-US" sz="2000" dirty="0">
                <a:latin typeface="Arial" panose="020B0604020202020204" pitchFamily="34" charset="0"/>
                <a:cs typeface="Arial" panose="020B0604020202020204" pitchFamily="34" charset="0"/>
                <a:hlinkClick r:id="rId3"/>
              </a:rPr>
              <a:t>://doi.org/10.1016/j.gtc.2007.12.002</a:t>
            </a:r>
            <a:r>
              <a:rPr lang="en-US" sz="2000" dirty="0">
                <a:latin typeface="Arial" panose="020B0604020202020204" pitchFamily="34" charset="0"/>
                <a:cs typeface="Arial" panose="020B0604020202020204" pitchFamily="34" charset="0"/>
              </a:rPr>
              <a:t>.</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Cleveland Clinic. (2023). </a:t>
            </a:r>
            <a:r>
              <a:rPr lang="en-US" sz="2000" i="1" dirty="0">
                <a:latin typeface="Arial" panose="020B0604020202020204" pitchFamily="34" charset="0"/>
                <a:cs typeface="Arial" panose="020B0604020202020204" pitchFamily="34" charset="0"/>
              </a:rPr>
              <a:t>Vital Signs</a:t>
            </a:r>
            <a:r>
              <a:rPr lang="en-US" sz="2000" dirty="0">
                <a:latin typeface="Arial" panose="020B0604020202020204" pitchFamily="34" charset="0"/>
                <a:cs typeface="Arial" panose="020B0604020202020204" pitchFamily="34" charset="0"/>
              </a:rPr>
              <a:t>. [online] Available at: </a:t>
            </a:r>
            <a:r>
              <a:rPr lang="en-US" sz="2000" dirty="0">
                <a:latin typeface="Arial" panose="020B0604020202020204" pitchFamily="34" charset="0"/>
                <a:cs typeface="Arial" panose="020B0604020202020204" pitchFamily="34" charset="0"/>
                <a:hlinkClick r:id="rId4"/>
              </a:rPr>
              <a:t>https://my.clevelandclinic.org/health/articles/10881-vital-signs?utm</a:t>
            </a:r>
            <a:r>
              <a:rPr lang="en-US" sz="2000" dirty="0">
                <a:latin typeface="Arial" panose="020B0604020202020204" pitchFamily="34" charset="0"/>
                <a:cs typeface="Arial" panose="020B0604020202020204" pitchFamily="34" charset="0"/>
              </a:rPr>
              <a:t> [Accessed 18 Dec. 2025].</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FFF0C841-D17E-ABB9-93A0-981884A9689D}"/>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25E3C648-40C1-BE7B-A708-CCAC98C86421}"/>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dirty="0"/>
          </a:p>
        </p:txBody>
      </p:sp>
    </p:spTree>
    <p:extLst>
      <p:ext uri="{BB962C8B-B14F-4D97-AF65-F5344CB8AC3E}">
        <p14:creationId xmlns:p14="http://schemas.microsoft.com/office/powerpoint/2010/main" val="11597652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A9F613-E65C-6236-C1B4-F5C95E0D0579}"/>
              </a:ext>
            </a:extLst>
          </p:cNvPr>
          <p:cNvSpPr>
            <a:spLocks noGrp="1"/>
          </p:cNvSpPr>
          <p:nvPr>
            <p:ph idx="1"/>
          </p:nvPr>
        </p:nvSpPr>
        <p:spPr>
          <a:xfrm>
            <a:off x="457200" y="476672"/>
            <a:ext cx="8229600" cy="5040561"/>
          </a:xfrm>
        </p:spPr>
        <p:txBody>
          <a:bodyPr/>
          <a:lstStyle/>
          <a:p>
            <a:r>
              <a:rPr lang="en-US" sz="2000" dirty="0">
                <a:latin typeface="Arial" panose="020B0604020202020204" pitchFamily="34" charset="0"/>
                <a:cs typeface="Arial" panose="020B0604020202020204" pitchFamily="34" charset="0"/>
              </a:rPr>
              <a:t>Dr.Purushothaman Kollam (2018). </a:t>
            </a:r>
            <a:r>
              <a:rPr lang="en-US" sz="2000" i="1" dirty="0">
                <a:latin typeface="Arial" panose="020B0604020202020204" pitchFamily="34" charset="0"/>
                <a:cs typeface="Arial" panose="020B0604020202020204" pitchFamily="34" charset="0"/>
              </a:rPr>
              <a:t>Do You Know the Signs &amp; Symptoms of Colon Cancer</a:t>
            </a:r>
            <a:r>
              <a:rPr lang="en-US" sz="2000" dirty="0">
                <a:latin typeface="Arial" panose="020B0604020202020204" pitchFamily="34" charset="0"/>
                <a:cs typeface="Arial" panose="020B0604020202020204" pitchFamily="34" charset="0"/>
              </a:rPr>
              <a:t>. [online] Livinginwellbeing.org. Available at: </a:t>
            </a:r>
            <a:r>
              <a:rPr lang="en-US" sz="2000" u="sng" dirty="0">
                <a:latin typeface="Arial" panose="020B0604020202020204" pitchFamily="34" charset="0"/>
                <a:cs typeface="Arial" panose="020B0604020202020204" pitchFamily="34" charset="0"/>
                <a:hlinkClick r:id="rId2"/>
              </a:rPr>
              <a:t>https://www.livinginwellbeing.org/know-signs-symptoms-colon-cancer/</a:t>
            </a:r>
            <a:r>
              <a:rPr lang="en-US" sz="2000" dirty="0">
                <a:latin typeface="Arial" panose="020B0604020202020204" pitchFamily="34" charset="0"/>
                <a:cs typeface="Arial" panose="020B0604020202020204" pitchFamily="34" charset="0"/>
              </a:rPr>
              <a:t> [Accessed 17 Dec. 2025].</a:t>
            </a:r>
          </a:p>
          <a:p>
            <a:r>
              <a:rPr lang="en-US" sz="2000" dirty="0">
                <a:latin typeface="Arial" panose="020B0604020202020204" pitchFamily="34" charset="0"/>
                <a:cs typeface="Arial" panose="020B0604020202020204" pitchFamily="34" charset="0"/>
              </a:rPr>
              <a:t>Irving, M. H. et al., (1992). Irving, M. H., &amp; Catchpole, B. (1992). ABC of colorectal diseases. Anatomy and physiology of the colon, rectum, and anus. BMJ : British Medical Journal, 304(6834), 1106. </a:t>
            </a:r>
            <a:r>
              <a:rPr lang="en-US" sz="2000" dirty="0">
                <a:latin typeface="Arial" panose="020B0604020202020204" pitchFamily="34" charset="0"/>
                <a:cs typeface="Arial" panose="020B0604020202020204" pitchFamily="34" charset="0"/>
                <a:hlinkClick r:id="rId3"/>
              </a:rPr>
              <a:t>https://doi.org/10.1136/bmj.304.6834.1106</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Juber, M. (2022). </a:t>
            </a:r>
            <a:r>
              <a:rPr lang="en-US" sz="2000" i="1" dirty="0">
                <a:latin typeface="Arial" panose="020B0604020202020204" pitchFamily="34" charset="0"/>
                <a:cs typeface="Arial" panose="020B0604020202020204" pitchFamily="34" charset="0"/>
              </a:rPr>
              <a:t>Foods High in Saturated Fat</a:t>
            </a:r>
            <a:r>
              <a:rPr lang="en-US" sz="2000" dirty="0">
                <a:latin typeface="Arial" panose="020B0604020202020204" pitchFamily="34" charset="0"/>
                <a:cs typeface="Arial" panose="020B0604020202020204" pitchFamily="34" charset="0"/>
              </a:rPr>
              <a:t>. [online] WebMD. Available at: </a:t>
            </a:r>
            <a:r>
              <a:rPr lang="en-US" sz="2000" dirty="0">
                <a:latin typeface="Arial" panose="020B0604020202020204" pitchFamily="34" charset="0"/>
                <a:cs typeface="Arial" panose="020B0604020202020204" pitchFamily="34" charset="0"/>
                <a:hlinkClick r:id="rId4"/>
              </a:rPr>
              <a:t>https://www.webmd.com/diet/foods-high-in-saturated-fat</a:t>
            </a:r>
            <a:r>
              <a:rPr lang="en-US" sz="2000" dirty="0">
                <a:latin typeface="Arial" panose="020B0604020202020204" pitchFamily="34" charset="0"/>
                <a:cs typeface="Arial" panose="020B0604020202020204" pitchFamily="34" charset="0"/>
              </a:rPr>
              <a:t> [Accessed 17 Dec. 2025].</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13136EB0-8C7F-F13D-10BD-84FDD2C79088}"/>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E49CABF4-867B-1543-CB97-24B48B4A3DF4}"/>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4070557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36526"/>
            <a:ext cx="8229600" cy="5380708"/>
          </a:xfrm>
        </p:spPr>
        <p:txBody>
          <a:bodyPr/>
          <a:lstStyle/>
          <a:p>
            <a:pPr marL="0" indent="0">
              <a:buNone/>
            </a:pP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Menon, G. et al., (2025). </a:t>
            </a:r>
            <a:r>
              <a:rPr lang="en-US" sz="2000" i="1" dirty="0">
                <a:latin typeface="Arial" panose="020B0604020202020204" pitchFamily="34" charset="0"/>
                <a:cs typeface="Arial" panose="020B0604020202020204" pitchFamily="34" charset="0"/>
              </a:rPr>
              <a:t>Colon cancer</a:t>
            </a:r>
            <a:r>
              <a:rPr lang="en-US" sz="2000" dirty="0">
                <a:latin typeface="Arial" panose="020B0604020202020204" pitchFamily="34" charset="0"/>
                <a:cs typeface="Arial" panose="020B0604020202020204" pitchFamily="34" charset="0"/>
              </a:rPr>
              <a:t>. [online] Nih.gov. Available at: </a:t>
            </a:r>
            <a:r>
              <a:rPr lang="en-US" sz="2000" dirty="0">
                <a:latin typeface="Arial" panose="020B0604020202020204" pitchFamily="34" charset="0"/>
                <a:cs typeface="Arial" panose="020B0604020202020204" pitchFamily="34" charset="0"/>
                <a:hlinkClick r:id="rId2"/>
              </a:rPr>
              <a:t>https://www.ncbi.nlm.nih.gov/books/NBK470380/</a:t>
            </a:r>
            <a:r>
              <a:rPr lang="en-US" sz="2000" dirty="0">
                <a:latin typeface="Arial" panose="020B0604020202020204" pitchFamily="34" charset="0"/>
                <a:cs typeface="Arial" panose="020B0604020202020204" pitchFamily="34" charset="0"/>
              </a:rPr>
              <a:t> [Accessed 17 Dec. 2025].</a:t>
            </a:r>
            <a:endParaRPr lang="en-GB"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NHS (2023a). </a:t>
            </a:r>
            <a:r>
              <a:rPr lang="en-US" sz="2000" i="1" dirty="0">
                <a:latin typeface="Arial" panose="020B0604020202020204" pitchFamily="34" charset="0"/>
                <a:cs typeface="Arial" panose="020B0604020202020204" pitchFamily="34" charset="0"/>
              </a:rPr>
              <a:t>Bowel Cancer - Symptoms</a:t>
            </a:r>
            <a:r>
              <a:rPr lang="en-US" sz="2000" dirty="0">
                <a:latin typeface="Arial" panose="020B0604020202020204" pitchFamily="34" charset="0"/>
                <a:cs typeface="Arial" panose="020B0604020202020204" pitchFamily="34" charset="0"/>
              </a:rPr>
              <a:t>. [online] nhs.uk. Available at: </a:t>
            </a:r>
            <a:r>
              <a:rPr lang="en-US" sz="2000" dirty="0">
                <a:latin typeface="Arial" panose="020B0604020202020204" pitchFamily="34" charset="0"/>
                <a:cs typeface="Arial" panose="020B0604020202020204" pitchFamily="34" charset="0"/>
                <a:hlinkClick r:id="rId3"/>
              </a:rPr>
              <a:t>https://www.nhs.uk/conditions/bowel-cancer/symptoms/</a:t>
            </a:r>
            <a:r>
              <a:rPr lang="en-US" sz="2000" dirty="0">
                <a:latin typeface="Arial" panose="020B0604020202020204" pitchFamily="34" charset="0"/>
                <a:cs typeface="Arial" panose="020B0604020202020204" pitchFamily="34" charset="0"/>
              </a:rPr>
              <a:t> [Accessed 11 Dec. 2025].</a:t>
            </a:r>
            <a:endParaRPr lang="en-GB"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NHS (2023b). </a:t>
            </a:r>
            <a:r>
              <a:rPr lang="en-US" sz="2000" i="1" dirty="0">
                <a:latin typeface="Arial" panose="020B0604020202020204" pitchFamily="34" charset="0"/>
                <a:cs typeface="Arial" panose="020B0604020202020204" pitchFamily="34" charset="0"/>
              </a:rPr>
              <a:t>Tests and next steps for bowel cancer</a:t>
            </a:r>
            <a:r>
              <a:rPr lang="en-US" sz="2000" dirty="0">
                <a:latin typeface="Arial" panose="020B0604020202020204" pitchFamily="34" charset="0"/>
                <a:cs typeface="Arial" panose="020B0604020202020204" pitchFamily="34" charset="0"/>
              </a:rPr>
              <a:t>. [online] nhs.uk. Available at: </a:t>
            </a:r>
            <a:r>
              <a:rPr lang="en-US" sz="2000" dirty="0">
                <a:latin typeface="Arial" panose="020B0604020202020204" pitchFamily="34" charset="0"/>
                <a:cs typeface="Arial" panose="020B0604020202020204" pitchFamily="34" charset="0"/>
                <a:hlinkClick r:id="rId4"/>
              </a:rPr>
              <a:t>https://www.nhs.uk/conditions/bowel-cancer/tests-and-next-steps/</a:t>
            </a:r>
            <a:r>
              <a:rPr lang="en-US" sz="2000" dirty="0">
                <a:latin typeface="Arial" panose="020B0604020202020204" pitchFamily="34" charset="0"/>
                <a:cs typeface="Arial" panose="020B0604020202020204" pitchFamily="34" charset="0"/>
              </a:rPr>
              <a:t> [Accessed 15 Dec. 2025].</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NHS (2023c). </a:t>
            </a:r>
            <a:r>
              <a:rPr lang="en-US" sz="2000" i="1" dirty="0">
                <a:latin typeface="Arial" panose="020B0604020202020204" pitchFamily="34" charset="0"/>
                <a:cs typeface="Arial" panose="020B0604020202020204" pitchFamily="34" charset="0"/>
              </a:rPr>
              <a:t>What is bowel cancer?</a:t>
            </a:r>
            <a:r>
              <a:rPr lang="en-US" sz="2000" dirty="0">
                <a:latin typeface="Arial" panose="020B0604020202020204" pitchFamily="34" charset="0"/>
                <a:cs typeface="Arial" panose="020B0604020202020204" pitchFamily="34" charset="0"/>
              </a:rPr>
              <a:t> [online] nhs.uk. Available at: </a:t>
            </a:r>
            <a:r>
              <a:rPr lang="en-US" sz="2000" dirty="0">
                <a:latin typeface="Arial" panose="020B0604020202020204" pitchFamily="34" charset="0"/>
                <a:cs typeface="Arial" panose="020B0604020202020204" pitchFamily="34" charset="0"/>
                <a:hlinkClick r:id="rId5"/>
              </a:rPr>
              <a:t>https://www.nhs.uk/conditions/bowel-cancer/what-is-bowel-cancer/</a:t>
            </a:r>
            <a:r>
              <a:rPr lang="en-US" sz="2000" dirty="0">
                <a:latin typeface="Arial" panose="020B0604020202020204" pitchFamily="34" charset="0"/>
                <a:cs typeface="Arial" panose="020B0604020202020204" pitchFamily="34" charset="0"/>
              </a:rPr>
              <a:t> [Accessed 15 Dec. 2025].</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solidFill>
                <a:srgbClr val="0070C0"/>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35210010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1ECB0B-2FDC-45B3-DA29-0F8AFD0DB22F}"/>
              </a:ext>
            </a:extLst>
          </p:cNvPr>
          <p:cNvSpPr>
            <a:spLocks noGrp="1"/>
          </p:cNvSpPr>
          <p:nvPr>
            <p:ph idx="1"/>
          </p:nvPr>
        </p:nvSpPr>
        <p:spPr>
          <a:xfrm>
            <a:off x="233923" y="114300"/>
            <a:ext cx="8730566" cy="5546948"/>
          </a:xfrm>
        </p:spPr>
        <p:txBody>
          <a:bodyPr/>
          <a:lstStyle/>
          <a:p>
            <a:r>
              <a:rPr lang="en-US" sz="1900" dirty="0">
                <a:latin typeface="Arial" panose="020B0604020202020204" pitchFamily="34" charset="0"/>
                <a:cs typeface="Arial" panose="020B0604020202020204" pitchFamily="34" charset="0"/>
              </a:rPr>
              <a:t>NHS (2024). </a:t>
            </a:r>
            <a:r>
              <a:rPr lang="en-US" sz="1900" i="1" dirty="0">
                <a:latin typeface="Arial" panose="020B0604020202020204" pitchFamily="34" charset="0"/>
                <a:cs typeface="Arial" panose="020B0604020202020204" pitchFamily="34" charset="0"/>
              </a:rPr>
              <a:t>Iron Deficiency Anaemia</a:t>
            </a:r>
            <a:r>
              <a:rPr lang="en-US" sz="1900" dirty="0">
                <a:latin typeface="Arial" panose="020B0604020202020204" pitchFamily="34" charset="0"/>
                <a:cs typeface="Arial" panose="020B0604020202020204" pitchFamily="34" charset="0"/>
              </a:rPr>
              <a:t>. [online] NHS. Available at: </a:t>
            </a:r>
            <a:r>
              <a:rPr lang="en-US" sz="1900" dirty="0">
                <a:latin typeface="Arial" panose="020B0604020202020204" pitchFamily="34" charset="0"/>
                <a:cs typeface="Arial" panose="020B0604020202020204" pitchFamily="34" charset="0"/>
                <a:hlinkClick r:id="rId2"/>
              </a:rPr>
              <a:t>https://www.nhs.uk/conditions/iron-deficiency-anaemia/</a:t>
            </a:r>
            <a:r>
              <a:rPr lang="en-US" sz="1900" dirty="0">
                <a:latin typeface="Arial" panose="020B0604020202020204" pitchFamily="34" charset="0"/>
                <a:cs typeface="Arial" panose="020B0604020202020204" pitchFamily="34" charset="0"/>
              </a:rPr>
              <a:t> [Accessed 16 Dec. 2025].</a:t>
            </a:r>
          </a:p>
          <a:p>
            <a:r>
              <a:rPr lang="en-US" sz="1900" dirty="0">
                <a:latin typeface="Arial" panose="020B0604020202020204" pitchFamily="34" charset="0"/>
                <a:cs typeface="Arial" panose="020B0604020202020204" pitchFamily="34" charset="0"/>
              </a:rPr>
              <a:t>NHS (2018). </a:t>
            </a:r>
            <a:r>
              <a:rPr lang="en-US" sz="1900" i="1" dirty="0">
                <a:latin typeface="Arial" panose="020B0604020202020204" pitchFamily="34" charset="0"/>
                <a:cs typeface="Arial" panose="020B0604020202020204" pitchFamily="34" charset="0"/>
              </a:rPr>
              <a:t>Blood Pressure Test</a:t>
            </a:r>
            <a:r>
              <a:rPr lang="en-US" sz="1900" dirty="0">
                <a:latin typeface="Arial" panose="020B0604020202020204" pitchFamily="34" charset="0"/>
                <a:cs typeface="Arial" panose="020B0604020202020204" pitchFamily="34" charset="0"/>
              </a:rPr>
              <a:t>. [online] nhs.uk. Available at: </a:t>
            </a:r>
            <a:r>
              <a:rPr lang="en-US" sz="1900" dirty="0">
                <a:latin typeface="Arial" panose="020B0604020202020204" pitchFamily="34" charset="0"/>
                <a:cs typeface="Arial" panose="020B0604020202020204" pitchFamily="34" charset="0"/>
                <a:hlinkClick r:id="rId3"/>
              </a:rPr>
              <a:t>https://www.nhs.uk/tests-and-treatments/blood-pressure-test/</a:t>
            </a:r>
            <a:r>
              <a:rPr lang="en-US" sz="1900" dirty="0">
                <a:latin typeface="Arial" panose="020B0604020202020204" pitchFamily="34" charset="0"/>
                <a:cs typeface="Arial" panose="020B0604020202020204" pitchFamily="34" charset="0"/>
              </a:rPr>
              <a:t> [Accessed 18 Dec. 2025].</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NHS England (2022a). </a:t>
            </a:r>
            <a:r>
              <a:rPr lang="en-US" sz="1900" i="1" dirty="0">
                <a:latin typeface="Arial" panose="020B0604020202020204" pitchFamily="34" charset="0"/>
                <a:cs typeface="Arial" panose="020B0604020202020204" pitchFamily="34" charset="0"/>
              </a:rPr>
              <a:t>NHS bowel cancer screening: helping you decide (FIT kit)</a:t>
            </a:r>
            <a:r>
              <a:rPr lang="en-US" sz="1900" dirty="0">
                <a:latin typeface="Arial" panose="020B0604020202020204" pitchFamily="34" charset="0"/>
                <a:cs typeface="Arial" panose="020B0604020202020204" pitchFamily="34" charset="0"/>
              </a:rPr>
              <a:t>. [online] GOV.UK. Available at: </a:t>
            </a:r>
            <a:r>
              <a:rPr lang="en-US" sz="1900" dirty="0">
                <a:latin typeface="Arial" panose="020B0604020202020204" pitchFamily="34" charset="0"/>
                <a:cs typeface="Arial" panose="020B0604020202020204" pitchFamily="34" charset="0"/>
                <a:hlinkClick r:id="rId4"/>
              </a:rPr>
              <a:t>https://www.gov.uk/government/publications/bowel-cancer-screening-benefits-and-risks/nhs-bowel-cancer-screening-helping-you-decide</a:t>
            </a:r>
            <a:r>
              <a:rPr lang="en-US" sz="1900" dirty="0">
                <a:latin typeface="Arial" panose="020B0604020202020204" pitchFamily="34" charset="0"/>
                <a:cs typeface="Arial" panose="020B0604020202020204" pitchFamily="34" charset="0"/>
              </a:rPr>
              <a:t> [Accessed 18 Dec. 2025].</a:t>
            </a:r>
          </a:p>
          <a:p>
            <a:r>
              <a:rPr lang="en-US" sz="1900" dirty="0">
                <a:latin typeface="Arial" panose="020B0604020202020204" pitchFamily="34" charset="0"/>
                <a:cs typeface="Arial" panose="020B0604020202020204" pitchFamily="34" charset="0"/>
              </a:rPr>
              <a:t>NHS England (2022b). </a:t>
            </a:r>
            <a:r>
              <a:rPr lang="en-US" sz="1900" i="1" dirty="0">
                <a:latin typeface="Arial" panose="020B0604020202020204" pitchFamily="34" charset="0"/>
                <a:cs typeface="Arial" panose="020B0604020202020204" pitchFamily="34" charset="0"/>
              </a:rPr>
              <a:t>Personalized Care and Support Planning</a:t>
            </a:r>
            <a:r>
              <a:rPr lang="en-US" sz="1900" dirty="0">
                <a:latin typeface="Arial" panose="020B0604020202020204" pitchFamily="34" charset="0"/>
                <a:cs typeface="Arial" panose="020B0604020202020204" pitchFamily="34" charset="0"/>
              </a:rPr>
              <a:t>. [online] NHS England. Available at: </a:t>
            </a:r>
            <a:r>
              <a:rPr lang="en-US" sz="1900" dirty="0">
                <a:latin typeface="Arial" panose="020B0604020202020204" pitchFamily="34" charset="0"/>
                <a:cs typeface="Arial" panose="020B0604020202020204" pitchFamily="34" charset="0"/>
                <a:hlinkClick r:id="rId5"/>
              </a:rPr>
              <a:t>https://www.england.nhs.uk/personalisedcare/pcsp/</a:t>
            </a:r>
            <a:r>
              <a:rPr lang="en-US" sz="1900" dirty="0">
                <a:latin typeface="Arial" panose="020B0604020202020204" pitchFamily="34" charset="0"/>
                <a:cs typeface="Arial" panose="020B0604020202020204" pitchFamily="34" charset="0"/>
              </a:rPr>
              <a:t> [Accessed 18 Dec. 2025].</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NHS Wales (2024). </a:t>
            </a:r>
            <a:r>
              <a:rPr lang="en-US" sz="1900" i="1" dirty="0">
                <a:latin typeface="Arial" panose="020B0604020202020204" pitchFamily="34" charset="0"/>
                <a:cs typeface="Arial" panose="020B0604020202020204" pitchFamily="34" charset="0"/>
              </a:rPr>
              <a:t>Cancer of the colon, rectum or bowel</a:t>
            </a:r>
            <a:r>
              <a:rPr lang="en-US" sz="1900" dirty="0">
                <a:latin typeface="Arial" panose="020B0604020202020204" pitchFamily="34" charset="0"/>
                <a:cs typeface="Arial" panose="020B0604020202020204" pitchFamily="34" charset="0"/>
              </a:rPr>
              <a:t>. [online] 111.wales.nhs.uk. Available at: </a:t>
            </a:r>
            <a:r>
              <a:rPr lang="en-US" sz="1900" dirty="0">
                <a:latin typeface="Arial" panose="020B0604020202020204" pitchFamily="34" charset="0"/>
                <a:cs typeface="Arial" panose="020B0604020202020204" pitchFamily="34" charset="0"/>
                <a:hlinkClick r:id="rId6"/>
              </a:rPr>
              <a:t>https://111.wales.nhs.uk/Cancerofthecolon</a:t>
            </a:r>
            <a:r>
              <a:rPr lang="en-US" sz="1900" dirty="0">
                <a:latin typeface="Arial" panose="020B0604020202020204" pitchFamily="34" charset="0"/>
                <a:cs typeface="Arial" panose="020B0604020202020204" pitchFamily="34" charset="0"/>
              </a:rPr>
              <a:t> [Accessed 12 Dec. 2025].</a:t>
            </a:r>
            <a:endParaRPr lang="en-GB" sz="19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F9B71E74-9B36-BFFD-963F-D29967D29A7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CA784504-2802-683F-4E9A-CABB97C8F079}"/>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2286692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384FA9-3C01-E214-DB40-A73A159A1365}"/>
              </a:ext>
            </a:extLst>
          </p:cNvPr>
          <p:cNvSpPr>
            <a:spLocks noGrp="1"/>
          </p:cNvSpPr>
          <p:nvPr>
            <p:ph idx="1"/>
          </p:nvPr>
        </p:nvSpPr>
        <p:spPr>
          <a:xfrm>
            <a:off x="457200" y="404664"/>
            <a:ext cx="8229600" cy="5112569"/>
          </a:xfrm>
        </p:spPr>
        <p:txBody>
          <a:bodyPr/>
          <a:lstStyle/>
          <a:p>
            <a:r>
              <a:rPr lang="en-US" sz="2000" dirty="0">
                <a:latin typeface="Arial" panose="020B0604020202020204" pitchFamily="34" charset="0"/>
                <a:cs typeface="Arial" panose="020B0604020202020204" pitchFamily="34" charset="0"/>
              </a:rPr>
              <a:t>NHS website (2019). </a:t>
            </a:r>
            <a:r>
              <a:rPr lang="en-US" sz="2000" i="1" dirty="0">
                <a:latin typeface="Arial" panose="020B0604020202020204" pitchFamily="34" charset="0"/>
                <a:cs typeface="Arial" panose="020B0604020202020204" pitchFamily="34" charset="0"/>
              </a:rPr>
              <a:t>Colonoscopy</a:t>
            </a:r>
            <a:r>
              <a:rPr lang="en-US" sz="2000" dirty="0">
                <a:latin typeface="Arial" panose="020B0604020202020204" pitchFamily="34" charset="0"/>
                <a:cs typeface="Arial" panose="020B0604020202020204" pitchFamily="34" charset="0"/>
              </a:rPr>
              <a:t>. [online] nhs.uk. Available at: </a:t>
            </a:r>
            <a:r>
              <a:rPr lang="en-US" sz="2000" dirty="0">
                <a:latin typeface="Arial" panose="020B0604020202020204" pitchFamily="34" charset="0"/>
                <a:cs typeface="Arial" panose="020B0604020202020204" pitchFamily="34" charset="0"/>
                <a:hlinkClick r:id="rId2"/>
              </a:rPr>
              <a:t>https://www.nhs.uk/tests-and-treatments/colonoscopy/</a:t>
            </a:r>
            <a:r>
              <a:rPr lang="en-US" sz="2000" dirty="0">
                <a:latin typeface="Arial" panose="020B0604020202020204" pitchFamily="34" charset="0"/>
                <a:cs typeface="Arial" panose="020B0604020202020204" pitchFamily="34" charset="0"/>
              </a:rPr>
              <a:t> [Accessed 18 Dec. 2025].</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NICE (2012). </a:t>
            </a:r>
            <a:r>
              <a:rPr lang="en-US" sz="2000" i="1" dirty="0">
                <a:latin typeface="Arial" panose="020B0604020202020204" pitchFamily="34" charset="0"/>
                <a:cs typeface="Arial" panose="020B0604020202020204" pitchFamily="34" charset="0"/>
              </a:rPr>
              <a:t>Quality statement 2: Discussion about treatment options for early rectal cancer | Colorectal cancer  | Quality standards | NICE</a:t>
            </a:r>
            <a:r>
              <a:rPr lang="en-US" sz="2000" dirty="0">
                <a:latin typeface="Arial" panose="020B0604020202020204" pitchFamily="34" charset="0"/>
                <a:cs typeface="Arial" panose="020B0604020202020204" pitchFamily="34" charset="0"/>
              </a:rPr>
              <a:t>. [online] Nice.org.uk. Available at: </a:t>
            </a:r>
            <a:r>
              <a:rPr lang="en-US" sz="2000" dirty="0">
                <a:latin typeface="Arial" panose="020B0604020202020204" pitchFamily="34" charset="0"/>
                <a:cs typeface="Arial" panose="020B0604020202020204" pitchFamily="34" charset="0"/>
                <a:hlinkClick r:id="rId3"/>
              </a:rPr>
              <a:t>https://www.nice.org.uk/guidance/qs20/chapter/Quality-statement-2-Discussion-about-treatment-options-for-early-rectal-cancer</a:t>
            </a:r>
            <a:r>
              <a:rPr lang="en-US" sz="2000" dirty="0">
                <a:latin typeface="Arial" panose="020B0604020202020204" pitchFamily="34" charset="0"/>
                <a:cs typeface="Arial" panose="020B0604020202020204" pitchFamily="34" charset="0"/>
              </a:rPr>
              <a:t> [Accessed 17 Dec. 2025].</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Patient.info (2023). </a:t>
            </a:r>
            <a:r>
              <a:rPr lang="en-US" sz="2000" i="1" dirty="0">
                <a:latin typeface="Arial" panose="020B0604020202020204" pitchFamily="34" charset="0"/>
                <a:cs typeface="Arial" panose="020B0604020202020204" pitchFamily="34" charset="0"/>
              </a:rPr>
              <a:t>Colon, Rectal and Bowel Cancer | Symptoms and Treatment</a:t>
            </a:r>
            <a:r>
              <a:rPr lang="en-US" sz="2000" dirty="0">
                <a:latin typeface="Arial" panose="020B0604020202020204" pitchFamily="34" charset="0"/>
                <a:cs typeface="Arial" panose="020B0604020202020204" pitchFamily="34" charset="0"/>
              </a:rPr>
              <a:t>. [online] patient.info. Available at: </a:t>
            </a:r>
            <a:r>
              <a:rPr lang="en-US" sz="2000" dirty="0">
                <a:latin typeface="Arial" panose="020B0604020202020204" pitchFamily="34" charset="0"/>
                <a:cs typeface="Arial" panose="020B0604020202020204" pitchFamily="34" charset="0"/>
                <a:hlinkClick r:id="rId4"/>
              </a:rPr>
              <a:t>https://patient.info/cancer/colon-rectal-bowel-cancer-colorectal</a:t>
            </a:r>
            <a:r>
              <a:rPr lang="en-US" sz="2000" dirty="0">
                <a:latin typeface="Arial" panose="020B0604020202020204" pitchFamily="34" charset="0"/>
                <a:cs typeface="Arial" panose="020B0604020202020204" pitchFamily="34" charset="0"/>
              </a:rPr>
              <a:t> [Accessed 12 Dec. 2025].</a:t>
            </a:r>
            <a:endParaRPr lang="en-GB" sz="2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FA8A801D-9A09-5519-366D-21B05173DD63}"/>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C0922254-1E93-BA69-9F6E-DD6D029747A9}"/>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1015245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9D7C03-EF73-DD65-3EAF-3960639F5D0A}"/>
              </a:ext>
            </a:extLst>
          </p:cNvPr>
          <p:cNvSpPr>
            <a:spLocks noGrp="1"/>
          </p:cNvSpPr>
          <p:nvPr>
            <p:ph idx="1"/>
          </p:nvPr>
        </p:nvSpPr>
        <p:spPr>
          <a:xfrm>
            <a:off x="457200" y="136526"/>
            <a:ext cx="8507288" cy="5380708"/>
          </a:xfrm>
        </p:spPr>
        <p:txBody>
          <a:bodyPr/>
          <a:lstStyle/>
          <a:p>
            <a:endParaRPr lang="es-BO" sz="2000" dirty="0">
              <a:latin typeface="Arial" panose="020B0604020202020204" pitchFamily="34" charset="0"/>
              <a:cs typeface="Arial" panose="020B0604020202020204" pitchFamily="34" charset="0"/>
            </a:endParaRPr>
          </a:p>
          <a:p>
            <a:r>
              <a:rPr lang="es-BO" sz="2000" dirty="0">
                <a:latin typeface="Arial" panose="020B0604020202020204" pitchFamily="34" charset="0"/>
                <a:cs typeface="Arial" panose="020B0604020202020204" pitchFamily="34" charset="0"/>
              </a:rPr>
              <a:t>Pedregal-Pascual, P. et al., (2025). </a:t>
            </a:r>
            <a:r>
              <a:rPr lang="en-US" sz="2000" dirty="0">
                <a:latin typeface="Arial" panose="020B0604020202020204" pitchFamily="34" charset="0"/>
                <a:cs typeface="Arial" panose="020B0604020202020204" pitchFamily="34" charset="0"/>
              </a:rPr>
              <a:t>Incidence and survival of colorectal cancer in the United Kingdom from 2000-2021: a population-based cohort study. </a:t>
            </a:r>
            <a:r>
              <a:rPr lang="en-US" sz="2000" i="1" dirty="0">
                <a:latin typeface="Arial" panose="020B0604020202020204" pitchFamily="34" charset="0"/>
                <a:cs typeface="Arial" panose="020B0604020202020204" pitchFamily="34" charset="0"/>
              </a:rPr>
              <a:t>The American Journal of Gastroenterology</a:t>
            </a:r>
            <a:r>
              <a:rPr lang="en-US" sz="2000" dirty="0">
                <a:latin typeface="Arial" panose="020B0604020202020204" pitchFamily="34" charset="0"/>
                <a:cs typeface="Arial" panose="020B0604020202020204" pitchFamily="34" charset="0"/>
              </a:rPr>
              <a:t>. [online] </a:t>
            </a:r>
            <a:r>
              <a:rPr lang="en-US" sz="2000" dirty="0" err="1">
                <a:latin typeface="Arial" panose="020B0604020202020204" pitchFamily="34" charset="0"/>
                <a:cs typeface="Arial" panose="020B0604020202020204" pitchFamily="34" charset="0"/>
              </a:rPr>
              <a:t>doi:</a:t>
            </a:r>
            <a:r>
              <a:rPr lang="en-US" sz="2000" dirty="0" err="1">
                <a:latin typeface="Arial" panose="020B0604020202020204" pitchFamily="34" charset="0"/>
                <a:cs typeface="Arial" panose="020B0604020202020204" pitchFamily="34" charset="0"/>
                <a:hlinkClick r:id="rId2"/>
              </a:rPr>
              <a:t>https</a:t>
            </a:r>
            <a:r>
              <a:rPr lang="en-US" sz="2000" dirty="0">
                <a:latin typeface="Arial" panose="020B0604020202020204" pitchFamily="34" charset="0"/>
                <a:cs typeface="Arial" panose="020B0604020202020204" pitchFamily="34" charset="0"/>
                <a:hlinkClick r:id="rId2"/>
              </a:rPr>
              <a:t>://doi.org/10.14309/ajg.0000000000003460</a:t>
            </a:r>
            <a:r>
              <a:rPr lang="en-US" sz="2000" dirty="0">
                <a:latin typeface="Arial" panose="020B0604020202020204" pitchFamily="34" charset="0"/>
                <a:cs typeface="Arial" panose="020B0604020202020204" pitchFamily="34" charset="0"/>
              </a:rPr>
              <a:t>.</a:t>
            </a:r>
          </a:p>
          <a:p>
            <a:r>
              <a:rPr lang="en-US" sz="2000" dirty="0">
                <a:latin typeface="Arial" panose="020B0604020202020204" pitchFamily="34" charset="0"/>
                <a:cs typeface="Arial" panose="020B0604020202020204" pitchFamily="34" charset="0"/>
              </a:rPr>
              <a:t>PubMed (2019). [online] PubMed. </a:t>
            </a:r>
            <a:r>
              <a:rPr lang="en-US" sz="2000" dirty="0" err="1">
                <a:latin typeface="Arial" panose="020B0604020202020204" pitchFamily="34" charset="0"/>
                <a:cs typeface="Arial" panose="020B0604020202020204" pitchFamily="34" charset="0"/>
              </a:rPr>
              <a:t>Khougali</a:t>
            </a:r>
            <a:r>
              <a:rPr lang="en-US" sz="2000" dirty="0">
                <a:latin typeface="Arial" panose="020B0604020202020204" pitchFamily="34" charset="0"/>
                <a:cs typeface="Arial" panose="020B0604020202020204" pitchFamily="34" charset="0"/>
              </a:rPr>
              <a:t>, H. S., Albashir, A. A., </a:t>
            </a:r>
            <a:r>
              <a:rPr lang="en-US" sz="2000" dirty="0" err="1">
                <a:latin typeface="Arial" panose="020B0604020202020204" pitchFamily="34" charset="0"/>
                <a:cs typeface="Arial" panose="020B0604020202020204" pitchFamily="34" charset="0"/>
              </a:rPr>
              <a:t>Daffaalla</a:t>
            </a:r>
            <a:r>
              <a:rPr lang="en-US" sz="2000" dirty="0">
                <a:latin typeface="Arial" panose="020B0604020202020204" pitchFamily="34" charset="0"/>
                <a:cs typeface="Arial" panose="020B0604020202020204" pitchFamily="34" charset="0"/>
              </a:rPr>
              <a:t>, H. N., &amp; Salih, M. (2019). Demographic and Clinicopathological Patterns of Colorectal Cancer at the National Cancer Institute, Sudan. Saudi Journal of Medicine &amp; Medical Sciences, 7(3), 146. </a:t>
            </a:r>
            <a:r>
              <a:rPr lang="en-US" sz="2000" dirty="0">
                <a:latin typeface="Arial" panose="020B0604020202020204" pitchFamily="34" charset="0"/>
                <a:cs typeface="Arial" panose="020B0604020202020204" pitchFamily="34" charset="0"/>
                <a:hlinkClick r:id="rId3"/>
              </a:rPr>
              <a:t>https://doi.org/10.4103/sjmms.sjmms_138_18</a:t>
            </a:r>
            <a:r>
              <a:rPr lang="en-US" sz="2000" dirty="0">
                <a:latin typeface="Arial" panose="020B0604020202020204" pitchFamily="34" charset="0"/>
                <a:cs typeface="Arial" panose="020B0604020202020204" pitchFamily="34" charset="0"/>
              </a:rPr>
              <a:t>. Available at: </a:t>
            </a:r>
            <a:r>
              <a:rPr lang="en-US" sz="2000" dirty="0">
                <a:latin typeface="Arial" panose="020B0604020202020204" pitchFamily="34" charset="0"/>
                <a:cs typeface="Arial" panose="020B0604020202020204" pitchFamily="34" charset="0"/>
                <a:hlinkClick r:id="rId4"/>
              </a:rPr>
              <a:t>https://pmc.ncbi.nlm.nih.gov/articles/PMC6734732/</a:t>
            </a:r>
            <a:r>
              <a:rPr lang="en-US" sz="2000" dirty="0">
                <a:latin typeface="Arial" panose="020B0604020202020204" pitchFamily="34" charset="0"/>
                <a:cs typeface="Arial" panose="020B0604020202020204" pitchFamily="34" charset="0"/>
              </a:rPr>
              <a:t> [Accessed 17 Dec. 2025].</a:t>
            </a:r>
          </a:p>
          <a:p>
            <a:r>
              <a:rPr lang="en-US" sz="2000" dirty="0"/>
              <a:t>Varkey, B. (2021). Principles of Clinical Ethics and Their Application to Practice. </a:t>
            </a:r>
            <a:r>
              <a:rPr lang="en-US" sz="2000" i="1" dirty="0"/>
              <a:t>Medical Principles and Practice</a:t>
            </a:r>
            <a:r>
              <a:rPr lang="en-US" sz="2000" dirty="0"/>
              <a:t>, [online] 30(1), pp.17–28. </a:t>
            </a:r>
            <a:r>
              <a:rPr lang="en-US" sz="2000" dirty="0" err="1"/>
              <a:t>doi:</a:t>
            </a:r>
            <a:r>
              <a:rPr lang="en-US" sz="2000" dirty="0" err="1">
                <a:hlinkClick r:id="rId5"/>
              </a:rPr>
              <a:t>https</a:t>
            </a:r>
            <a:r>
              <a:rPr lang="en-US" sz="2000" dirty="0">
                <a:hlinkClick r:id="rId5"/>
              </a:rPr>
              <a:t>://doi.org/10.1159/000509119</a:t>
            </a:r>
            <a:r>
              <a:rPr lang="en-US" sz="2000" dirty="0"/>
              <a:t>.</a:t>
            </a:r>
            <a:endParaRPr lang="en-GB" sz="2000" dirty="0"/>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978266D3-8DEC-D3E7-85AE-9D0FB5C28BC3}"/>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8FE9D459-FA91-E001-87F2-5E049E8AA966}"/>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29944956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758340-D67B-8CB2-CA00-7051FD1E5CD0}"/>
              </a:ext>
            </a:extLst>
          </p:cNvPr>
          <p:cNvSpPr>
            <a:spLocks noGrp="1"/>
          </p:cNvSpPr>
          <p:nvPr>
            <p:ph idx="1"/>
          </p:nvPr>
        </p:nvSpPr>
        <p:spPr>
          <a:xfrm>
            <a:off x="457200" y="188640"/>
            <a:ext cx="8229600" cy="5328593"/>
          </a:xfrm>
        </p:spPr>
        <p:txBody>
          <a:bodyPr/>
          <a:lstStyle/>
          <a:p>
            <a:r>
              <a:rPr lang="en-US" sz="2000" dirty="0">
                <a:latin typeface="Arial" panose="020B0604020202020204" pitchFamily="34" charset="0"/>
                <a:cs typeface="Arial" panose="020B0604020202020204" pitchFamily="34" charset="0"/>
              </a:rPr>
              <a:t>Vital Signs Calculator (2016). </a:t>
            </a:r>
            <a:r>
              <a:rPr lang="en-US" sz="2000" i="1" dirty="0">
                <a:latin typeface="Arial" panose="020B0604020202020204" pitchFamily="34" charset="0"/>
                <a:cs typeface="Arial" panose="020B0604020202020204" pitchFamily="34" charset="0"/>
              </a:rPr>
              <a:t>Vital Signs Calculator</a:t>
            </a:r>
            <a:r>
              <a:rPr lang="en-US" sz="2000" dirty="0">
                <a:latin typeface="Arial" panose="020B0604020202020204" pitchFamily="34" charset="0"/>
                <a:cs typeface="Arial" panose="020B0604020202020204" pitchFamily="34" charset="0"/>
              </a:rPr>
              <a:t>. [online] https://www.thecalculator.co. Available at: </a:t>
            </a:r>
            <a:r>
              <a:rPr lang="en-US" sz="2000" dirty="0">
                <a:latin typeface="Arial" panose="020B0604020202020204" pitchFamily="34" charset="0"/>
                <a:cs typeface="Arial" panose="020B0604020202020204" pitchFamily="34" charset="0"/>
                <a:hlinkClick r:id="rId2"/>
              </a:rPr>
              <a:t>https://www.thecalculator.co/health/Vital-Signs-Calculator-1092.html</a:t>
            </a:r>
            <a:r>
              <a:rPr lang="en-US" sz="2000" dirty="0">
                <a:latin typeface="Arial" panose="020B0604020202020204" pitchFamily="34" charset="0"/>
                <a:cs typeface="Arial" panose="020B0604020202020204" pitchFamily="34" charset="0"/>
              </a:rPr>
              <a:t> [Accessed 18 Dec. 2025].</a:t>
            </a:r>
          </a:p>
          <a:p>
            <a:r>
              <a:rPr lang="en-US" sz="2000" dirty="0">
                <a:latin typeface="Arial" panose="020B0604020202020204" pitchFamily="34" charset="0"/>
                <a:cs typeface="Arial" panose="020B0604020202020204" pitchFamily="34" charset="0"/>
              </a:rPr>
              <a:t>WebMD Editorial (2024). </a:t>
            </a:r>
            <a:r>
              <a:rPr lang="en-US" sz="2000" i="1" dirty="0">
                <a:latin typeface="Arial" panose="020B0604020202020204" pitchFamily="34" charset="0"/>
                <a:cs typeface="Arial" panose="020B0604020202020204" pitchFamily="34" charset="0"/>
              </a:rPr>
              <a:t>Colon Cancer Signs and Symptoms</a:t>
            </a:r>
            <a:r>
              <a:rPr lang="en-US" sz="2000" dirty="0">
                <a:latin typeface="Arial" panose="020B0604020202020204" pitchFamily="34" charset="0"/>
                <a:cs typeface="Arial" panose="020B0604020202020204" pitchFamily="34" charset="0"/>
              </a:rPr>
              <a:t>. [online] WebMD. Available at: </a:t>
            </a:r>
            <a:r>
              <a:rPr lang="en-US" sz="2000" dirty="0">
                <a:latin typeface="Arial" panose="020B0604020202020204" pitchFamily="34" charset="0"/>
                <a:cs typeface="Arial" panose="020B0604020202020204" pitchFamily="34" charset="0"/>
                <a:hlinkClick r:id="rId3"/>
              </a:rPr>
              <a:t>https://www.webmd.com/colorectal-cancer/understanding-colorectal-cancer-symptoms</a:t>
            </a:r>
            <a:r>
              <a:rPr lang="en-US" sz="2000" dirty="0">
                <a:latin typeface="Arial" panose="020B0604020202020204" pitchFamily="34" charset="0"/>
                <a:cs typeface="Arial" panose="020B0604020202020204" pitchFamily="34" charset="0"/>
              </a:rPr>
              <a:t> [Accessed 13 Dec. 2025].</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World Health Organization (2023). </a:t>
            </a:r>
            <a:r>
              <a:rPr lang="en-US" sz="2000" i="1" dirty="0">
                <a:latin typeface="Arial" panose="020B0604020202020204" pitchFamily="34" charset="0"/>
                <a:cs typeface="Arial" panose="020B0604020202020204" pitchFamily="34" charset="0"/>
              </a:rPr>
              <a:t>Colorectal Cancer</a:t>
            </a:r>
            <a:r>
              <a:rPr lang="en-US" sz="2000" dirty="0">
                <a:latin typeface="Arial" panose="020B0604020202020204" pitchFamily="34" charset="0"/>
                <a:cs typeface="Arial" panose="020B0604020202020204" pitchFamily="34" charset="0"/>
              </a:rPr>
              <a:t>. [online] Available at: </a:t>
            </a:r>
            <a:r>
              <a:rPr lang="en-US" sz="2000" dirty="0">
                <a:latin typeface="Arial" panose="020B0604020202020204" pitchFamily="34" charset="0"/>
                <a:cs typeface="Arial" panose="020B0604020202020204" pitchFamily="34" charset="0"/>
                <a:hlinkClick r:id="rId4"/>
              </a:rPr>
              <a:t>https://www.who.int/news-room/fact-sheets/detail/colorectal-cancer</a:t>
            </a:r>
            <a:r>
              <a:rPr lang="en-US" sz="2000" dirty="0">
                <a:latin typeface="Arial" panose="020B0604020202020204" pitchFamily="34" charset="0"/>
                <a:cs typeface="Arial" panose="020B0604020202020204" pitchFamily="34" charset="0"/>
              </a:rPr>
              <a:t> [Accessed 12 Dec. 2025].</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E1978F40-09B2-BBC8-F370-B67E4B7AF3BE}"/>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E0A6B252-A077-F513-6B96-040FD3E34431}"/>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6818596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3586</Words>
  <Application>Microsoft Office PowerPoint</Application>
  <PresentationFormat>On-screen Show (4:3)</PresentationFormat>
  <Paragraphs>309</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Myriad Pro</vt:lpstr>
      <vt:lpstr>Verdana</vt:lpstr>
      <vt:lpstr>20140311PresentationUWTSDTemplate</vt:lpstr>
      <vt:lpstr>PowerPoint Presentation</vt:lpstr>
      <vt:lpstr>Introduction</vt:lpstr>
      <vt:lpstr>PowerPoint Presentation</vt:lpstr>
      <vt:lpstr>Colorectal Cancer (CRC)</vt:lpstr>
      <vt:lpstr>Demographic information </vt:lpstr>
      <vt:lpstr>Additional Notes</vt:lpstr>
      <vt:lpstr>Health Measurements </vt:lpstr>
      <vt:lpstr>Physical Examination</vt:lpstr>
      <vt:lpstr>Anatomy of the Large Intestine</vt:lpstr>
      <vt:lpstr>Physiology </vt:lpstr>
      <vt:lpstr>Lifestyle and Health behaviour</vt:lpstr>
      <vt:lpstr>PowerPoint Presentation</vt:lpstr>
      <vt:lpstr>Everyday Routine</vt:lpstr>
      <vt:lpstr>Communication and Ethical Considerations </vt:lpstr>
      <vt:lpstr>PowerPoint Presentation</vt:lpstr>
      <vt:lpstr>Risk factors</vt:lpstr>
      <vt:lpstr>Recommendations</vt:lpstr>
      <vt:lpstr>PowerPoint Presentation</vt:lpstr>
      <vt:lpstr>Conclusion</vt:lpstr>
      <vt:lpstr>PowerPoint Presentation</vt:lpstr>
      <vt:lpstr>PowerPoint Presentation</vt:lpstr>
      <vt:lpstr>PowerPoint Presentation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Karina Oliveira</cp:lastModifiedBy>
  <cp:revision>229</cp:revision>
  <cp:lastPrinted>2018-07-09T15:27:01Z</cp:lastPrinted>
  <dcterms:created xsi:type="dcterms:W3CDTF">2002-10-07T19:43:58Z</dcterms:created>
  <dcterms:modified xsi:type="dcterms:W3CDTF">2025-12-18T23:27:56Z</dcterms:modified>
</cp:coreProperties>
</file>