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36"/>
    <p:restoredTop sz="94793"/>
  </p:normalViewPr>
  <p:slideViewPr>
    <p:cSldViewPr snapToGrid="0" snapToObjects="1">
      <p:cViewPr>
        <p:scale>
          <a:sx n="77" d="100"/>
          <a:sy n="77" d="100"/>
        </p:scale>
        <p:origin x="144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F6262A-344D-C24A-88BA-6CDB159E5B12}" type="datetimeFigureOut">
              <a:rPr lang="en-US" smtClean="0"/>
              <a:t>5/24/21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DD0D37-FB8F-4948-8856-95E123EBF3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340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Important form my prospective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DD0D37-FB8F-4948-8856-95E123EBF3D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5055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Welsh was tarnished, and its history almost sent it to </a:t>
            </a:r>
            <a:r>
              <a:rPr lang="en-US" dirty="0" err="1"/>
              <a:t>extingshun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DD0D37-FB8F-4948-8856-95E123EBF3D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992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Welcoming, </a:t>
            </a:r>
            <a:r>
              <a:rPr lang="en-US" dirty="0" err="1"/>
              <a:t>welshness</a:t>
            </a:r>
            <a:r>
              <a:rPr lang="en-US" dirty="0"/>
              <a:t> – promoting welsh but welcoming English – cummings</a:t>
            </a:r>
          </a:p>
          <a:p>
            <a:r>
              <a:rPr lang="en-US" dirty="0"/>
              <a:t>Welsh culture and history – baker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DD0D37-FB8F-4948-8856-95E123EBF3D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933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Speak about what I have done with the </a:t>
            </a:r>
            <a:r>
              <a:rPr lang="en-US" dirty="0" err="1"/>
              <a:t>urdd</a:t>
            </a:r>
            <a:endParaRPr lang="en-US" dirty="0"/>
          </a:p>
          <a:p>
            <a:r>
              <a:rPr lang="en-US" dirty="0"/>
              <a:t>Baker – </a:t>
            </a:r>
            <a:r>
              <a:rPr lang="en-US" dirty="0" err="1"/>
              <a:t>urdd</a:t>
            </a:r>
            <a:r>
              <a:rPr lang="en-US" dirty="0"/>
              <a:t> looks at all the different aspects baker </a:t>
            </a:r>
            <a:r>
              <a:rPr lang="en-US" dirty="0" err="1"/>
              <a:t>mentiones</a:t>
            </a:r>
            <a:r>
              <a:rPr lang="en-US" dirty="0"/>
              <a:t>, social, religion 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Cummings – English is welcome as well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DD0D37-FB8F-4948-8856-95E123EBF3D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042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032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83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114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080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225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172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752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759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090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334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842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C7606ED-D9E0-8342-882D-D0F3F5A3D245}" type="datetimeFigureOut">
              <a:rPr lang="en-US" smtClean="0"/>
              <a:t>5/24/21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437B7B2-4CF9-2B43-AE63-774D5AB0F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596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CE7A9-10E9-1E46-82F3-8C73F67F51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Indivdual</a:t>
            </a:r>
            <a:r>
              <a:rPr lang="en-US" dirty="0"/>
              <a:t> seminar presentation : Theory and Pedagogy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BCBFA0-37D6-EB4B-8852-85BB06ACC3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Jonathan </a:t>
            </a:r>
            <a:r>
              <a:rPr lang="en-US" dirty="0" err="1"/>
              <a:t>Cafolla</a:t>
            </a:r>
            <a:r>
              <a:rPr lang="en-US" dirty="0"/>
              <a:t> –Ward </a:t>
            </a:r>
          </a:p>
        </p:txBody>
      </p:sp>
    </p:spTree>
    <p:extLst>
      <p:ext uri="{BB962C8B-B14F-4D97-AF65-F5344CB8AC3E}">
        <p14:creationId xmlns:p14="http://schemas.microsoft.com/office/powerpoint/2010/main" val="4194631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2F4D2-28E8-894B-9508-01E2FBA9D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Language theorists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F9889-DC63-0643-BE16-46FA1A820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Baker – “</a:t>
            </a:r>
            <a:r>
              <a:rPr lang="en-GB" dirty="0"/>
              <a:t>Baker writes about those factors that are more likely to revive a dying language: economic, social, symbolic, demographic, institutional support, religion. ... He thinks that the one parent, one language approach is very efficient. Each parent speaks a different language to the child.” (</a:t>
            </a:r>
            <a:r>
              <a:rPr lang="en-GB" dirty="0" err="1"/>
              <a:t>Valvis</a:t>
            </a:r>
            <a:r>
              <a:rPr lang="en-GB" dirty="0"/>
              <a:t>, 2015)</a:t>
            </a:r>
          </a:p>
          <a:p>
            <a:r>
              <a:rPr lang="en-US" dirty="0"/>
              <a:t>Cummings  - “</a:t>
            </a:r>
            <a:r>
              <a:rPr lang="en-GB" dirty="0"/>
              <a:t>BICS are Basic Interpersonal Communication Skills; these are the "surface" skills of listening and speaking which are typically acquired quickly by many students; particularly by those from language backgrounds similar to English who spend a lot of their school time interacting with native speakers.” (</a:t>
            </a:r>
            <a:r>
              <a:rPr lang="en-GB" dirty="0" err="1"/>
              <a:t>Shoebottom</a:t>
            </a:r>
            <a:r>
              <a:rPr lang="en-GB" dirty="0"/>
              <a:t>, 2021)</a:t>
            </a:r>
          </a:p>
          <a:p>
            <a:pPr marL="0" indent="0">
              <a:buNone/>
            </a:pP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E6A09-7E45-9345-8D66-DBD1474A1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(cummings)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9F570-9EEE-3444-9C27-5BC29ECD40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12B019-F69F-ED42-B6DE-63E989B68E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0121" y="2636937"/>
            <a:ext cx="3771758" cy="1967089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B7802A6-A787-5A4C-A538-8036752E04D4}"/>
              </a:ext>
            </a:extLst>
          </p:cNvPr>
          <p:cNvCxnSpPr>
            <a:cxnSpLocks/>
          </p:cNvCxnSpPr>
          <p:nvPr/>
        </p:nvCxnSpPr>
        <p:spPr>
          <a:xfrm>
            <a:off x="2648478" y="2930058"/>
            <a:ext cx="1796102" cy="3613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909A310-96A3-EE47-A698-20EED53A6B78}"/>
              </a:ext>
            </a:extLst>
          </p:cNvPr>
          <p:cNvCxnSpPr>
            <a:cxnSpLocks/>
          </p:cNvCxnSpPr>
          <p:nvPr/>
        </p:nvCxnSpPr>
        <p:spPr>
          <a:xfrm flipH="1">
            <a:off x="7698657" y="2930058"/>
            <a:ext cx="1562574" cy="3645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825A5CC4-C66D-7543-8221-1E8FD95C1B3D}"/>
              </a:ext>
            </a:extLst>
          </p:cNvPr>
          <p:cNvSpPr txBox="1"/>
          <p:nvPr/>
        </p:nvSpPr>
        <p:spPr>
          <a:xfrm>
            <a:off x="766092" y="2540642"/>
            <a:ext cx="2492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L2- Language 2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1E12E6-D7FD-034F-BDC8-580F0212F8D0}"/>
              </a:ext>
            </a:extLst>
          </p:cNvPr>
          <p:cNvSpPr txBox="1"/>
          <p:nvPr/>
        </p:nvSpPr>
        <p:spPr>
          <a:xfrm>
            <a:off x="9029584" y="2540641"/>
            <a:ext cx="2492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L1- Language 1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BFC0F22-3B1C-BF4A-B820-CA5868477B7C}"/>
              </a:ext>
            </a:extLst>
          </p:cNvPr>
          <p:cNvSpPr txBox="1"/>
          <p:nvPr/>
        </p:nvSpPr>
        <p:spPr>
          <a:xfrm>
            <a:off x="4018544" y="5380672"/>
            <a:ext cx="418004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CULP- This is the base on which first language (L1) and second language (L2) can be developed. These developments in either language have a direct correlation with improvement </a:t>
            </a:r>
            <a:r>
              <a:rPr lang="en-GB" dirty="0"/>
              <a:t>(</a:t>
            </a:r>
            <a:r>
              <a:rPr lang="en-GB" dirty="0" err="1"/>
              <a:t>Shoebottom</a:t>
            </a:r>
            <a:r>
              <a:rPr lang="en-GB" dirty="0"/>
              <a:t>, 2021)</a:t>
            </a:r>
          </a:p>
          <a:p>
            <a:endParaRPr lang="en-US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89CD38D-D0B0-184C-BA98-C7DECA5D308A}"/>
              </a:ext>
            </a:extLst>
          </p:cNvPr>
          <p:cNvCxnSpPr>
            <a:cxnSpLocks/>
          </p:cNvCxnSpPr>
          <p:nvPr/>
        </p:nvCxnSpPr>
        <p:spPr>
          <a:xfrm flipV="1">
            <a:off x="6095998" y="4396530"/>
            <a:ext cx="1" cy="10205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8087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05B1B-16AF-2B42-BCA9-6ACFC9644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(Baker)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FFF90-3041-414D-B182-0BB37FAA8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Important to wales</a:t>
            </a:r>
          </a:p>
          <a:p>
            <a:endParaRPr lang="en-US" dirty="0"/>
          </a:p>
          <a:p>
            <a:r>
              <a:rPr lang="en-US" dirty="0"/>
              <a:t>With Wales's recent history as mentioned in the previous presentation, bakers theory is vital to rebirth the welsh language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908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74AFB-0DCB-CB4C-802A-9C97A3E57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Good teaching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7458E-E52D-574D-942F-CAFA22EE1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Estyn</a:t>
            </a:r>
            <a:r>
              <a:rPr lang="en-US" dirty="0"/>
              <a:t> report </a:t>
            </a:r>
          </a:p>
          <a:p>
            <a:r>
              <a:rPr lang="en-GB" dirty="0"/>
              <a:t>Pupils and staff at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Bro Morgannwg are very in touch with there welsh pride and community.  Welsh is encouraged thought the school by the staff. The ‘</a:t>
            </a:r>
            <a:r>
              <a:rPr lang="en-GB" dirty="0" err="1"/>
              <a:t>Welshness</a:t>
            </a:r>
            <a:r>
              <a:rPr lang="en-GB" dirty="0"/>
              <a:t> Committee’ set up in the school promoting the use of the welsh language socially.  The school welcomes speakers emphasising the pupils pride and enjoyment in the language.  Curriculum </a:t>
            </a:r>
            <a:r>
              <a:rPr lang="en-GB" dirty="0" err="1"/>
              <a:t>Cymreigs</a:t>
            </a:r>
            <a:r>
              <a:rPr lang="en-GB" dirty="0"/>
              <a:t> purpose within the school is to  develop awareness of history and culture in wales.</a:t>
            </a:r>
            <a:r>
              <a:rPr lang="en-US" dirty="0"/>
              <a:t> (</a:t>
            </a:r>
            <a:r>
              <a:rPr lang="en-US" dirty="0" err="1"/>
              <a:t>Estyn</a:t>
            </a:r>
            <a:r>
              <a:rPr lang="en-US" dirty="0"/>
              <a:t>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619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795A6-51B3-5143-A531-72EE4EF1B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Urdd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3AE40-8FBB-9341-B5B5-2E74C6F80F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Urdd</a:t>
            </a:r>
            <a:r>
              <a:rPr lang="en-US" dirty="0"/>
              <a:t>, that was established in 1922, has been an organization that has given young people in wales to socialize and have fun with different opportunities through the medium of welsh (</a:t>
            </a:r>
            <a:r>
              <a:rPr lang="en-US" dirty="0" err="1"/>
              <a:t>Urdd</a:t>
            </a:r>
            <a:r>
              <a:rPr lang="en-US" dirty="0"/>
              <a:t>, 2021)</a:t>
            </a:r>
          </a:p>
          <a:p>
            <a:r>
              <a:rPr lang="en-US" dirty="0"/>
              <a:t>Important part of my welsh journey </a:t>
            </a:r>
          </a:p>
          <a:p>
            <a:r>
              <a:rPr lang="en-US" dirty="0"/>
              <a:t>Welsh bilingualism and going forward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422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597F0-CB57-E948-97F5-DB5CDABF2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referances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752E8-C9B8-0E44-9A48-57C549082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Estyn.gov.wales</a:t>
            </a:r>
            <a:r>
              <a:rPr lang="en-GB" dirty="0"/>
              <a:t>. 2019. </a:t>
            </a:r>
            <a:r>
              <a:rPr lang="en-GB" i="1" dirty="0"/>
              <a:t>Promoting the use of the Welsh language | Estyn</a:t>
            </a:r>
            <a:r>
              <a:rPr lang="en-GB" dirty="0"/>
              <a:t>. [online] Available at: &lt;https://</a:t>
            </a:r>
            <a:r>
              <a:rPr lang="en-GB" dirty="0" err="1"/>
              <a:t>www.estyn.gov.wales</a:t>
            </a:r>
            <a:r>
              <a:rPr lang="en-GB" dirty="0"/>
              <a:t>/effective-practice/promoting-use-welsh-language&gt; [Accessed 25 May 2021].</a:t>
            </a:r>
          </a:p>
          <a:p>
            <a:r>
              <a:rPr lang="en-GB" dirty="0" err="1"/>
              <a:t>Shoebottom</a:t>
            </a:r>
            <a:r>
              <a:rPr lang="en-GB" dirty="0"/>
              <a:t>, P., 2021. </a:t>
            </a:r>
            <a:r>
              <a:rPr lang="en-GB" i="1" dirty="0"/>
              <a:t>The language learning theories of Professor J. Cummins</a:t>
            </a:r>
            <a:r>
              <a:rPr lang="en-GB" dirty="0"/>
              <a:t>. [online] </a:t>
            </a:r>
            <a:r>
              <a:rPr lang="en-GB" dirty="0" err="1"/>
              <a:t>Esl.fis.edu</a:t>
            </a:r>
            <a:r>
              <a:rPr lang="en-GB" dirty="0"/>
              <a:t>. Available at: &lt;http://</a:t>
            </a:r>
            <a:r>
              <a:rPr lang="en-GB" dirty="0" err="1"/>
              <a:t>esl.fis.edu</a:t>
            </a:r>
            <a:r>
              <a:rPr lang="en-GB" dirty="0"/>
              <a:t>/teachers/support/</a:t>
            </a:r>
            <a:r>
              <a:rPr lang="en-GB" dirty="0" err="1"/>
              <a:t>cummin.htm</a:t>
            </a:r>
            <a:r>
              <a:rPr lang="en-GB" dirty="0"/>
              <a:t>&gt; [Accessed 25 May 2021].</a:t>
            </a:r>
          </a:p>
          <a:p>
            <a:r>
              <a:rPr lang="en-GB" dirty="0" err="1"/>
              <a:t>Urdd.cymru</a:t>
            </a:r>
            <a:r>
              <a:rPr lang="en-GB" dirty="0"/>
              <a:t>. 2021. </a:t>
            </a:r>
            <a:r>
              <a:rPr lang="en-GB" i="1" dirty="0"/>
              <a:t>Urdd </a:t>
            </a:r>
            <a:r>
              <a:rPr lang="en-GB" i="1" dirty="0" err="1"/>
              <a:t>Gobaith</a:t>
            </a:r>
            <a:r>
              <a:rPr lang="en-GB" i="1" dirty="0"/>
              <a:t> </a:t>
            </a:r>
            <a:r>
              <a:rPr lang="en-GB" i="1" dirty="0" err="1"/>
              <a:t>Cymru</a:t>
            </a:r>
            <a:r>
              <a:rPr lang="en-GB" i="1" dirty="0"/>
              <a:t> / About Us</a:t>
            </a:r>
            <a:r>
              <a:rPr lang="en-GB" dirty="0"/>
              <a:t>. [online] Available at: &lt;https://</a:t>
            </a:r>
            <a:r>
              <a:rPr lang="en-GB" dirty="0" err="1"/>
              <a:t>www.urdd.cymru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/about-us/&gt; [Accessed 25 May 2021].</a:t>
            </a:r>
          </a:p>
          <a:p>
            <a:r>
              <a:rPr lang="en-GB" dirty="0" err="1"/>
              <a:t>Valvis</a:t>
            </a:r>
            <a:r>
              <a:rPr lang="en-GB" dirty="0"/>
              <a:t>, M., 2015. </a:t>
            </a:r>
            <a:r>
              <a:rPr lang="en-GB" i="1" dirty="0"/>
              <a:t>Bilingualism and education</a:t>
            </a:r>
            <a:r>
              <a:rPr lang="en-GB" dirty="0"/>
              <a:t>. [online] </a:t>
            </a:r>
            <a:r>
              <a:rPr lang="en-GB" dirty="0" err="1"/>
              <a:t>Ematusov.soe.udel.edu</a:t>
            </a:r>
            <a:r>
              <a:rPr lang="en-GB" dirty="0"/>
              <a:t>. Available at: &lt;http://</a:t>
            </a:r>
            <a:r>
              <a:rPr lang="en-GB" dirty="0" err="1"/>
              <a:t>ematusov.soe.udel.edu</a:t>
            </a:r>
            <a:r>
              <a:rPr lang="en-GB" dirty="0"/>
              <a:t>/</a:t>
            </a:r>
            <a:r>
              <a:rPr lang="en-GB" dirty="0" err="1"/>
              <a:t>final.paper.pub</a:t>
            </a:r>
            <a:r>
              <a:rPr lang="en-GB" dirty="0"/>
              <a:t>/_</a:t>
            </a:r>
            <a:r>
              <a:rPr lang="en-GB" dirty="0" err="1"/>
              <a:t>BookRev</a:t>
            </a:r>
            <a:r>
              <a:rPr lang="en-GB"/>
              <a:t>/1000000c.htm#:~:text=Baker%20writes%20about%20those%20factors,demographic%2C%20institutional%20support%2C%20religion.&amp;text=He%20thinks%20that%20the%20one,different%20language%20to%20the%20child.&gt; [Accessed 25 May 2021].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4548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{781A20F8-5775-E643-8943-D45A7B890287}tf10001120</Template>
  <TotalTime>1347</TotalTime>
  <Words>311</Words>
  <Application>Microsoft Macintosh PowerPoint</Application>
  <PresentationFormat>Widescreen</PresentationFormat>
  <Paragraphs>38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Gill Sans MT</vt:lpstr>
      <vt:lpstr>Parcel</vt:lpstr>
      <vt:lpstr>Indivdual seminar presentation : Theory and Pedagogy</vt:lpstr>
      <vt:lpstr>Language theorists </vt:lpstr>
      <vt:lpstr>Discussion (cummings) </vt:lpstr>
      <vt:lpstr>Discussion (Baker) </vt:lpstr>
      <vt:lpstr>Good teaching practice </vt:lpstr>
      <vt:lpstr>Urdd</vt:lpstr>
      <vt:lpstr>referances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Indivdual seminar presentation : Theory and Pedagogy</dc:title>
  <dc:creator>Jonathan Orlando Cafolla-Ward [jfc11]</dc:creator>
  <cp:lastModifiedBy>Jonathan Orlando Cafolla-Ward [jfc11]</cp:lastModifiedBy>
  <cp:revision>18</cp:revision>
  <dcterms:created xsi:type="dcterms:W3CDTF">2021-05-24T19:57:14Z</dcterms:created>
  <dcterms:modified xsi:type="dcterms:W3CDTF">2021-05-25T18:24:33Z</dcterms:modified>
</cp:coreProperties>
</file>