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703" r:id="rId5"/>
    <p:sldId id="281" r:id="rId6"/>
    <p:sldId id="268" r:id="rId7"/>
    <p:sldId id="694" r:id="rId8"/>
    <p:sldId id="309" r:id="rId9"/>
    <p:sldId id="310" r:id="rId10"/>
    <p:sldId id="311" r:id="rId11"/>
    <p:sldId id="312" r:id="rId12"/>
    <p:sldId id="319" r:id="rId13"/>
    <p:sldId id="693" r:id="rId14"/>
    <p:sldId id="697" r:id="rId15"/>
    <p:sldId id="313" r:id="rId16"/>
    <p:sldId id="315" r:id="rId17"/>
    <p:sldId id="314" r:id="rId18"/>
    <p:sldId id="622" r:id="rId19"/>
    <p:sldId id="592" r:id="rId20"/>
    <p:sldId id="303" r:id="rId21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A48E3-4BE2-4E30-93EE-CA7EDEDEDE42}" v="5" dt="2025-11-05T10:46:35.535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86" autoAdjust="0"/>
    <p:restoredTop sz="94598" autoAdjust="0"/>
  </p:normalViewPr>
  <p:slideViewPr>
    <p:cSldViewPr snapToGrid="0">
      <p:cViewPr varScale="1">
        <p:scale>
          <a:sx n="98" d="100"/>
          <a:sy n="98" d="100"/>
        </p:scale>
        <p:origin x="68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custSel addSld delSld modSld">
      <pc:chgData name="Alisdair Cunningham" userId="67e8d9ba-4582-42f1-b26c-e866daa7f65b" providerId="ADAL" clId="{D55405F9-96CE-42DD-9571-C3D40844E8B0}" dt="2025-11-05T10:46:35.535" v="89"/>
      <pc:docMkLst>
        <pc:docMk/>
      </pc:docMkLst>
      <pc:sldChg chg="del">
        <pc:chgData name="Alisdair Cunningham" userId="67e8d9ba-4582-42f1-b26c-e866daa7f65b" providerId="ADAL" clId="{D55405F9-96CE-42DD-9571-C3D40844E8B0}" dt="2025-11-05T10:36:59.313" v="78" actId="47"/>
        <pc:sldMkLst>
          <pc:docMk/>
          <pc:sldMk cId="1633438396" sldId="256"/>
        </pc:sldMkLst>
      </pc:sldChg>
      <pc:sldChg chg="del">
        <pc:chgData name="Alisdair Cunningham" userId="67e8d9ba-4582-42f1-b26c-e866daa7f65b" providerId="ADAL" clId="{D55405F9-96CE-42DD-9571-C3D40844E8B0}" dt="2025-11-05T10:33:50.579" v="1" actId="47"/>
        <pc:sldMkLst>
          <pc:docMk/>
          <pc:sldMk cId="3408066673" sldId="258"/>
        </pc:sldMkLst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227866719" sldId="268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227866719" sldId="268"/>
            <ac:spMk id="6" creationId="{2063A031-5589-9C89-4548-E2738ED2941E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3227866719" sldId="268"/>
            <ac:spMk id="13" creationId="{65EAF561-DFFF-E380-E0A5-1009C2ECD1AC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1482028902" sldId="281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1482028902" sldId="281"/>
            <ac:spMk id="3" creationId="{82EB6199-B6B4-224E-3DF9-91B8AA4B9C3E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1482028902" sldId="281"/>
            <ac:spMk id="7" creationId="{1CB661B3-25F8-C7A7-5447-20F2E13E6509}"/>
          </ac:spMkLst>
        </pc:spChg>
      </pc:sldChg>
      <pc:sldChg chg="modSp">
        <pc:chgData name="Alisdair Cunningham" userId="67e8d9ba-4582-42f1-b26c-e866daa7f65b" providerId="ADAL" clId="{D55405F9-96CE-42DD-9571-C3D40844E8B0}" dt="2025-11-05T10:39:13.811" v="88"/>
        <pc:sldMkLst>
          <pc:docMk/>
          <pc:sldMk cId="2394221011" sldId="303"/>
        </pc:sldMkLst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2394221011" sldId="303"/>
            <ac:spMk id="3" creationId="{8A43866E-9E25-0651-CFE4-2B9992CADDF3}"/>
          </ac:spMkLst>
        </pc:spChg>
      </pc:sldChg>
      <pc:sldChg chg="modSp mod">
        <pc:chgData name="Alisdair Cunningham" userId="67e8d9ba-4582-42f1-b26c-e866daa7f65b" providerId="ADAL" clId="{D55405F9-96CE-42DD-9571-C3D40844E8B0}" dt="2025-11-05T10:46:35.535" v="89"/>
        <pc:sldMkLst>
          <pc:docMk/>
          <pc:sldMk cId="3076531279" sldId="309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076531279" sldId="309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8:58.427" v="85" actId="20577"/>
          <ac:spMkLst>
            <pc:docMk/>
            <pc:sldMk cId="3076531279" sldId="309"/>
            <ac:spMk id="7" creationId="{4F73F96A-76FD-80C5-00B6-FE8BA805871A}"/>
          </ac:spMkLst>
        </pc:spChg>
        <pc:spChg chg="mod">
          <ac:chgData name="Alisdair Cunningham" userId="67e8d9ba-4582-42f1-b26c-e866daa7f65b" providerId="ADAL" clId="{D55405F9-96CE-42DD-9571-C3D40844E8B0}" dt="2025-11-05T10:39:02.297" v="87" actId="20577"/>
          <ac:spMkLst>
            <pc:docMk/>
            <pc:sldMk cId="3076531279" sldId="309"/>
            <ac:spMk id="9" creationId="{78B4E1A6-F317-5F02-B00B-190550661378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773525353" sldId="310"/>
        </pc:sldMkLst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773525353" sldId="310"/>
            <ac:spMk id="2" creationId="{1441FB43-F806-8498-B45B-88EB9DD15C8C}"/>
          </ac:spMkLst>
        </pc:spChg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773525353" sldId="310"/>
            <ac:spMk id="21" creationId="{7D133B30-CCD7-E696-98A8-644126441876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1018724042" sldId="311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1018724042" sldId="311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1018724042" sldId="311"/>
            <ac:spMk id="6" creationId="{42523EC4-CFE1-8CA1-429C-65543615BD0A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26170017" sldId="312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26170017" sldId="312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326170017" sldId="312"/>
            <ac:spMk id="7" creationId="{0B038C42-2227-229F-D1B1-C85215EC5C9D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615474852" sldId="313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615474852" sldId="313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615474852" sldId="313"/>
            <ac:spMk id="12" creationId="{3F0F5158-E853-D26B-3CD1-58AEE7CAED66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954409040" sldId="314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954409040" sldId="314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3954409040" sldId="314"/>
            <ac:spMk id="9" creationId="{2E3F0E2E-20FB-F3AD-1D14-78E3D871E19B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306996593" sldId="315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306996593" sldId="315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3306996593" sldId="315"/>
            <ac:spMk id="7" creationId="{4BA200A6-3099-66A3-52E6-9BB7C12042A7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2397034014" sldId="319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2397034014" sldId="319"/>
            <ac:spMk id="2" creationId="{4C42FE3E-149F-D333-2572-75A199F807BF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2397034014" sldId="319"/>
            <ac:spMk id="7" creationId="{0B038C42-2227-229F-D1B1-C85215EC5C9D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17246254" sldId="592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17246254" sldId="592"/>
            <ac:spMk id="5" creationId="{5C535991-FBB5-C8B2-BCED-5D534A00CC35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3496608192" sldId="622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3496608192" sldId="622"/>
            <ac:spMk id="5" creationId="{4F524BB9-8B0D-9526-409C-BD3164AF2B51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170175513" sldId="693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170175513" sldId="693"/>
            <ac:spMk id="5" creationId="{12C6CCF9-78E8-1122-1822-D471990126DC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1737854301" sldId="694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1737854301" sldId="694"/>
            <ac:spMk id="6" creationId="{2063A031-5589-9C89-4548-E2738ED2941E}"/>
          </ac:spMkLst>
        </pc:spChg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1737854301" sldId="694"/>
            <ac:spMk id="13" creationId="{65EAF561-DFFF-E380-E0A5-1009C2ECD1AC}"/>
          </ac:spMkLst>
        </pc:spChg>
      </pc:sldChg>
      <pc:sldChg chg="modSp">
        <pc:chgData name="Alisdair Cunningham" userId="67e8d9ba-4582-42f1-b26c-e866daa7f65b" providerId="ADAL" clId="{D55405F9-96CE-42DD-9571-C3D40844E8B0}" dt="2025-11-05T10:46:35.535" v="89"/>
        <pc:sldMkLst>
          <pc:docMk/>
          <pc:sldMk cId="4267783664" sldId="697"/>
        </pc:sldMkLst>
        <pc:spChg chg="mod">
          <ac:chgData name="Alisdair Cunningham" userId="67e8d9ba-4582-42f1-b26c-e866daa7f65b" providerId="ADAL" clId="{D55405F9-96CE-42DD-9571-C3D40844E8B0}" dt="2025-11-05T10:46:35.535" v="89"/>
          <ac:spMkLst>
            <pc:docMk/>
            <pc:sldMk cId="4267783664" sldId="697"/>
            <ac:spMk id="5" creationId="{12C6CCF9-78E8-1122-1822-D471990126DC}"/>
          </ac:spMkLst>
        </pc:spChg>
      </pc:sldChg>
      <pc:sldChg chg="modSp add mod">
        <pc:chgData name="Alisdair Cunningham" userId="67e8d9ba-4582-42f1-b26c-e866daa7f65b" providerId="ADAL" clId="{D55405F9-96CE-42DD-9571-C3D40844E8B0}" dt="2025-11-05T10:39:13.811" v="88"/>
        <pc:sldMkLst>
          <pc:docMk/>
          <pc:sldMk cId="3701768522" sldId="703"/>
        </pc:sldMkLst>
        <pc:spChg chg="mod">
          <ac:chgData name="Alisdair Cunningham" userId="67e8d9ba-4582-42f1-b26c-e866daa7f65b" providerId="ADAL" clId="{D55405F9-96CE-42DD-9571-C3D40844E8B0}" dt="2025-11-05T10:39:13.811" v="88"/>
          <ac:spMkLst>
            <pc:docMk/>
            <pc:sldMk cId="3701768522" sldId="703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D55405F9-96CE-42DD-9571-C3D40844E8B0}" dt="2025-11-05T10:37:07.843" v="81" actId="20577"/>
          <ac:spMkLst>
            <pc:docMk/>
            <pc:sldMk cId="3701768522" sldId="703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D55405F9-96CE-42DD-9571-C3D40844E8B0}" dt="2025-11-05T10:36:13.574" v="2"/>
          <ac:spMkLst>
            <pc:docMk/>
            <pc:sldMk cId="3701768522" sldId="703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5-11-05T10:36:13.574" v="2"/>
          <ac:spMkLst>
            <pc:docMk/>
            <pc:sldMk cId="3701768522" sldId="703"/>
            <ac:spMk id="39" creationId="{28BEEBE5-1649-2D3F-4E37-5E30C4D917B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05/11/2025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05/11/2025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7059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78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6F4A46A-06E0-4B10-B874-2B434C3E2E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388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8945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89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672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16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8752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860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4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21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1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isner.ca/wp-content/uploads/2022/08/meisner-environmental_communication-what_it_is_and_why_it_matters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he-ies.org/sites/default/files/journals/env_sci_oct_2012.pdf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pexels.com/photo/field-fallen-tree-tree-clearing-4451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ecolabsblog.com/2013/01/01/denial-and-acknowledgement-in-environmental-communication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ookings.edu/articles/effective-policy-communication-in-the-age-of-information-overload-and-youtube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greensciencepolicy.org/news-events/events/science-and-communication-strategy-workshop" TargetMode="Externa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694916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6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/>
              <a:t>Communication  and the Environment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0" r="3090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75561" y="4705714"/>
            <a:ext cx="263726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14/11/2025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rtlCol="0"/>
          <a:lstStyle/>
          <a:p>
            <a:pPr rtl="0"/>
            <a:r>
              <a:rPr lang="en-GB" dirty="0"/>
              <a:t>outline</a:t>
            </a:r>
          </a:p>
        </p:txBody>
      </p:sp>
      <p:pic>
        <p:nvPicPr>
          <p:cNvPr id="17" name="Picture Placeholder 16" descr="Logs Stacked ">
            <a:extLst>
              <a:ext uri="{FF2B5EF4-FFF2-40B4-BE49-F238E27FC236}">
                <a16:creationId xmlns:a16="http://schemas.microsoft.com/office/drawing/2014/main" id="{069DD88F-78FC-4DAA-A2E4-DDE824B530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4876799" cy="6858000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rtlCol="0">
            <a:normAutofit fontScale="92500"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How do we communicate environmental issues?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Types of environmental communication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Target Audience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Challenges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Effective strategies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Debate – What are the issues in environment communication? </a:t>
            </a:r>
          </a:p>
        </p:txBody>
      </p:sp>
      <p:sp>
        <p:nvSpPr>
          <p:cNvPr id="2" name="Date Placeholder 7">
            <a:extLst>
              <a:ext uri="{FF2B5EF4-FFF2-40B4-BE49-F238E27FC236}">
                <a16:creationId xmlns:a16="http://schemas.microsoft.com/office/drawing/2014/main" id="{CD13CA1B-4098-437D-ADAB-BC020C1FD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01/10/24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EB6199-B6B4-224E-3DF9-91B8AA4B9C3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B661B3-25F8-C7A7-5447-20F2E13E6509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ENVIRONMENTAL COMMUNICATION?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Definition:</a:t>
            </a:r>
            <a:r>
              <a:rPr lang="en-GB" sz="2400" dirty="0"/>
              <a:t> "Environmental communication is the dissemination of information and creation of dialogue concerning environmental issues.“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Core Aspects:</a:t>
            </a:r>
            <a:r>
              <a:rPr lang="en-GB" sz="2400" dirty="0"/>
              <a:t> Sharing knowledge, promoting awareness, encouraging sustainable actions.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pic>
        <p:nvPicPr>
          <p:cNvPr id="7170" name="Picture 2" descr="Environmental Communication">
            <a:extLst>
              <a:ext uri="{FF2B5EF4-FFF2-40B4-BE49-F238E27FC236}">
                <a16:creationId xmlns:a16="http://schemas.microsoft.com/office/drawing/2014/main" id="{208F9019-01F1-5C59-F40F-D39F6F654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34" y="543441"/>
            <a:ext cx="4038529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5EAF561-DFFF-E380-E0A5-1009C2ECD1A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environmental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3227866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WHAT IS ENVIRONMENTAL COMMUNICATION?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Definition:</a:t>
            </a:r>
            <a:r>
              <a:rPr lang="en-GB" sz="2400" dirty="0"/>
              <a:t> "Environmental communication is the dissemination of information and creation of dialogue concerning environmental issues.“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Core Aspects:</a:t>
            </a:r>
            <a:r>
              <a:rPr lang="en-GB" sz="2400" dirty="0"/>
              <a:t> Sharing knowledge, promoting awareness, encouraging sustainable actions.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1477D0-E56C-EA53-4054-E1966E75BBE0}"/>
              </a:ext>
            </a:extLst>
          </p:cNvPr>
          <p:cNvSpPr txBox="1"/>
          <p:nvPr/>
        </p:nvSpPr>
        <p:spPr>
          <a:xfrm>
            <a:off x="6342743" y="5892581"/>
            <a:ext cx="6125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3"/>
              </a:rPr>
              <a:t>Environmental Communication - What it is and why it matters (meisner.ca)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170" name="Picture 2" descr="Environmental Communication">
            <a:extLst>
              <a:ext uri="{FF2B5EF4-FFF2-40B4-BE49-F238E27FC236}">
                <a16:creationId xmlns:a16="http://schemas.microsoft.com/office/drawing/2014/main" id="{208F9019-01F1-5C59-F40F-D39F6F654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34" y="543441"/>
            <a:ext cx="4038529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BD81D35-E0D9-96F1-7B19-53691DEFDA22}"/>
              </a:ext>
            </a:extLst>
          </p:cNvPr>
          <p:cNvSpPr txBox="1"/>
          <p:nvPr/>
        </p:nvSpPr>
        <p:spPr>
          <a:xfrm>
            <a:off x="6342743" y="5435204"/>
            <a:ext cx="62629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5"/>
              </a:rPr>
              <a:t>env_sci_oct_2012.pdf (the-ies.org)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EAF561-DFFF-E380-E0A5-1009C2ECD1A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EB5E74-3AC3-B4CA-B70A-8312D9B75063}"/>
              </a:ext>
            </a:extLst>
          </p:cNvPr>
          <p:cNvSpPr txBox="1"/>
          <p:nvPr/>
        </p:nvSpPr>
        <p:spPr>
          <a:xfrm>
            <a:off x="6342743" y="5014495"/>
            <a:ext cx="6328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Communicating Environmental Science Reading: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906C05-759F-59F0-1063-75623A80F0C1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environmental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1737854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Importance of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F73F96A-76FD-80C5-00B6-FE8BA80587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7053" y="4179108"/>
            <a:ext cx="716619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Raises public awareness about environmental issues.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Influences behavior change and policy.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Engages communities and stakeholders.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Fosters global cooperation on climate issues </a:t>
            </a:r>
          </a:p>
        </p:txBody>
      </p:sp>
      <p:pic>
        <p:nvPicPr>
          <p:cNvPr id="1029" name="Picture 5" descr="Thank you, Sir David. That makes it pretty clear and simple.">
            <a:extLst>
              <a:ext uri="{FF2B5EF4-FFF2-40B4-BE49-F238E27FC236}">
                <a16:creationId xmlns:a16="http://schemas.microsoft.com/office/drawing/2014/main" id="{897A8D6D-D3CA-B078-22E7-96D5E10F1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72" y="1081977"/>
            <a:ext cx="5209309" cy="293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B4E1A6-F317-5F02-B00B-19055066137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1031" name="Picture 7" descr="undefined">
            <a:extLst>
              <a:ext uri="{FF2B5EF4-FFF2-40B4-BE49-F238E27FC236}">
                <a16:creationId xmlns:a16="http://schemas.microsoft.com/office/drawing/2014/main" id="{2DA424F7-C326-06D6-FBE6-A2F663744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885" y="1151722"/>
            <a:ext cx="5720982" cy="286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531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FA6495-6C4C-8796-3CC8-A6CA25B5ED59}"/>
              </a:ext>
            </a:extLst>
          </p:cNvPr>
          <p:cNvSpPr txBox="1"/>
          <p:nvPr/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700" cap="all" spc="30" dirty="0">
                <a:latin typeface="+mj-lt"/>
                <a:ea typeface="+mj-ea"/>
                <a:cs typeface="+mj-cs"/>
              </a:rPr>
              <a:t>Key Goals of Environmental Communication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88CDCBC-83AE-9E9C-69C5-7D1217A01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393" r="22393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  <a:noFill/>
        </p:spPr>
      </p:pic>
      <p:sp>
        <p:nvSpPr>
          <p:cNvPr id="16" name="Slide Number Placeholder 5" hidden="1">
            <a:extLst>
              <a:ext uri="{FF2B5EF4-FFF2-40B4-BE49-F238E27FC236}">
                <a16:creationId xmlns:a16="http://schemas.microsoft.com/office/drawing/2014/main" id="{0D2F090A-60DF-C164-BAEE-6AB44F70CD6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94DF084-DB3C-49EB-97AD-1AB9E98DC17D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F93660-4AED-887F-4BE5-AE4FF32595E0}"/>
              </a:ext>
            </a:extLst>
          </p:cNvPr>
          <p:cNvSpPr txBox="1"/>
          <p:nvPr/>
        </p:nvSpPr>
        <p:spPr>
          <a:xfrm>
            <a:off x="684643" y="3271150"/>
            <a:ext cx="5991923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educate and inform the public.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Build a positive perception of environmental 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promote sustainable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influence policy and decision-making.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D133B30-CCD7-E696-98A8-64412644187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41FB43-F806-8498-B45B-88EB9DD15C8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773525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Environmental Communication: What it is and Why it Matters | Mark Meisner">
            <a:extLst>
              <a:ext uri="{FF2B5EF4-FFF2-40B4-BE49-F238E27FC236}">
                <a16:creationId xmlns:a16="http://schemas.microsoft.com/office/drawing/2014/main" id="{E59FAD68-2DF5-FAB6-FD76-C0E2F5B2AC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589" y="659618"/>
            <a:ext cx="6306114" cy="484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Types of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0E36E5B-A638-B5F8-0FED-537290099E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857" y="4899967"/>
            <a:ext cx="38492869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Reports, scientific publications, news articles.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Informal: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Social media, blogs, grassroots campaigns.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Interpersonal: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Community meetings, events, educational workshops.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523EC4-CFE1-8CA1-429C-65543615BD0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EC3E03-F1EA-7C2B-B1C4-3A718AA877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2844" y="1202267"/>
            <a:ext cx="5328356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724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owling at the moon">
            <a:extLst>
              <a:ext uri="{FF2B5EF4-FFF2-40B4-BE49-F238E27FC236}">
                <a16:creationId xmlns:a16="http://schemas.microsoft.com/office/drawing/2014/main" id="{C92F2F01-D4DA-E2DC-04F1-103DFC83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85337" y="609599"/>
            <a:ext cx="6069238" cy="454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Target Audiences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3BF00F-1FED-C07B-4288-6DB3C7B0D1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383" y="3863761"/>
            <a:ext cx="6699591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General public (raising awareness)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Policymakers (influencing decisions)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Businesses (encouraging sustainable practices)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Youth and educators (creating long-term impact)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038C42-2227-229F-D1B1-C85215EC5C9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26170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Target Audiences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038C42-2227-229F-D1B1-C85215EC5C9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8D3327-C7DA-FD00-2662-07E7D573D7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17250" y="874505"/>
            <a:ext cx="9757459" cy="510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034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11/5/2025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Find an example of effective environmental communication ( 5 mins)</a:t>
            </a:r>
          </a:p>
          <a:p>
            <a:pPr marL="0" indent="0">
              <a:buNone/>
            </a:pPr>
            <a:r>
              <a:rPr lang="en-GB" sz="2400" i="1" dirty="0"/>
              <a:t>Explore how they have used visual medium to communicate effectively. </a:t>
            </a:r>
          </a:p>
          <a:p>
            <a:pPr marL="0" indent="0">
              <a:buNone/>
            </a:pPr>
            <a:r>
              <a:rPr lang="en-GB" sz="2400" b="1" dirty="0"/>
              <a:t>Share with the group.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6CCF9-78E8-1122-1822-D471990126D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</p:spTree>
    <p:extLst>
      <p:ext uri="{BB962C8B-B14F-4D97-AF65-F5344CB8AC3E}">
        <p14:creationId xmlns:p14="http://schemas.microsoft.com/office/powerpoint/2010/main" val="170175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11/5/2025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Find an example of ineffective environmental communication ( 5 mins)</a:t>
            </a:r>
          </a:p>
          <a:p>
            <a:pPr marL="0" indent="0">
              <a:buNone/>
            </a:pPr>
            <a:r>
              <a:rPr lang="en-GB" sz="2400" i="1" dirty="0"/>
              <a:t>Explore how they have used visual medium to communicate effectively. </a:t>
            </a:r>
          </a:p>
          <a:p>
            <a:pPr marL="0" indent="0">
              <a:buNone/>
            </a:pPr>
            <a:r>
              <a:rPr lang="en-GB" sz="2400" b="1" dirty="0"/>
              <a:t>Share with the group.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6CCF9-78E8-1122-1822-D471990126D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</p:spTree>
    <p:extLst>
      <p:ext uri="{BB962C8B-B14F-4D97-AF65-F5344CB8AC3E}">
        <p14:creationId xmlns:p14="http://schemas.microsoft.com/office/powerpoint/2010/main" val="4267783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28DCBE-7183-EAD6-D570-5C387EEE5A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08" t="24369" r="8801" b="22118"/>
          <a:stretch/>
        </p:blipFill>
        <p:spPr>
          <a:xfrm>
            <a:off x="2975429" y="534323"/>
            <a:ext cx="9210959" cy="5911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Challenges in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60B6A2E-28E4-F229-020A-FD07007BA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517" y="695675"/>
            <a:ext cx="687546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Misinformation and fake news.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Complexity of scientific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Public apathy or skepticism.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Conflicting interests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(economic vs. environmental priorities).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BFBA4C-4E09-4AEF-3598-FFCD09AEC671}"/>
              </a:ext>
            </a:extLst>
          </p:cNvPr>
          <p:cNvSpPr txBox="1"/>
          <p:nvPr/>
        </p:nvSpPr>
        <p:spPr>
          <a:xfrm>
            <a:off x="10363201" y="6260862"/>
            <a:ext cx="61250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Vries (2020)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0F5158-E853-D26B-3CD1-58AEE7CAED66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615474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Challenges in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pic>
        <p:nvPicPr>
          <p:cNvPr id="6146" name="Picture 2" descr="responses---EcoLabs---sm">
            <a:extLst>
              <a:ext uri="{FF2B5EF4-FFF2-40B4-BE49-F238E27FC236}">
                <a16:creationId xmlns:a16="http://schemas.microsoft.com/office/drawing/2014/main" id="{66C52DD3-F933-38A3-4B3B-C4015AEEE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815" y="526205"/>
            <a:ext cx="7692571" cy="567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E06401-02CD-C62C-EF40-27BBFC000882}"/>
              </a:ext>
            </a:extLst>
          </p:cNvPr>
          <p:cNvSpPr txBox="1"/>
          <p:nvPr/>
        </p:nvSpPr>
        <p:spPr>
          <a:xfrm>
            <a:off x="914398" y="5120304"/>
            <a:ext cx="28883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Denial in Environmental Communication | </a:t>
            </a:r>
            <a:r>
              <a:rPr lang="en-GB" dirty="0" err="1">
                <a:hlinkClick r:id="rId4"/>
              </a:rPr>
              <a:t>EcoLabs</a:t>
            </a:r>
            <a:r>
              <a:rPr lang="en-GB" dirty="0">
                <a:hlinkClick r:id="rId4"/>
              </a:rPr>
              <a:t> (ecolabsblog.com)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A200A6-3099-66A3-52E6-9BB7C12042A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306996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Effective environmental communication strategies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3BF00F-1FED-C07B-4288-6DB3C7B0D1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4900" y="3908362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4E36BC3-728B-E3F9-C67D-D16F397FD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" y="4093028"/>
            <a:ext cx="7763792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Simplify complex information for broader understanding.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 relatable and local examples.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Leverage storytelling to engage emotionally.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Focus on solutions, not just problems.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3F0E2E-20FB-F3AD-1D14-78E3D871E19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C23B0C-5FC4-40B6-D0F4-A60EBAB400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3043" y="660939"/>
            <a:ext cx="9538350" cy="34320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193772-B9D9-89D5-86B2-DEA9A43AFD6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14929" y="3366830"/>
            <a:ext cx="3229337" cy="311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09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5553" y="416322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11/5/2025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3" y="1715532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Read the following short article: 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Effective Policy Communication in the Age of Information Overload and YouTube | Brookings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 what extent do you think environmentalists have a communication crisis?</a:t>
            </a:r>
          </a:p>
          <a:p>
            <a:pPr marL="0" indent="0">
              <a:buNone/>
            </a:pPr>
            <a:endParaRPr lang="en-GB" sz="1800" i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524BB9-8B0D-9526-409C-BD3164AF2B51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</p:spTree>
    <p:extLst>
      <p:ext uri="{BB962C8B-B14F-4D97-AF65-F5344CB8AC3E}">
        <p14:creationId xmlns:p14="http://schemas.microsoft.com/office/powerpoint/2010/main" val="34966081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5553" y="416322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Debate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11/5/2025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3" y="1715532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Consider the following statement from Ahn (2014):</a:t>
            </a:r>
          </a:p>
          <a:p>
            <a:pPr marL="0" indent="0">
              <a:buNone/>
            </a:pPr>
            <a:r>
              <a:rPr lang="en-GB" sz="2400" i="1" dirty="0"/>
              <a:t>“Image and emotion have a greater impact on people’s perception than logical arguments based on objective facts and data” 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b="1" dirty="0"/>
              <a:t>Debate as a group….and conclude..</a:t>
            </a:r>
          </a:p>
          <a:p>
            <a:pPr marL="0" indent="0">
              <a:buNone/>
            </a:pPr>
            <a:r>
              <a:rPr lang="en-GB" sz="2400" b="1" dirty="0"/>
              <a:t>What does this mean for effective environmental communication?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535991-FBB5-C8B2-BCED-5D534A00CC3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14/11/2025</a:t>
            </a:r>
          </a:p>
        </p:txBody>
      </p:sp>
    </p:spTree>
    <p:extLst>
      <p:ext uri="{BB962C8B-B14F-4D97-AF65-F5344CB8AC3E}">
        <p14:creationId xmlns:p14="http://schemas.microsoft.com/office/powerpoint/2010/main" val="317246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43866E-9E25-0651-CFE4-2B9992CADDF3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6: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0193B6-F91C-6B5A-0FD2-003BA9EC5F67}"/>
              </a:ext>
            </a:extLst>
          </p:cNvPr>
          <p:cNvSpPr txBox="1"/>
          <p:nvPr/>
        </p:nvSpPr>
        <p:spPr>
          <a:xfrm>
            <a:off x="5881254" y="558223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5"/>
              </a:rPr>
              <a:t>Science and Communication Strategy Workshop - Green Science Policy Institute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E0F876D-ECAD-49DD-95DE-E4DA3D4E9CA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EC785CC-7DC7-486B-AC4F-90AD768E96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{59A703FD-8235-4A59-A11A-B4CC80DDE8AF}tf67498733_win32</Template>
  <TotalTime>0</TotalTime>
  <Words>742</Words>
  <Application>Microsoft Office PowerPoint</Application>
  <PresentationFormat>Widescreen</PresentationFormat>
  <Paragraphs>154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Calisto MT</vt:lpstr>
      <vt:lpstr>Comic Sans MS</vt:lpstr>
      <vt:lpstr>Courier New</vt:lpstr>
      <vt:lpstr>Univers Condensed</vt:lpstr>
      <vt:lpstr>ChronicleVTI</vt:lpstr>
      <vt:lpstr>PowerPoint Presentation</vt:lpstr>
      <vt:lpstr>outline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  <vt:lpstr>Activity</vt:lpstr>
      <vt:lpstr>PowerPoint Presentation</vt:lpstr>
      <vt:lpstr>PowerPoint Presentation</vt:lpstr>
      <vt:lpstr>PowerPoint Presentation</vt:lpstr>
      <vt:lpstr>Activity</vt:lpstr>
      <vt:lpstr>Debate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Alissa Flatley</dc:creator>
  <cp:lastModifiedBy>Alisdair Cunningham</cp:lastModifiedBy>
  <cp:revision>2</cp:revision>
  <dcterms:created xsi:type="dcterms:W3CDTF">2024-10-01T07:33:49Z</dcterms:created>
  <dcterms:modified xsi:type="dcterms:W3CDTF">2025-11-05T10:46:44Z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