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7" r:id="rId2"/>
    <p:sldId id="270" r:id="rId3"/>
    <p:sldId id="269" r:id="rId4"/>
    <p:sldId id="271" r:id="rId5"/>
    <p:sldId id="272" r:id="rId6"/>
    <p:sldId id="273" r:id="rId7"/>
    <p:sldId id="260" r:id="rId8"/>
    <p:sldId id="274" r:id="rId9"/>
    <p:sldId id="275" r:id="rId10"/>
    <p:sldId id="277" r:id="rId11"/>
    <p:sldId id="276" r:id="rId12"/>
    <p:sldId id="279" r:id="rId13"/>
    <p:sldId id="280" r:id="rId14"/>
    <p:sldId id="281" r:id="rId15"/>
    <p:sldId id="259" r:id="rId16"/>
    <p:sldId id="282" r:id="rId17"/>
    <p:sldId id="283" r:id="rId18"/>
    <p:sldId id="286" r:id="rId19"/>
    <p:sldId id="284" r:id="rId20"/>
    <p:sldId id="285" r:id="rId21"/>
    <p:sldId id="261" r:id="rId22"/>
    <p:sldId id="262" r:id="rId23"/>
    <p:sldId id="263" r:id="rId24"/>
    <p:sldId id="287" r:id="rId25"/>
    <p:sldId id="288" r:id="rId26"/>
    <p:sldId id="289" r:id="rId27"/>
    <p:sldId id="278" r:id="rId28"/>
    <p:sldId id="264" r:id="rId29"/>
    <p:sldId id="265" r:id="rId30"/>
    <p:sldId id="266" r:id="rId31"/>
    <p:sldId id="267" r:id="rId32"/>
    <p:sldId id="268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1572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17</a:t>
            </a:fld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19</a:t>
            </a:fld>
            <a:endParaRPr lang="en-GB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20</a:t>
            </a:fld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21</a:t>
            </a:fld>
            <a:endParaRPr lang="en-GB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22</a:t>
            </a:fld>
            <a:endParaRPr lang="en-GB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23</a:t>
            </a:fld>
            <a:endParaRPr lang="en-GB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24</a:t>
            </a:fld>
            <a:endParaRPr lang="en-GB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25</a:t>
            </a:fld>
            <a:endParaRPr lang="en-GB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26</a:t>
            </a:fld>
            <a:endParaRPr lang="en-GB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27</a:t>
            </a:fld>
            <a:endParaRPr lang="en-GB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28</a:t>
            </a:fld>
            <a:endParaRPr lang="en-GB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29</a:t>
            </a:fld>
            <a:endParaRPr lang="en-GB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30</a:t>
            </a:fld>
            <a:endParaRPr lang="en-GB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31</a:t>
            </a:fld>
            <a:endParaRPr lang="en-GB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32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pPr/>
              <a:t>3/5/2018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Fl4iigc7ZAhUFsFMKHWILCygQjRx6BAgAEAY&amp;url=http://www.buildingsurveying.info/?page_id=33&amp;psig=AOvVaw3D3LwCl6CYh4xvT_8zsoi4&amp;ust=152009280544658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SwJjHgc7ZAhXF0VMKHYQiD7YQjRx6BAgAEAY&amp;url=http://www.wealdensurveys.co.uk/defect-diagnosis/&amp;psig=AOvVaw3D3LwCl6CYh4xvT_8zsoi4&amp;ust=1520092805446585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u_c6jg87ZAhWGyVMKHR5pApQQjRx6BAgAEAY&amp;url=https://www.structuralrepairsassociation.org/building-repairs/masonry-repair/&amp;psig=AOvVaw2WwcEpNUQgFJp6ln_C1ne4&amp;ust=1520093195149546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J0t-XhM7ZAhWCy1MKHSfxCgAQjRx6BAgAEAY&amp;url=http://www.hawkroofing.co.uk/roof-repairs/&amp;psig=AOvVaw3n5YrINWUPM3YEplsRr78p&amp;ust=1520093569971572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S37y_hM7ZAhVK2VMKHdHXClkQjRx6BAgAEAY&amp;url=http://www.gallagher-roofing-services.co.uk/re-roofing.php&amp;psig=AOvVaw2iHfsrAtSZ-Qlb42KMD6z6&amp;ust=1520093691853503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https://www.google.co.uk/url?sa=i&amp;rct=j&amp;q=&amp;esrc=s&amp;source=images&amp;cd=&amp;cad=rja&amp;uact=8&amp;ved=2ahUKEwia5sLxhM7ZAhWIu1MKHScVAZMQjRx6BAgAEAY&amp;url=http://www.1stassociated.co.uk/articles/roof-problems-1.asp&amp;psig=AOvVaw0k-FBj0lhLcuUG_wcNRIR2&amp;ust=1520093763974736" TargetMode="Externa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mjKz8hc7ZAhXStlMKHQUSDUMQjRx6BAgAEAY&amp;url=http://www.alamy.com/stock-photo/grass-growing-in-gutter.html&amp;psig=AOvVaw0aOqYevfB-LgsWZOv5WB9F&amp;ust=1520094032563988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8hdnChs7ZAhUD7lMKHRqfCagQjRx6BAgAEAY&amp;url=http://www.fenland.gov.uk/article/12825/Wisbech-High-Street-set-for-gutter-clean&amp;psig=AOvVaw0aOqYevfB-LgsWZOv5WB9F&amp;ust=1520094032563988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ljN6LiM7ZAhVHoVMKHVlYArcQjRx6BAgAEAY&amp;url=http://www.manchesterflatroofrepairs.co.uk/index.php/manchester-gutter-repairs/cast-iron-gutter-repairs-downpipes&amp;psig=AOvVaw0mvkg1yJliIAn6IxHd8svh&amp;ust=1520094667183500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hyperlink" Target="https://www.google.co.uk/url?sa=i&amp;rct=j&amp;q=&amp;esrc=s&amp;source=images&amp;cd=&amp;cad=rja&amp;uact=8&amp;ved=2ahUKEwigyJLFiM7ZAhVSzVMKHTIyBCEQjRx6BAgAEAY&amp;url=https://www.homebuilding.co.uk/repairing-gutters/&amp;psig=AOvVaw0pisaKZLMaJ6XVC-eRR253&amp;ust=1520094772351730" TargetMode="Externa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HleeZh87ZAhWDzVMKHbnwC4AQjRx6BAgAEAY&amp;url=http://guttercleaningpros.co.uk/how-to-repair-a-leaking-gutter/&amp;psig=AOvVaw3kot3RksWAQ2XRku0nCq2g&amp;ust=1520094403429412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hyperlink" Target="https://www.google.co.uk/url?sa=i&amp;rct=j&amp;q=&amp;esrc=s&amp;source=images&amp;cd=&amp;cad=rja&amp;uact=8&amp;ved=2ahUKEwjPgfS2h87ZAhVO2VMKHbjoBaAQjRx6BAgAEAY&amp;url=https://gutteringrepairs.com/long-eaton.html&amp;psig=AOvVaw3kot3RksWAQ2XRku0nCq2g&amp;ust=1520094403429412" TargetMode="Externa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--NaSi87ZAhVNzlMKHRFOB2wQjRx6BAgAEAY&amp;url=http://www.redrosepm.co.uk/10-potentially-serious-defects-look-new-property/&amp;psig=AOvVaw1zLx8wKDEpED5olB0_uVoQ&amp;ust=1520095465804390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hyperlink" Target="https://www.google.co.uk/url?sa=i&amp;rct=j&amp;q=&amp;esrc=s&amp;source=images&amp;cd=&amp;cad=rja&amp;uact=8&amp;ved=2ahUKEwiAxPKni87ZAhVD7FMKHQbbBQEQjRx6BAgAEAY&amp;url=https://goldcrestsurveyors.com/index.php/defective-chimneyschimney-stacks/leaning-chimney/&amp;psig=AOvVaw1zLx8wKDEpED5olB0_uVoQ&amp;ust=1520095465804390" TargetMode="Externa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C1tG3i87ZAhUJq1MKHfYlAdEQjRx6BAgAEAY&amp;url=http://www.britpres.co.uk/services/damp/penetrating-damp.html&amp;psig=AOvVaw1zLx8wKDEpED5olB0_uVoQ&amp;ust=1520095465804390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hyperlink" Target="https://www.google.co.uk/url?sa=i&amp;rct=j&amp;q=&amp;esrc=s&amp;source=images&amp;cd=&amp;cad=rja&amp;uact=8&amp;ved=2ahUKEwig-dzPi87ZAhWI0FMKHVORBbIQjRx6BAgAEAY&amp;url=https://www.mybuilder.com/job/view/147241&amp;psig=AOvVaw1zLx8wKDEpED5olB0_uVoQ&amp;ust=1520095465804390" TargetMode="Externa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A9v-djM7ZAhVE6VMKHbegBhkQjRx6BAgAEAY&amp;url=https://brickdr.com/brick-repair-services-2/brick-fireplace-and-chimney-repair/chimney-flashings-identify-prevent-chimney-leaks/&amp;psig=AOvVaw1zLx8wKDEpED5olB0_uVoQ&amp;ust=1520095465804390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ved=0CAcQjRw&amp;url=http://www.preservationexpert.co.uk/membranes-for-damp-control-the-good-the-bad-and-the-rotten/&amp;ei=qMftVJTMH4La7gbb7YHQDw&amp;bvm=bv.86956481,d.ZGU&amp;psig=AFQjCNG2ymtWXlP15AjJMqC8BK5ZJfzT6Q&amp;ust=1424955605935534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hyperlink" Target="http://eradicure-alliance.co.uk/timber_treatment/dry_rot.shtml" TargetMode="External"/><Relationship Id="rId4" Type="http://schemas.openxmlformats.org/officeDocument/2006/relationships/image" Target="../media/image2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eg"/><Relationship Id="rId4" Type="http://schemas.openxmlformats.org/officeDocument/2006/relationships/hyperlink" Target="http://www.preservationexpert.co.uk/common-furniture-beetle-woodworm-infestation-quick-guide-for-consumers-and-surveyors-too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hyperlink" Target="http://www.google.co.uk/url?sa=i&amp;rct=j&amp;q=&amp;esrc=s&amp;frm=1&amp;source=images&amp;cd=&amp;cad=rja&amp;uact=8&amp;ved=0CAcQjRw&amp;url=http://www.diydoctor.org.uk/projects/woodworm.htm&amp;ei=187tVJeyCca67gbusYGwCQ&amp;bvm=bv.86956481,d.ZGU&amp;psig=AFQjCNFpp0U93aXPvu7-q0qYJ5Izrwx27A&amp;ust=1424957419073948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o44vu-NXZAhXDWsAKHUhiAwcQjRx6BAgAEAY&amp;url=https%3A%2F%2Fwww.houspect.com.au%2Fwa%2Frusty-lintels%2F&amp;psig=AOvVaw05-Z_4xcoF4MmnSuEj_2BN&amp;ust=1520365428037781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hyperlink" Target="https://www.google.co.uk/url?sa=i&amp;rct=j&amp;q=&amp;esrc=s&amp;source=images&amp;cd=&amp;cad=rja&amp;uact=8&amp;ved=2ahUKEwjT7dOx-dXZAhWpJsAKHUFzC-QQjRx6BAgAEAY&amp;url=http%3A%2F%2Fwww.btpreservation.co.uk%2Fservice%2Fhomeowners%2Fmasonry-repairs-service%2Fcracks-in-walls%2F&amp;psig=AOvVaw05-Z_4xcoF4MmnSuEj_2BN&amp;ust=1520365428037781" TargetMode="External"/><Relationship Id="rId4" Type="http://schemas.openxmlformats.org/officeDocument/2006/relationships/image" Target="../media/image3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6lf3_-dXZAhVgOMAKHXEQCjEQjRx6BAgAEAY&amp;url=http%3A%2F%2Fwww.andersal.com.au%2Fproject-list%2Ffacade-repair-projects%2Fgallery%2F&amp;psig=AOvVaw25OQd8B2bhL8THUC599nn1&amp;ust=1520365711833019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hyperlink" Target="https://www.google.co.uk/url?sa=i&amp;rct=j&amp;q=&amp;esrc=s&amp;source=images&amp;cd=&amp;cad=rja&amp;uact=8&amp;ved=2ahUKEwjykPuy-tXZAhXqAMAKHfZMA4MQjRx6BAgAEAY&amp;url=http%3A%2F%2Fwww.helixwest.com%2Fadvantages.php&amp;psig=AOvVaw25OQd8B2bhL8THUC599nn1&amp;ust=1520365711833019" TargetMode="External"/><Relationship Id="rId4" Type="http://schemas.openxmlformats.org/officeDocument/2006/relationships/image" Target="../media/image38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zvNrx-9XZAhUhD8AKHTnsCwgQjRx6BAgAEAY&amp;url=http%3A%2F%2Fwww.strongholdpreservation.com%2Fcavity-wall-tie-replacement%2C-belfast.aspx%3Ftype%3D1184&amp;psig=AOvVaw1fXhNI7qUcHcN5s0i8H7zh&amp;ust=1520366260937062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hyperlink" Target="https://www.google.co.uk/url?sa=i&amp;rct=j&amp;q=&amp;esrc=s&amp;source=images&amp;cd=&amp;cad=rja&amp;uact=8&amp;ved=2ahUKEwjF8aSL_dXZAhXIBsAKHVUfCtwQjRx6BAgAEAY&amp;url=https%3A%2F%2Fnewmanbuildingsolutions.com%2Ftag%2Fwall-ties-2%2F&amp;psig=AOvVaw2UoLx5c0m45apNFK0iwjxE&amp;ust=1520365962135425" TargetMode="External"/><Relationship Id="rId4" Type="http://schemas.openxmlformats.org/officeDocument/2006/relationships/image" Target="../media/image40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142976" y="2428868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 – Repair &amp; Maintenance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357290" y="1714488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7170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57290" y="2024318"/>
            <a:ext cx="6000792" cy="39764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7172" name="Picture 4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13298" t="10000" r="12231"/>
          <a:stretch>
            <a:fillRect/>
          </a:stretch>
        </p:blipFill>
        <p:spPr bwMode="auto">
          <a:xfrm>
            <a:off x="333345" y="2000240"/>
            <a:ext cx="7667679" cy="32861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45058" name="Picture 2" descr="Image result for cracked masonry over arch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1857364"/>
            <a:ext cx="7613411" cy="40052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47106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14414" y="1686617"/>
            <a:ext cx="5857916" cy="43903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51202" name="Picture 2" descr="Image result for missing slat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2000240"/>
            <a:ext cx="4855807" cy="3648081"/>
          </a:xfrm>
          <a:prstGeom prst="rect">
            <a:avLst/>
          </a:prstGeom>
          <a:noFill/>
        </p:spPr>
      </p:pic>
      <p:pic>
        <p:nvPicPr>
          <p:cNvPr id="51204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l="24194" t="26882" r="4570" b="1433"/>
          <a:stretch>
            <a:fillRect/>
          </a:stretch>
        </p:blipFill>
        <p:spPr bwMode="auto">
          <a:xfrm>
            <a:off x="4500562" y="3286124"/>
            <a:ext cx="4354146" cy="32861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4" name="Picture 5" descr="2311804789_488401fc8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1214422"/>
            <a:ext cx="6746894" cy="50598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55298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b="13644"/>
          <a:stretch>
            <a:fillRect/>
          </a:stretch>
        </p:blipFill>
        <p:spPr bwMode="auto">
          <a:xfrm>
            <a:off x="2071670" y="1643050"/>
            <a:ext cx="3714776" cy="5010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53250" name="Picture 2" descr="Image result for overgrown gutter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728" y="1571612"/>
            <a:ext cx="6515130" cy="43434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59394" name="Picture 2" descr="Image result for leaking gutters hopper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2786058"/>
            <a:ext cx="4084848" cy="3090870"/>
          </a:xfrm>
          <a:prstGeom prst="rect">
            <a:avLst/>
          </a:prstGeom>
          <a:noFill/>
        </p:spPr>
      </p:pic>
      <p:pic>
        <p:nvPicPr>
          <p:cNvPr id="59396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357818" y="1226804"/>
            <a:ext cx="3000381" cy="47072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57346" name="Picture 2" descr="Image result for leaking gutters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868" y="1142984"/>
            <a:ext cx="5083632" cy="2857520"/>
          </a:xfrm>
          <a:prstGeom prst="rect">
            <a:avLst/>
          </a:prstGeom>
          <a:noFill/>
        </p:spPr>
      </p:pic>
      <p:pic>
        <p:nvPicPr>
          <p:cNvPr id="57348" name="Picture 4" descr="Image result for leaking gutter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34" y="3071790"/>
            <a:ext cx="3357586" cy="33575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6144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2214554"/>
            <a:ext cx="2495550" cy="3362326"/>
          </a:xfrm>
          <a:prstGeom prst="rect">
            <a:avLst/>
          </a:prstGeom>
          <a:noFill/>
        </p:spPr>
      </p:pic>
      <p:pic>
        <p:nvPicPr>
          <p:cNvPr id="61444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000495" y="2000240"/>
            <a:ext cx="3730731" cy="43910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65538" name="Picture 2" descr="Image result for defective house chimney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33440" r="26751" b="19263"/>
          <a:stretch>
            <a:fillRect/>
          </a:stretch>
        </p:blipFill>
        <p:spPr bwMode="auto">
          <a:xfrm>
            <a:off x="714348" y="1071545"/>
            <a:ext cx="3286148" cy="4994945"/>
          </a:xfrm>
          <a:prstGeom prst="rect">
            <a:avLst/>
          </a:prstGeom>
          <a:noFill/>
        </p:spPr>
      </p:pic>
      <p:pic>
        <p:nvPicPr>
          <p:cNvPr id="65540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86380" y="1000108"/>
            <a:ext cx="3524259" cy="5293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65542" name="Picture 6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1285860"/>
            <a:ext cx="4017029" cy="2643206"/>
          </a:xfrm>
          <a:prstGeom prst="rect">
            <a:avLst/>
          </a:prstGeom>
          <a:noFill/>
        </p:spPr>
      </p:pic>
      <p:pic>
        <p:nvPicPr>
          <p:cNvPr id="1026" name="Picture 2" descr="C:\Users\Tom\Pictures\manselton\IMG_0937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3053950"/>
            <a:ext cx="4087813" cy="30658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5" name="Picture 4" descr="old-window-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1357298"/>
            <a:ext cx="3373446" cy="5064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4" name="Picture 2" descr="\\ntcarmcc\cfp\Planning &amp; Building Control\Tywi Centre\4 HLF Building Our Heritage\2 Women's project\Training\Training content\Images for presentations\carpentry\dry ro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1357298"/>
            <a:ext cx="3960440" cy="1931293"/>
          </a:xfrm>
          <a:prstGeom prst="rect">
            <a:avLst/>
          </a:prstGeom>
          <a:noFill/>
        </p:spPr>
      </p:pic>
      <p:pic>
        <p:nvPicPr>
          <p:cNvPr id="6" name="Content Placeholder 3" descr="DSCN1402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3786182" y="2571744"/>
            <a:ext cx="5141224" cy="38559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7" name="Picture 2" descr="http://www.preservationexpert.co.uk/wp-content/uploads/2012/09/Dry-Rot-in-Leeds-caused-by-damp-proofing-membran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3306199"/>
            <a:ext cx="4000528" cy="3003121"/>
          </a:xfrm>
          <a:prstGeom prst="rect">
            <a:avLst/>
          </a:prstGeom>
          <a:noFill/>
        </p:spPr>
      </p:pic>
      <p:pic>
        <p:nvPicPr>
          <p:cNvPr id="8" name="Picture 4" descr="http://eradicure-alliance.co.uk/image_06/lightbox/services/timber_treatments/dry_rot/8bg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3438" y="1428736"/>
            <a:ext cx="4257140" cy="29289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 r="22442" b="4250"/>
          <a:stretch>
            <a:fillRect/>
          </a:stretch>
        </p:blipFill>
        <p:spPr bwMode="auto">
          <a:xfrm>
            <a:off x="357158" y="2887895"/>
            <a:ext cx="3929090" cy="3638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7686" y="1428736"/>
            <a:ext cx="4476782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 l="25589" t="13647" r="25793" b="18116"/>
          <a:stretch>
            <a:fillRect/>
          </a:stretch>
        </p:blipFill>
        <p:spPr bwMode="auto">
          <a:xfrm>
            <a:off x="571472" y="2500306"/>
            <a:ext cx="3571900" cy="37598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 descr="http://www.preservationexpert.co.uk/wp-content/uploads/2011/04/Woodworm-infested-floorboard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22079" b="7843"/>
          <a:stretch>
            <a:fillRect/>
          </a:stretch>
        </p:blipFill>
        <p:spPr bwMode="auto">
          <a:xfrm>
            <a:off x="4929190" y="1285860"/>
            <a:ext cx="4026295" cy="3574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7" name="Picture 2" descr="\\ntcarmcc\cfp\Planning &amp; Building Control\Tywi Centre\4 HLF Building Our Heritage\2 Women's project\Training\Training content\Images for presentations\carpentry\woodwor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1142984"/>
            <a:ext cx="3888432" cy="4417258"/>
          </a:xfrm>
          <a:prstGeom prst="rect">
            <a:avLst/>
          </a:prstGeom>
          <a:noFill/>
        </p:spPr>
      </p:pic>
      <p:pic>
        <p:nvPicPr>
          <p:cNvPr id="8" name="Picture 2" descr="http://www.diydoctor.org.uk/project_images/woodworm/lifecycle-of-a-woodwor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2" y="2214554"/>
            <a:ext cx="4393735" cy="43697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1026" name="Picture 2" descr="C:\Users\Tom\Documents\PRESENTATIONS\DSCF326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1628820"/>
            <a:ext cx="6572296" cy="49292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2050" name="Picture 2" descr="C:\Users\Tom\Documents\PRESENTATIONS\DSCF326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428736"/>
            <a:ext cx="3524275" cy="2643206"/>
          </a:xfrm>
          <a:prstGeom prst="rect">
            <a:avLst/>
          </a:prstGeom>
          <a:noFill/>
        </p:spPr>
      </p:pic>
      <p:pic>
        <p:nvPicPr>
          <p:cNvPr id="5" name="Picture 2" descr="C:\Users\Tom\Documents\PRESENTATIONS\DSCF3269.JPG"/>
          <p:cNvPicPr>
            <a:picLocks noChangeAspect="1" noChangeArrowheads="1"/>
          </p:cNvPicPr>
          <p:nvPr/>
        </p:nvPicPr>
        <p:blipFill>
          <a:blip r:embed="rId4" cstate="print"/>
          <a:srcRect l="21361" t="5062" r="18116" b="1582"/>
          <a:stretch>
            <a:fillRect/>
          </a:stretch>
        </p:blipFill>
        <p:spPr bwMode="auto">
          <a:xfrm>
            <a:off x="4786314" y="1692077"/>
            <a:ext cx="3786214" cy="43801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3076" name="Picture 4" descr="C:\Users\Tom\Pictures\YORK 2014\DSCF3074.JPG"/>
          <p:cNvPicPr>
            <a:picLocks noChangeAspect="1" noChangeArrowheads="1"/>
          </p:cNvPicPr>
          <p:nvPr/>
        </p:nvPicPr>
        <p:blipFill>
          <a:blip r:embed="rId3" cstate="print"/>
          <a:srcRect l="14974" t="18229" r="12109" b="173"/>
          <a:stretch>
            <a:fillRect/>
          </a:stretch>
        </p:blipFill>
        <p:spPr bwMode="auto">
          <a:xfrm>
            <a:off x="1571604" y="1428736"/>
            <a:ext cx="5857916" cy="49164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2050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1500174"/>
            <a:ext cx="3994178" cy="2643206"/>
          </a:xfrm>
          <a:prstGeom prst="rect">
            <a:avLst/>
          </a:prstGeom>
          <a:noFill/>
        </p:spPr>
      </p:pic>
      <p:pic>
        <p:nvPicPr>
          <p:cNvPr id="2052" name="Picture 4" descr="Image result for rusting lintel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r="2499" b="14999"/>
          <a:stretch>
            <a:fillRect/>
          </a:stretch>
        </p:blipFill>
        <p:spPr bwMode="auto">
          <a:xfrm>
            <a:off x="4000496" y="3486700"/>
            <a:ext cx="4500594" cy="2942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78850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1142984"/>
            <a:ext cx="4486275" cy="3362326"/>
          </a:xfrm>
          <a:prstGeom prst="rect">
            <a:avLst/>
          </a:prstGeom>
          <a:noFill/>
        </p:spPr>
      </p:pic>
      <p:pic>
        <p:nvPicPr>
          <p:cNvPr id="78852" name="Picture 4" descr="Image result for rusting concrete reinforcement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0" y="3286124"/>
            <a:ext cx="4286250" cy="32194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76802" name="Picture 2" descr="Image result for rusting cavity ti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1500174"/>
            <a:ext cx="4267200" cy="3200401"/>
          </a:xfrm>
          <a:prstGeom prst="rect">
            <a:avLst/>
          </a:prstGeom>
          <a:noFill/>
        </p:spPr>
      </p:pic>
      <p:pic>
        <p:nvPicPr>
          <p:cNvPr id="76804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0" y="3214686"/>
            <a:ext cx="4381500" cy="32861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Defects</a:t>
            </a:r>
          </a:p>
        </p:txBody>
      </p:sp>
      <p:pic>
        <p:nvPicPr>
          <p:cNvPr id="4" name="Picture 2" descr="Old House Surgery 25March2010 00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1428736"/>
            <a:ext cx="6572264" cy="4929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Repairs</a:t>
            </a:r>
          </a:p>
        </p:txBody>
      </p:sp>
      <p:pic>
        <p:nvPicPr>
          <p:cNvPr id="4098" name="Picture 2" descr="C:\Users\Tom\Documents\PRESENTATIONS\DSCF316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-109557" y="2181203"/>
            <a:ext cx="4305221" cy="3228916"/>
          </a:xfrm>
          <a:prstGeom prst="rect">
            <a:avLst/>
          </a:prstGeom>
          <a:noFill/>
        </p:spPr>
      </p:pic>
      <p:pic>
        <p:nvPicPr>
          <p:cNvPr id="4099" name="Picture 3" descr="C:\Users\Tom\Documents\PRESENTATIONS\DSCF319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4095747" y="2190741"/>
            <a:ext cx="4381530" cy="32861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Repairs</a:t>
            </a:r>
          </a:p>
        </p:txBody>
      </p:sp>
      <p:pic>
        <p:nvPicPr>
          <p:cNvPr id="5122" name="Picture 2" descr="C:\Users\Tom\Pictures\Homeworking\DSCF299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4167184" y="1995401"/>
            <a:ext cx="4953035" cy="3714776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>
            <a:lum bright="10000" contrast="10000"/>
          </a:blip>
          <a:srcRect/>
          <a:stretch>
            <a:fillRect/>
          </a:stretch>
        </p:blipFill>
        <p:spPr bwMode="auto">
          <a:xfrm rot="5400000">
            <a:off x="-321503" y="1956555"/>
            <a:ext cx="4857784" cy="36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Repairs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/>
          <a:srcRect l="1704" t="9091" r="18182" b="13635"/>
          <a:stretch>
            <a:fillRect/>
          </a:stretch>
        </p:blipFill>
        <p:spPr bwMode="auto">
          <a:xfrm>
            <a:off x="357158" y="1714488"/>
            <a:ext cx="3974987" cy="2874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/>
          <a:srcRect l="8286" t="33521" r="10461" b="4924"/>
          <a:stretch>
            <a:fillRect/>
          </a:stretch>
        </p:blipFill>
        <p:spPr bwMode="auto">
          <a:xfrm>
            <a:off x="4500562" y="3000372"/>
            <a:ext cx="4181475" cy="2803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Repairs</a:t>
            </a:r>
          </a:p>
        </p:txBody>
      </p:sp>
      <p:pic>
        <p:nvPicPr>
          <p:cNvPr id="4" name="Picture 2" descr="windows and stuff 052"/>
          <p:cNvPicPr>
            <a:picLocks noChangeAspect="1" noChangeArrowheads="1"/>
          </p:cNvPicPr>
          <p:nvPr/>
        </p:nvPicPr>
        <p:blipFill>
          <a:blip r:embed="rId3" cstate="print"/>
          <a:srcRect b="28400"/>
          <a:stretch>
            <a:fillRect/>
          </a:stretch>
        </p:blipFill>
        <p:spPr bwMode="auto">
          <a:xfrm>
            <a:off x="285719" y="1357298"/>
            <a:ext cx="4164593" cy="24752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C:\Users\Tduxbury\Pictures\Kevins pics students\2012-06-15 KEVIN STUDENTS\KEVIN STUDENTS 257.JPG"/>
          <p:cNvPicPr/>
          <p:nvPr/>
        </p:nvPicPr>
        <p:blipFill>
          <a:blip r:embed="rId4" cstate="print"/>
          <a:srcRect t="3388" r="13584" b="18925"/>
          <a:stretch>
            <a:fillRect/>
          </a:stretch>
        </p:blipFill>
        <p:spPr bwMode="auto">
          <a:xfrm>
            <a:off x="3786182" y="3857628"/>
            <a:ext cx="3929090" cy="2659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Repairs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 r="9211"/>
          <a:stretch>
            <a:fillRect/>
          </a:stretch>
        </p:blipFill>
        <p:spPr bwMode="auto">
          <a:xfrm>
            <a:off x="357158" y="1500174"/>
            <a:ext cx="4968552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 descr="http://www.fhwa.dot.gov/publications/research/infrastructure/structures/04098/images/fig10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94" y="2534882"/>
            <a:ext cx="3643306" cy="27848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1720</TotalTime>
  <Words>72</Words>
  <Application>Microsoft Office PowerPoint</Application>
  <PresentationFormat>On-screen Show (4:3)</PresentationFormat>
  <Paragraphs>66</Paragraphs>
  <Slides>32</Slides>
  <Notes>32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Tom</cp:lastModifiedBy>
  <cp:revision>59</cp:revision>
  <dcterms:created xsi:type="dcterms:W3CDTF">2017-10-09T19:23:18Z</dcterms:created>
  <dcterms:modified xsi:type="dcterms:W3CDTF">2018-03-05T20:29:31Z</dcterms:modified>
</cp:coreProperties>
</file>