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24"/>
  </p:notesMasterIdLst>
  <p:sldIdLst>
    <p:sldId id="256" r:id="rId2"/>
    <p:sldId id="271" r:id="rId3"/>
    <p:sldId id="268" r:id="rId4"/>
    <p:sldId id="277" r:id="rId5"/>
    <p:sldId id="257" r:id="rId6"/>
    <p:sldId id="259" r:id="rId7"/>
    <p:sldId id="270" r:id="rId8"/>
    <p:sldId id="272" r:id="rId9"/>
    <p:sldId id="269" r:id="rId10"/>
    <p:sldId id="258" r:id="rId11"/>
    <p:sldId id="276" r:id="rId12"/>
    <p:sldId id="260" r:id="rId13"/>
    <p:sldId id="275" r:id="rId14"/>
    <p:sldId id="266" r:id="rId15"/>
    <p:sldId id="267" r:id="rId16"/>
    <p:sldId id="273" r:id="rId17"/>
    <p:sldId id="278" r:id="rId18"/>
    <p:sldId id="274" r:id="rId19"/>
    <p:sldId id="261" r:id="rId20"/>
    <p:sldId id="262" r:id="rId21"/>
    <p:sldId id="264"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69192" autoAdjust="0"/>
  </p:normalViewPr>
  <p:slideViewPr>
    <p:cSldViewPr snapToGrid="0">
      <p:cViewPr varScale="1">
        <p:scale>
          <a:sx n="59" d="100"/>
          <a:sy n="59" d="100"/>
        </p:scale>
        <p:origin x="89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ata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image" Target="../media/image2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7.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8.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A742D9-1A33-4FD9-AF5D-A064200ECFEA}"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80A704C-C8EE-4CF8-A035-DE93C472C613}">
      <dgm:prSet/>
      <dgm:spPr/>
      <dgm:t>
        <a:bodyPr/>
        <a:lstStyle/>
        <a:p>
          <a:r>
            <a:rPr lang="en-GB"/>
            <a:t>Vernacular :  Everyday language\Socially accepted speech.</a:t>
          </a:r>
          <a:endParaRPr lang="en-US"/>
        </a:p>
      </dgm:t>
    </dgm:pt>
    <dgm:pt modelId="{E089B40B-8638-454C-872F-495CA58A1027}" type="parTrans" cxnId="{1EDEDB87-A495-4099-93FD-40443B182EFE}">
      <dgm:prSet/>
      <dgm:spPr/>
      <dgm:t>
        <a:bodyPr/>
        <a:lstStyle/>
        <a:p>
          <a:endParaRPr lang="en-US"/>
        </a:p>
      </dgm:t>
    </dgm:pt>
    <dgm:pt modelId="{58482330-2EB2-48AB-98FB-DF20C6C87B6A}" type="sibTrans" cxnId="{1EDEDB87-A495-4099-93FD-40443B182EFE}">
      <dgm:prSet/>
      <dgm:spPr/>
      <dgm:t>
        <a:bodyPr/>
        <a:lstStyle/>
        <a:p>
          <a:endParaRPr lang="en-US"/>
        </a:p>
      </dgm:t>
    </dgm:pt>
    <dgm:pt modelId="{659BD604-83AB-49EF-AACA-3ED0394ED408}">
      <dgm:prSet/>
      <dgm:spPr/>
      <dgm:t>
        <a:bodyPr/>
        <a:lstStyle/>
        <a:p>
          <a:r>
            <a:rPr lang="en-GB"/>
            <a:t>Livia Hollenstein.</a:t>
          </a:r>
          <a:endParaRPr lang="en-US"/>
        </a:p>
      </dgm:t>
    </dgm:pt>
    <dgm:pt modelId="{7963E0AB-2BC0-4A40-A1B2-5F6E7049F59E}" type="parTrans" cxnId="{C67854A0-F9CA-4F19-9D5B-86997CE2839C}">
      <dgm:prSet/>
      <dgm:spPr/>
      <dgm:t>
        <a:bodyPr/>
        <a:lstStyle/>
        <a:p>
          <a:endParaRPr lang="en-US"/>
        </a:p>
      </dgm:t>
    </dgm:pt>
    <dgm:pt modelId="{5936697E-5B86-4BDD-95CC-2FDFE1E2C5C3}" type="sibTrans" cxnId="{C67854A0-F9CA-4F19-9D5B-86997CE2839C}">
      <dgm:prSet/>
      <dgm:spPr/>
      <dgm:t>
        <a:bodyPr/>
        <a:lstStyle/>
        <a:p>
          <a:endParaRPr lang="en-US"/>
        </a:p>
      </dgm:t>
    </dgm:pt>
    <dgm:pt modelId="{41D88592-43BD-47E9-A765-7FAB05D997DF}">
      <dgm:prSet/>
      <dgm:spPr/>
      <dgm:t>
        <a:bodyPr/>
        <a:lstStyle/>
        <a:p>
          <a:r>
            <a:rPr lang="en-GB"/>
            <a:t>[1]“Humans acquire extensive spatial knowledge in the course of life, but there is a lot of vagueness inherent in the way we conceive and refer to geographic location” </a:t>
          </a:r>
          <a:endParaRPr lang="en-US"/>
        </a:p>
      </dgm:t>
    </dgm:pt>
    <dgm:pt modelId="{CE7299B7-3EAC-4FFC-AAA5-9CDEB396FCCE}" type="parTrans" cxnId="{D3346996-1F40-4969-A09A-6873B9122B5A}">
      <dgm:prSet/>
      <dgm:spPr/>
      <dgm:t>
        <a:bodyPr/>
        <a:lstStyle/>
        <a:p>
          <a:endParaRPr lang="en-US"/>
        </a:p>
      </dgm:t>
    </dgm:pt>
    <dgm:pt modelId="{665C9401-3E47-4551-8C2C-20EDF430082B}" type="sibTrans" cxnId="{D3346996-1F40-4969-A09A-6873B9122B5A}">
      <dgm:prSet/>
      <dgm:spPr/>
      <dgm:t>
        <a:bodyPr/>
        <a:lstStyle/>
        <a:p>
          <a:endParaRPr lang="en-US"/>
        </a:p>
      </dgm:t>
    </dgm:pt>
    <dgm:pt modelId="{5825CB89-2F5C-4B93-A71A-E3DF29F879C2}">
      <dgm:prSet/>
      <dgm:spPr/>
      <dgm:t>
        <a:bodyPr/>
        <a:lstStyle/>
        <a:p>
          <a:r>
            <a:rPr lang="en-GB"/>
            <a:t>Prof Chris Jones</a:t>
          </a:r>
          <a:endParaRPr lang="en-US"/>
        </a:p>
      </dgm:t>
    </dgm:pt>
    <dgm:pt modelId="{407230C1-E5EE-498A-B34A-B4EAEFE41432}" type="parTrans" cxnId="{86BAFE55-2513-43F3-9A4D-6BC50F7FA98A}">
      <dgm:prSet/>
      <dgm:spPr/>
      <dgm:t>
        <a:bodyPr/>
        <a:lstStyle/>
        <a:p>
          <a:endParaRPr lang="en-US"/>
        </a:p>
      </dgm:t>
    </dgm:pt>
    <dgm:pt modelId="{298843A5-7AD5-4704-9F4B-F17FE0A7F863}" type="sibTrans" cxnId="{86BAFE55-2513-43F3-9A4D-6BC50F7FA98A}">
      <dgm:prSet/>
      <dgm:spPr/>
      <dgm:t>
        <a:bodyPr/>
        <a:lstStyle/>
        <a:p>
          <a:endParaRPr lang="en-US"/>
        </a:p>
      </dgm:t>
    </dgm:pt>
    <dgm:pt modelId="{32892055-9F08-49C4-869D-57DCEEF16B1A}">
      <dgm:prSet/>
      <dgm:spPr/>
      <dgm:t>
        <a:bodyPr/>
        <a:lstStyle/>
        <a:p>
          <a:r>
            <a:rPr lang="en-GB"/>
            <a:t>[2]” Vernacular place names pose a research challenge in geographic information retrieval. There is a long standing demand from investigators for a reference collection to train their methods and evaluate their models and data.” “</a:t>
          </a:r>
          <a:endParaRPr lang="en-US"/>
        </a:p>
      </dgm:t>
    </dgm:pt>
    <dgm:pt modelId="{EFABF078-B208-47B2-B3F2-429D1818D651}" type="parTrans" cxnId="{69FC8BB7-95FD-485C-BDCE-A744E80C14D8}">
      <dgm:prSet/>
      <dgm:spPr/>
      <dgm:t>
        <a:bodyPr/>
        <a:lstStyle/>
        <a:p>
          <a:endParaRPr lang="en-US"/>
        </a:p>
      </dgm:t>
    </dgm:pt>
    <dgm:pt modelId="{D26B9287-C775-4BC4-9DE0-97349957E644}" type="sibTrans" cxnId="{69FC8BB7-95FD-485C-BDCE-A744E80C14D8}">
      <dgm:prSet/>
      <dgm:spPr/>
      <dgm:t>
        <a:bodyPr/>
        <a:lstStyle/>
        <a:p>
          <a:endParaRPr lang="en-US"/>
        </a:p>
      </dgm:t>
    </dgm:pt>
    <dgm:pt modelId="{BCEE587F-E8AE-428A-9FDB-360BC97001FB}" type="pres">
      <dgm:prSet presAssocID="{91A742D9-1A33-4FD9-AF5D-A064200ECFEA}" presName="vert0" presStyleCnt="0">
        <dgm:presLayoutVars>
          <dgm:dir/>
          <dgm:animOne val="branch"/>
          <dgm:animLvl val="lvl"/>
        </dgm:presLayoutVars>
      </dgm:prSet>
      <dgm:spPr/>
    </dgm:pt>
    <dgm:pt modelId="{D8EAC4FF-55F6-4C2E-AE38-597C6F1A7A02}" type="pres">
      <dgm:prSet presAssocID="{780A704C-C8EE-4CF8-A035-DE93C472C613}" presName="thickLine" presStyleLbl="alignNode1" presStyleIdx="0" presStyleCnt="1"/>
      <dgm:spPr/>
    </dgm:pt>
    <dgm:pt modelId="{771E945B-64FA-432B-A699-F8DCF12FF87C}" type="pres">
      <dgm:prSet presAssocID="{780A704C-C8EE-4CF8-A035-DE93C472C613}" presName="horz1" presStyleCnt="0"/>
      <dgm:spPr/>
    </dgm:pt>
    <dgm:pt modelId="{BA588EC2-3C5B-4E6B-9BBE-62CDB8EBE1C3}" type="pres">
      <dgm:prSet presAssocID="{780A704C-C8EE-4CF8-A035-DE93C472C613}" presName="tx1" presStyleLbl="revTx" presStyleIdx="0" presStyleCnt="5"/>
      <dgm:spPr/>
    </dgm:pt>
    <dgm:pt modelId="{F1FD9191-11CD-4709-A694-BA6279D5BECE}" type="pres">
      <dgm:prSet presAssocID="{780A704C-C8EE-4CF8-A035-DE93C472C613}" presName="vert1" presStyleCnt="0"/>
      <dgm:spPr/>
    </dgm:pt>
    <dgm:pt modelId="{E58C90C6-0E92-4294-9455-AD3993EC90AF}" type="pres">
      <dgm:prSet presAssocID="{659BD604-83AB-49EF-AACA-3ED0394ED408}" presName="vertSpace2a" presStyleCnt="0"/>
      <dgm:spPr/>
    </dgm:pt>
    <dgm:pt modelId="{966B04CD-76D1-4AAA-B34C-25B3E6D65BC9}" type="pres">
      <dgm:prSet presAssocID="{659BD604-83AB-49EF-AACA-3ED0394ED408}" presName="horz2" presStyleCnt="0"/>
      <dgm:spPr/>
    </dgm:pt>
    <dgm:pt modelId="{B28E1649-CF9C-4E8F-8347-DD081A1426EA}" type="pres">
      <dgm:prSet presAssocID="{659BD604-83AB-49EF-AACA-3ED0394ED408}" presName="horzSpace2" presStyleCnt="0"/>
      <dgm:spPr/>
    </dgm:pt>
    <dgm:pt modelId="{18D67F2E-7B26-4A93-B533-375C7E9985D4}" type="pres">
      <dgm:prSet presAssocID="{659BD604-83AB-49EF-AACA-3ED0394ED408}" presName="tx2" presStyleLbl="revTx" presStyleIdx="1" presStyleCnt="5"/>
      <dgm:spPr/>
    </dgm:pt>
    <dgm:pt modelId="{59F09DB5-B77A-4B62-AC8F-FDCA3C730EDD}" type="pres">
      <dgm:prSet presAssocID="{659BD604-83AB-49EF-AACA-3ED0394ED408}" presName="vert2" presStyleCnt="0"/>
      <dgm:spPr/>
    </dgm:pt>
    <dgm:pt modelId="{2A26A5AF-5EEC-46A0-BBE3-BF51409FCD63}" type="pres">
      <dgm:prSet presAssocID="{659BD604-83AB-49EF-AACA-3ED0394ED408}" presName="thinLine2b" presStyleLbl="callout" presStyleIdx="0" presStyleCnt="4"/>
      <dgm:spPr/>
    </dgm:pt>
    <dgm:pt modelId="{B5117329-768C-4C42-82D8-C2C1AE5257A3}" type="pres">
      <dgm:prSet presAssocID="{659BD604-83AB-49EF-AACA-3ED0394ED408}" presName="vertSpace2b" presStyleCnt="0"/>
      <dgm:spPr/>
    </dgm:pt>
    <dgm:pt modelId="{38D14220-57CF-4421-B553-1075083D18AB}" type="pres">
      <dgm:prSet presAssocID="{41D88592-43BD-47E9-A765-7FAB05D997DF}" presName="horz2" presStyleCnt="0"/>
      <dgm:spPr/>
    </dgm:pt>
    <dgm:pt modelId="{6923DC9E-9FFB-4FC8-A4D1-592127D2A965}" type="pres">
      <dgm:prSet presAssocID="{41D88592-43BD-47E9-A765-7FAB05D997DF}" presName="horzSpace2" presStyleCnt="0"/>
      <dgm:spPr/>
    </dgm:pt>
    <dgm:pt modelId="{9F7CE968-B7C5-47A6-9B6A-0DE688F5E418}" type="pres">
      <dgm:prSet presAssocID="{41D88592-43BD-47E9-A765-7FAB05D997DF}" presName="tx2" presStyleLbl="revTx" presStyleIdx="2" presStyleCnt="5"/>
      <dgm:spPr/>
    </dgm:pt>
    <dgm:pt modelId="{D0817AFD-6A4C-405E-B7F4-E4B061AD6BA3}" type="pres">
      <dgm:prSet presAssocID="{41D88592-43BD-47E9-A765-7FAB05D997DF}" presName="vert2" presStyleCnt="0"/>
      <dgm:spPr/>
    </dgm:pt>
    <dgm:pt modelId="{894A64BB-7C0B-4FA9-B305-37BBC993D4A6}" type="pres">
      <dgm:prSet presAssocID="{41D88592-43BD-47E9-A765-7FAB05D997DF}" presName="thinLine2b" presStyleLbl="callout" presStyleIdx="1" presStyleCnt="4"/>
      <dgm:spPr/>
    </dgm:pt>
    <dgm:pt modelId="{9BD09D63-EEBF-46FD-804A-AC416FC5EE70}" type="pres">
      <dgm:prSet presAssocID="{41D88592-43BD-47E9-A765-7FAB05D997DF}" presName="vertSpace2b" presStyleCnt="0"/>
      <dgm:spPr/>
    </dgm:pt>
    <dgm:pt modelId="{A12C9545-401E-4613-9391-C9DD81A232B3}" type="pres">
      <dgm:prSet presAssocID="{5825CB89-2F5C-4B93-A71A-E3DF29F879C2}" presName="horz2" presStyleCnt="0"/>
      <dgm:spPr/>
    </dgm:pt>
    <dgm:pt modelId="{61E5033F-A817-4108-8B99-D6EF67562DCB}" type="pres">
      <dgm:prSet presAssocID="{5825CB89-2F5C-4B93-A71A-E3DF29F879C2}" presName="horzSpace2" presStyleCnt="0"/>
      <dgm:spPr/>
    </dgm:pt>
    <dgm:pt modelId="{7FBAB8DF-BA63-44B0-B7DA-299A8547352A}" type="pres">
      <dgm:prSet presAssocID="{5825CB89-2F5C-4B93-A71A-E3DF29F879C2}" presName="tx2" presStyleLbl="revTx" presStyleIdx="3" presStyleCnt="5"/>
      <dgm:spPr/>
    </dgm:pt>
    <dgm:pt modelId="{50612DD1-DFF5-4E42-9F15-FA642F7317F6}" type="pres">
      <dgm:prSet presAssocID="{5825CB89-2F5C-4B93-A71A-E3DF29F879C2}" presName="vert2" presStyleCnt="0"/>
      <dgm:spPr/>
    </dgm:pt>
    <dgm:pt modelId="{FF827958-2619-4F24-AB34-823621A87235}" type="pres">
      <dgm:prSet presAssocID="{5825CB89-2F5C-4B93-A71A-E3DF29F879C2}" presName="thinLine2b" presStyleLbl="callout" presStyleIdx="2" presStyleCnt="4"/>
      <dgm:spPr/>
    </dgm:pt>
    <dgm:pt modelId="{A907FD6C-50E1-4DD9-B904-A270C5C400F8}" type="pres">
      <dgm:prSet presAssocID="{5825CB89-2F5C-4B93-A71A-E3DF29F879C2}" presName="vertSpace2b" presStyleCnt="0"/>
      <dgm:spPr/>
    </dgm:pt>
    <dgm:pt modelId="{A95344F3-EBCE-445E-B1BF-B0078AA1DF44}" type="pres">
      <dgm:prSet presAssocID="{32892055-9F08-49C4-869D-57DCEEF16B1A}" presName="horz2" presStyleCnt="0"/>
      <dgm:spPr/>
    </dgm:pt>
    <dgm:pt modelId="{AF34328A-A016-4456-A2F9-7A7688ABF8FE}" type="pres">
      <dgm:prSet presAssocID="{32892055-9F08-49C4-869D-57DCEEF16B1A}" presName="horzSpace2" presStyleCnt="0"/>
      <dgm:spPr/>
    </dgm:pt>
    <dgm:pt modelId="{1C5A1F3F-B0F8-43CD-B187-AD6306339DD7}" type="pres">
      <dgm:prSet presAssocID="{32892055-9F08-49C4-869D-57DCEEF16B1A}" presName="tx2" presStyleLbl="revTx" presStyleIdx="4" presStyleCnt="5"/>
      <dgm:spPr/>
    </dgm:pt>
    <dgm:pt modelId="{4D3D13D3-6835-4A4B-93F5-149690E82B3A}" type="pres">
      <dgm:prSet presAssocID="{32892055-9F08-49C4-869D-57DCEEF16B1A}" presName="vert2" presStyleCnt="0"/>
      <dgm:spPr/>
    </dgm:pt>
    <dgm:pt modelId="{401D3ACF-B5C9-43C0-879E-A89F8283CEC2}" type="pres">
      <dgm:prSet presAssocID="{32892055-9F08-49C4-869D-57DCEEF16B1A}" presName="thinLine2b" presStyleLbl="callout" presStyleIdx="3" presStyleCnt="4"/>
      <dgm:spPr/>
    </dgm:pt>
    <dgm:pt modelId="{F88C86D7-C41F-4C76-99C6-A3C2143767C0}" type="pres">
      <dgm:prSet presAssocID="{32892055-9F08-49C4-869D-57DCEEF16B1A}" presName="vertSpace2b" presStyleCnt="0"/>
      <dgm:spPr/>
    </dgm:pt>
  </dgm:ptLst>
  <dgm:cxnLst>
    <dgm:cxn modelId="{F2807A22-E0FE-4758-957C-83720CEE1745}" type="presOf" srcId="{41D88592-43BD-47E9-A765-7FAB05D997DF}" destId="{9F7CE968-B7C5-47A6-9B6A-0DE688F5E418}" srcOrd="0" destOrd="0" presId="urn:microsoft.com/office/officeart/2008/layout/LinedList"/>
    <dgm:cxn modelId="{6289413C-D0E9-4BEE-9FA4-FE564CD7AA08}" type="presOf" srcId="{91A742D9-1A33-4FD9-AF5D-A064200ECFEA}" destId="{BCEE587F-E8AE-428A-9FDB-360BC97001FB}" srcOrd="0" destOrd="0" presId="urn:microsoft.com/office/officeart/2008/layout/LinedList"/>
    <dgm:cxn modelId="{A45C2D4A-C5CA-4A00-8388-0DBCC0C16088}" type="presOf" srcId="{780A704C-C8EE-4CF8-A035-DE93C472C613}" destId="{BA588EC2-3C5B-4E6B-9BBE-62CDB8EBE1C3}" srcOrd="0" destOrd="0" presId="urn:microsoft.com/office/officeart/2008/layout/LinedList"/>
    <dgm:cxn modelId="{0265496A-1E59-4DFB-9425-7C5BE00C1BF5}" type="presOf" srcId="{32892055-9F08-49C4-869D-57DCEEF16B1A}" destId="{1C5A1F3F-B0F8-43CD-B187-AD6306339DD7}" srcOrd="0" destOrd="0" presId="urn:microsoft.com/office/officeart/2008/layout/LinedList"/>
    <dgm:cxn modelId="{86BAFE55-2513-43F3-9A4D-6BC50F7FA98A}" srcId="{780A704C-C8EE-4CF8-A035-DE93C472C613}" destId="{5825CB89-2F5C-4B93-A71A-E3DF29F879C2}" srcOrd="2" destOrd="0" parTransId="{407230C1-E5EE-498A-B34A-B4EAEFE41432}" sibTransId="{298843A5-7AD5-4704-9F4B-F17FE0A7F863}"/>
    <dgm:cxn modelId="{1EDEDB87-A495-4099-93FD-40443B182EFE}" srcId="{91A742D9-1A33-4FD9-AF5D-A064200ECFEA}" destId="{780A704C-C8EE-4CF8-A035-DE93C472C613}" srcOrd="0" destOrd="0" parTransId="{E089B40B-8638-454C-872F-495CA58A1027}" sibTransId="{58482330-2EB2-48AB-98FB-DF20C6C87B6A}"/>
    <dgm:cxn modelId="{D3346996-1F40-4969-A09A-6873B9122B5A}" srcId="{780A704C-C8EE-4CF8-A035-DE93C472C613}" destId="{41D88592-43BD-47E9-A765-7FAB05D997DF}" srcOrd="1" destOrd="0" parTransId="{CE7299B7-3EAC-4FFC-AAA5-9CDEB396FCCE}" sibTransId="{665C9401-3E47-4551-8C2C-20EDF430082B}"/>
    <dgm:cxn modelId="{7B93CB9D-19C7-48A9-B6AF-AC9E5DF7D1A5}" type="presOf" srcId="{5825CB89-2F5C-4B93-A71A-E3DF29F879C2}" destId="{7FBAB8DF-BA63-44B0-B7DA-299A8547352A}" srcOrd="0" destOrd="0" presId="urn:microsoft.com/office/officeart/2008/layout/LinedList"/>
    <dgm:cxn modelId="{C67854A0-F9CA-4F19-9D5B-86997CE2839C}" srcId="{780A704C-C8EE-4CF8-A035-DE93C472C613}" destId="{659BD604-83AB-49EF-AACA-3ED0394ED408}" srcOrd="0" destOrd="0" parTransId="{7963E0AB-2BC0-4A40-A1B2-5F6E7049F59E}" sibTransId="{5936697E-5B86-4BDD-95CC-2FDFE1E2C5C3}"/>
    <dgm:cxn modelId="{126BB9A9-5B34-4612-80BF-8B6DF01FBFD4}" type="presOf" srcId="{659BD604-83AB-49EF-AACA-3ED0394ED408}" destId="{18D67F2E-7B26-4A93-B533-375C7E9985D4}" srcOrd="0" destOrd="0" presId="urn:microsoft.com/office/officeart/2008/layout/LinedList"/>
    <dgm:cxn modelId="{69FC8BB7-95FD-485C-BDCE-A744E80C14D8}" srcId="{780A704C-C8EE-4CF8-A035-DE93C472C613}" destId="{32892055-9F08-49C4-869D-57DCEEF16B1A}" srcOrd="3" destOrd="0" parTransId="{EFABF078-B208-47B2-B3F2-429D1818D651}" sibTransId="{D26B9287-C775-4BC4-9DE0-97349957E644}"/>
    <dgm:cxn modelId="{483CFA11-C7FB-4747-A98F-85B4A2DA269F}" type="presParOf" srcId="{BCEE587F-E8AE-428A-9FDB-360BC97001FB}" destId="{D8EAC4FF-55F6-4C2E-AE38-597C6F1A7A02}" srcOrd="0" destOrd="0" presId="urn:microsoft.com/office/officeart/2008/layout/LinedList"/>
    <dgm:cxn modelId="{8B2427C9-A09A-44C6-832D-AF60E8D1F9F4}" type="presParOf" srcId="{BCEE587F-E8AE-428A-9FDB-360BC97001FB}" destId="{771E945B-64FA-432B-A699-F8DCF12FF87C}" srcOrd="1" destOrd="0" presId="urn:microsoft.com/office/officeart/2008/layout/LinedList"/>
    <dgm:cxn modelId="{23AD3E8A-BEC9-4860-AD02-AF531B2B8A80}" type="presParOf" srcId="{771E945B-64FA-432B-A699-F8DCF12FF87C}" destId="{BA588EC2-3C5B-4E6B-9BBE-62CDB8EBE1C3}" srcOrd="0" destOrd="0" presId="urn:microsoft.com/office/officeart/2008/layout/LinedList"/>
    <dgm:cxn modelId="{5B8394A1-ABA2-4569-AB6D-F120E3DE288B}" type="presParOf" srcId="{771E945B-64FA-432B-A699-F8DCF12FF87C}" destId="{F1FD9191-11CD-4709-A694-BA6279D5BECE}" srcOrd="1" destOrd="0" presId="urn:microsoft.com/office/officeart/2008/layout/LinedList"/>
    <dgm:cxn modelId="{AEA2E282-A6D7-4774-A7F7-495A4B664DE6}" type="presParOf" srcId="{F1FD9191-11CD-4709-A694-BA6279D5BECE}" destId="{E58C90C6-0E92-4294-9455-AD3993EC90AF}" srcOrd="0" destOrd="0" presId="urn:microsoft.com/office/officeart/2008/layout/LinedList"/>
    <dgm:cxn modelId="{24BB2DDF-CE33-4B06-9B83-531B135DFEFB}" type="presParOf" srcId="{F1FD9191-11CD-4709-A694-BA6279D5BECE}" destId="{966B04CD-76D1-4AAA-B34C-25B3E6D65BC9}" srcOrd="1" destOrd="0" presId="urn:microsoft.com/office/officeart/2008/layout/LinedList"/>
    <dgm:cxn modelId="{8567B956-C470-4FCC-8B10-778415871B1F}" type="presParOf" srcId="{966B04CD-76D1-4AAA-B34C-25B3E6D65BC9}" destId="{B28E1649-CF9C-4E8F-8347-DD081A1426EA}" srcOrd="0" destOrd="0" presId="urn:microsoft.com/office/officeart/2008/layout/LinedList"/>
    <dgm:cxn modelId="{C3B7A4E1-09D2-46D3-BBF5-44E8AE6483E8}" type="presParOf" srcId="{966B04CD-76D1-4AAA-B34C-25B3E6D65BC9}" destId="{18D67F2E-7B26-4A93-B533-375C7E9985D4}" srcOrd="1" destOrd="0" presId="urn:microsoft.com/office/officeart/2008/layout/LinedList"/>
    <dgm:cxn modelId="{8B6343A8-613C-49C3-98F2-4840976426ED}" type="presParOf" srcId="{966B04CD-76D1-4AAA-B34C-25B3E6D65BC9}" destId="{59F09DB5-B77A-4B62-AC8F-FDCA3C730EDD}" srcOrd="2" destOrd="0" presId="urn:microsoft.com/office/officeart/2008/layout/LinedList"/>
    <dgm:cxn modelId="{B5B51524-DF68-497F-A502-938DA1479024}" type="presParOf" srcId="{F1FD9191-11CD-4709-A694-BA6279D5BECE}" destId="{2A26A5AF-5EEC-46A0-BBE3-BF51409FCD63}" srcOrd="2" destOrd="0" presId="urn:microsoft.com/office/officeart/2008/layout/LinedList"/>
    <dgm:cxn modelId="{1E2EC4FA-46BB-4A4B-95BD-3C4FD029E5FB}" type="presParOf" srcId="{F1FD9191-11CD-4709-A694-BA6279D5BECE}" destId="{B5117329-768C-4C42-82D8-C2C1AE5257A3}" srcOrd="3" destOrd="0" presId="urn:microsoft.com/office/officeart/2008/layout/LinedList"/>
    <dgm:cxn modelId="{E350B1C4-B15E-423E-9BB6-DB40B3E0288A}" type="presParOf" srcId="{F1FD9191-11CD-4709-A694-BA6279D5BECE}" destId="{38D14220-57CF-4421-B553-1075083D18AB}" srcOrd="4" destOrd="0" presId="urn:microsoft.com/office/officeart/2008/layout/LinedList"/>
    <dgm:cxn modelId="{5153B45F-20F4-48A3-AA94-8931E8E2E951}" type="presParOf" srcId="{38D14220-57CF-4421-B553-1075083D18AB}" destId="{6923DC9E-9FFB-4FC8-A4D1-592127D2A965}" srcOrd="0" destOrd="0" presId="urn:microsoft.com/office/officeart/2008/layout/LinedList"/>
    <dgm:cxn modelId="{95E0A217-ADAC-447F-A141-683E8570077E}" type="presParOf" srcId="{38D14220-57CF-4421-B553-1075083D18AB}" destId="{9F7CE968-B7C5-47A6-9B6A-0DE688F5E418}" srcOrd="1" destOrd="0" presId="urn:microsoft.com/office/officeart/2008/layout/LinedList"/>
    <dgm:cxn modelId="{5A3C621B-8F42-492A-B883-177A2B8F1BC8}" type="presParOf" srcId="{38D14220-57CF-4421-B553-1075083D18AB}" destId="{D0817AFD-6A4C-405E-B7F4-E4B061AD6BA3}" srcOrd="2" destOrd="0" presId="urn:microsoft.com/office/officeart/2008/layout/LinedList"/>
    <dgm:cxn modelId="{BEECC45D-4CD4-404F-8AC4-F2AECFE44DAB}" type="presParOf" srcId="{F1FD9191-11CD-4709-A694-BA6279D5BECE}" destId="{894A64BB-7C0B-4FA9-B305-37BBC993D4A6}" srcOrd="5" destOrd="0" presId="urn:microsoft.com/office/officeart/2008/layout/LinedList"/>
    <dgm:cxn modelId="{C4766FD3-6BEB-48FF-BCE7-E0A79465B973}" type="presParOf" srcId="{F1FD9191-11CD-4709-A694-BA6279D5BECE}" destId="{9BD09D63-EEBF-46FD-804A-AC416FC5EE70}" srcOrd="6" destOrd="0" presId="urn:microsoft.com/office/officeart/2008/layout/LinedList"/>
    <dgm:cxn modelId="{7779168D-6F80-4ED7-9739-1BEA0773D3D5}" type="presParOf" srcId="{F1FD9191-11CD-4709-A694-BA6279D5BECE}" destId="{A12C9545-401E-4613-9391-C9DD81A232B3}" srcOrd="7" destOrd="0" presId="urn:microsoft.com/office/officeart/2008/layout/LinedList"/>
    <dgm:cxn modelId="{19150273-2DCD-4907-ACA8-11C10C361379}" type="presParOf" srcId="{A12C9545-401E-4613-9391-C9DD81A232B3}" destId="{61E5033F-A817-4108-8B99-D6EF67562DCB}" srcOrd="0" destOrd="0" presId="urn:microsoft.com/office/officeart/2008/layout/LinedList"/>
    <dgm:cxn modelId="{D62BEF7E-E64F-4A81-BC2E-084D24E21863}" type="presParOf" srcId="{A12C9545-401E-4613-9391-C9DD81A232B3}" destId="{7FBAB8DF-BA63-44B0-B7DA-299A8547352A}" srcOrd="1" destOrd="0" presId="urn:microsoft.com/office/officeart/2008/layout/LinedList"/>
    <dgm:cxn modelId="{EF2C5213-DA33-4C27-9AF9-57C3ABE2B47A}" type="presParOf" srcId="{A12C9545-401E-4613-9391-C9DD81A232B3}" destId="{50612DD1-DFF5-4E42-9F15-FA642F7317F6}" srcOrd="2" destOrd="0" presId="urn:microsoft.com/office/officeart/2008/layout/LinedList"/>
    <dgm:cxn modelId="{7EC6EF9E-8A64-43AD-B81F-0783B9DBAA23}" type="presParOf" srcId="{F1FD9191-11CD-4709-A694-BA6279D5BECE}" destId="{FF827958-2619-4F24-AB34-823621A87235}" srcOrd="8" destOrd="0" presId="urn:microsoft.com/office/officeart/2008/layout/LinedList"/>
    <dgm:cxn modelId="{F2FE01AF-5392-4C6F-9FE1-E6B8259FA18F}" type="presParOf" srcId="{F1FD9191-11CD-4709-A694-BA6279D5BECE}" destId="{A907FD6C-50E1-4DD9-B904-A270C5C400F8}" srcOrd="9" destOrd="0" presId="urn:microsoft.com/office/officeart/2008/layout/LinedList"/>
    <dgm:cxn modelId="{F038013E-EC4B-454C-B4A6-0B3DC348B830}" type="presParOf" srcId="{F1FD9191-11CD-4709-A694-BA6279D5BECE}" destId="{A95344F3-EBCE-445E-B1BF-B0078AA1DF44}" srcOrd="10" destOrd="0" presId="urn:microsoft.com/office/officeart/2008/layout/LinedList"/>
    <dgm:cxn modelId="{709632E8-AC3F-4C19-A2EC-AF756CACE124}" type="presParOf" srcId="{A95344F3-EBCE-445E-B1BF-B0078AA1DF44}" destId="{AF34328A-A016-4456-A2F9-7A7688ABF8FE}" srcOrd="0" destOrd="0" presId="urn:microsoft.com/office/officeart/2008/layout/LinedList"/>
    <dgm:cxn modelId="{4F37260F-DC76-456A-8527-204D37D511CA}" type="presParOf" srcId="{A95344F3-EBCE-445E-B1BF-B0078AA1DF44}" destId="{1C5A1F3F-B0F8-43CD-B187-AD6306339DD7}" srcOrd="1" destOrd="0" presId="urn:microsoft.com/office/officeart/2008/layout/LinedList"/>
    <dgm:cxn modelId="{C91919D7-CFEC-4FAC-B04A-8D6511ADE637}" type="presParOf" srcId="{A95344F3-EBCE-445E-B1BF-B0078AA1DF44}" destId="{4D3D13D3-6835-4A4B-93F5-149690E82B3A}" srcOrd="2" destOrd="0" presId="urn:microsoft.com/office/officeart/2008/layout/LinedList"/>
    <dgm:cxn modelId="{975837C9-0A95-4D51-8587-9CE4A0BB8CCC}" type="presParOf" srcId="{F1FD9191-11CD-4709-A694-BA6279D5BECE}" destId="{401D3ACF-B5C9-43C0-879E-A89F8283CEC2}" srcOrd="11" destOrd="0" presId="urn:microsoft.com/office/officeart/2008/layout/LinedList"/>
    <dgm:cxn modelId="{CA41CBA6-1F21-47DD-A441-65426CB02A86}" type="presParOf" srcId="{F1FD9191-11CD-4709-A694-BA6279D5BECE}" destId="{F88C86D7-C41F-4C76-99C6-A3C2143767C0}" srcOrd="12"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95B6EF-B575-41BB-82BF-75E9AD8B30D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9103682-48D9-48F7-9164-3BDFC199E94E}">
      <dgm:prSet/>
      <dgm:spPr/>
      <dgm:t>
        <a:bodyPr/>
        <a:lstStyle/>
        <a:p>
          <a:pPr>
            <a:defRPr cap="all"/>
          </a:pPr>
          <a:r>
            <a:rPr lang="en-GB"/>
            <a:t>The big apple ?</a:t>
          </a:r>
          <a:endParaRPr lang="en-US"/>
        </a:p>
      </dgm:t>
    </dgm:pt>
    <dgm:pt modelId="{02ECEEB4-3352-4AA0-9448-1EDE7C773B59}" type="parTrans" cxnId="{C41AB12A-080A-477B-AF9B-6391D7111171}">
      <dgm:prSet/>
      <dgm:spPr/>
      <dgm:t>
        <a:bodyPr/>
        <a:lstStyle/>
        <a:p>
          <a:endParaRPr lang="en-US"/>
        </a:p>
      </dgm:t>
    </dgm:pt>
    <dgm:pt modelId="{D0988734-4690-4067-8763-7DDEEB48606E}" type="sibTrans" cxnId="{C41AB12A-080A-477B-AF9B-6391D7111171}">
      <dgm:prSet/>
      <dgm:spPr/>
      <dgm:t>
        <a:bodyPr/>
        <a:lstStyle/>
        <a:p>
          <a:endParaRPr lang="en-US"/>
        </a:p>
      </dgm:t>
    </dgm:pt>
    <dgm:pt modelId="{6B6D1AAA-833A-4FA8-9ADF-C4D07D8209FC}">
      <dgm:prSet/>
      <dgm:spPr/>
      <dgm:t>
        <a:bodyPr/>
        <a:lstStyle/>
        <a:p>
          <a:pPr>
            <a:defRPr cap="all"/>
          </a:pPr>
          <a:r>
            <a:rPr lang="en-GB"/>
            <a:t>The Windy City ?</a:t>
          </a:r>
          <a:endParaRPr lang="en-US"/>
        </a:p>
      </dgm:t>
    </dgm:pt>
    <dgm:pt modelId="{8D6E48BE-1A47-4329-A3C8-A1008B2B5A57}" type="parTrans" cxnId="{DB8CAD98-6A4C-42FD-A524-F7E4CADE6F56}">
      <dgm:prSet/>
      <dgm:spPr/>
      <dgm:t>
        <a:bodyPr/>
        <a:lstStyle/>
        <a:p>
          <a:endParaRPr lang="en-US"/>
        </a:p>
      </dgm:t>
    </dgm:pt>
    <dgm:pt modelId="{FCE9B9ED-8124-4C40-B053-D1477A7F2F6C}" type="sibTrans" cxnId="{DB8CAD98-6A4C-42FD-A524-F7E4CADE6F56}">
      <dgm:prSet/>
      <dgm:spPr/>
      <dgm:t>
        <a:bodyPr/>
        <a:lstStyle/>
        <a:p>
          <a:endParaRPr lang="en-US"/>
        </a:p>
      </dgm:t>
    </dgm:pt>
    <dgm:pt modelId="{D071909E-24B6-4995-9A01-940A618F7CEC}">
      <dgm:prSet/>
      <dgm:spPr/>
      <dgm:t>
        <a:bodyPr/>
        <a:lstStyle/>
        <a:p>
          <a:pPr>
            <a:defRPr cap="all"/>
          </a:pPr>
          <a:r>
            <a:rPr lang="en-GB"/>
            <a:t>The Square Mile ?</a:t>
          </a:r>
          <a:endParaRPr lang="en-US"/>
        </a:p>
      </dgm:t>
    </dgm:pt>
    <dgm:pt modelId="{0206B91A-685F-4D7F-803F-27DC4FD578BB}" type="parTrans" cxnId="{8CFDDD5B-8CE4-412A-AE12-F2521DB4074A}">
      <dgm:prSet/>
      <dgm:spPr/>
      <dgm:t>
        <a:bodyPr/>
        <a:lstStyle/>
        <a:p>
          <a:endParaRPr lang="en-US"/>
        </a:p>
      </dgm:t>
    </dgm:pt>
    <dgm:pt modelId="{FF78DCF8-A82E-4492-A398-ABD8A93DB2CD}" type="sibTrans" cxnId="{8CFDDD5B-8CE4-412A-AE12-F2521DB4074A}">
      <dgm:prSet/>
      <dgm:spPr/>
      <dgm:t>
        <a:bodyPr/>
        <a:lstStyle/>
        <a:p>
          <a:endParaRPr lang="en-US"/>
        </a:p>
      </dgm:t>
    </dgm:pt>
    <dgm:pt modelId="{9FA1EC49-5A24-485C-9A41-A32387100149}">
      <dgm:prSet/>
      <dgm:spPr/>
      <dgm:t>
        <a:bodyPr/>
        <a:lstStyle/>
        <a:p>
          <a:pPr>
            <a:defRPr cap="all"/>
          </a:pPr>
          <a:r>
            <a:rPr lang="en-GB"/>
            <a:t>The Holy City ?</a:t>
          </a:r>
          <a:endParaRPr lang="en-US"/>
        </a:p>
      </dgm:t>
    </dgm:pt>
    <dgm:pt modelId="{668CB486-0A82-4FBC-B880-E0E87A81DE75}" type="parTrans" cxnId="{3DA9D7CF-597E-4FC6-8026-9A3CC3E37CA8}">
      <dgm:prSet/>
      <dgm:spPr/>
      <dgm:t>
        <a:bodyPr/>
        <a:lstStyle/>
        <a:p>
          <a:endParaRPr lang="en-US"/>
        </a:p>
      </dgm:t>
    </dgm:pt>
    <dgm:pt modelId="{812EA32C-3DE5-4883-816B-0E63EA9A781E}" type="sibTrans" cxnId="{3DA9D7CF-597E-4FC6-8026-9A3CC3E37CA8}">
      <dgm:prSet/>
      <dgm:spPr/>
      <dgm:t>
        <a:bodyPr/>
        <a:lstStyle/>
        <a:p>
          <a:endParaRPr lang="en-US"/>
        </a:p>
      </dgm:t>
    </dgm:pt>
    <dgm:pt modelId="{5D84E4AF-D195-4419-B590-203B55417A58}" type="pres">
      <dgm:prSet presAssocID="{BE95B6EF-B575-41BB-82BF-75E9AD8B30D3}" presName="root" presStyleCnt="0">
        <dgm:presLayoutVars>
          <dgm:dir/>
          <dgm:resizeHandles val="exact"/>
        </dgm:presLayoutVars>
      </dgm:prSet>
      <dgm:spPr/>
    </dgm:pt>
    <dgm:pt modelId="{D5299B3C-666C-4793-B98E-3755AFF8D202}" type="pres">
      <dgm:prSet presAssocID="{C9103682-48D9-48F7-9164-3BDFC199E94E}" presName="compNode" presStyleCnt="0"/>
      <dgm:spPr/>
    </dgm:pt>
    <dgm:pt modelId="{4BFE3E71-01DC-4F3D-8A5C-59A0552E3E8E}" type="pres">
      <dgm:prSet presAssocID="{C9103682-48D9-48F7-9164-3BDFC199E94E}" presName="iconBgRect" presStyleLbl="bgShp" presStyleIdx="0" presStyleCnt="4"/>
      <dgm:spPr/>
    </dgm:pt>
    <dgm:pt modelId="{09B5A2FF-31AE-4667-9149-C62B6A174071}" type="pres">
      <dgm:prSet presAssocID="{C9103682-48D9-48F7-9164-3BDFC199E94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pple"/>
        </a:ext>
      </dgm:extLst>
    </dgm:pt>
    <dgm:pt modelId="{7715FB08-0895-4BB5-A93D-4DC8CB6A240E}" type="pres">
      <dgm:prSet presAssocID="{C9103682-48D9-48F7-9164-3BDFC199E94E}" presName="spaceRect" presStyleCnt="0"/>
      <dgm:spPr/>
    </dgm:pt>
    <dgm:pt modelId="{3FCD8F8E-23FC-4113-95B1-B4CB8B551F5C}" type="pres">
      <dgm:prSet presAssocID="{C9103682-48D9-48F7-9164-3BDFC199E94E}" presName="textRect" presStyleLbl="revTx" presStyleIdx="0" presStyleCnt="4">
        <dgm:presLayoutVars>
          <dgm:chMax val="1"/>
          <dgm:chPref val="1"/>
        </dgm:presLayoutVars>
      </dgm:prSet>
      <dgm:spPr/>
    </dgm:pt>
    <dgm:pt modelId="{9D1E345B-DEFB-4937-AE80-6E697174033E}" type="pres">
      <dgm:prSet presAssocID="{D0988734-4690-4067-8763-7DDEEB48606E}" presName="sibTrans" presStyleCnt="0"/>
      <dgm:spPr/>
    </dgm:pt>
    <dgm:pt modelId="{F62AE2C4-0F8F-4AB9-8B32-B471ECC8092D}" type="pres">
      <dgm:prSet presAssocID="{6B6D1AAA-833A-4FA8-9ADF-C4D07D8209FC}" presName="compNode" presStyleCnt="0"/>
      <dgm:spPr/>
    </dgm:pt>
    <dgm:pt modelId="{CF9CD523-2F0F-46CC-8A55-7315610C4A5A}" type="pres">
      <dgm:prSet presAssocID="{6B6D1AAA-833A-4FA8-9ADF-C4D07D8209FC}" presName="iconBgRect" presStyleLbl="bgShp" presStyleIdx="1" presStyleCnt="4"/>
      <dgm:spPr/>
    </dgm:pt>
    <dgm:pt modelId="{F5C0A09D-7491-44B6-A258-9A688159F4FB}" type="pres">
      <dgm:prSet presAssocID="{6B6D1AAA-833A-4FA8-9ADF-C4D07D8209F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70389126-F454-40AC-AC85-757C13086B86}" type="pres">
      <dgm:prSet presAssocID="{6B6D1AAA-833A-4FA8-9ADF-C4D07D8209FC}" presName="spaceRect" presStyleCnt="0"/>
      <dgm:spPr/>
    </dgm:pt>
    <dgm:pt modelId="{6424FCA8-E843-429C-BC43-252E249B91DF}" type="pres">
      <dgm:prSet presAssocID="{6B6D1AAA-833A-4FA8-9ADF-C4D07D8209FC}" presName="textRect" presStyleLbl="revTx" presStyleIdx="1" presStyleCnt="4">
        <dgm:presLayoutVars>
          <dgm:chMax val="1"/>
          <dgm:chPref val="1"/>
        </dgm:presLayoutVars>
      </dgm:prSet>
      <dgm:spPr/>
    </dgm:pt>
    <dgm:pt modelId="{1A1ABE2A-2646-4A6D-A7BD-9B5181962A24}" type="pres">
      <dgm:prSet presAssocID="{FCE9B9ED-8124-4C40-B053-D1477A7F2F6C}" presName="sibTrans" presStyleCnt="0"/>
      <dgm:spPr/>
    </dgm:pt>
    <dgm:pt modelId="{A4F51C3C-C4F3-49F5-AA35-C03CC7DD7A0C}" type="pres">
      <dgm:prSet presAssocID="{D071909E-24B6-4995-9A01-940A618F7CEC}" presName="compNode" presStyleCnt="0"/>
      <dgm:spPr/>
    </dgm:pt>
    <dgm:pt modelId="{F5A5EBE6-7028-4070-8449-B77641F92A1D}" type="pres">
      <dgm:prSet presAssocID="{D071909E-24B6-4995-9A01-940A618F7CEC}" presName="iconBgRect" presStyleLbl="bgShp" presStyleIdx="2" presStyleCnt="4"/>
      <dgm:spPr/>
    </dgm:pt>
    <dgm:pt modelId="{6080E623-D8F4-4E08-A2C7-4081C6E02FBC}" type="pres">
      <dgm:prSet presAssocID="{D071909E-24B6-4995-9A01-940A618F7CE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964DA768-A89E-4748-8A9D-19F26867EE41}" type="pres">
      <dgm:prSet presAssocID="{D071909E-24B6-4995-9A01-940A618F7CEC}" presName="spaceRect" presStyleCnt="0"/>
      <dgm:spPr/>
    </dgm:pt>
    <dgm:pt modelId="{DBF041E9-DD62-4C46-8569-FA5E1A394A6C}" type="pres">
      <dgm:prSet presAssocID="{D071909E-24B6-4995-9A01-940A618F7CEC}" presName="textRect" presStyleLbl="revTx" presStyleIdx="2" presStyleCnt="4">
        <dgm:presLayoutVars>
          <dgm:chMax val="1"/>
          <dgm:chPref val="1"/>
        </dgm:presLayoutVars>
      </dgm:prSet>
      <dgm:spPr/>
    </dgm:pt>
    <dgm:pt modelId="{F5FF0A17-B8FC-4A68-B8EA-00DF9A99E4DE}" type="pres">
      <dgm:prSet presAssocID="{FF78DCF8-A82E-4492-A398-ABD8A93DB2CD}" presName="sibTrans" presStyleCnt="0"/>
      <dgm:spPr/>
    </dgm:pt>
    <dgm:pt modelId="{39805E51-4C8C-4480-BC6B-3FE4BB940EDF}" type="pres">
      <dgm:prSet presAssocID="{9FA1EC49-5A24-485C-9A41-A32387100149}" presName="compNode" presStyleCnt="0"/>
      <dgm:spPr/>
    </dgm:pt>
    <dgm:pt modelId="{57112248-835B-4A71-BF39-5486E9E95ADF}" type="pres">
      <dgm:prSet presAssocID="{9FA1EC49-5A24-485C-9A41-A32387100149}" presName="iconBgRect" presStyleLbl="bgShp" presStyleIdx="3" presStyleCnt="4"/>
      <dgm:spPr/>
    </dgm:pt>
    <dgm:pt modelId="{7BC1BB87-FB24-40D5-8319-8FB665464406}" type="pres">
      <dgm:prSet presAssocID="{9FA1EC49-5A24-485C-9A41-A3238710014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 Chime"/>
        </a:ext>
      </dgm:extLst>
    </dgm:pt>
    <dgm:pt modelId="{AEC6D735-B027-4AB3-9014-AB3B53E53089}" type="pres">
      <dgm:prSet presAssocID="{9FA1EC49-5A24-485C-9A41-A32387100149}" presName="spaceRect" presStyleCnt="0"/>
      <dgm:spPr/>
    </dgm:pt>
    <dgm:pt modelId="{5F9F4A61-6227-454C-BB8F-78C5F363A47C}" type="pres">
      <dgm:prSet presAssocID="{9FA1EC49-5A24-485C-9A41-A32387100149}" presName="textRect" presStyleLbl="revTx" presStyleIdx="3" presStyleCnt="4">
        <dgm:presLayoutVars>
          <dgm:chMax val="1"/>
          <dgm:chPref val="1"/>
        </dgm:presLayoutVars>
      </dgm:prSet>
      <dgm:spPr/>
    </dgm:pt>
  </dgm:ptLst>
  <dgm:cxnLst>
    <dgm:cxn modelId="{C41AB12A-080A-477B-AF9B-6391D7111171}" srcId="{BE95B6EF-B575-41BB-82BF-75E9AD8B30D3}" destId="{C9103682-48D9-48F7-9164-3BDFC199E94E}" srcOrd="0" destOrd="0" parTransId="{02ECEEB4-3352-4AA0-9448-1EDE7C773B59}" sibTransId="{D0988734-4690-4067-8763-7DDEEB48606E}"/>
    <dgm:cxn modelId="{B8DF0F32-2DB2-468A-B7B0-4A8EA9B939C8}" type="presOf" srcId="{BE95B6EF-B575-41BB-82BF-75E9AD8B30D3}" destId="{5D84E4AF-D195-4419-B590-203B55417A58}" srcOrd="0" destOrd="0" presId="urn:microsoft.com/office/officeart/2018/5/layout/IconCircleLabelList"/>
    <dgm:cxn modelId="{8CFDDD5B-8CE4-412A-AE12-F2521DB4074A}" srcId="{BE95B6EF-B575-41BB-82BF-75E9AD8B30D3}" destId="{D071909E-24B6-4995-9A01-940A618F7CEC}" srcOrd="2" destOrd="0" parTransId="{0206B91A-685F-4D7F-803F-27DC4FD578BB}" sibTransId="{FF78DCF8-A82E-4492-A398-ABD8A93DB2CD}"/>
    <dgm:cxn modelId="{D7912F83-A3AD-48E5-8616-01B93D5B130E}" type="presOf" srcId="{C9103682-48D9-48F7-9164-3BDFC199E94E}" destId="{3FCD8F8E-23FC-4113-95B1-B4CB8B551F5C}" srcOrd="0" destOrd="0" presId="urn:microsoft.com/office/officeart/2018/5/layout/IconCircleLabelList"/>
    <dgm:cxn modelId="{26C49689-0C4F-4BF1-91F4-87CC4159EEB7}" type="presOf" srcId="{D071909E-24B6-4995-9A01-940A618F7CEC}" destId="{DBF041E9-DD62-4C46-8569-FA5E1A394A6C}" srcOrd="0" destOrd="0" presId="urn:microsoft.com/office/officeart/2018/5/layout/IconCircleLabelList"/>
    <dgm:cxn modelId="{DB8CAD98-6A4C-42FD-A524-F7E4CADE6F56}" srcId="{BE95B6EF-B575-41BB-82BF-75E9AD8B30D3}" destId="{6B6D1AAA-833A-4FA8-9ADF-C4D07D8209FC}" srcOrd="1" destOrd="0" parTransId="{8D6E48BE-1A47-4329-A3C8-A1008B2B5A57}" sibTransId="{FCE9B9ED-8124-4C40-B053-D1477A7F2F6C}"/>
    <dgm:cxn modelId="{03ABABA2-0E10-4F4F-9D7D-2325A4CCDF9D}" type="presOf" srcId="{9FA1EC49-5A24-485C-9A41-A32387100149}" destId="{5F9F4A61-6227-454C-BB8F-78C5F363A47C}" srcOrd="0" destOrd="0" presId="urn:microsoft.com/office/officeart/2018/5/layout/IconCircleLabelList"/>
    <dgm:cxn modelId="{3DA9D7CF-597E-4FC6-8026-9A3CC3E37CA8}" srcId="{BE95B6EF-B575-41BB-82BF-75E9AD8B30D3}" destId="{9FA1EC49-5A24-485C-9A41-A32387100149}" srcOrd="3" destOrd="0" parTransId="{668CB486-0A82-4FBC-B880-E0E87A81DE75}" sibTransId="{812EA32C-3DE5-4883-816B-0E63EA9A781E}"/>
    <dgm:cxn modelId="{7ACC50E6-282F-4EEF-ACCC-814893E20CEE}" type="presOf" srcId="{6B6D1AAA-833A-4FA8-9ADF-C4D07D8209FC}" destId="{6424FCA8-E843-429C-BC43-252E249B91DF}" srcOrd="0" destOrd="0" presId="urn:microsoft.com/office/officeart/2018/5/layout/IconCircleLabelList"/>
    <dgm:cxn modelId="{FCC61571-335B-4272-B9D5-F7214A057E73}" type="presParOf" srcId="{5D84E4AF-D195-4419-B590-203B55417A58}" destId="{D5299B3C-666C-4793-B98E-3755AFF8D202}" srcOrd="0" destOrd="0" presId="urn:microsoft.com/office/officeart/2018/5/layout/IconCircleLabelList"/>
    <dgm:cxn modelId="{45FFD0D9-9C53-4947-9354-29A096A1C39D}" type="presParOf" srcId="{D5299B3C-666C-4793-B98E-3755AFF8D202}" destId="{4BFE3E71-01DC-4F3D-8A5C-59A0552E3E8E}" srcOrd="0" destOrd="0" presId="urn:microsoft.com/office/officeart/2018/5/layout/IconCircleLabelList"/>
    <dgm:cxn modelId="{29EFAB45-70EA-44FD-ABE8-0ECF7D9A4FD2}" type="presParOf" srcId="{D5299B3C-666C-4793-B98E-3755AFF8D202}" destId="{09B5A2FF-31AE-4667-9149-C62B6A174071}" srcOrd="1" destOrd="0" presId="urn:microsoft.com/office/officeart/2018/5/layout/IconCircleLabelList"/>
    <dgm:cxn modelId="{905E1F31-F1A8-4339-BA68-426C133065BC}" type="presParOf" srcId="{D5299B3C-666C-4793-B98E-3755AFF8D202}" destId="{7715FB08-0895-4BB5-A93D-4DC8CB6A240E}" srcOrd="2" destOrd="0" presId="urn:microsoft.com/office/officeart/2018/5/layout/IconCircleLabelList"/>
    <dgm:cxn modelId="{5CC59315-E81A-468F-AC52-58F36326D582}" type="presParOf" srcId="{D5299B3C-666C-4793-B98E-3755AFF8D202}" destId="{3FCD8F8E-23FC-4113-95B1-B4CB8B551F5C}" srcOrd="3" destOrd="0" presId="urn:microsoft.com/office/officeart/2018/5/layout/IconCircleLabelList"/>
    <dgm:cxn modelId="{58FA24BE-A693-44F1-A9A3-862F0C568FCB}" type="presParOf" srcId="{5D84E4AF-D195-4419-B590-203B55417A58}" destId="{9D1E345B-DEFB-4937-AE80-6E697174033E}" srcOrd="1" destOrd="0" presId="urn:microsoft.com/office/officeart/2018/5/layout/IconCircleLabelList"/>
    <dgm:cxn modelId="{CF26C82E-4DEB-4299-A75A-41CF7FD39903}" type="presParOf" srcId="{5D84E4AF-D195-4419-B590-203B55417A58}" destId="{F62AE2C4-0F8F-4AB9-8B32-B471ECC8092D}" srcOrd="2" destOrd="0" presId="urn:microsoft.com/office/officeart/2018/5/layout/IconCircleLabelList"/>
    <dgm:cxn modelId="{F4BAA789-FCC9-4A8E-8084-EF32C4AA6362}" type="presParOf" srcId="{F62AE2C4-0F8F-4AB9-8B32-B471ECC8092D}" destId="{CF9CD523-2F0F-46CC-8A55-7315610C4A5A}" srcOrd="0" destOrd="0" presId="urn:microsoft.com/office/officeart/2018/5/layout/IconCircleLabelList"/>
    <dgm:cxn modelId="{D8869DCF-7418-4D56-9748-417AB75EC09A}" type="presParOf" srcId="{F62AE2C4-0F8F-4AB9-8B32-B471ECC8092D}" destId="{F5C0A09D-7491-44B6-A258-9A688159F4FB}" srcOrd="1" destOrd="0" presId="urn:microsoft.com/office/officeart/2018/5/layout/IconCircleLabelList"/>
    <dgm:cxn modelId="{C67B4F89-32A3-4A5F-9FFC-76643F58636A}" type="presParOf" srcId="{F62AE2C4-0F8F-4AB9-8B32-B471ECC8092D}" destId="{70389126-F454-40AC-AC85-757C13086B86}" srcOrd="2" destOrd="0" presId="urn:microsoft.com/office/officeart/2018/5/layout/IconCircleLabelList"/>
    <dgm:cxn modelId="{069B9A46-E017-4135-B158-2C6A443C6E9D}" type="presParOf" srcId="{F62AE2C4-0F8F-4AB9-8B32-B471ECC8092D}" destId="{6424FCA8-E843-429C-BC43-252E249B91DF}" srcOrd="3" destOrd="0" presId="urn:microsoft.com/office/officeart/2018/5/layout/IconCircleLabelList"/>
    <dgm:cxn modelId="{FA083287-8BE5-4FA6-9740-C6D577382CDC}" type="presParOf" srcId="{5D84E4AF-D195-4419-B590-203B55417A58}" destId="{1A1ABE2A-2646-4A6D-A7BD-9B5181962A24}" srcOrd="3" destOrd="0" presId="urn:microsoft.com/office/officeart/2018/5/layout/IconCircleLabelList"/>
    <dgm:cxn modelId="{9CFC3190-4661-4F97-A9CE-29434CCEA99F}" type="presParOf" srcId="{5D84E4AF-D195-4419-B590-203B55417A58}" destId="{A4F51C3C-C4F3-49F5-AA35-C03CC7DD7A0C}" srcOrd="4" destOrd="0" presId="urn:microsoft.com/office/officeart/2018/5/layout/IconCircleLabelList"/>
    <dgm:cxn modelId="{0DA55E37-EB2B-4E66-B976-EC339D3FF5B5}" type="presParOf" srcId="{A4F51C3C-C4F3-49F5-AA35-C03CC7DD7A0C}" destId="{F5A5EBE6-7028-4070-8449-B77641F92A1D}" srcOrd="0" destOrd="0" presId="urn:microsoft.com/office/officeart/2018/5/layout/IconCircleLabelList"/>
    <dgm:cxn modelId="{9EECAD21-A4B8-4C30-A7FD-D67426F18651}" type="presParOf" srcId="{A4F51C3C-C4F3-49F5-AA35-C03CC7DD7A0C}" destId="{6080E623-D8F4-4E08-A2C7-4081C6E02FBC}" srcOrd="1" destOrd="0" presId="urn:microsoft.com/office/officeart/2018/5/layout/IconCircleLabelList"/>
    <dgm:cxn modelId="{930EB53A-018D-490E-8969-259362343901}" type="presParOf" srcId="{A4F51C3C-C4F3-49F5-AA35-C03CC7DD7A0C}" destId="{964DA768-A89E-4748-8A9D-19F26867EE41}" srcOrd="2" destOrd="0" presId="urn:microsoft.com/office/officeart/2018/5/layout/IconCircleLabelList"/>
    <dgm:cxn modelId="{1904DB6E-B470-4F3B-8EB4-222025CACFC8}" type="presParOf" srcId="{A4F51C3C-C4F3-49F5-AA35-C03CC7DD7A0C}" destId="{DBF041E9-DD62-4C46-8569-FA5E1A394A6C}" srcOrd="3" destOrd="0" presId="urn:microsoft.com/office/officeart/2018/5/layout/IconCircleLabelList"/>
    <dgm:cxn modelId="{86518F2A-1CE1-4DB9-B502-33667739485C}" type="presParOf" srcId="{5D84E4AF-D195-4419-B590-203B55417A58}" destId="{F5FF0A17-B8FC-4A68-B8EA-00DF9A99E4DE}" srcOrd="5" destOrd="0" presId="urn:microsoft.com/office/officeart/2018/5/layout/IconCircleLabelList"/>
    <dgm:cxn modelId="{9A642BD3-EA3F-4734-9670-E93FC57EB81E}" type="presParOf" srcId="{5D84E4AF-D195-4419-B590-203B55417A58}" destId="{39805E51-4C8C-4480-BC6B-3FE4BB940EDF}" srcOrd="6" destOrd="0" presId="urn:microsoft.com/office/officeart/2018/5/layout/IconCircleLabelList"/>
    <dgm:cxn modelId="{894FBEAD-3D43-469A-9244-42C1714A4A7A}" type="presParOf" srcId="{39805E51-4C8C-4480-BC6B-3FE4BB940EDF}" destId="{57112248-835B-4A71-BF39-5486E9E95ADF}" srcOrd="0" destOrd="0" presId="urn:microsoft.com/office/officeart/2018/5/layout/IconCircleLabelList"/>
    <dgm:cxn modelId="{FD130A93-AB40-46C8-8F2B-6A1F8A7B20BF}" type="presParOf" srcId="{39805E51-4C8C-4480-BC6B-3FE4BB940EDF}" destId="{7BC1BB87-FB24-40D5-8319-8FB665464406}" srcOrd="1" destOrd="0" presId="urn:microsoft.com/office/officeart/2018/5/layout/IconCircleLabelList"/>
    <dgm:cxn modelId="{0FC444BE-E585-4EC5-9620-091D6B7C0927}" type="presParOf" srcId="{39805E51-4C8C-4480-BC6B-3FE4BB940EDF}" destId="{AEC6D735-B027-4AB3-9014-AB3B53E53089}" srcOrd="2" destOrd="0" presId="urn:microsoft.com/office/officeart/2018/5/layout/IconCircleLabelList"/>
    <dgm:cxn modelId="{9B332CDE-7F50-44AF-9FCD-415B6DF7E40A}" type="presParOf" srcId="{39805E51-4C8C-4480-BC6B-3FE4BB940EDF}" destId="{5F9F4A61-6227-454C-BB8F-78C5F363A47C}"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D236EE-6780-41EE-9B44-DA77DC5DC8C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DA5F7BA-FF02-46DA-87F6-107553FAA6AC}">
      <dgm:prSet/>
      <dgm:spPr/>
      <dgm:t>
        <a:bodyPr/>
        <a:lstStyle/>
        <a:p>
          <a:r>
            <a:rPr lang="en-GB" dirty="0"/>
            <a:t>Mapping Challenges. </a:t>
          </a:r>
        </a:p>
        <a:p>
          <a:r>
            <a:rPr lang="en-GB" dirty="0"/>
            <a:t>Data storage, retrieval</a:t>
          </a:r>
        </a:p>
        <a:p>
          <a:r>
            <a:rPr lang="en-GB" dirty="0"/>
            <a:t>presentation.</a:t>
          </a:r>
          <a:endParaRPr lang="en-US" dirty="0"/>
        </a:p>
      </dgm:t>
    </dgm:pt>
    <dgm:pt modelId="{53652A66-EA39-493B-911F-AB820B1271A2}" type="parTrans" cxnId="{A2711EA6-C41B-49ED-A23B-E698FF6B0BE7}">
      <dgm:prSet/>
      <dgm:spPr/>
      <dgm:t>
        <a:bodyPr/>
        <a:lstStyle/>
        <a:p>
          <a:endParaRPr lang="en-US"/>
        </a:p>
      </dgm:t>
    </dgm:pt>
    <dgm:pt modelId="{BB906C98-4A0A-4D22-969F-28A0E494ABF6}" type="sibTrans" cxnId="{A2711EA6-C41B-49ED-A23B-E698FF6B0BE7}">
      <dgm:prSet/>
      <dgm:spPr/>
      <dgm:t>
        <a:bodyPr/>
        <a:lstStyle/>
        <a:p>
          <a:endParaRPr lang="en-US"/>
        </a:p>
      </dgm:t>
    </dgm:pt>
    <dgm:pt modelId="{949FCD0C-EE3B-485C-B91F-4CDAFE18E1DD}">
      <dgm:prSet/>
      <dgm:spPr/>
      <dgm:t>
        <a:bodyPr/>
        <a:lstStyle/>
        <a:p>
          <a:r>
            <a:rPr lang="en-GB"/>
            <a:t>“ Vernacular place names pose a research challenge in geographic information retrieval. </a:t>
          </a:r>
          <a:endParaRPr lang="en-US"/>
        </a:p>
      </dgm:t>
    </dgm:pt>
    <dgm:pt modelId="{BF0CF016-9393-43D8-924A-99DE03F07E95}" type="parTrans" cxnId="{DED36C2F-F172-478C-A134-BB147B1C3DA2}">
      <dgm:prSet/>
      <dgm:spPr/>
      <dgm:t>
        <a:bodyPr/>
        <a:lstStyle/>
        <a:p>
          <a:endParaRPr lang="en-US"/>
        </a:p>
      </dgm:t>
    </dgm:pt>
    <dgm:pt modelId="{0466B752-3099-41AF-8269-6C4C4702490C}" type="sibTrans" cxnId="{DED36C2F-F172-478C-A134-BB147B1C3DA2}">
      <dgm:prSet/>
      <dgm:spPr/>
      <dgm:t>
        <a:bodyPr/>
        <a:lstStyle/>
        <a:p>
          <a:endParaRPr lang="en-US"/>
        </a:p>
      </dgm:t>
    </dgm:pt>
    <dgm:pt modelId="{A37B73EE-B3B6-4C8C-B624-15338C62A712}" type="pres">
      <dgm:prSet presAssocID="{9ED236EE-6780-41EE-9B44-DA77DC5DC8C2}" presName="root" presStyleCnt="0">
        <dgm:presLayoutVars>
          <dgm:dir/>
          <dgm:resizeHandles val="exact"/>
        </dgm:presLayoutVars>
      </dgm:prSet>
      <dgm:spPr/>
    </dgm:pt>
    <dgm:pt modelId="{F1826CD3-BE6F-4BEC-8FF7-3FD04C230B0F}" type="pres">
      <dgm:prSet presAssocID="{FDA5F7BA-FF02-46DA-87F6-107553FAA6AC}" presName="compNode" presStyleCnt="0"/>
      <dgm:spPr/>
    </dgm:pt>
    <dgm:pt modelId="{E4CC246E-1C36-4880-BF38-8E41F83062B5}" type="pres">
      <dgm:prSet presAssocID="{FDA5F7BA-FF02-46DA-87F6-107553FAA6AC}" presName="bgRect" presStyleLbl="bgShp" presStyleIdx="0" presStyleCnt="1"/>
      <dgm:spPr/>
    </dgm:pt>
    <dgm:pt modelId="{4FB826B6-1AD2-4627-AC19-298445221ECA}" type="pres">
      <dgm:prSet presAssocID="{FDA5F7BA-FF02-46DA-87F6-107553FAA6AC}"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540E94CC-B571-4CB3-9F1B-A8890E243668}" type="pres">
      <dgm:prSet presAssocID="{FDA5F7BA-FF02-46DA-87F6-107553FAA6AC}" presName="spaceRect" presStyleCnt="0"/>
      <dgm:spPr/>
    </dgm:pt>
    <dgm:pt modelId="{70447484-BC98-4CE4-A827-4FC48C6F7EC1}" type="pres">
      <dgm:prSet presAssocID="{FDA5F7BA-FF02-46DA-87F6-107553FAA6AC}" presName="parTx" presStyleLbl="revTx" presStyleIdx="0" presStyleCnt="2">
        <dgm:presLayoutVars>
          <dgm:chMax val="0"/>
          <dgm:chPref val="0"/>
        </dgm:presLayoutVars>
      </dgm:prSet>
      <dgm:spPr/>
    </dgm:pt>
    <dgm:pt modelId="{34512762-E57C-4F3E-AEE6-58F965504D80}" type="pres">
      <dgm:prSet presAssocID="{FDA5F7BA-FF02-46DA-87F6-107553FAA6AC}" presName="desTx" presStyleLbl="revTx" presStyleIdx="1" presStyleCnt="2">
        <dgm:presLayoutVars/>
      </dgm:prSet>
      <dgm:spPr/>
    </dgm:pt>
  </dgm:ptLst>
  <dgm:cxnLst>
    <dgm:cxn modelId="{DED36C2F-F172-478C-A134-BB147B1C3DA2}" srcId="{FDA5F7BA-FF02-46DA-87F6-107553FAA6AC}" destId="{949FCD0C-EE3B-485C-B91F-4CDAFE18E1DD}" srcOrd="0" destOrd="0" parTransId="{BF0CF016-9393-43D8-924A-99DE03F07E95}" sibTransId="{0466B752-3099-41AF-8269-6C4C4702490C}"/>
    <dgm:cxn modelId="{705CDF90-77B2-42E6-B3B1-D500226F25AB}" type="presOf" srcId="{9ED236EE-6780-41EE-9B44-DA77DC5DC8C2}" destId="{A37B73EE-B3B6-4C8C-B624-15338C62A712}" srcOrd="0" destOrd="0" presId="urn:microsoft.com/office/officeart/2018/2/layout/IconVerticalSolidList"/>
    <dgm:cxn modelId="{A2711EA6-C41B-49ED-A23B-E698FF6B0BE7}" srcId="{9ED236EE-6780-41EE-9B44-DA77DC5DC8C2}" destId="{FDA5F7BA-FF02-46DA-87F6-107553FAA6AC}" srcOrd="0" destOrd="0" parTransId="{53652A66-EA39-493B-911F-AB820B1271A2}" sibTransId="{BB906C98-4A0A-4D22-969F-28A0E494ABF6}"/>
    <dgm:cxn modelId="{04D8DFCA-90F1-4F0E-9DD8-14645A426F62}" type="presOf" srcId="{FDA5F7BA-FF02-46DA-87F6-107553FAA6AC}" destId="{70447484-BC98-4CE4-A827-4FC48C6F7EC1}" srcOrd="0" destOrd="0" presId="urn:microsoft.com/office/officeart/2018/2/layout/IconVerticalSolidList"/>
    <dgm:cxn modelId="{B550BCFC-B204-4173-956B-78463AAF800C}" type="presOf" srcId="{949FCD0C-EE3B-485C-B91F-4CDAFE18E1DD}" destId="{34512762-E57C-4F3E-AEE6-58F965504D80}" srcOrd="0" destOrd="0" presId="urn:microsoft.com/office/officeart/2018/2/layout/IconVerticalSolidList"/>
    <dgm:cxn modelId="{2D4B2C2F-4DF6-4EC7-A298-1C61B822337E}" type="presParOf" srcId="{A37B73EE-B3B6-4C8C-B624-15338C62A712}" destId="{F1826CD3-BE6F-4BEC-8FF7-3FD04C230B0F}" srcOrd="0" destOrd="0" presId="urn:microsoft.com/office/officeart/2018/2/layout/IconVerticalSolidList"/>
    <dgm:cxn modelId="{59634054-31B9-42A6-B969-68955EC21A51}" type="presParOf" srcId="{F1826CD3-BE6F-4BEC-8FF7-3FD04C230B0F}" destId="{E4CC246E-1C36-4880-BF38-8E41F83062B5}" srcOrd="0" destOrd="0" presId="urn:microsoft.com/office/officeart/2018/2/layout/IconVerticalSolidList"/>
    <dgm:cxn modelId="{63A07013-DEB2-4F0E-9B9C-A2B6D10FBAAF}" type="presParOf" srcId="{F1826CD3-BE6F-4BEC-8FF7-3FD04C230B0F}" destId="{4FB826B6-1AD2-4627-AC19-298445221ECA}" srcOrd="1" destOrd="0" presId="urn:microsoft.com/office/officeart/2018/2/layout/IconVerticalSolidList"/>
    <dgm:cxn modelId="{4B380E1A-5F46-44EA-BC21-A5D1244250C4}" type="presParOf" srcId="{F1826CD3-BE6F-4BEC-8FF7-3FD04C230B0F}" destId="{540E94CC-B571-4CB3-9F1B-A8890E243668}" srcOrd="2" destOrd="0" presId="urn:microsoft.com/office/officeart/2018/2/layout/IconVerticalSolidList"/>
    <dgm:cxn modelId="{3C7E2466-9A9F-44ED-8147-3DF01E03B2B1}" type="presParOf" srcId="{F1826CD3-BE6F-4BEC-8FF7-3FD04C230B0F}" destId="{70447484-BC98-4CE4-A827-4FC48C6F7EC1}" srcOrd="3" destOrd="0" presId="urn:microsoft.com/office/officeart/2018/2/layout/IconVerticalSolidList"/>
    <dgm:cxn modelId="{D6620D0D-1A87-492C-9D55-05A23AEA7F08}" type="presParOf" srcId="{F1826CD3-BE6F-4BEC-8FF7-3FD04C230B0F}" destId="{34512762-E57C-4F3E-AEE6-58F965504D80}"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7F558E-7029-4849-B177-809B18088F4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2D5FEB-79AA-4559-9648-F5B17498A512}">
      <dgm:prSet/>
      <dgm:spPr/>
      <dgm:t>
        <a:bodyPr/>
        <a:lstStyle/>
        <a:p>
          <a:r>
            <a:rPr lang="en-GB"/>
            <a:t>Positivism Approach.                </a:t>
          </a:r>
          <a:endParaRPr lang="en-US"/>
        </a:p>
      </dgm:t>
    </dgm:pt>
    <dgm:pt modelId="{D46BFFF3-B5B9-4379-8763-D5D6D89E4E01}" type="parTrans" cxnId="{F82D5BA3-C766-4E6D-A3E9-07CA34E8DA63}">
      <dgm:prSet/>
      <dgm:spPr/>
      <dgm:t>
        <a:bodyPr/>
        <a:lstStyle/>
        <a:p>
          <a:endParaRPr lang="en-US"/>
        </a:p>
      </dgm:t>
    </dgm:pt>
    <dgm:pt modelId="{BE4B0138-53B8-494D-B6E3-653090227112}" type="sibTrans" cxnId="{F82D5BA3-C766-4E6D-A3E9-07CA34E8DA63}">
      <dgm:prSet/>
      <dgm:spPr/>
      <dgm:t>
        <a:bodyPr/>
        <a:lstStyle/>
        <a:p>
          <a:endParaRPr lang="en-US"/>
        </a:p>
      </dgm:t>
    </dgm:pt>
    <dgm:pt modelId="{B981F1B2-2CEE-4E47-ABB8-55E622F21C7F}">
      <dgm:prSet/>
      <dgm:spPr/>
      <dgm:t>
        <a:bodyPr/>
        <a:lstStyle/>
        <a:p>
          <a:r>
            <a:rPr lang="en-GB"/>
            <a:t>Cross-sectional\Longitudinal Mix.</a:t>
          </a:r>
          <a:endParaRPr lang="en-US"/>
        </a:p>
      </dgm:t>
    </dgm:pt>
    <dgm:pt modelId="{39A9F601-BC97-41E1-87CB-95CB83BF040D}" type="parTrans" cxnId="{0CC10820-D827-4D6A-8508-0C9651D0BFB6}">
      <dgm:prSet/>
      <dgm:spPr/>
      <dgm:t>
        <a:bodyPr/>
        <a:lstStyle/>
        <a:p>
          <a:endParaRPr lang="en-US"/>
        </a:p>
      </dgm:t>
    </dgm:pt>
    <dgm:pt modelId="{67FBE85F-5271-4196-9E83-561A044744B0}" type="sibTrans" cxnId="{0CC10820-D827-4D6A-8508-0C9651D0BFB6}">
      <dgm:prSet/>
      <dgm:spPr/>
      <dgm:t>
        <a:bodyPr/>
        <a:lstStyle/>
        <a:p>
          <a:endParaRPr lang="en-US"/>
        </a:p>
      </dgm:t>
    </dgm:pt>
    <dgm:pt modelId="{141FB2F6-3C62-43DC-AB86-78CCF68C453F}">
      <dgm:prSet/>
      <dgm:spPr/>
      <dgm:t>
        <a:bodyPr/>
        <a:lstStyle/>
        <a:p>
          <a:r>
            <a:rPr lang="en-GB"/>
            <a:t>Inductive approach.                                </a:t>
          </a:r>
          <a:endParaRPr lang="en-US"/>
        </a:p>
      </dgm:t>
    </dgm:pt>
    <dgm:pt modelId="{50C04D7C-4B44-4E69-92B0-9D65279748BF}" type="parTrans" cxnId="{5C67A299-F42D-44F3-AD48-5D0D09F894D9}">
      <dgm:prSet/>
      <dgm:spPr/>
      <dgm:t>
        <a:bodyPr/>
        <a:lstStyle/>
        <a:p>
          <a:endParaRPr lang="en-US"/>
        </a:p>
      </dgm:t>
    </dgm:pt>
    <dgm:pt modelId="{B427EAF0-8E53-4C88-B123-19E855F7C851}" type="sibTrans" cxnId="{5C67A299-F42D-44F3-AD48-5D0D09F894D9}">
      <dgm:prSet/>
      <dgm:spPr/>
      <dgm:t>
        <a:bodyPr/>
        <a:lstStyle/>
        <a:p>
          <a:endParaRPr lang="en-US"/>
        </a:p>
      </dgm:t>
    </dgm:pt>
    <dgm:pt modelId="{4B206D50-3030-4A30-8F4B-A0E1CA08C6BC}">
      <dgm:prSet/>
      <dgm:spPr/>
      <dgm:t>
        <a:bodyPr/>
        <a:lstStyle/>
        <a:p>
          <a:r>
            <a:rPr lang="en-GB"/>
            <a:t>Survey.</a:t>
          </a:r>
          <a:endParaRPr lang="en-US"/>
        </a:p>
      </dgm:t>
    </dgm:pt>
    <dgm:pt modelId="{2BB71A4F-123A-4605-AD6F-93164FBCD62D}" type="parTrans" cxnId="{3CE833E3-6CC7-46E8-AF27-1056958E1668}">
      <dgm:prSet/>
      <dgm:spPr/>
      <dgm:t>
        <a:bodyPr/>
        <a:lstStyle/>
        <a:p>
          <a:endParaRPr lang="en-US"/>
        </a:p>
      </dgm:t>
    </dgm:pt>
    <dgm:pt modelId="{FE353827-3555-40F8-953E-1F8C2F21F3DE}" type="sibTrans" cxnId="{3CE833E3-6CC7-46E8-AF27-1056958E1668}">
      <dgm:prSet/>
      <dgm:spPr/>
      <dgm:t>
        <a:bodyPr/>
        <a:lstStyle/>
        <a:p>
          <a:endParaRPr lang="en-US"/>
        </a:p>
      </dgm:t>
    </dgm:pt>
    <dgm:pt modelId="{070B9A69-7323-4B7A-AD49-24894DB58FDE}" type="pres">
      <dgm:prSet presAssocID="{687F558E-7029-4849-B177-809B18088F4A}" presName="root" presStyleCnt="0">
        <dgm:presLayoutVars>
          <dgm:dir/>
          <dgm:resizeHandles val="exact"/>
        </dgm:presLayoutVars>
      </dgm:prSet>
      <dgm:spPr/>
    </dgm:pt>
    <dgm:pt modelId="{EFB300E0-3187-42A5-879D-74C8FD8B754F}" type="pres">
      <dgm:prSet presAssocID="{C02D5FEB-79AA-4559-9648-F5B17498A512}" presName="compNode" presStyleCnt="0"/>
      <dgm:spPr/>
    </dgm:pt>
    <dgm:pt modelId="{D7B03E8B-2C46-40DF-9DD3-5643C681355F}" type="pres">
      <dgm:prSet presAssocID="{C02D5FEB-79AA-4559-9648-F5B17498A512}" presName="bgRect" presStyleLbl="bgShp" presStyleIdx="0" presStyleCnt="4"/>
      <dgm:spPr/>
    </dgm:pt>
    <dgm:pt modelId="{0BE1322B-AEB1-49C3-8A26-73C12A807148}" type="pres">
      <dgm:prSet presAssocID="{C02D5FEB-79AA-4559-9648-F5B17498A51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nd Chime"/>
        </a:ext>
      </dgm:extLst>
    </dgm:pt>
    <dgm:pt modelId="{F08624F0-5019-497D-A7B6-0F8410F47CF4}" type="pres">
      <dgm:prSet presAssocID="{C02D5FEB-79AA-4559-9648-F5B17498A512}" presName="spaceRect" presStyleCnt="0"/>
      <dgm:spPr/>
    </dgm:pt>
    <dgm:pt modelId="{08987927-2D6A-43A0-9162-B7896220B293}" type="pres">
      <dgm:prSet presAssocID="{C02D5FEB-79AA-4559-9648-F5B17498A512}" presName="parTx" presStyleLbl="revTx" presStyleIdx="0" presStyleCnt="4">
        <dgm:presLayoutVars>
          <dgm:chMax val="0"/>
          <dgm:chPref val="0"/>
        </dgm:presLayoutVars>
      </dgm:prSet>
      <dgm:spPr/>
    </dgm:pt>
    <dgm:pt modelId="{023C4568-6A54-45C0-A18C-27B3A3F69CF8}" type="pres">
      <dgm:prSet presAssocID="{BE4B0138-53B8-494D-B6E3-653090227112}" presName="sibTrans" presStyleCnt="0"/>
      <dgm:spPr/>
    </dgm:pt>
    <dgm:pt modelId="{E65DA45D-8FD5-476C-8D94-31F1B15EEC1C}" type="pres">
      <dgm:prSet presAssocID="{B981F1B2-2CEE-4E47-ABB8-55E622F21C7F}" presName="compNode" presStyleCnt="0"/>
      <dgm:spPr/>
    </dgm:pt>
    <dgm:pt modelId="{B7736115-3DE2-434F-AD65-DCCC6C3632E7}" type="pres">
      <dgm:prSet presAssocID="{B981F1B2-2CEE-4E47-ABB8-55E622F21C7F}" presName="bgRect" presStyleLbl="bgShp" presStyleIdx="1" presStyleCnt="4"/>
      <dgm:spPr/>
    </dgm:pt>
    <dgm:pt modelId="{F10B90BB-9B00-431C-8081-C327E16CE99F}" type="pres">
      <dgm:prSet presAssocID="{B981F1B2-2CEE-4E47-ABB8-55E622F21C7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C629A1B3-2EDE-42DB-A21B-7858F017F25F}" type="pres">
      <dgm:prSet presAssocID="{B981F1B2-2CEE-4E47-ABB8-55E622F21C7F}" presName="spaceRect" presStyleCnt="0"/>
      <dgm:spPr/>
    </dgm:pt>
    <dgm:pt modelId="{9A43C142-5224-4725-A9AF-CD834C2E5256}" type="pres">
      <dgm:prSet presAssocID="{B981F1B2-2CEE-4E47-ABB8-55E622F21C7F}" presName="parTx" presStyleLbl="revTx" presStyleIdx="1" presStyleCnt="4">
        <dgm:presLayoutVars>
          <dgm:chMax val="0"/>
          <dgm:chPref val="0"/>
        </dgm:presLayoutVars>
      </dgm:prSet>
      <dgm:spPr/>
    </dgm:pt>
    <dgm:pt modelId="{3B97C93D-1786-4A29-AAE5-401DE50D1423}" type="pres">
      <dgm:prSet presAssocID="{67FBE85F-5271-4196-9E83-561A044744B0}" presName="sibTrans" presStyleCnt="0"/>
      <dgm:spPr/>
    </dgm:pt>
    <dgm:pt modelId="{C1387463-E60F-487C-A4D0-C50575DE1B2C}" type="pres">
      <dgm:prSet presAssocID="{141FB2F6-3C62-43DC-AB86-78CCF68C453F}" presName="compNode" presStyleCnt="0"/>
      <dgm:spPr/>
    </dgm:pt>
    <dgm:pt modelId="{ACC566F6-6EC1-42F7-BCFB-5250A855BB76}" type="pres">
      <dgm:prSet presAssocID="{141FB2F6-3C62-43DC-AB86-78CCF68C453F}" presName="bgRect" presStyleLbl="bgShp" presStyleIdx="2" presStyleCnt="4"/>
      <dgm:spPr/>
    </dgm:pt>
    <dgm:pt modelId="{A6351450-C491-47BA-836C-679335076CC0}" type="pres">
      <dgm:prSet presAssocID="{141FB2F6-3C62-43DC-AB86-78CCF68C453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E1C0768-3C40-488A-A8ED-8C93A12C2CF9}" type="pres">
      <dgm:prSet presAssocID="{141FB2F6-3C62-43DC-AB86-78CCF68C453F}" presName="spaceRect" presStyleCnt="0"/>
      <dgm:spPr/>
    </dgm:pt>
    <dgm:pt modelId="{E2DA750E-BC94-4B43-BC29-9D0E1FC5C235}" type="pres">
      <dgm:prSet presAssocID="{141FB2F6-3C62-43DC-AB86-78CCF68C453F}" presName="parTx" presStyleLbl="revTx" presStyleIdx="2" presStyleCnt="4">
        <dgm:presLayoutVars>
          <dgm:chMax val="0"/>
          <dgm:chPref val="0"/>
        </dgm:presLayoutVars>
      </dgm:prSet>
      <dgm:spPr/>
    </dgm:pt>
    <dgm:pt modelId="{7E00879E-B83D-48F2-8C20-CEE0BAD62B70}" type="pres">
      <dgm:prSet presAssocID="{B427EAF0-8E53-4C88-B123-19E855F7C851}" presName="sibTrans" presStyleCnt="0"/>
      <dgm:spPr/>
    </dgm:pt>
    <dgm:pt modelId="{F0586DF3-4883-4F3D-948E-6E06E272EA1D}" type="pres">
      <dgm:prSet presAssocID="{4B206D50-3030-4A30-8F4B-A0E1CA08C6BC}" presName="compNode" presStyleCnt="0"/>
      <dgm:spPr/>
    </dgm:pt>
    <dgm:pt modelId="{2E040A7D-CF44-4980-AFDF-4168238EA825}" type="pres">
      <dgm:prSet presAssocID="{4B206D50-3030-4A30-8F4B-A0E1CA08C6BC}" presName="bgRect" presStyleLbl="bgShp" presStyleIdx="3" presStyleCnt="4"/>
      <dgm:spPr/>
    </dgm:pt>
    <dgm:pt modelId="{9EE9725F-B760-4020-9326-2417DFE3208F}" type="pres">
      <dgm:prSet presAssocID="{4B206D50-3030-4A30-8F4B-A0E1CA08C6B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st"/>
        </a:ext>
      </dgm:extLst>
    </dgm:pt>
    <dgm:pt modelId="{68A6E420-AA26-4F7B-8E37-090701D592B7}" type="pres">
      <dgm:prSet presAssocID="{4B206D50-3030-4A30-8F4B-A0E1CA08C6BC}" presName="spaceRect" presStyleCnt="0"/>
      <dgm:spPr/>
    </dgm:pt>
    <dgm:pt modelId="{D8AB4DA2-0770-46D4-ACC1-5D58E8756D21}" type="pres">
      <dgm:prSet presAssocID="{4B206D50-3030-4A30-8F4B-A0E1CA08C6BC}" presName="parTx" presStyleLbl="revTx" presStyleIdx="3" presStyleCnt="4">
        <dgm:presLayoutVars>
          <dgm:chMax val="0"/>
          <dgm:chPref val="0"/>
        </dgm:presLayoutVars>
      </dgm:prSet>
      <dgm:spPr/>
    </dgm:pt>
  </dgm:ptLst>
  <dgm:cxnLst>
    <dgm:cxn modelId="{0CC10820-D827-4D6A-8508-0C9651D0BFB6}" srcId="{687F558E-7029-4849-B177-809B18088F4A}" destId="{B981F1B2-2CEE-4E47-ABB8-55E622F21C7F}" srcOrd="1" destOrd="0" parTransId="{39A9F601-BC97-41E1-87CB-95CB83BF040D}" sibTransId="{67FBE85F-5271-4196-9E83-561A044744B0}"/>
    <dgm:cxn modelId="{80A3E336-F60E-4BF9-BE12-372E5DE42584}" type="presOf" srcId="{4B206D50-3030-4A30-8F4B-A0E1CA08C6BC}" destId="{D8AB4DA2-0770-46D4-ACC1-5D58E8756D21}" srcOrd="0" destOrd="0" presId="urn:microsoft.com/office/officeart/2018/2/layout/IconVerticalSolidList"/>
    <dgm:cxn modelId="{3E01895B-920E-4987-BCA0-EBA9CA194495}" type="presOf" srcId="{141FB2F6-3C62-43DC-AB86-78CCF68C453F}" destId="{E2DA750E-BC94-4B43-BC29-9D0E1FC5C235}" srcOrd="0" destOrd="0" presId="urn:microsoft.com/office/officeart/2018/2/layout/IconVerticalSolidList"/>
    <dgm:cxn modelId="{5C67A299-F42D-44F3-AD48-5D0D09F894D9}" srcId="{687F558E-7029-4849-B177-809B18088F4A}" destId="{141FB2F6-3C62-43DC-AB86-78CCF68C453F}" srcOrd="2" destOrd="0" parTransId="{50C04D7C-4B44-4E69-92B0-9D65279748BF}" sibTransId="{B427EAF0-8E53-4C88-B123-19E855F7C851}"/>
    <dgm:cxn modelId="{F82D5BA3-C766-4E6D-A3E9-07CA34E8DA63}" srcId="{687F558E-7029-4849-B177-809B18088F4A}" destId="{C02D5FEB-79AA-4559-9648-F5B17498A512}" srcOrd="0" destOrd="0" parTransId="{D46BFFF3-B5B9-4379-8763-D5D6D89E4E01}" sibTransId="{BE4B0138-53B8-494D-B6E3-653090227112}"/>
    <dgm:cxn modelId="{994790B7-E57C-46D4-BE49-41A9929B9624}" type="presOf" srcId="{B981F1B2-2CEE-4E47-ABB8-55E622F21C7F}" destId="{9A43C142-5224-4725-A9AF-CD834C2E5256}" srcOrd="0" destOrd="0" presId="urn:microsoft.com/office/officeart/2018/2/layout/IconVerticalSolidList"/>
    <dgm:cxn modelId="{567AD0B8-5296-4728-8B8F-F5DB68EBE003}" type="presOf" srcId="{687F558E-7029-4849-B177-809B18088F4A}" destId="{070B9A69-7323-4B7A-AD49-24894DB58FDE}" srcOrd="0" destOrd="0" presId="urn:microsoft.com/office/officeart/2018/2/layout/IconVerticalSolidList"/>
    <dgm:cxn modelId="{26E739DD-FD15-42C6-8B93-579961286A07}" type="presOf" srcId="{C02D5FEB-79AA-4559-9648-F5B17498A512}" destId="{08987927-2D6A-43A0-9162-B7896220B293}" srcOrd="0" destOrd="0" presId="urn:microsoft.com/office/officeart/2018/2/layout/IconVerticalSolidList"/>
    <dgm:cxn modelId="{3CE833E3-6CC7-46E8-AF27-1056958E1668}" srcId="{687F558E-7029-4849-B177-809B18088F4A}" destId="{4B206D50-3030-4A30-8F4B-A0E1CA08C6BC}" srcOrd="3" destOrd="0" parTransId="{2BB71A4F-123A-4605-AD6F-93164FBCD62D}" sibTransId="{FE353827-3555-40F8-953E-1F8C2F21F3DE}"/>
    <dgm:cxn modelId="{F6BA556C-A897-431B-9546-E5988C97982F}" type="presParOf" srcId="{070B9A69-7323-4B7A-AD49-24894DB58FDE}" destId="{EFB300E0-3187-42A5-879D-74C8FD8B754F}" srcOrd="0" destOrd="0" presId="urn:microsoft.com/office/officeart/2018/2/layout/IconVerticalSolidList"/>
    <dgm:cxn modelId="{A8C52A8F-B84D-4E57-B65B-4547F3A005AF}" type="presParOf" srcId="{EFB300E0-3187-42A5-879D-74C8FD8B754F}" destId="{D7B03E8B-2C46-40DF-9DD3-5643C681355F}" srcOrd="0" destOrd="0" presId="urn:microsoft.com/office/officeart/2018/2/layout/IconVerticalSolidList"/>
    <dgm:cxn modelId="{6EA7397A-3720-4D8A-9AE2-26002B2ABDDA}" type="presParOf" srcId="{EFB300E0-3187-42A5-879D-74C8FD8B754F}" destId="{0BE1322B-AEB1-49C3-8A26-73C12A807148}" srcOrd="1" destOrd="0" presId="urn:microsoft.com/office/officeart/2018/2/layout/IconVerticalSolidList"/>
    <dgm:cxn modelId="{3D1057B1-B127-4B3D-835D-F2539F85C6D1}" type="presParOf" srcId="{EFB300E0-3187-42A5-879D-74C8FD8B754F}" destId="{F08624F0-5019-497D-A7B6-0F8410F47CF4}" srcOrd="2" destOrd="0" presId="urn:microsoft.com/office/officeart/2018/2/layout/IconVerticalSolidList"/>
    <dgm:cxn modelId="{874C4DA1-93CC-4193-BCF0-C36ACE526CEC}" type="presParOf" srcId="{EFB300E0-3187-42A5-879D-74C8FD8B754F}" destId="{08987927-2D6A-43A0-9162-B7896220B293}" srcOrd="3" destOrd="0" presId="urn:microsoft.com/office/officeart/2018/2/layout/IconVerticalSolidList"/>
    <dgm:cxn modelId="{A26AC135-CD28-4748-AC11-2AF2728C14E1}" type="presParOf" srcId="{070B9A69-7323-4B7A-AD49-24894DB58FDE}" destId="{023C4568-6A54-45C0-A18C-27B3A3F69CF8}" srcOrd="1" destOrd="0" presId="urn:microsoft.com/office/officeart/2018/2/layout/IconVerticalSolidList"/>
    <dgm:cxn modelId="{F94BBEC6-7980-43F4-9B61-D9A876D6F6D2}" type="presParOf" srcId="{070B9A69-7323-4B7A-AD49-24894DB58FDE}" destId="{E65DA45D-8FD5-476C-8D94-31F1B15EEC1C}" srcOrd="2" destOrd="0" presId="urn:microsoft.com/office/officeart/2018/2/layout/IconVerticalSolidList"/>
    <dgm:cxn modelId="{A7C59ECE-AF56-4FFE-882A-C1491CFB6DB9}" type="presParOf" srcId="{E65DA45D-8FD5-476C-8D94-31F1B15EEC1C}" destId="{B7736115-3DE2-434F-AD65-DCCC6C3632E7}" srcOrd="0" destOrd="0" presId="urn:microsoft.com/office/officeart/2018/2/layout/IconVerticalSolidList"/>
    <dgm:cxn modelId="{E36F84D9-E5AD-435C-8A71-189625D4F404}" type="presParOf" srcId="{E65DA45D-8FD5-476C-8D94-31F1B15EEC1C}" destId="{F10B90BB-9B00-431C-8081-C327E16CE99F}" srcOrd="1" destOrd="0" presId="urn:microsoft.com/office/officeart/2018/2/layout/IconVerticalSolidList"/>
    <dgm:cxn modelId="{2A17A42E-6649-44C1-9E7D-8072E1FDDB47}" type="presParOf" srcId="{E65DA45D-8FD5-476C-8D94-31F1B15EEC1C}" destId="{C629A1B3-2EDE-42DB-A21B-7858F017F25F}" srcOrd="2" destOrd="0" presId="urn:microsoft.com/office/officeart/2018/2/layout/IconVerticalSolidList"/>
    <dgm:cxn modelId="{4611F0B8-BB10-4300-BB4C-A3D3C3403442}" type="presParOf" srcId="{E65DA45D-8FD5-476C-8D94-31F1B15EEC1C}" destId="{9A43C142-5224-4725-A9AF-CD834C2E5256}" srcOrd="3" destOrd="0" presId="urn:microsoft.com/office/officeart/2018/2/layout/IconVerticalSolidList"/>
    <dgm:cxn modelId="{E23FD946-3EA0-499F-86A4-6F78464374D1}" type="presParOf" srcId="{070B9A69-7323-4B7A-AD49-24894DB58FDE}" destId="{3B97C93D-1786-4A29-AAE5-401DE50D1423}" srcOrd="3" destOrd="0" presId="urn:microsoft.com/office/officeart/2018/2/layout/IconVerticalSolidList"/>
    <dgm:cxn modelId="{FC142E91-6BBD-4755-A900-112E247DA9A1}" type="presParOf" srcId="{070B9A69-7323-4B7A-AD49-24894DB58FDE}" destId="{C1387463-E60F-487C-A4D0-C50575DE1B2C}" srcOrd="4" destOrd="0" presId="urn:microsoft.com/office/officeart/2018/2/layout/IconVerticalSolidList"/>
    <dgm:cxn modelId="{0822F966-DDF3-4174-B9BF-B53838B8C760}" type="presParOf" srcId="{C1387463-E60F-487C-A4D0-C50575DE1B2C}" destId="{ACC566F6-6EC1-42F7-BCFB-5250A855BB76}" srcOrd="0" destOrd="0" presId="urn:microsoft.com/office/officeart/2018/2/layout/IconVerticalSolidList"/>
    <dgm:cxn modelId="{0A1B47FD-ADC2-41FF-9D3B-B83EE1E157CF}" type="presParOf" srcId="{C1387463-E60F-487C-A4D0-C50575DE1B2C}" destId="{A6351450-C491-47BA-836C-679335076CC0}" srcOrd="1" destOrd="0" presId="urn:microsoft.com/office/officeart/2018/2/layout/IconVerticalSolidList"/>
    <dgm:cxn modelId="{B90934E7-6B62-4C12-A98F-B46892E0D400}" type="presParOf" srcId="{C1387463-E60F-487C-A4D0-C50575DE1B2C}" destId="{3E1C0768-3C40-488A-A8ED-8C93A12C2CF9}" srcOrd="2" destOrd="0" presId="urn:microsoft.com/office/officeart/2018/2/layout/IconVerticalSolidList"/>
    <dgm:cxn modelId="{2864DAAB-5E72-4446-9263-F5A11D681242}" type="presParOf" srcId="{C1387463-E60F-487C-A4D0-C50575DE1B2C}" destId="{E2DA750E-BC94-4B43-BC29-9D0E1FC5C235}" srcOrd="3" destOrd="0" presId="urn:microsoft.com/office/officeart/2018/2/layout/IconVerticalSolidList"/>
    <dgm:cxn modelId="{BBA5DF6F-E30F-4E11-A396-148F12E94297}" type="presParOf" srcId="{070B9A69-7323-4B7A-AD49-24894DB58FDE}" destId="{7E00879E-B83D-48F2-8C20-CEE0BAD62B70}" srcOrd="5" destOrd="0" presId="urn:microsoft.com/office/officeart/2018/2/layout/IconVerticalSolidList"/>
    <dgm:cxn modelId="{2447F9D4-B031-4A8A-A49E-DEB220C2F4BB}" type="presParOf" srcId="{070B9A69-7323-4B7A-AD49-24894DB58FDE}" destId="{F0586DF3-4883-4F3D-948E-6E06E272EA1D}" srcOrd="6" destOrd="0" presId="urn:microsoft.com/office/officeart/2018/2/layout/IconVerticalSolidList"/>
    <dgm:cxn modelId="{072CE844-240F-4557-9799-925637EAD255}" type="presParOf" srcId="{F0586DF3-4883-4F3D-948E-6E06E272EA1D}" destId="{2E040A7D-CF44-4980-AFDF-4168238EA825}" srcOrd="0" destOrd="0" presId="urn:microsoft.com/office/officeart/2018/2/layout/IconVerticalSolidList"/>
    <dgm:cxn modelId="{550EDB99-DFD2-4D6E-866B-737B0C097E66}" type="presParOf" srcId="{F0586DF3-4883-4F3D-948E-6E06E272EA1D}" destId="{9EE9725F-B760-4020-9326-2417DFE3208F}" srcOrd="1" destOrd="0" presId="urn:microsoft.com/office/officeart/2018/2/layout/IconVerticalSolidList"/>
    <dgm:cxn modelId="{525D652C-01C6-45DB-A0BD-DD725C483C76}" type="presParOf" srcId="{F0586DF3-4883-4F3D-948E-6E06E272EA1D}" destId="{68A6E420-AA26-4F7B-8E37-090701D592B7}" srcOrd="2" destOrd="0" presId="urn:microsoft.com/office/officeart/2018/2/layout/IconVerticalSolidList"/>
    <dgm:cxn modelId="{14EA96D4-7F58-494B-B5EE-B01EEA51170A}" type="presParOf" srcId="{F0586DF3-4883-4F3D-948E-6E06E272EA1D}" destId="{D8AB4DA2-0770-46D4-ACC1-5D58E8756D21}"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ED92C3-FA27-4241-BAC2-1CA317C41655}" type="doc">
      <dgm:prSet loTypeId="urn:microsoft.com/office/officeart/2016/7/layout/RepeatingBendingProcessNew" loCatId="process" qsTypeId="urn:microsoft.com/office/officeart/2005/8/quickstyle/simple4" qsCatId="simple" csTypeId="urn:microsoft.com/office/officeart/2005/8/colors/accent1_2" csCatId="accent1" phldr="1"/>
      <dgm:spPr/>
      <dgm:t>
        <a:bodyPr/>
        <a:lstStyle/>
        <a:p>
          <a:endParaRPr lang="en-US"/>
        </a:p>
      </dgm:t>
    </dgm:pt>
    <dgm:pt modelId="{DAFCD26A-5429-43E8-9083-1E55F00F8C10}">
      <dgm:prSet/>
      <dgm:spPr/>
      <dgm:t>
        <a:bodyPr/>
        <a:lstStyle/>
        <a:p>
          <a:pPr>
            <a:lnSpc>
              <a:spcPct val="100000"/>
            </a:lnSpc>
          </a:pPr>
          <a:r>
            <a:rPr lang="en-GB"/>
            <a:t>Aim’s</a:t>
          </a:r>
          <a:endParaRPr lang="en-US"/>
        </a:p>
      </dgm:t>
    </dgm:pt>
    <dgm:pt modelId="{0B139AE9-E6CA-489B-9AD3-E2A8C460899B}" type="parTrans" cxnId="{25286ED0-7AF5-418B-805D-48791D130ADC}">
      <dgm:prSet/>
      <dgm:spPr/>
      <dgm:t>
        <a:bodyPr/>
        <a:lstStyle/>
        <a:p>
          <a:endParaRPr lang="en-US"/>
        </a:p>
      </dgm:t>
    </dgm:pt>
    <dgm:pt modelId="{EAC422FD-F19E-4A68-A684-CC22E5A6429A}" type="sibTrans" cxnId="{25286ED0-7AF5-418B-805D-48791D130ADC}">
      <dgm:prSet/>
      <dgm:spPr/>
      <dgm:t>
        <a:bodyPr/>
        <a:lstStyle/>
        <a:p>
          <a:endParaRPr lang="en-US"/>
        </a:p>
      </dgm:t>
    </dgm:pt>
    <dgm:pt modelId="{210D4412-62DD-4274-8816-22562116AC7A}">
      <dgm:prSet/>
      <dgm:spPr/>
      <dgm:t>
        <a:bodyPr/>
        <a:lstStyle/>
        <a:p>
          <a:pPr>
            <a:lnSpc>
              <a:spcPct val="100000"/>
            </a:lnSpc>
          </a:pPr>
          <a:r>
            <a:rPr lang="en-GB" dirty="0"/>
            <a:t>Develop a GIS solution to process data and display within a web environment.</a:t>
          </a:r>
          <a:endParaRPr lang="en-US" dirty="0"/>
        </a:p>
      </dgm:t>
    </dgm:pt>
    <dgm:pt modelId="{333BDC7D-C763-46D4-9636-7D3E5F83B409}" type="parTrans" cxnId="{68E7CE79-9398-40E6-9809-CCB57FC085AB}">
      <dgm:prSet/>
      <dgm:spPr/>
      <dgm:t>
        <a:bodyPr/>
        <a:lstStyle/>
        <a:p>
          <a:endParaRPr lang="en-US"/>
        </a:p>
      </dgm:t>
    </dgm:pt>
    <dgm:pt modelId="{A0AE3461-59F2-4DFD-8F69-34323C8688FD}" type="sibTrans" cxnId="{68E7CE79-9398-40E6-9809-CCB57FC085AB}">
      <dgm:prSet/>
      <dgm:spPr/>
      <dgm:t>
        <a:bodyPr/>
        <a:lstStyle/>
        <a:p>
          <a:endParaRPr lang="en-US"/>
        </a:p>
      </dgm:t>
    </dgm:pt>
    <dgm:pt modelId="{73177891-4BBD-4CEA-83E5-36EF5748120A}">
      <dgm:prSet/>
      <dgm:spPr/>
      <dgm:t>
        <a:bodyPr/>
        <a:lstStyle/>
        <a:p>
          <a:pPr>
            <a:lnSpc>
              <a:spcPct val="100000"/>
            </a:lnSpc>
          </a:pPr>
          <a:r>
            <a:rPr lang="en-GB"/>
            <a:t>Objectives. </a:t>
          </a:r>
          <a:endParaRPr lang="en-US"/>
        </a:p>
      </dgm:t>
    </dgm:pt>
    <dgm:pt modelId="{F42A5E55-7C1F-4074-A68F-2B73D74FEAEA}" type="parTrans" cxnId="{0CCE4C8D-EBD8-49B7-AD4A-DC58E20994AF}">
      <dgm:prSet/>
      <dgm:spPr/>
      <dgm:t>
        <a:bodyPr/>
        <a:lstStyle/>
        <a:p>
          <a:endParaRPr lang="en-US"/>
        </a:p>
      </dgm:t>
    </dgm:pt>
    <dgm:pt modelId="{EA1D6C1A-2FFC-4912-BFBE-6A8B9EBC3A77}" type="sibTrans" cxnId="{0CCE4C8D-EBD8-49B7-AD4A-DC58E20994AF}">
      <dgm:prSet/>
      <dgm:spPr/>
      <dgm:t>
        <a:bodyPr/>
        <a:lstStyle/>
        <a:p>
          <a:endParaRPr lang="en-US"/>
        </a:p>
      </dgm:t>
    </dgm:pt>
    <dgm:pt modelId="{8D0B9377-548E-492F-A70D-38BC77085A43}">
      <dgm:prSet/>
      <dgm:spPr/>
      <dgm:t>
        <a:bodyPr/>
        <a:lstStyle/>
        <a:p>
          <a:pPr>
            <a:lnSpc>
              <a:spcPct val="100000"/>
            </a:lnSpc>
          </a:pPr>
          <a:r>
            <a:rPr lang="en-GB" dirty="0"/>
            <a:t>Facilitate the analysis of a pre-defined official administrative locations. With visualisations and mapping software showing locations.</a:t>
          </a:r>
          <a:endParaRPr lang="en-US" dirty="0"/>
        </a:p>
      </dgm:t>
    </dgm:pt>
    <dgm:pt modelId="{ADA67104-AFB4-469F-99CB-EF49DFD06D40}" type="parTrans" cxnId="{323DAC74-86BC-43E4-878E-63167A0B7D91}">
      <dgm:prSet/>
      <dgm:spPr/>
      <dgm:t>
        <a:bodyPr/>
        <a:lstStyle/>
        <a:p>
          <a:endParaRPr lang="en-US"/>
        </a:p>
      </dgm:t>
    </dgm:pt>
    <dgm:pt modelId="{5B2B3DA4-99A4-4644-909E-FE1A238C952B}" type="sibTrans" cxnId="{323DAC74-86BC-43E4-878E-63167A0B7D91}">
      <dgm:prSet/>
      <dgm:spPr/>
      <dgm:t>
        <a:bodyPr/>
        <a:lstStyle/>
        <a:p>
          <a:endParaRPr lang="en-US"/>
        </a:p>
      </dgm:t>
    </dgm:pt>
    <dgm:pt modelId="{6C3FA33B-51F9-4C8E-8141-F2B2E14A66EA}">
      <dgm:prSet/>
      <dgm:spPr/>
      <dgm:t>
        <a:bodyPr/>
        <a:lstStyle/>
        <a:p>
          <a:pPr>
            <a:lnSpc>
              <a:spcPct val="100000"/>
            </a:lnSpc>
          </a:pPr>
          <a:r>
            <a:rPr lang="en-GB" dirty="0"/>
            <a:t>Facilitate the analysis of a vernacular region\locations that may or may not relate to an existing official admin locations.</a:t>
          </a:r>
          <a:endParaRPr lang="en-US" dirty="0"/>
        </a:p>
      </dgm:t>
    </dgm:pt>
    <dgm:pt modelId="{2F261D15-3273-4694-BC28-EB2FC90BC7CC}" type="parTrans" cxnId="{B09F668E-C15F-4D0A-B6A7-DA9ECC2DFF0F}">
      <dgm:prSet/>
      <dgm:spPr/>
      <dgm:t>
        <a:bodyPr/>
        <a:lstStyle/>
        <a:p>
          <a:endParaRPr lang="en-US"/>
        </a:p>
      </dgm:t>
    </dgm:pt>
    <dgm:pt modelId="{F62DE5A1-E790-4E40-A417-1C9997DDD0C1}" type="sibTrans" cxnId="{B09F668E-C15F-4D0A-B6A7-DA9ECC2DFF0F}">
      <dgm:prSet/>
      <dgm:spPr/>
      <dgm:t>
        <a:bodyPr/>
        <a:lstStyle/>
        <a:p>
          <a:endParaRPr lang="en-US"/>
        </a:p>
      </dgm:t>
    </dgm:pt>
    <dgm:pt modelId="{2F87564F-9479-429D-AFE8-6D8A70D33879}">
      <dgm:prSet/>
      <dgm:spPr/>
      <dgm:t>
        <a:bodyPr/>
        <a:lstStyle/>
        <a:p>
          <a:pPr>
            <a:lnSpc>
              <a:spcPct val="100000"/>
            </a:lnSpc>
          </a:pPr>
          <a:r>
            <a:rPr lang="en-GB"/>
            <a:t>Group/process research information into age demographic result.</a:t>
          </a:r>
          <a:endParaRPr lang="en-US"/>
        </a:p>
      </dgm:t>
    </dgm:pt>
    <dgm:pt modelId="{4CAF52AD-52E0-48AD-90C8-D0E0A9303A36}" type="parTrans" cxnId="{B16047BE-392D-4CEA-8BAF-F0D95D1BDB25}">
      <dgm:prSet/>
      <dgm:spPr/>
      <dgm:t>
        <a:bodyPr/>
        <a:lstStyle/>
        <a:p>
          <a:endParaRPr lang="en-US"/>
        </a:p>
      </dgm:t>
    </dgm:pt>
    <dgm:pt modelId="{43C6FE5D-25B7-4977-BAD9-D79226C5C5DC}" type="sibTrans" cxnId="{B16047BE-392D-4CEA-8BAF-F0D95D1BDB25}">
      <dgm:prSet/>
      <dgm:spPr/>
      <dgm:t>
        <a:bodyPr/>
        <a:lstStyle/>
        <a:p>
          <a:endParaRPr lang="en-US"/>
        </a:p>
      </dgm:t>
    </dgm:pt>
    <dgm:pt modelId="{F6FED5D0-67F8-4325-9ACE-0EB52A2BB084}">
      <dgm:prSet/>
      <dgm:spPr/>
      <dgm:t>
        <a:bodyPr/>
        <a:lstStyle/>
        <a:p>
          <a:pPr>
            <a:lnSpc>
              <a:spcPct val="100000"/>
            </a:lnSpc>
          </a:pPr>
          <a:r>
            <a:rPr lang="en-GB"/>
            <a:t>Provide a simple user interface, and procedure of software that allow a user to exploit the full functionality of the created software solution.</a:t>
          </a:r>
          <a:endParaRPr lang="en-US"/>
        </a:p>
      </dgm:t>
    </dgm:pt>
    <dgm:pt modelId="{065324E3-D634-401C-B639-BCE5E155E8DD}" type="parTrans" cxnId="{B0D1A3DB-51BF-4239-960F-79D7770A3ECB}">
      <dgm:prSet/>
      <dgm:spPr/>
      <dgm:t>
        <a:bodyPr/>
        <a:lstStyle/>
        <a:p>
          <a:endParaRPr lang="en-US"/>
        </a:p>
      </dgm:t>
    </dgm:pt>
    <dgm:pt modelId="{DB211FB2-D746-4BBD-997A-90BC602FEFD7}" type="sibTrans" cxnId="{B0D1A3DB-51BF-4239-960F-79D7770A3ECB}">
      <dgm:prSet/>
      <dgm:spPr/>
      <dgm:t>
        <a:bodyPr/>
        <a:lstStyle/>
        <a:p>
          <a:endParaRPr lang="en-US"/>
        </a:p>
      </dgm:t>
    </dgm:pt>
    <dgm:pt modelId="{7CFB26B9-C299-48D6-BF1E-46D40057583F}" type="pres">
      <dgm:prSet presAssocID="{20ED92C3-FA27-4241-BAC2-1CA317C41655}" presName="Name0" presStyleCnt="0">
        <dgm:presLayoutVars>
          <dgm:dir/>
          <dgm:resizeHandles val="exact"/>
        </dgm:presLayoutVars>
      </dgm:prSet>
      <dgm:spPr/>
    </dgm:pt>
    <dgm:pt modelId="{DA742C51-7A55-416C-9844-F8419009FD7C}" type="pres">
      <dgm:prSet presAssocID="{DAFCD26A-5429-43E8-9083-1E55F00F8C10}" presName="node" presStyleLbl="node1" presStyleIdx="0" presStyleCnt="7">
        <dgm:presLayoutVars>
          <dgm:bulletEnabled val="1"/>
        </dgm:presLayoutVars>
      </dgm:prSet>
      <dgm:spPr/>
    </dgm:pt>
    <dgm:pt modelId="{5EFB4B25-7665-49B1-81A8-FBBF67ED3D52}" type="pres">
      <dgm:prSet presAssocID="{EAC422FD-F19E-4A68-A684-CC22E5A6429A}" presName="sibTrans" presStyleLbl="sibTrans1D1" presStyleIdx="0" presStyleCnt="6"/>
      <dgm:spPr/>
    </dgm:pt>
    <dgm:pt modelId="{52A85ED9-C121-4C56-ADA2-3D133E67C1CE}" type="pres">
      <dgm:prSet presAssocID="{EAC422FD-F19E-4A68-A684-CC22E5A6429A}" presName="connectorText" presStyleLbl="sibTrans1D1" presStyleIdx="0" presStyleCnt="6"/>
      <dgm:spPr/>
    </dgm:pt>
    <dgm:pt modelId="{2BB417A9-6E79-4839-8DA4-BC01BB519639}" type="pres">
      <dgm:prSet presAssocID="{210D4412-62DD-4274-8816-22562116AC7A}" presName="node" presStyleLbl="node1" presStyleIdx="1" presStyleCnt="7">
        <dgm:presLayoutVars>
          <dgm:bulletEnabled val="1"/>
        </dgm:presLayoutVars>
      </dgm:prSet>
      <dgm:spPr/>
    </dgm:pt>
    <dgm:pt modelId="{A49FB9E2-152E-426F-AD47-983F26704325}" type="pres">
      <dgm:prSet presAssocID="{A0AE3461-59F2-4DFD-8F69-34323C8688FD}" presName="sibTrans" presStyleLbl="sibTrans1D1" presStyleIdx="1" presStyleCnt="6"/>
      <dgm:spPr/>
    </dgm:pt>
    <dgm:pt modelId="{1BF86563-0A87-46F3-BBBD-B981B0245F6D}" type="pres">
      <dgm:prSet presAssocID="{A0AE3461-59F2-4DFD-8F69-34323C8688FD}" presName="connectorText" presStyleLbl="sibTrans1D1" presStyleIdx="1" presStyleCnt="6"/>
      <dgm:spPr/>
    </dgm:pt>
    <dgm:pt modelId="{66229478-8B18-4E28-A7C8-50753CB1DB75}" type="pres">
      <dgm:prSet presAssocID="{73177891-4BBD-4CEA-83E5-36EF5748120A}" presName="node" presStyleLbl="node1" presStyleIdx="2" presStyleCnt="7">
        <dgm:presLayoutVars>
          <dgm:bulletEnabled val="1"/>
        </dgm:presLayoutVars>
      </dgm:prSet>
      <dgm:spPr/>
    </dgm:pt>
    <dgm:pt modelId="{69A4B092-4CE0-4E00-9D5B-1ED0D02ECAD7}" type="pres">
      <dgm:prSet presAssocID="{EA1D6C1A-2FFC-4912-BFBE-6A8B9EBC3A77}" presName="sibTrans" presStyleLbl="sibTrans1D1" presStyleIdx="2" presStyleCnt="6"/>
      <dgm:spPr/>
    </dgm:pt>
    <dgm:pt modelId="{E850AC9F-60D9-4422-9335-D9875460930D}" type="pres">
      <dgm:prSet presAssocID="{EA1D6C1A-2FFC-4912-BFBE-6A8B9EBC3A77}" presName="connectorText" presStyleLbl="sibTrans1D1" presStyleIdx="2" presStyleCnt="6"/>
      <dgm:spPr/>
    </dgm:pt>
    <dgm:pt modelId="{AA0BEDC4-4786-4CFD-8306-2D32F418F7EE}" type="pres">
      <dgm:prSet presAssocID="{8D0B9377-548E-492F-A70D-38BC77085A43}" presName="node" presStyleLbl="node1" presStyleIdx="3" presStyleCnt="7">
        <dgm:presLayoutVars>
          <dgm:bulletEnabled val="1"/>
        </dgm:presLayoutVars>
      </dgm:prSet>
      <dgm:spPr/>
    </dgm:pt>
    <dgm:pt modelId="{008D633F-2D3B-4301-BD2E-2DFB19058C73}" type="pres">
      <dgm:prSet presAssocID="{5B2B3DA4-99A4-4644-909E-FE1A238C952B}" presName="sibTrans" presStyleLbl="sibTrans1D1" presStyleIdx="3" presStyleCnt="6"/>
      <dgm:spPr/>
    </dgm:pt>
    <dgm:pt modelId="{58657B61-72B0-43F3-948C-59843A942E2C}" type="pres">
      <dgm:prSet presAssocID="{5B2B3DA4-99A4-4644-909E-FE1A238C952B}" presName="connectorText" presStyleLbl="sibTrans1D1" presStyleIdx="3" presStyleCnt="6"/>
      <dgm:spPr/>
    </dgm:pt>
    <dgm:pt modelId="{38297E61-A916-4305-B5E2-3EB42FEAAFDE}" type="pres">
      <dgm:prSet presAssocID="{6C3FA33B-51F9-4C8E-8141-F2B2E14A66EA}" presName="node" presStyleLbl="node1" presStyleIdx="4" presStyleCnt="7">
        <dgm:presLayoutVars>
          <dgm:bulletEnabled val="1"/>
        </dgm:presLayoutVars>
      </dgm:prSet>
      <dgm:spPr/>
    </dgm:pt>
    <dgm:pt modelId="{11F6DDCA-9F52-4E5C-A760-CB53C7F4BABD}" type="pres">
      <dgm:prSet presAssocID="{F62DE5A1-E790-4E40-A417-1C9997DDD0C1}" presName="sibTrans" presStyleLbl="sibTrans1D1" presStyleIdx="4" presStyleCnt="6"/>
      <dgm:spPr/>
    </dgm:pt>
    <dgm:pt modelId="{C69F7452-CFB5-4239-91DC-4526ED328390}" type="pres">
      <dgm:prSet presAssocID="{F62DE5A1-E790-4E40-A417-1C9997DDD0C1}" presName="connectorText" presStyleLbl="sibTrans1D1" presStyleIdx="4" presStyleCnt="6"/>
      <dgm:spPr/>
    </dgm:pt>
    <dgm:pt modelId="{2AE73526-CB9D-4854-B8D3-3518EE8E81F7}" type="pres">
      <dgm:prSet presAssocID="{2F87564F-9479-429D-AFE8-6D8A70D33879}" presName="node" presStyleLbl="node1" presStyleIdx="5" presStyleCnt="7">
        <dgm:presLayoutVars>
          <dgm:bulletEnabled val="1"/>
        </dgm:presLayoutVars>
      </dgm:prSet>
      <dgm:spPr/>
    </dgm:pt>
    <dgm:pt modelId="{6E24C78E-C8DF-43AE-AFA1-BE46D1692603}" type="pres">
      <dgm:prSet presAssocID="{43C6FE5D-25B7-4977-BAD9-D79226C5C5DC}" presName="sibTrans" presStyleLbl="sibTrans1D1" presStyleIdx="5" presStyleCnt="6"/>
      <dgm:spPr/>
    </dgm:pt>
    <dgm:pt modelId="{6F2E7B23-8660-4D27-BDE2-50FBD258B44B}" type="pres">
      <dgm:prSet presAssocID="{43C6FE5D-25B7-4977-BAD9-D79226C5C5DC}" presName="connectorText" presStyleLbl="sibTrans1D1" presStyleIdx="5" presStyleCnt="6"/>
      <dgm:spPr/>
    </dgm:pt>
    <dgm:pt modelId="{AB793D73-EEF3-41A1-B2DD-7D6A96C55C77}" type="pres">
      <dgm:prSet presAssocID="{F6FED5D0-67F8-4325-9ACE-0EB52A2BB084}" presName="node" presStyleLbl="node1" presStyleIdx="6" presStyleCnt="7">
        <dgm:presLayoutVars>
          <dgm:bulletEnabled val="1"/>
        </dgm:presLayoutVars>
      </dgm:prSet>
      <dgm:spPr/>
    </dgm:pt>
  </dgm:ptLst>
  <dgm:cxnLst>
    <dgm:cxn modelId="{7DA54C08-52D6-4CC3-A451-137DD3590EB2}" type="presOf" srcId="{EAC422FD-F19E-4A68-A684-CC22E5A6429A}" destId="{5EFB4B25-7665-49B1-81A8-FBBF67ED3D52}" srcOrd="0" destOrd="0" presId="urn:microsoft.com/office/officeart/2016/7/layout/RepeatingBendingProcessNew"/>
    <dgm:cxn modelId="{C65F7F15-81F1-4CC3-B82A-5A2AA510C74B}" type="presOf" srcId="{5B2B3DA4-99A4-4644-909E-FE1A238C952B}" destId="{58657B61-72B0-43F3-948C-59843A942E2C}" srcOrd="1" destOrd="0" presId="urn:microsoft.com/office/officeart/2016/7/layout/RepeatingBendingProcessNew"/>
    <dgm:cxn modelId="{DC2F3F1E-5191-489C-ACB4-C22A4FF2AAEF}" type="presOf" srcId="{F6FED5D0-67F8-4325-9ACE-0EB52A2BB084}" destId="{AB793D73-EEF3-41A1-B2DD-7D6A96C55C77}" srcOrd="0" destOrd="0" presId="urn:microsoft.com/office/officeart/2016/7/layout/RepeatingBendingProcessNew"/>
    <dgm:cxn modelId="{E1F5C820-CBB4-433E-812E-FA28A7496A25}" type="presOf" srcId="{8D0B9377-548E-492F-A70D-38BC77085A43}" destId="{AA0BEDC4-4786-4CFD-8306-2D32F418F7EE}" srcOrd="0" destOrd="0" presId="urn:microsoft.com/office/officeart/2016/7/layout/RepeatingBendingProcessNew"/>
    <dgm:cxn modelId="{02745329-5A28-434A-8812-38CC60EA5B7E}" type="presOf" srcId="{6C3FA33B-51F9-4C8E-8141-F2B2E14A66EA}" destId="{38297E61-A916-4305-B5E2-3EB42FEAAFDE}" srcOrd="0" destOrd="0" presId="urn:microsoft.com/office/officeart/2016/7/layout/RepeatingBendingProcessNew"/>
    <dgm:cxn modelId="{575EB33D-6B9E-4201-89E2-B5474154FB40}" type="presOf" srcId="{EAC422FD-F19E-4A68-A684-CC22E5A6429A}" destId="{52A85ED9-C121-4C56-ADA2-3D133E67C1CE}" srcOrd="1" destOrd="0" presId="urn:microsoft.com/office/officeart/2016/7/layout/RepeatingBendingProcessNew"/>
    <dgm:cxn modelId="{5451D95B-6B4D-4E88-9A2F-86980190CB1D}" type="presOf" srcId="{EA1D6C1A-2FFC-4912-BFBE-6A8B9EBC3A77}" destId="{E850AC9F-60D9-4422-9335-D9875460930D}" srcOrd="1" destOrd="0" presId="urn:microsoft.com/office/officeart/2016/7/layout/RepeatingBendingProcessNew"/>
    <dgm:cxn modelId="{9AEF5744-6B58-43D9-AA43-EC12B1B8CB55}" type="presOf" srcId="{20ED92C3-FA27-4241-BAC2-1CA317C41655}" destId="{7CFB26B9-C299-48D6-BF1E-46D40057583F}" srcOrd="0" destOrd="0" presId="urn:microsoft.com/office/officeart/2016/7/layout/RepeatingBendingProcessNew"/>
    <dgm:cxn modelId="{8913D46A-3CE1-4D69-9B44-92E17A77AF1D}" type="presOf" srcId="{F62DE5A1-E790-4E40-A417-1C9997DDD0C1}" destId="{11F6DDCA-9F52-4E5C-A760-CB53C7F4BABD}" srcOrd="0" destOrd="0" presId="urn:microsoft.com/office/officeart/2016/7/layout/RepeatingBendingProcessNew"/>
    <dgm:cxn modelId="{EC92B34E-FB4C-42C0-8818-0292B1A9F882}" type="presOf" srcId="{A0AE3461-59F2-4DFD-8F69-34323C8688FD}" destId="{A49FB9E2-152E-426F-AD47-983F26704325}" srcOrd="0" destOrd="0" presId="urn:microsoft.com/office/officeart/2016/7/layout/RepeatingBendingProcessNew"/>
    <dgm:cxn modelId="{4998A44F-66B7-4639-B02D-72D9C7B2CECC}" type="presOf" srcId="{EA1D6C1A-2FFC-4912-BFBE-6A8B9EBC3A77}" destId="{69A4B092-4CE0-4E00-9D5B-1ED0D02ECAD7}" srcOrd="0" destOrd="0" presId="urn:microsoft.com/office/officeart/2016/7/layout/RepeatingBendingProcessNew"/>
    <dgm:cxn modelId="{36ECAE51-34AB-44F2-BB37-0A8543039445}" type="presOf" srcId="{5B2B3DA4-99A4-4644-909E-FE1A238C952B}" destId="{008D633F-2D3B-4301-BD2E-2DFB19058C73}" srcOrd="0" destOrd="0" presId="urn:microsoft.com/office/officeart/2016/7/layout/RepeatingBendingProcessNew"/>
    <dgm:cxn modelId="{1D1D4373-2F60-4BF1-802E-E461E5ADEE5E}" type="presOf" srcId="{210D4412-62DD-4274-8816-22562116AC7A}" destId="{2BB417A9-6E79-4839-8DA4-BC01BB519639}" srcOrd="0" destOrd="0" presId="urn:microsoft.com/office/officeart/2016/7/layout/RepeatingBendingProcessNew"/>
    <dgm:cxn modelId="{323DAC74-86BC-43E4-878E-63167A0B7D91}" srcId="{20ED92C3-FA27-4241-BAC2-1CA317C41655}" destId="{8D0B9377-548E-492F-A70D-38BC77085A43}" srcOrd="3" destOrd="0" parTransId="{ADA67104-AFB4-469F-99CB-EF49DFD06D40}" sibTransId="{5B2B3DA4-99A4-4644-909E-FE1A238C952B}"/>
    <dgm:cxn modelId="{68E7CE79-9398-40E6-9809-CCB57FC085AB}" srcId="{20ED92C3-FA27-4241-BAC2-1CA317C41655}" destId="{210D4412-62DD-4274-8816-22562116AC7A}" srcOrd="1" destOrd="0" parTransId="{333BDC7D-C763-46D4-9636-7D3E5F83B409}" sibTransId="{A0AE3461-59F2-4DFD-8F69-34323C8688FD}"/>
    <dgm:cxn modelId="{0CCE4C8D-EBD8-49B7-AD4A-DC58E20994AF}" srcId="{20ED92C3-FA27-4241-BAC2-1CA317C41655}" destId="{73177891-4BBD-4CEA-83E5-36EF5748120A}" srcOrd="2" destOrd="0" parTransId="{F42A5E55-7C1F-4074-A68F-2B73D74FEAEA}" sibTransId="{EA1D6C1A-2FFC-4912-BFBE-6A8B9EBC3A77}"/>
    <dgm:cxn modelId="{B09F668E-C15F-4D0A-B6A7-DA9ECC2DFF0F}" srcId="{20ED92C3-FA27-4241-BAC2-1CA317C41655}" destId="{6C3FA33B-51F9-4C8E-8141-F2B2E14A66EA}" srcOrd="4" destOrd="0" parTransId="{2F261D15-3273-4694-BC28-EB2FC90BC7CC}" sibTransId="{F62DE5A1-E790-4E40-A417-1C9997DDD0C1}"/>
    <dgm:cxn modelId="{FD5590A4-3B9B-4F9D-85CD-E0E37BB10B78}" type="presOf" srcId="{DAFCD26A-5429-43E8-9083-1E55F00F8C10}" destId="{DA742C51-7A55-416C-9844-F8419009FD7C}" srcOrd="0" destOrd="0" presId="urn:microsoft.com/office/officeart/2016/7/layout/RepeatingBendingProcessNew"/>
    <dgm:cxn modelId="{AB1CA5B8-2CFB-40DF-84EF-BD128B7164A9}" type="presOf" srcId="{43C6FE5D-25B7-4977-BAD9-D79226C5C5DC}" destId="{6E24C78E-C8DF-43AE-AFA1-BE46D1692603}" srcOrd="0" destOrd="0" presId="urn:microsoft.com/office/officeart/2016/7/layout/RepeatingBendingProcessNew"/>
    <dgm:cxn modelId="{4F20B1BC-C7E2-4015-B0CE-6EA62F44DBB6}" type="presOf" srcId="{F62DE5A1-E790-4E40-A417-1C9997DDD0C1}" destId="{C69F7452-CFB5-4239-91DC-4526ED328390}" srcOrd="1" destOrd="0" presId="urn:microsoft.com/office/officeart/2016/7/layout/RepeatingBendingProcessNew"/>
    <dgm:cxn modelId="{B16047BE-392D-4CEA-8BAF-F0D95D1BDB25}" srcId="{20ED92C3-FA27-4241-BAC2-1CA317C41655}" destId="{2F87564F-9479-429D-AFE8-6D8A70D33879}" srcOrd="5" destOrd="0" parTransId="{4CAF52AD-52E0-48AD-90C8-D0E0A9303A36}" sibTransId="{43C6FE5D-25B7-4977-BAD9-D79226C5C5DC}"/>
    <dgm:cxn modelId="{25286ED0-7AF5-418B-805D-48791D130ADC}" srcId="{20ED92C3-FA27-4241-BAC2-1CA317C41655}" destId="{DAFCD26A-5429-43E8-9083-1E55F00F8C10}" srcOrd="0" destOrd="0" parTransId="{0B139AE9-E6CA-489B-9AD3-E2A8C460899B}" sibTransId="{EAC422FD-F19E-4A68-A684-CC22E5A6429A}"/>
    <dgm:cxn modelId="{C25367D5-B23D-4864-9F3B-4047965A449E}" type="presOf" srcId="{73177891-4BBD-4CEA-83E5-36EF5748120A}" destId="{66229478-8B18-4E28-A7C8-50753CB1DB75}" srcOrd="0" destOrd="0" presId="urn:microsoft.com/office/officeart/2016/7/layout/RepeatingBendingProcessNew"/>
    <dgm:cxn modelId="{F680E3D8-0B49-4911-A173-FE8E5908E08E}" type="presOf" srcId="{A0AE3461-59F2-4DFD-8F69-34323C8688FD}" destId="{1BF86563-0A87-46F3-BBBD-B981B0245F6D}" srcOrd="1" destOrd="0" presId="urn:microsoft.com/office/officeart/2016/7/layout/RepeatingBendingProcessNew"/>
    <dgm:cxn modelId="{D3C8E9D8-6CDA-4A15-8E67-CD32C0913865}" type="presOf" srcId="{2F87564F-9479-429D-AFE8-6D8A70D33879}" destId="{2AE73526-CB9D-4854-B8D3-3518EE8E81F7}" srcOrd="0" destOrd="0" presId="urn:microsoft.com/office/officeart/2016/7/layout/RepeatingBendingProcessNew"/>
    <dgm:cxn modelId="{B0D1A3DB-51BF-4239-960F-79D7770A3ECB}" srcId="{20ED92C3-FA27-4241-BAC2-1CA317C41655}" destId="{F6FED5D0-67F8-4325-9ACE-0EB52A2BB084}" srcOrd="6" destOrd="0" parTransId="{065324E3-D634-401C-B639-BCE5E155E8DD}" sibTransId="{DB211FB2-D746-4BBD-997A-90BC602FEFD7}"/>
    <dgm:cxn modelId="{3F6A2BF3-B104-4EC1-944D-70D704DBCF22}" type="presOf" srcId="{43C6FE5D-25B7-4977-BAD9-D79226C5C5DC}" destId="{6F2E7B23-8660-4D27-BDE2-50FBD258B44B}" srcOrd="1" destOrd="0" presId="urn:microsoft.com/office/officeart/2016/7/layout/RepeatingBendingProcessNew"/>
    <dgm:cxn modelId="{2A4F1EBC-2D10-43B0-BC10-9BA3806705F8}" type="presParOf" srcId="{7CFB26B9-C299-48D6-BF1E-46D40057583F}" destId="{DA742C51-7A55-416C-9844-F8419009FD7C}" srcOrd="0" destOrd="0" presId="urn:microsoft.com/office/officeart/2016/7/layout/RepeatingBendingProcessNew"/>
    <dgm:cxn modelId="{1DC81941-1DB3-43F8-ADF4-6042271169D8}" type="presParOf" srcId="{7CFB26B9-C299-48D6-BF1E-46D40057583F}" destId="{5EFB4B25-7665-49B1-81A8-FBBF67ED3D52}" srcOrd="1" destOrd="0" presId="urn:microsoft.com/office/officeart/2016/7/layout/RepeatingBendingProcessNew"/>
    <dgm:cxn modelId="{1F3B3FFE-ADBA-49E1-8C22-2FCE7CCFD34F}" type="presParOf" srcId="{5EFB4B25-7665-49B1-81A8-FBBF67ED3D52}" destId="{52A85ED9-C121-4C56-ADA2-3D133E67C1CE}" srcOrd="0" destOrd="0" presId="urn:microsoft.com/office/officeart/2016/7/layout/RepeatingBendingProcessNew"/>
    <dgm:cxn modelId="{CEE7EDAD-B43F-4107-8F9F-DDBC74B15206}" type="presParOf" srcId="{7CFB26B9-C299-48D6-BF1E-46D40057583F}" destId="{2BB417A9-6E79-4839-8DA4-BC01BB519639}" srcOrd="2" destOrd="0" presId="urn:microsoft.com/office/officeart/2016/7/layout/RepeatingBendingProcessNew"/>
    <dgm:cxn modelId="{A73C601F-F194-49C6-85AE-F2F3A0383DA2}" type="presParOf" srcId="{7CFB26B9-C299-48D6-BF1E-46D40057583F}" destId="{A49FB9E2-152E-426F-AD47-983F26704325}" srcOrd="3" destOrd="0" presId="urn:microsoft.com/office/officeart/2016/7/layout/RepeatingBendingProcessNew"/>
    <dgm:cxn modelId="{30636C88-4380-44ED-A6AA-69B4B4AD01D1}" type="presParOf" srcId="{A49FB9E2-152E-426F-AD47-983F26704325}" destId="{1BF86563-0A87-46F3-BBBD-B981B0245F6D}" srcOrd="0" destOrd="0" presId="urn:microsoft.com/office/officeart/2016/7/layout/RepeatingBendingProcessNew"/>
    <dgm:cxn modelId="{C6177347-4992-4BDB-9B6D-6A54047E2C35}" type="presParOf" srcId="{7CFB26B9-C299-48D6-BF1E-46D40057583F}" destId="{66229478-8B18-4E28-A7C8-50753CB1DB75}" srcOrd="4" destOrd="0" presId="urn:microsoft.com/office/officeart/2016/7/layout/RepeatingBendingProcessNew"/>
    <dgm:cxn modelId="{F2BE1962-B1B3-4060-84A5-2CA71FF4B4C3}" type="presParOf" srcId="{7CFB26B9-C299-48D6-BF1E-46D40057583F}" destId="{69A4B092-4CE0-4E00-9D5B-1ED0D02ECAD7}" srcOrd="5" destOrd="0" presId="urn:microsoft.com/office/officeart/2016/7/layout/RepeatingBendingProcessNew"/>
    <dgm:cxn modelId="{4184201D-9625-4CB9-9A3E-3DFB018BC5E9}" type="presParOf" srcId="{69A4B092-4CE0-4E00-9D5B-1ED0D02ECAD7}" destId="{E850AC9F-60D9-4422-9335-D9875460930D}" srcOrd="0" destOrd="0" presId="urn:microsoft.com/office/officeart/2016/7/layout/RepeatingBendingProcessNew"/>
    <dgm:cxn modelId="{A145B55A-1C46-4161-8FC1-3CC3B43AADD6}" type="presParOf" srcId="{7CFB26B9-C299-48D6-BF1E-46D40057583F}" destId="{AA0BEDC4-4786-4CFD-8306-2D32F418F7EE}" srcOrd="6" destOrd="0" presId="urn:microsoft.com/office/officeart/2016/7/layout/RepeatingBendingProcessNew"/>
    <dgm:cxn modelId="{6F19893E-962C-488C-939A-11B117B6173E}" type="presParOf" srcId="{7CFB26B9-C299-48D6-BF1E-46D40057583F}" destId="{008D633F-2D3B-4301-BD2E-2DFB19058C73}" srcOrd="7" destOrd="0" presId="urn:microsoft.com/office/officeart/2016/7/layout/RepeatingBendingProcessNew"/>
    <dgm:cxn modelId="{29303456-3CE0-45AD-AD15-B60B7B278A27}" type="presParOf" srcId="{008D633F-2D3B-4301-BD2E-2DFB19058C73}" destId="{58657B61-72B0-43F3-948C-59843A942E2C}" srcOrd="0" destOrd="0" presId="urn:microsoft.com/office/officeart/2016/7/layout/RepeatingBendingProcessNew"/>
    <dgm:cxn modelId="{B95A3C74-18D3-4621-A966-6AF8A81556CC}" type="presParOf" srcId="{7CFB26B9-C299-48D6-BF1E-46D40057583F}" destId="{38297E61-A916-4305-B5E2-3EB42FEAAFDE}" srcOrd="8" destOrd="0" presId="urn:microsoft.com/office/officeart/2016/7/layout/RepeatingBendingProcessNew"/>
    <dgm:cxn modelId="{2BE6D6A7-1E35-4DB9-8DD6-C921609D1C07}" type="presParOf" srcId="{7CFB26B9-C299-48D6-BF1E-46D40057583F}" destId="{11F6DDCA-9F52-4E5C-A760-CB53C7F4BABD}" srcOrd="9" destOrd="0" presId="urn:microsoft.com/office/officeart/2016/7/layout/RepeatingBendingProcessNew"/>
    <dgm:cxn modelId="{9301BC59-624B-47A1-984D-19381B5A6BF6}" type="presParOf" srcId="{11F6DDCA-9F52-4E5C-A760-CB53C7F4BABD}" destId="{C69F7452-CFB5-4239-91DC-4526ED328390}" srcOrd="0" destOrd="0" presId="urn:microsoft.com/office/officeart/2016/7/layout/RepeatingBendingProcessNew"/>
    <dgm:cxn modelId="{6BD77A59-0D08-44BE-9C10-A08F78637206}" type="presParOf" srcId="{7CFB26B9-C299-48D6-BF1E-46D40057583F}" destId="{2AE73526-CB9D-4854-B8D3-3518EE8E81F7}" srcOrd="10" destOrd="0" presId="urn:microsoft.com/office/officeart/2016/7/layout/RepeatingBendingProcessNew"/>
    <dgm:cxn modelId="{1CA0E216-CCA0-4A57-8817-05F8CD0B845B}" type="presParOf" srcId="{7CFB26B9-C299-48D6-BF1E-46D40057583F}" destId="{6E24C78E-C8DF-43AE-AFA1-BE46D1692603}" srcOrd="11" destOrd="0" presId="urn:microsoft.com/office/officeart/2016/7/layout/RepeatingBendingProcessNew"/>
    <dgm:cxn modelId="{078B73F4-5DB7-4128-B051-782F33B5BF55}" type="presParOf" srcId="{6E24C78E-C8DF-43AE-AFA1-BE46D1692603}" destId="{6F2E7B23-8660-4D27-BDE2-50FBD258B44B}" srcOrd="0" destOrd="0" presId="urn:microsoft.com/office/officeart/2016/7/layout/RepeatingBendingProcessNew"/>
    <dgm:cxn modelId="{A4796A7E-A80E-4E5E-ADD5-F2A907EF7094}" type="presParOf" srcId="{7CFB26B9-C299-48D6-BF1E-46D40057583F}" destId="{AB793D73-EEF3-41A1-B2DD-7D6A96C55C77}" srcOrd="12"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AC4FF-55F6-4C2E-AE38-597C6F1A7A02}">
      <dsp:nvSpPr>
        <dsp:cNvPr id="0" name=""/>
        <dsp:cNvSpPr/>
      </dsp:nvSpPr>
      <dsp:spPr>
        <a:xfrm>
          <a:off x="0" y="0"/>
          <a:ext cx="6266011"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w="9525" cap="rnd" cmpd="sng" algn="ctr">
          <a:solidFill>
            <a:schemeClr val="accent2">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BA588EC2-3C5B-4E6B-9BBE-62CDB8EBE1C3}">
      <dsp:nvSpPr>
        <dsp:cNvPr id="0" name=""/>
        <dsp:cNvSpPr/>
      </dsp:nvSpPr>
      <dsp:spPr>
        <a:xfrm>
          <a:off x="0" y="0"/>
          <a:ext cx="1253202" cy="4899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Vernacular :  Everyday language\Socially accepted speech.</a:t>
          </a:r>
          <a:endParaRPr lang="en-US" sz="1200" kern="1200"/>
        </a:p>
      </dsp:txBody>
      <dsp:txXfrm>
        <a:off x="0" y="0"/>
        <a:ext cx="1253202" cy="4899547"/>
      </dsp:txXfrm>
    </dsp:sp>
    <dsp:sp modelId="{18D67F2E-7B26-4A93-B533-375C7E9985D4}">
      <dsp:nvSpPr>
        <dsp:cNvPr id="0" name=""/>
        <dsp:cNvSpPr/>
      </dsp:nvSpPr>
      <dsp:spPr>
        <a:xfrm>
          <a:off x="1347192" y="57595"/>
          <a:ext cx="4918818" cy="1151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Livia Hollenstein.</a:t>
          </a:r>
          <a:endParaRPr lang="en-US" sz="1500" kern="1200"/>
        </a:p>
      </dsp:txBody>
      <dsp:txXfrm>
        <a:off x="1347192" y="57595"/>
        <a:ext cx="4918818" cy="1151919"/>
      </dsp:txXfrm>
    </dsp:sp>
    <dsp:sp modelId="{2A26A5AF-5EEC-46A0-BBE3-BF51409FCD63}">
      <dsp:nvSpPr>
        <dsp:cNvPr id="0" name=""/>
        <dsp:cNvSpPr/>
      </dsp:nvSpPr>
      <dsp:spPr>
        <a:xfrm>
          <a:off x="1253202" y="1209515"/>
          <a:ext cx="5012808" cy="0"/>
        </a:xfrm>
        <a:prstGeom prst="line">
          <a:avLst/>
        </a:prstGeom>
        <a:solidFill>
          <a:schemeClr val="accent2">
            <a:hueOff val="0"/>
            <a:satOff val="0"/>
            <a:lumOff val="0"/>
            <a:alphaOff val="0"/>
          </a:schemeClr>
        </a:solidFill>
        <a:ln w="1587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9F7CE968-B7C5-47A6-9B6A-0DE688F5E418}">
      <dsp:nvSpPr>
        <dsp:cNvPr id="0" name=""/>
        <dsp:cNvSpPr/>
      </dsp:nvSpPr>
      <dsp:spPr>
        <a:xfrm>
          <a:off x="1347192" y="1267111"/>
          <a:ext cx="4918818" cy="1151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[1]“Humans acquire extensive spatial knowledge in the course of life, but there is a lot of vagueness inherent in the way we conceive and refer to geographic location” </a:t>
          </a:r>
          <a:endParaRPr lang="en-US" sz="1500" kern="1200"/>
        </a:p>
      </dsp:txBody>
      <dsp:txXfrm>
        <a:off x="1347192" y="1267111"/>
        <a:ext cx="4918818" cy="1151919"/>
      </dsp:txXfrm>
    </dsp:sp>
    <dsp:sp modelId="{894A64BB-7C0B-4FA9-B305-37BBC993D4A6}">
      <dsp:nvSpPr>
        <dsp:cNvPr id="0" name=""/>
        <dsp:cNvSpPr/>
      </dsp:nvSpPr>
      <dsp:spPr>
        <a:xfrm>
          <a:off x="1253202" y="2419031"/>
          <a:ext cx="5012808" cy="0"/>
        </a:xfrm>
        <a:prstGeom prst="line">
          <a:avLst/>
        </a:prstGeom>
        <a:solidFill>
          <a:schemeClr val="accent2">
            <a:hueOff val="0"/>
            <a:satOff val="0"/>
            <a:lumOff val="0"/>
            <a:alphaOff val="0"/>
          </a:schemeClr>
        </a:solidFill>
        <a:ln w="1587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7FBAB8DF-BA63-44B0-B7DA-299A8547352A}">
      <dsp:nvSpPr>
        <dsp:cNvPr id="0" name=""/>
        <dsp:cNvSpPr/>
      </dsp:nvSpPr>
      <dsp:spPr>
        <a:xfrm>
          <a:off x="1347192" y="2476627"/>
          <a:ext cx="4918818" cy="1151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Prof Chris Jones</a:t>
          </a:r>
          <a:endParaRPr lang="en-US" sz="1500" kern="1200"/>
        </a:p>
      </dsp:txBody>
      <dsp:txXfrm>
        <a:off x="1347192" y="2476627"/>
        <a:ext cx="4918818" cy="1151919"/>
      </dsp:txXfrm>
    </dsp:sp>
    <dsp:sp modelId="{FF827958-2619-4F24-AB34-823621A87235}">
      <dsp:nvSpPr>
        <dsp:cNvPr id="0" name=""/>
        <dsp:cNvSpPr/>
      </dsp:nvSpPr>
      <dsp:spPr>
        <a:xfrm>
          <a:off x="1253202" y="3628547"/>
          <a:ext cx="5012808" cy="0"/>
        </a:xfrm>
        <a:prstGeom prst="line">
          <a:avLst/>
        </a:prstGeom>
        <a:solidFill>
          <a:schemeClr val="accent2">
            <a:hueOff val="0"/>
            <a:satOff val="0"/>
            <a:lumOff val="0"/>
            <a:alphaOff val="0"/>
          </a:schemeClr>
        </a:solidFill>
        <a:ln w="1587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1C5A1F3F-B0F8-43CD-B187-AD6306339DD7}">
      <dsp:nvSpPr>
        <dsp:cNvPr id="0" name=""/>
        <dsp:cNvSpPr/>
      </dsp:nvSpPr>
      <dsp:spPr>
        <a:xfrm>
          <a:off x="1347192" y="3686143"/>
          <a:ext cx="4918818" cy="1151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[2]” Vernacular place names pose a research challenge in geographic information retrieval. There is a long standing demand from investigators for a reference collection to train their methods and evaluate their models and data.” “</a:t>
          </a:r>
          <a:endParaRPr lang="en-US" sz="1500" kern="1200"/>
        </a:p>
      </dsp:txBody>
      <dsp:txXfrm>
        <a:off x="1347192" y="3686143"/>
        <a:ext cx="4918818" cy="1151919"/>
      </dsp:txXfrm>
    </dsp:sp>
    <dsp:sp modelId="{401D3ACF-B5C9-43C0-879E-A89F8283CEC2}">
      <dsp:nvSpPr>
        <dsp:cNvPr id="0" name=""/>
        <dsp:cNvSpPr/>
      </dsp:nvSpPr>
      <dsp:spPr>
        <a:xfrm>
          <a:off x="1253202" y="4838063"/>
          <a:ext cx="5012808" cy="0"/>
        </a:xfrm>
        <a:prstGeom prst="line">
          <a:avLst/>
        </a:prstGeom>
        <a:solidFill>
          <a:schemeClr val="accent2">
            <a:hueOff val="0"/>
            <a:satOff val="0"/>
            <a:lumOff val="0"/>
            <a:alphaOff val="0"/>
          </a:schemeClr>
        </a:solidFill>
        <a:ln w="1587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E3E71-01DC-4F3D-8A5C-59A0552E3E8E}">
      <dsp:nvSpPr>
        <dsp:cNvPr id="0" name=""/>
        <dsp:cNvSpPr/>
      </dsp:nvSpPr>
      <dsp:spPr>
        <a:xfrm>
          <a:off x="902689" y="670454"/>
          <a:ext cx="1261054" cy="126105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B5A2FF-31AE-4667-9149-C62B6A174071}">
      <dsp:nvSpPr>
        <dsp:cNvPr id="0" name=""/>
        <dsp:cNvSpPr/>
      </dsp:nvSpPr>
      <dsp:spPr>
        <a:xfrm>
          <a:off x="1171439" y="939203"/>
          <a:ext cx="723555" cy="7235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CD8F8E-23FC-4113-95B1-B4CB8B551F5C}">
      <dsp:nvSpPr>
        <dsp:cNvPr id="0" name=""/>
        <dsp:cNvSpPr/>
      </dsp:nvSpPr>
      <dsp:spPr>
        <a:xfrm>
          <a:off x="499565" y="2324295"/>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The big apple ?</a:t>
          </a:r>
          <a:endParaRPr lang="en-US" sz="2700" kern="1200"/>
        </a:p>
      </dsp:txBody>
      <dsp:txXfrm>
        <a:off x="499565" y="2324295"/>
        <a:ext cx="2067302" cy="720000"/>
      </dsp:txXfrm>
    </dsp:sp>
    <dsp:sp modelId="{CF9CD523-2F0F-46CC-8A55-7315610C4A5A}">
      <dsp:nvSpPr>
        <dsp:cNvPr id="0" name=""/>
        <dsp:cNvSpPr/>
      </dsp:nvSpPr>
      <dsp:spPr>
        <a:xfrm>
          <a:off x="3331770" y="670454"/>
          <a:ext cx="1261054" cy="126105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C0A09D-7491-44B6-A258-9A688159F4FB}">
      <dsp:nvSpPr>
        <dsp:cNvPr id="0" name=""/>
        <dsp:cNvSpPr/>
      </dsp:nvSpPr>
      <dsp:spPr>
        <a:xfrm>
          <a:off x="3600519" y="939203"/>
          <a:ext cx="723555" cy="7235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24FCA8-E843-429C-BC43-252E249B91DF}">
      <dsp:nvSpPr>
        <dsp:cNvPr id="0" name=""/>
        <dsp:cNvSpPr/>
      </dsp:nvSpPr>
      <dsp:spPr>
        <a:xfrm>
          <a:off x="2928646" y="2324295"/>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The Windy City ?</a:t>
          </a:r>
          <a:endParaRPr lang="en-US" sz="2700" kern="1200"/>
        </a:p>
      </dsp:txBody>
      <dsp:txXfrm>
        <a:off x="2928646" y="2324295"/>
        <a:ext cx="2067302" cy="720000"/>
      </dsp:txXfrm>
    </dsp:sp>
    <dsp:sp modelId="{F5A5EBE6-7028-4070-8449-B77641F92A1D}">
      <dsp:nvSpPr>
        <dsp:cNvPr id="0" name=""/>
        <dsp:cNvSpPr/>
      </dsp:nvSpPr>
      <dsp:spPr>
        <a:xfrm>
          <a:off x="5760850" y="670454"/>
          <a:ext cx="1261054" cy="126105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80E623-D8F4-4E08-A2C7-4081C6E02FBC}">
      <dsp:nvSpPr>
        <dsp:cNvPr id="0" name=""/>
        <dsp:cNvSpPr/>
      </dsp:nvSpPr>
      <dsp:spPr>
        <a:xfrm>
          <a:off x="6029599" y="939203"/>
          <a:ext cx="723555" cy="7235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F041E9-DD62-4C46-8569-FA5E1A394A6C}">
      <dsp:nvSpPr>
        <dsp:cNvPr id="0" name=""/>
        <dsp:cNvSpPr/>
      </dsp:nvSpPr>
      <dsp:spPr>
        <a:xfrm>
          <a:off x="5357726" y="2324295"/>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The Square Mile ?</a:t>
          </a:r>
          <a:endParaRPr lang="en-US" sz="2700" kern="1200"/>
        </a:p>
      </dsp:txBody>
      <dsp:txXfrm>
        <a:off x="5357726" y="2324295"/>
        <a:ext cx="2067302" cy="720000"/>
      </dsp:txXfrm>
    </dsp:sp>
    <dsp:sp modelId="{57112248-835B-4A71-BF39-5486E9E95ADF}">
      <dsp:nvSpPr>
        <dsp:cNvPr id="0" name=""/>
        <dsp:cNvSpPr/>
      </dsp:nvSpPr>
      <dsp:spPr>
        <a:xfrm>
          <a:off x="8189930" y="670454"/>
          <a:ext cx="1261054" cy="126105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1BB87-FB24-40D5-8319-8FB665464406}">
      <dsp:nvSpPr>
        <dsp:cNvPr id="0" name=""/>
        <dsp:cNvSpPr/>
      </dsp:nvSpPr>
      <dsp:spPr>
        <a:xfrm>
          <a:off x="8458679" y="939203"/>
          <a:ext cx="723555" cy="7235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9F4A61-6227-454C-BB8F-78C5F363A47C}">
      <dsp:nvSpPr>
        <dsp:cNvPr id="0" name=""/>
        <dsp:cNvSpPr/>
      </dsp:nvSpPr>
      <dsp:spPr>
        <a:xfrm>
          <a:off x="7786806" y="2324295"/>
          <a:ext cx="206730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The Holy City ?</a:t>
          </a:r>
          <a:endParaRPr lang="en-US" sz="2700" kern="1200"/>
        </a:p>
      </dsp:txBody>
      <dsp:txXfrm>
        <a:off x="7786806" y="2324295"/>
        <a:ext cx="2067302"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C246E-1C36-4880-BF38-8E41F83062B5}">
      <dsp:nvSpPr>
        <dsp:cNvPr id="0" name=""/>
        <dsp:cNvSpPr/>
      </dsp:nvSpPr>
      <dsp:spPr>
        <a:xfrm>
          <a:off x="0" y="1714841"/>
          <a:ext cx="6266011" cy="146986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B826B6-1AD2-4627-AC19-298445221ECA}">
      <dsp:nvSpPr>
        <dsp:cNvPr id="0" name=""/>
        <dsp:cNvSpPr/>
      </dsp:nvSpPr>
      <dsp:spPr>
        <a:xfrm>
          <a:off x="444633" y="2045560"/>
          <a:ext cx="808425" cy="8084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447484-BC98-4CE4-A827-4FC48C6F7EC1}">
      <dsp:nvSpPr>
        <dsp:cNvPr id="0" name=""/>
        <dsp:cNvSpPr/>
      </dsp:nvSpPr>
      <dsp:spPr>
        <a:xfrm>
          <a:off x="1697693" y="1714841"/>
          <a:ext cx="2819704" cy="1469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561" tIns="155561" rIns="155561" bIns="155561" numCol="1" spcCol="1270" anchor="ctr" anchorCtr="0">
          <a:noAutofit/>
        </a:bodyPr>
        <a:lstStyle/>
        <a:p>
          <a:pPr marL="0" lvl="0" indent="0" algn="l" defTabSz="933450">
            <a:lnSpc>
              <a:spcPct val="90000"/>
            </a:lnSpc>
            <a:spcBef>
              <a:spcPct val="0"/>
            </a:spcBef>
            <a:spcAft>
              <a:spcPct val="35000"/>
            </a:spcAft>
            <a:buNone/>
          </a:pPr>
          <a:r>
            <a:rPr lang="en-GB" sz="2100" kern="1200" dirty="0"/>
            <a:t>Mapping Challenges. </a:t>
          </a:r>
        </a:p>
        <a:p>
          <a:pPr marL="0" lvl="0" indent="0" algn="l" defTabSz="933450">
            <a:lnSpc>
              <a:spcPct val="90000"/>
            </a:lnSpc>
            <a:spcBef>
              <a:spcPct val="0"/>
            </a:spcBef>
            <a:spcAft>
              <a:spcPct val="35000"/>
            </a:spcAft>
            <a:buNone/>
          </a:pPr>
          <a:r>
            <a:rPr lang="en-GB" sz="2100" kern="1200" dirty="0"/>
            <a:t>Data storage, retrieval</a:t>
          </a:r>
        </a:p>
        <a:p>
          <a:pPr marL="0" lvl="0" indent="0" algn="l" defTabSz="933450">
            <a:lnSpc>
              <a:spcPct val="90000"/>
            </a:lnSpc>
            <a:spcBef>
              <a:spcPct val="0"/>
            </a:spcBef>
            <a:spcAft>
              <a:spcPct val="35000"/>
            </a:spcAft>
            <a:buNone/>
          </a:pPr>
          <a:r>
            <a:rPr lang="en-GB" sz="2100" kern="1200" dirty="0"/>
            <a:t>presentation.</a:t>
          </a:r>
          <a:endParaRPr lang="en-US" sz="2100" kern="1200" dirty="0"/>
        </a:p>
      </dsp:txBody>
      <dsp:txXfrm>
        <a:off x="1697693" y="1714841"/>
        <a:ext cx="2819704" cy="1469864"/>
      </dsp:txXfrm>
    </dsp:sp>
    <dsp:sp modelId="{34512762-E57C-4F3E-AEE6-58F965504D80}">
      <dsp:nvSpPr>
        <dsp:cNvPr id="0" name=""/>
        <dsp:cNvSpPr/>
      </dsp:nvSpPr>
      <dsp:spPr>
        <a:xfrm>
          <a:off x="4517397" y="1714841"/>
          <a:ext cx="1748613" cy="14698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561" tIns="155561" rIns="155561" bIns="155561" numCol="1" spcCol="1270" anchor="ctr" anchorCtr="0">
          <a:noAutofit/>
        </a:bodyPr>
        <a:lstStyle/>
        <a:p>
          <a:pPr marL="0" lvl="0" indent="0" algn="l" defTabSz="622300">
            <a:lnSpc>
              <a:spcPct val="90000"/>
            </a:lnSpc>
            <a:spcBef>
              <a:spcPct val="0"/>
            </a:spcBef>
            <a:spcAft>
              <a:spcPct val="35000"/>
            </a:spcAft>
            <a:buNone/>
          </a:pPr>
          <a:r>
            <a:rPr lang="en-GB" sz="1400" kern="1200"/>
            <a:t>“ Vernacular place names pose a research challenge in geographic information retrieval. </a:t>
          </a:r>
          <a:endParaRPr lang="en-US" sz="1400" kern="1200"/>
        </a:p>
      </dsp:txBody>
      <dsp:txXfrm>
        <a:off x="4517397" y="1714841"/>
        <a:ext cx="1748613" cy="14698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03E8B-2C46-40DF-9DD3-5643C681355F}">
      <dsp:nvSpPr>
        <dsp:cNvPr id="0" name=""/>
        <dsp:cNvSpPr/>
      </dsp:nvSpPr>
      <dsp:spPr>
        <a:xfrm>
          <a:off x="0" y="2033"/>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1322B-AEB1-49C3-8A26-73C12A807148}">
      <dsp:nvSpPr>
        <dsp:cNvPr id="0" name=""/>
        <dsp:cNvSpPr/>
      </dsp:nvSpPr>
      <dsp:spPr>
        <a:xfrm>
          <a:off x="311764" y="233924"/>
          <a:ext cx="566845" cy="5668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987927-2D6A-43A0-9162-B7896220B293}">
      <dsp:nvSpPr>
        <dsp:cNvPr id="0" name=""/>
        <dsp:cNvSpPr/>
      </dsp:nvSpPr>
      <dsp:spPr>
        <a:xfrm>
          <a:off x="1190374" y="2033"/>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GB" sz="2200" kern="1200"/>
            <a:t>Positivism Approach.                </a:t>
          </a:r>
          <a:endParaRPr lang="en-US" sz="2200" kern="1200"/>
        </a:p>
      </dsp:txBody>
      <dsp:txXfrm>
        <a:off x="1190374" y="2033"/>
        <a:ext cx="5075636" cy="1030627"/>
      </dsp:txXfrm>
    </dsp:sp>
    <dsp:sp modelId="{B7736115-3DE2-434F-AD65-DCCC6C3632E7}">
      <dsp:nvSpPr>
        <dsp:cNvPr id="0" name=""/>
        <dsp:cNvSpPr/>
      </dsp:nvSpPr>
      <dsp:spPr>
        <a:xfrm>
          <a:off x="0" y="1290317"/>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B90BB-9B00-431C-8081-C327E16CE99F}">
      <dsp:nvSpPr>
        <dsp:cNvPr id="0" name=""/>
        <dsp:cNvSpPr/>
      </dsp:nvSpPr>
      <dsp:spPr>
        <a:xfrm>
          <a:off x="311764" y="1522208"/>
          <a:ext cx="566845" cy="5668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43C142-5224-4725-A9AF-CD834C2E5256}">
      <dsp:nvSpPr>
        <dsp:cNvPr id="0" name=""/>
        <dsp:cNvSpPr/>
      </dsp:nvSpPr>
      <dsp:spPr>
        <a:xfrm>
          <a:off x="1190374" y="1290317"/>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GB" sz="2200" kern="1200"/>
            <a:t>Cross-sectional\Longitudinal Mix.</a:t>
          </a:r>
          <a:endParaRPr lang="en-US" sz="2200" kern="1200"/>
        </a:p>
      </dsp:txBody>
      <dsp:txXfrm>
        <a:off x="1190374" y="1290317"/>
        <a:ext cx="5075636" cy="1030627"/>
      </dsp:txXfrm>
    </dsp:sp>
    <dsp:sp modelId="{ACC566F6-6EC1-42F7-BCFB-5250A855BB76}">
      <dsp:nvSpPr>
        <dsp:cNvPr id="0" name=""/>
        <dsp:cNvSpPr/>
      </dsp:nvSpPr>
      <dsp:spPr>
        <a:xfrm>
          <a:off x="0" y="2578601"/>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351450-C491-47BA-836C-679335076CC0}">
      <dsp:nvSpPr>
        <dsp:cNvPr id="0" name=""/>
        <dsp:cNvSpPr/>
      </dsp:nvSpPr>
      <dsp:spPr>
        <a:xfrm>
          <a:off x="311764" y="2810493"/>
          <a:ext cx="566845" cy="5668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DA750E-BC94-4B43-BC29-9D0E1FC5C235}">
      <dsp:nvSpPr>
        <dsp:cNvPr id="0" name=""/>
        <dsp:cNvSpPr/>
      </dsp:nvSpPr>
      <dsp:spPr>
        <a:xfrm>
          <a:off x="1190374" y="2578601"/>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GB" sz="2200" kern="1200"/>
            <a:t>Inductive approach.                                </a:t>
          </a:r>
          <a:endParaRPr lang="en-US" sz="2200" kern="1200"/>
        </a:p>
      </dsp:txBody>
      <dsp:txXfrm>
        <a:off x="1190374" y="2578601"/>
        <a:ext cx="5075636" cy="1030627"/>
      </dsp:txXfrm>
    </dsp:sp>
    <dsp:sp modelId="{2E040A7D-CF44-4980-AFDF-4168238EA825}">
      <dsp:nvSpPr>
        <dsp:cNvPr id="0" name=""/>
        <dsp:cNvSpPr/>
      </dsp:nvSpPr>
      <dsp:spPr>
        <a:xfrm>
          <a:off x="0" y="3866886"/>
          <a:ext cx="6266011" cy="103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E9725F-B760-4020-9326-2417DFE3208F}">
      <dsp:nvSpPr>
        <dsp:cNvPr id="0" name=""/>
        <dsp:cNvSpPr/>
      </dsp:nvSpPr>
      <dsp:spPr>
        <a:xfrm>
          <a:off x="311764" y="4098777"/>
          <a:ext cx="566845" cy="5668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AB4DA2-0770-46D4-ACC1-5D58E8756D21}">
      <dsp:nvSpPr>
        <dsp:cNvPr id="0" name=""/>
        <dsp:cNvSpPr/>
      </dsp:nvSpPr>
      <dsp:spPr>
        <a:xfrm>
          <a:off x="1190374" y="3866886"/>
          <a:ext cx="5075636" cy="103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075" tIns="109075" rIns="109075" bIns="109075" numCol="1" spcCol="1270" anchor="ctr" anchorCtr="0">
          <a:noAutofit/>
        </a:bodyPr>
        <a:lstStyle/>
        <a:p>
          <a:pPr marL="0" lvl="0" indent="0" algn="l" defTabSz="977900">
            <a:lnSpc>
              <a:spcPct val="90000"/>
            </a:lnSpc>
            <a:spcBef>
              <a:spcPct val="0"/>
            </a:spcBef>
            <a:spcAft>
              <a:spcPct val="35000"/>
            </a:spcAft>
            <a:buNone/>
          </a:pPr>
          <a:r>
            <a:rPr lang="en-GB" sz="2200" kern="1200"/>
            <a:t>Survey.</a:t>
          </a:r>
          <a:endParaRPr lang="en-US" sz="2200" kern="1200"/>
        </a:p>
      </dsp:txBody>
      <dsp:txXfrm>
        <a:off x="1190374" y="3866886"/>
        <a:ext cx="5075636" cy="10306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FB4B25-7665-49B1-81A8-FBBF67ED3D52}">
      <dsp:nvSpPr>
        <dsp:cNvPr id="0" name=""/>
        <dsp:cNvSpPr/>
      </dsp:nvSpPr>
      <dsp:spPr>
        <a:xfrm>
          <a:off x="2220587" y="614391"/>
          <a:ext cx="474621" cy="91440"/>
        </a:xfrm>
        <a:custGeom>
          <a:avLst/>
          <a:gdLst/>
          <a:ahLst/>
          <a:cxnLst/>
          <a:rect l="0" t="0" r="0" b="0"/>
          <a:pathLst>
            <a:path>
              <a:moveTo>
                <a:pt x="0" y="45720"/>
              </a:moveTo>
              <a:lnTo>
                <a:pt x="47462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45267" y="657585"/>
        <a:ext cx="25261" cy="5052"/>
      </dsp:txXfrm>
    </dsp:sp>
    <dsp:sp modelId="{DA742C51-7A55-416C-9844-F8419009FD7C}">
      <dsp:nvSpPr>
        <dsp:cNvPr id="0" name=""/>
        <dsp:cNvSpPr/>
      </dsp:nvSpPr>
      <dsp:spPr>
        <a:xfrm>
          <a:off x="25770" y="1126"/>
          <a:ext cx="2196617" cy="131797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636" tIns="112983" rIns="107636" bIns="112983" numCol="1" spcCol="1270" anchor="ctr" anchorCtr="0">
          <a:noAutofit/>
        </a:bodyPr>
        <a:lstStyle/>
        <a:p>
          <a:pPr marL="0" lvl="0" indent="0" algn="ctr" defTabSz="533400">
            <a:lnSpc>
              <a:spcPct val="100000"/>
            </a:lnSpc>
            <a:spcBef>
              <a:spcPct val="0"/>
            </a:spcBef>
            <a:spcAft>
              <a:spcPct val="35000"/>
            </a:spcAft>
            <a:buNone/>
          </a:pPr>
          <a:r>
            <a:rPr lang="en-GB" sz="1200" kern="1200"/>
            <a:t>Aim’s</a:t>
          </a:r>
          <a:endParaRPr lang="en-US" sz="1200" kern="1200"/>
        </a:p>
      </dsp:txBody>
      <dsp:txXfrm>
        <a:off x="25770" y="1126"/>
        <a:ext cx="2196617" cy="1317970"/>
      </dsp:txXfrm>
    </dsp:sp>
    <dsp:sp modelId="{A49FB9E2-152E-426F-AD47-983F26704325}">
      <dsp:nvSpPr>
        <dsp:cNvPr id="0" name=""/>
        <dsp:cNvSpPr/>
      </dsp:nvSpPr>
      <dsp:spPr>
        <a:xfrm>
          <a:off x="4922426" y="614391"/>
          <a:ext cx="474621" cy="91440"/>
        </a:xfrm>
        <a:custGeom>
          <a:avLst/>
          <a:gdLst/>
          <a:ahLst/>
          <a:cxnLst/>
          <a:rect l="0" t="0" r="0" b="0"/>
          <a:pathLst>
            <a:path>
              <a:moveTo>
                <a:pt x="0" y="45720"/>
              </a:moveTo>
              <a:lnTo>
                <a:pt x="47462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47106" y="657585"/>
        <a:ext cx="25261" cy="5052"/>
      </dsp:txXfrm>
    </dsp:sp>
    <dsp:sp modelId="{2BB417A9-6E79-4839-8DA4-BC01BB519639}">
      <dsp:nvSpPr>
        <dsp:cNvPr id="0" name=""/>
        <dsp:cNvSpPr/>
      </dsp:nvSpPr>
      <dsp:spPr>
        <a:xfrm>
          <a:off x="2727609" y="1126"/>
          <a:ext cx="2196617" cy="131797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636" tIns="112983" rIns="107636" bIns="112983" numCol="1" spcCol="1270" anchor="ctr" anchorCtr="0">
          <a:noAutofit/>
        </a:bodyPr>
        <a:lstStyle/>
        <a:p>
          <a:pPr marL="0" lvl="0" indent="0" algn="ctr" defTabSz="533400">
            <a:lnSpc>
              <a:spcPct val="100000"/>
            </a:lnSpc>
            <a:spcBef>
              <a:spcPct val="0"/>
            </a:spcBef>
            <a:spcAft>
              <a:spcPct val="35000"/>
            </a:spcAft>
            <a:buNone/>
          </a:pPr>
          <a:r>
            <a:rPr lang="en-GB" sz="1200" kern="1200" dirty="0"/>
            <a:t>Develop a GIS solution to process data and display within a web environment.</a:t>
          </a:r>
          <a:endParaRPr lang="en-US" sz="1200" kern="1200" dirty="0"/>
        </a:p>
      </dsp:txBody>
      <dsp:txXfrm>
        <a:off x="2727609" y="1126"/>
        <a:ext cx="2196617" cy="1317970"/>
      </dsp:txXfrm>
    </dsp:sp>
    <dsp:sp modelId="{69A4B092-4CE0-4E00-9D5B-1ED0D02ECAD7}">
      <dsp:nvSpPr>
        <dsp:cNvPr id="0" name=""/>
        <dsp:cNvSpPr/>
      </dsp:nvSpPr>
      <dsp:spPr>
        <a:xfrm>
          <a:off x="7624265" y="614391"/>
          <a:ext cx="474621" cy="91440"/>
        </a:xfrm>
        <a:custGeom>
          <a:avLst/>
          <a:gdLst/>
          <a:ahLst/>
          <a:cxnLst/>
          <a:rect l="0" t="0" r="0" b="0"/>
          <a:pathLst>
            <a:path>
              <a:moveTo>
                <a:pt x="0" y="45720"/>
              </a:moveTo>
              <a:lnTo>
                <a:pt x="47462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848945" y="657585"/>
        <a:ext cx="25261" cy="5052"/>
      </dsp:txXfrm>
    </dsp:sp>
    <dsp:sp modelId="{66229478-8B18-4E28-A7C8-50753CB1DB75}">
      <dsp:nvSpPr>
        <dsp:cNvPr id="0" name=""/>
        <dsp:cNvSpPr/>
      </dsp:nvSpPr>
      <dsp:spPr>
        <a:xfrm>
          <a:off x="5429448" y="1126"/>
          <a:ext cx="2196617" cy="131797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636" tIns="112983" rIns="107636" bIns="112983" numCol="1" spcCol="1270" anchor="ctr" anchorCtr="0">
          <a:noAutofit/>
        </a:bodyPr>
        <a:lstStyle/>
        <a:p>
          <a:pPr marL="0" lvl="0" indent="0" algn="ctr" defTabSz="533400">
            <a:lnSpc>
              <a:spcPct val="100000"/>
            </a:lnSpc>
            <a:spcBef>
              <a:spcPct val="0"/>
            </a:spcBef>
            <a:spcAft>
              <a:spcPct val="35000"/>
            </a:spcAft>
            <a:buNone/>
          </a:pPr>
          <a:r>
            <a:rPr lang="en-GB" sz="1200" kern="1200"/>
            <a:t>Objectives. </a:t>
          </a:r>
          <a:endParaRPr lang="en-US" sz="1200" kern="1200"/>
        </a:p>
      </dsp:txBody>
      <dsp:txXfrm>
        <a:off x="5429448" y="1126"/>
        <a:ext cx="2196617" cy="1317970"/>
      </dsp:txXfrm>
    </dsp:sp>
    <dsp:sp modelId="{008D633F-2D3B-4301-BD2E-2DFB19058C73}">
      <dsp:nvSpPr>
        <dsp:cNvPr id="0" name=""/>
        <dsp:cNvSpPr/>
      </dsp:nvSpPr>
      <dsp:spPr>
        <a:xfrm>
          <a:off x="1124078" y="1317297"/>
          <a:ext cx="8105517" cy="474621"/>
        </a:xfrm>
        <a:custGeom>
          <a:avLst/>
          <a:gdLst/>
          <a:ahLst/>
          <a:cxnLst/>
          <a:rect l="0" t="0" r="0" b="0"/>
          <a:pathLst>
            <a:path>
              <a:moveTo>
                <a:pt x="8105517" y="0"/>
              </a:moveTo>
              <a:lnTo>
                <a:pt x="8105517" y="254410"/>
              </a:lnTo>
              <a:lnTo>
                <a:pt x="0" y="254410"/>
              </a:lnTo>
              <a:lnTo>
                <a:pt x="0" y="474621"/>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73806" y="1552081"/>
        <a:ext cx="406062" cy="5052"/>
      </dsp:txXfrm>
    </dsp:sp>
    <dsp:sp modelId="{AA0BEDC4-4786-4CFD-8306-2D32F418F7EE}">
      <dsp:nvSpPr>
        <dsp:cNvPr id="0" name=""/>
        <dsp:cNvSpPr/>
      </dsp:nvSpPr>
      <dsp:spPr>
        <a:xfrm>
          <a:off x="8131287" y="1126"/>
          <a:ext cx="2196617" cy="131797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636" tIns="112983" rIns="107636" bIns="112983" numCol="1" spcCol="1270" anchor="ctr" anchorCtr="0">
          <a:noAutofit/>
        </a:bodyPr>
        <a:lstStyle/>
        <a:p>
          <a:pPr marL="0" lvl="0" indent="0" algn="ctr" defTabSz="533400">
            <a:lnSpc>
              <a:spcPct val="100000"/>
            </a:lnSpc>
            <a:spcBef>
              <a:spcPct val="0"/>
            </a:spcBef>
            <a:spcAft>
              <a:spcPct val="35000"/>
            </a:spcAft>
            <a:buNone/>
          </a:pPr>
          <a:r>
            <a:rPr lang="en-GB" sz="1200" kern="1200" dirty="0"/>
            <a:t>Facilitate the analysis of a pre-defined official administrative locations. With visualisations and mapping software showing locations.</a:t>
          </a:r>
          <a:endParaRPr lang="en-US" sz="1200" kern="1200" dirty="0"/>
        </a:p>
      </dsp:txBody>
      <dsp:txXfrm>
        <a:off x="8131287" y="1126"/>
        <a:ext cx="2196617" cy="1317970"/>
      </dsp:txXfrm>
    </dsp:sp>
    <dsp:sp modelId="{11F6DDCA-9F52-4E5C-A760-CB53C7F4BABD}">
      <dsp:nvSpPr>
        <dsp:cNvPr id="0" name=""/>
        <dsp:cNvSpPr/>
      </dsp:nvSpPr>
      <dsp:spPr>
        <a:xfrm>
          <a:off x="2220587" y="2437584"/>
          <a:ext cx="474621" cy="91440"/>
        </a:xfrm>
        <a:custGeom>
          <a:avLst/>
          <a:gdLst/>
          <a:ahLst/>
          <a:cxnLst/>
          <a:rect l="0" t="0" r="0" b="0"/>
          <a:pathLst>
            <a:path>
              <a:moveTo>
                <a:pt x="0" y="45720"/>
              </a:moveTo>
              <a:lnTo>
                <a:pt x="47462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45267" y="2480777"/>
        <a:ext cx="25261" cy="5052"/>
      </dsp:txXfrm>
    </dsp:sp>
    <dsp:sp modelId="{38297E61-A916-4305-B5E2-3EB42FEAAFDE}">
      <dsp:nvSpPr>
        <dsp:cNvPr id="0" name=""/>
        <dsp:cNvSpPr/>
      </dsp:nvSpPr>
      <dsp:spPr>
        <a:xfrm>
          <a:off x="25770" y="1824318"/>
          <a:ext cx="2196617" cy="131797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636" tIns="112983" rIns="107636" bIns="112983" numCol="1" spcCol="1270" anchor="ctr" anchorCtr="0">
          <a:noAutofit/>
        </a:bodyPr>
        <a:lstStyle/>
        <a:p>
          <a:pPr marL="0" lvl="0" indent="0" algn="ctr" defTabSz="533400">
            <a:lnSpc>
              <a:spcPct val="100000"/>
            </a:lnSpc>
            <a:spcBef>
              <a:spcPct val="0"/>
            </a:spcBef>
            <a:spcAft>
              <a:spcPct val="35000"/>
            </a:spcAft>
            <a:buNone/>
          </a:pPr>
          <a:r>
            <a:rPr lang="en-GB" sz="1200" kern="1200" dirty="0"/>
            <a:t>Facilitate the analysis of a vernacular region\locations that may or may not relate to an existing official admin locations.</a:t>
          </a:r>
          <a:endParaRPr lang="en-US" sz="1200" kern="1200" dirty="0"/>
        </a:p>
      </dsp:txBody>
      <dsp:txXfrm>
        <a:off x="25770" y="1824318"/>
        <a:ext cx="2196617" cy="1317970"/>
      </dsp:txXfrm>
    </dsp:sp>
    <dsp:sp modelId="{6E24C78E-C8DF-43AE-AFA1-BE46D1692603}">
      <dsp:nvSpPr>
        <dsp:cNvPr id="0" name=""/>
        <dsp:cNvSpPr/>
      </dsp:nvSpPr>
      <dsp:spPr>
        <a:xfrm>
          <a:off x="4922426" y="2437584"/>
          <a:ext cx="474621" cy="91440"/>
        </a:xfrm>
        <a:custGeom>
          <a:avLst/>
          <a:gdLst/>
          <a:ahLst/>
          <a:cxnLst/>
          <a:rect l="0" t="0" r="0" b="0"/>
          <a:pathLst>
            <a:path>
              <a:moveTo>
                <a:pt x="0" y="45720"/>
              </a:moveTo>
              <a:lnTo>
                <a:pt x="474621"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47106" y="2480777"/>
        <a:ext cx="25261" cy="5052"/>
      </dsp:txXfrm>
    </dsp:sp>
    <dsp:sp modelId="{2AE73526-CB9D-4854-B8D3-3518EE8E81F7}">
      <dsp:nvSpPr>
        <dsp:cNvPr id="0" name=""/>
        <dsp:cNvSpPr/>
      </dsp:nvSpPr>
      <dsp:spPr>
        <a:xfrm>
          <a:off x="2727609" y="1824318"/>
          <a:ext cx="2196617" cy="131797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636" tIns="112983" rIns="107636" bIns="112983" numCol="1" spcCol="1270" anchor="ctr" anchorCtr="0">
          <a:noAutofit/>
        </a:bodyPr>
        <a:lstStyle/>
        <a:p>
          <a:pPr marL="0" lvl="0" indent="0" algn="ctr" defTabSz="533400">
            <a:lnSpc>
              <a:spcPct val="100000"/>
            </a:lnSpc>
            <a:spcBef>
              <a:spcPct val="0"/>
            </a:spcBef>
            <a:spcAft>
              <a:spcPct val="35000"/>
            </a:spcAft>
            <a:buNone/>
          </a:pPr>
          <a:r>
            <a:rPr lang="en-GB" sz="1200" kern="1200"/>
            <a:t>Group/process research information into age demographic result.</a:t>
          </a:r>
          <a:endParaRPr lang="en-US" sz="1200" kern="1200"/>
        </a:p>
      </dsp:txBody>
      <dsp:txXfrm>
        <a:off x="2727609" y="1824318"/>
        <a:ext cx="2196617" cy="1317970"/>
      </dsp:txXfrm>
    </dsp:sp>
    <dsp:sp modelId="{AB793D73-EEF3-41A1-B2DD-7D6A96C55C77}">
      <dsp:nvSpPr>
        <dsp:cNvPr id="0" name=""/>
        <dsp:cNvSpPr/>
      </dsp:nvSpPr>
      <dsp:spPr>
        <a:xfrm>
          <a:off x="5429448" y="1824318"/>
          <a:ext cx="2196617" cy="1317970"/>
        </a:xfrm>
        <a:prstGeom prst="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7636" tIns="112983" rIns="107636" bIns="112983" numCol="1" spcCol="1270" anchor="ctr" anchorCtr="0">
          <a:noAutofit/>
        </a:bodyPr>
        <a:lstStyle/>
        <a:p>
          <a:pPr marL="0" lvl="0" indent="0" algn="ctr" defTabSz="533400">
            <a:lnSpc>
              <a:spcPct val="100000"/>
            </a:lnSpc>
            <a:spcBef>
              <a:spcPct val="0"/>
            </a:spcBef>
            <a:spcAft>
              <a:spcPct val="35000"/>
            </a:spcAft>
            <a:buNone/>
          </a:pPr>
          <a:r>
            <a:rPr lang="en-GB" sz="1200" kern="1200"/>
            <a:t>Provide a simple user interface, and procedure of software that allow a user to exploit the full functionality of the created software solution.</a:t>
          </a:r>
          <a:endParaRPr lang="en-US" sz="1200" kern="1200"/>
        </a:p>
      </dsp:txBody>
      <dsp:txXfrm>
        <a:off x="5429448" y="1824318"/>
        <a:ext cx="2196617" cy="13179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3AE604-E829-427B-B916-C5CB11FEC602}" type="datetimeFigureOut">
              <a:rPr lang="en-GB" smtClean="0"/>
              <a:t>10/12/2019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28745-9792-4C4A-B576-4F696839D8DF}" type="slidenum">
              <a:rPr lang="en-GB" smtClean="0"/>
              <a:t>‹#›</a:t>
            </a:fld>
            <a:endParaRPr lang="en-GB"/>
          </a:p>
        </p:txBody>
      </p:sp>
    </p:spTree>
    <p:extLst>
      <p:ext uri="{BB962C8B-B14F-4D97-AF65-F5344CB8AC3E}">
        <p14:creationId xmlns:p14="http://schemas.microsoft.com/office/powerpoint/2010/main" val="3641068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8" Type="http://schemas.openxmlformats.org/officeDocument/2006/relationships/hyperlink" Target="https://www.google.com/streetview/policy/" TargetMode="External"/><Relationship Id="rId3" Type="http://schemas.openxmlformats.org/officeDocument/2006/relationships/hyperlink" Target="http://www.geo.uzh.ch/dam/jcr:c5b291f0-22fa-4fcc-8d79-723648dfe5c5/msc_livia_hollenstein_2008.pdf" TargetMode="External"/><Relationship Id="rId7" Type="http://schemas.openxmlformats.org/officeDocument/2006/relationships/hyperlink" Target="https://www.census.gov/history/www/innovations/technology/dual_independent_map_encoding.html" TargetMode="External"/><Relationship Id="rId12" Type="http://schemas.openxmlformats.org/officeDocument/2006/relationships/hyperlink" Target="https://www.researchgate.net/publication/315385359_GIS_History"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ora.ox.ac.uk/objects/uuid:00b1e482-42d2-4fcf-8832-d1db594dc24f/download_file?file_format=pdf&amp;safe_filename=JAGThesisFinal2012.pdf&amp;type_of_work=Thesis" TargetMode="External"/><Relationship Id="rId11" Type="http://schemas.openxmlformats.org/officeDocument/2006/relationships/hyperlink" Target="https://www.qgis.org/" TargetMode="External"/><Relationship Id="rId5" Type="http://schemas.openxmlformats.org/officeDocument/2006/relationships/hyperlink" Target="https://www.cardiff.ac.uk/people/view/118137-jones-christopher" TargetMode="External"/><Relationship Id="rId10" Type="http://schemas.openxmlformats.org/officeDocument/2006/relationships/hyperlink" Target="https://cloud.google.com/maps-platform/places" TargetMode="External"/><Relationship Id="rId4" Type="http://schemas.openxmlformats.org/officeDocument/2006/relationships/hyperlink" Target="https://scholar.google.com/scholar?oi=bibs&amp;cluster=16462602999718450340&amp;btnI=1&amp;hl=en" TargetMode="External"/><Relationship Id="rId9" Type="http://schemas.openxmlformats.org/officeDocument/2006/relationships/hyperlink" Target="https://themanifest.com/app-development/popularity-google-maps-trends-navigation-apps-201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a:t>
            </a:r>
          </a:p>
        </p:txBody>
      </p:sp>
      <p:sp>
        <p:nvSpPr>
          <p:cNvPr id="4" name="Slide Number Placeholder 3"/>
          <p:cNvSpPr>
            <a:spLocks noGrp="1"/>
          </p:cNvSpPr>
          <p:nvPr>
            <p:ph type="sldNum" sz="quarter" idx="5"/>
          </p:nvPr>
        </p:nvSpPr>
        <p:spPr/>
        <p:txBody>
          <a:bodyPr/>
          <a:lstStyle/>
          <a:p>
            <a:fld id="{75628745-9792-4C4A-B576-4F696839D8DF}" type="slidenum">
              <a:rPr lang="en-GB" smtClean="0"/>
              <a:t>1</a:t>
            </a:fld>
            <a:endParaRPr lang="en-GB"/>
          </a:p>
        </p:txBody>
      </p:sp>
    </p:spTree>
    <p:extLst>
      <p:ext uri="{BB962C8B-B14F-4D97-AF65-F5344CB8AC3E}">
        <p14:creationId xmlns:p14="http://schemas.microsoft.com/office/powerpoint/2010/main" val="238965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presentation will aim to illustrate the social need of digitised mapping software. It will look to focus on Vernacular or common names and the causes that may effect the perception on how locations are viewed. </a:t>
            </a:r>
            <a:br>
              <a:rPr lang="en-GB" dirty="0"/>
            </a:br>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2</a:t>
            </a:fld>
            <a:endParaRPr lang="en-GB"/>
          </a:p>
        </p:txBody>
      </p:sp>
    </p:spTree>
    <p:extLst>
      <p:ext uri="{BB962C8B-B14F-4D97-AF65-F5344CB8AC3E}">
        <p14:creationId xmlns:p14="http://schemas.microsoft.com/office/powerpoint/2010/main" val="481126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Vernacular names (common names) are socially created and usually accepted alternative name. This is naturally applied to all corners of language, in how we address each other, label locations and just how we speak in general. Commonly this is displayed with the names of locations. </a:t>
            </a:r>
            <a:br>
              <a:rPr lang="en-GB" sz="1200" kern="1200" dirty="0">
                <a:solidFill>
                  <a:schemeClr val="tx1"/>
                </a:solidFill>
                <a:effectLst/>
                <a:latin typeface="+mn-lt"/>
                <a:ea typeface="+mn-ea"/>
                <a:cs typeface="+mn-cs"/>
              </a:rPr>
            </a:br>
            <a:r>
              <a:rPr lang="en-GB" dirty="0"/>
              <a:t>[1] Livia </a:t>
            </a:r>
            <a:r>
              <a:rPr lang="en-GB" dirty="0" err="1"/>
              <a:t>Hollenstein</a:t>
            </a:r>
            <a:r>
              <a:rPr lang="en-GB" dirty="0"/>
              <a:t> Institute of Geography University of Zurich November 2008</a:t>
            </a:r>
            <a:br>
              <a:rPr lang="en-GB" sz="1200" kern="1200" dirty="0">
                <a:solidFill>
                  <a:schemeClr val="tx1"/>
                </a:solidFill>
                <a:effectLst/>
                <a:latin typeface="+mn-lt"/>
                <a:ea typeface="+mn-ea"/>
                <a:cs typeface="+mn-cs"/>
              </a:rPr>
            </a:br>
            <a:r>
              <a:rPr lang="en-GB" sz="1200" dirty="0"/>
              <a:t>“Humans acquire extensive spatial knowledge in the course of life, but there is a lot of vagueness inherent in the way we conceive and refer to geographic location” </a:t>
            </a:r>
          </a:p>
          <a:p>
            <a:r>
              <a:rPr lang="en-GB" dirty="0"/>
              <a:t>[2]Chris Jones</a:t>
            </a:r>
          </a:p>
          <a:p>
            <a:r>
              <a:rPr lang="en-GB" sz="1200" dirty="0">
                <a:effectLst/>
              </a:rPr>
              <a:t>Vernacular place names pose a research challenge in geographic information retrieval. There is a long standing demand from investigators for a reference collection to train their methods and evaluate their models and data.”</a:t>
            </a:r>
            <a:br>
              <a:rPr lang="en-GB" dirty="0"/>
            </a:br>
            <a:endParaRPr lang="en-GB" dirty="0"/>
          </a:p>
          <a:p>
            <a:r>
              <a:rPr lang="en-GB" dirty="0"/>
              <a:t>In geographical terms the process of Vernacular naming can take two forms. </a:t>
            </a:r>
            <a:br>
              <a:rPr lang="en-GB" dirty="0"/>
            </a:br>
            <a:r>
              <a:rPr lang="en-GB" dirty="0"/>
              <a:t>The first form is that of a common name, in this meaning refereeing to the very local application of use. The other is perceived as a </a:t>
            </a:r>
            <a:r>
              <a:rPr lang="en-GB" dirty="0" err="1"/>
              <a:t>widley</a:t>
            </a:r>
            <a:r>
              <a:rPr lang="en-GB" dirty="0"/>
              <a:t> understood nickname, with no set groups or boundaries to whoever agrees with the location name.  We are all accustomed to recognising these alternative names.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3</a:t>
            </a:fld>
            <a:endParaRPr lang="en-GB"/>
          </a:p>
        </p:txBody>
      </p:sp>
    </p:spTree>
    <p:extLst>
      <p:ext uri="{BB962C8B-B14F-4D97-AF65-F5344CB8AC3E}">
        <p14:creationId xmlns:p14="http://schemas.microsoft.com/office/powerpoint/2010/main" val="4409212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we use Vernacular Language.</a:t>
            </a:r>
          </a:p>
          <a:p>
            <a:r>
              <a:rPr lang="en-GB" dirty="0"/>
              <a:t>The use of alternative names is applied to many areas, a large one being the area of biology directed to names of chemicals and parts of the body, which the resulting common name becoming common practice purely for reasons of simplicity.  </a:t>
            </a:r>
          </a:p>
          <a:p>
            <a:r>
              <a:rPr lang="en-GB" dirty="0"/>
              <a:t>This is highly prevalent when it comes to location. </a:t>
            </a:r>
          </a:p>
          <a:p>
            <a:endParaRPr lang="en-GB" dirty="0"/>
          </a:p>
          <a:p>
            <a:r>
              <a:rPr lang="en-GB" dirty="0"/>
              <a:t>A paper written by Professor John Parker discusses how a community has a direct role in the </a:t>
            </a:r>
            <a:r>
              <a:rPr lang="en-GB" dirty="0" err="1"/>
              <a:t>Venacular</a:t>
            </a:r>
            <a:r>
              <a:rPr lang="en-GB" dirty="0"/>
              <a:t> naming of location.</a:t>
            </a:r>
          </a:p>
          <a:p>
            <a:r>
              <a:rPr lang="en-GB" dirty="0"/>
              <a:t>[3] He explains that until recently mapping systems were ridged and lacked usability for the masses. This lead to location names being handed down socially between family, peers, and other contact one individual may have. This is becoming less prevalent due to the growth in availability with correct names for locations but is still a very common factor.</a:t>
            </a:r>
          </a:p>
        </p:txBody>
      </p:sp>
      <p:sp>
        <p:nvSpPr>
          <p:cNvPr id="4" name="Slide Number Placeholder 3"/>
          <p:cNvSpPr>
            <a:spLocks noGrp="1"/>
          </p:cNvSpPr>
          <p:nvPr>
            <p:ph type="sldNum" sz="quarter" idx="5"/>
          </p:nvPr>
        </p:nvSpPr>
        <p:spPr/>
        <p:txBody>
          <a:bodyPr/>
          <a:lstStyle/>
          <a:p>
            <a:fld id="{75628745-9792-4C4A-B576-4F696839D8DF}" type="slidenum">
              <a:rPr lang="en-GB" smtClean="0"/>
              <a:t>4</a:t>
            </a:fld>
            <a:endParaRPr lang="en-GB"/>
          </a:p>
        </p:txBody>
      </p:sp>
    </p:spTree>
    <p:extLst>
      <p:ext uri="{BB962C8B-B14F-4D97-AF65-F5344CB8AC3E}">
        <p14:creationId xmlns:p14="http://schemas.microsoft.com/office/powerpoint/2010/main" val="2271139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 society we set official boundaries and names to help in many aspects from logistics to development.  The ability to understand our location is very important and the use of mapping ( or recording location information ) has been prevalent , with one of the fist maps being related over 2500 years ago. “</a:t>
            </a:r>
            <a:r>
              <a:rPr lang="en-GB" sz="1200" b="0" i="0" kern="1200" dirty="0">
                <a:solidFill>
                  <a:schemeClr val="tx1"/>
                </a:solidFill>
                <a:effectLst/>
                <a:latin typeface="+mn-lt"/>
                <a:ea typeface="+mn-ea"/>
                <a:cs typeface="+mn-cs"/>
              </a:rPr>
              <a:t>Babylonian </a:t>
            </a:r>
            <a:r>
              <a:rPr lang="en-GB" sz="1200" b="1" i="0" kern="1200" dirty="0">
                <a:solidFill>
                  <a:schemeClr val="tx1"/>
                </a:solidFill>
                <a:effectLst/>
                <a:latin typeface="+mn-lt"/>
                <a:ea typeface="+mn-ea"/>
                <a:cs typeface="+mn-cs"/>
              </a:rPr>
              <a:t>Map</a:t>
            </a:r>
            <a:r>
              <a:rPr lang="en-GB" sz="1200" b="0" i="0" kern="1200" dirty="0">
                <a:solidFill>
                  <a:schemeClr val="tx1"/>
                </a:solidFill>
                <a:effectLst/>
                <a:latin typeface="+mn-lt"/>
                <a:ea typeface="+mn-ea"/>
                <a:cs typeface="+mn-cs"/>
              </a:rPr>
              <a:t> of the World”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images are show initially the same thing, Data, but are represented in different formats. </a:t>
            </a:r>
          </a:p>
          <a:p>
            <a:endParaRPr lang="en-GB" dirty="0"/>
          </a:p>
          <a:p>
            <a:r>
              <a:rPr lang="en-GB" dirty="0"/>
              <a:t>The digitalisation of maps became more common in the 1960’s with the first large scale computerised map being the Census Bureau’s DIME maps.[4]</a:t>
            </a:r>
            <a:br>
              <a:rPr lang="en-GB" dirty="0"/>
            </a:br>
            <a:br>
              <a:rPr lang="en-GB" dirty="0"/>
            </a:br>
            <a:r>
              <a:rPr lang="en-GB" dirty="0"/>
              <a:t>This overtime developed into GIS systems.  </a:t>
            </a:r>
            <a:br>
              <a:rPr lang="en-GB" dirty="0"/>
            </a:br>
            <a:r>
              <a:rPr lang="en-GB" dirty="0"/>
              <a:t>Reasons for this development are numerous but as stated by a publication by </a:t>
            </a:r>
            <a:r>
              <a:rPr lang="en-GB" dirty="0" err="1"/>
              <a:t>Carlgary</a:t>
            </a:r>
            <a:r>
              <a:rPr lang="en-GB" dirty="0"/>
              <a:t> University,[10]the areas of computer development, academic geography and environmental awareness are the main driving force in the evolution of mapping systems.</a:t>
            </a:r>
          </a:p>
        </p:txBody>
      </p:sp>
      <p:sp>
        <p:nvSpPr>
          <p:cNvPr id="4" name="Slide Number Placeholder 3"/>
          <p:cNvSpPr>
            <a:spLocks noGrp="1"/>
          </p:cNvSpPr>
          <p:nvPr>
            <p:ph type="sldNum" sz="quarter" idx="5"/>
          </p:nvPr>
        </p:nvSpPr>
        <p:spPr/>
        <p:txBody>
          <a:bodyPr/>
          <a:lstStyle/>
          <a:p>
            <a:fld id="{75628745-9792-4C4A-B576-4F696839D8DF}" type="slidenum">
              <a:rPr lang="en-GB" smtClean="0"/>
              <a:t>5</a:t>
            </a:fld>
            <a:endParaRPr lang="en-GB"/>
          </a:p>
        </p:txBody>
      </p:sp>
    </p:spTree>
    <p:extLst>
      <p:ext uri="{BB962C8B-B14F-4D97-AF65-F5344CB8AC3E}">
        <p14:creationId xmlns:p14="http://schemas.microsoft.com/office/powerpoint/2010/main" val="22444401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 Map Makers.</a:t>
            </a:r>
          </a:p>
          <a:p>
            <a:r>
              <a:rPr lang="en-GB" dirty="0"/>
              <a:t>While researching previous mapping software the most popular application was Google Earth. [4]“A study by manifest.com ( sourcing information from credible sources) showed the following.</a:t>
            </a:r>
          </a:p>
          <a:p>
            <a:r>
              <a:rPr lang="en-GB" dirty="0"/>
              <a:t>77% of smart phone users use google maps.</a:t>
            </a:r>
          </a:p>
          <a:p>
            <a:r>
              <a:rPr lang="en-GB" dirty="0"/>
              <a:t>67% of the market.</a:t>
            </a:r>
          </a:p>
          <a:p>
            <a:r>
              <a:rPr lang="en-GB" dirty="0"/>
              <a:t>87% of people have use it for directions while driving.</a:t>
            </a:r>
          </a:p>
          <a:p>
            <a:endParaRPr lang="en-GB" dirty="0"/>
          </a:p>
          <a:p>
            <a:r>
              <a:rPr lang="en-GB" dirty="0"/>
              <a:t>Bing maps is a service providing web mapping solutions and is currently owned by Microsoft. It is not as popular as Google’s version although it dose posses features such as high resolution bird’s eye imagery which google lacks currently.</a:t>
            </a:r>
          </a:p>
          <a:p>
            <a:endParaRPr lang="en-GB" dirty="0"/>
          </a:p>
          <a:p>
            <a:r>
              <a:rPr lang="en-GB" dirty="0"/>
              <a:t>Another is Open Street Map Automated Navigation Directions. This is a navigation application developed for phones, </a:t>
            </a:r>
            <a:r>
              <a:rPr lang="en-GB" dirty="0" err="1"/>
              <a:t>mainlg</a:t>
            </a:r>
            <a:r>
              <a:rPr lang="en-GB" dirty="0"/>
              <a:t> android and iOS. Its use is not as prevalent as the other two spoken about but it dose have the ability to run in depth and high complexity query's.</a:t>
            </a:r>
          </a:p>
          <a:p>
            <a:br>
              <a:rPr lang="en-GB" dirty="0"/>
            </a:br>
            <a:r>
              <a:rPr lang="en-GB" dirty="0"/>
              <a:t>From the statistics of use and the ongoing development it is easy to determine the market leader in this area.  It also shows the everyday reliance on humans to use and interact with mapping systems. With the rise in Big Data and Internet of things, the amount of information available to map makers is increasing and so are the means for the analysis of the information. </a:t>
            </a:r>
          </a:p>
        </p:txBody>
      </p:sp>
      <p:sp>
        <p:nvSpPr>
          <p:cNvPr id="4" name="Slide Number Placeholder 3"/>
          <p:cNvSpPr>
            <a:spLocks noGrp="1"/>
          </p:cNvSpPr>
          <p:nvPr>
            <p:ph type="sldNum" sz="quarter" idx="5"/>
          </p:nvPr>
        </p:nvSpPr>
        <p:spPr/>
        <p:txBody>
          <a:bodyPr/>
          <a:lstStyle/>
          <a:p>
            <a:fld id="{75628745-9792-4C4A-B576-4F696839D8DF}" type="slidenum">
              <a:rPr lang="en-GB" smtClean="0"/>
              <a:t>6</a:t>
            </a:fld>
            <a:endParaRPr lang="en-GB"/>
          </a:p>
        </p:txBody>
      </p:sp>
    </p:spTree>
    <p:extLst>
      <p:ext uri="{BB962C8B-B14F-4D97-AF65-F5344CB8AC3E}">
        <p14:creationId xmlns:p14="http://schemas.microsoft.com/office/powerpoint/2010/main" val="761044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Mapping accuracy is at the forefront of problematic issues with mapping software.  </a:t>
            </a:r>
          </a:p>
          <a:p>
            <a:r>
              <a:rPr lang="en-GB" sz="1200" kern="1200" dirty="0">
                <a:solidFill>
                  <a:schemeClr val="tx1"/>
                </a:solidFill>
                <a:effectLst/>
                <a:latin typeface="+mn-lt"/>
                <a:ea typeface="+mn-ea"/>
                <a:cs typeface="+mn-cs"/>
              </a:rPr>
              <a:t>As spoken before Chris Jones from Cardiff university states</a:t>
            </a:r>
          </a:p>
          <a:p>
            <a:r>
              <a:rPr lang="en-GB" sz="1200" kern="1200" dirty="0">
                <a:solidFill>
                  <a:schemeClr val="tx1"/>
                </a:solidFill>
                <a:effectLst/>
                <a:latin typeface="+mn-lt"/>
                <a:ea typeface="+mn-ea"/>
                <a:cs typeface="+mn-cs"/>
              </a:rPr>
              <a:t> [4] “ Vernacular place names pose a research challenge in geographic information retrieval. </a:t>
            </a:r>
          </a:p>
          <a:p>
            <a:r>
              <a:rPr lang="en-GB" sz="1200" kern="1200" dirty="0">
                <a:solidFill>
                  <a:schemeClr val="tx1"/>
                </a:solidFill>
                <a:effectLst/>
                <a:latin typeface="+mn-lt"/>
                <a:ea typeface="+mn-ea"/>
                <a:cs typeface="+mn-cs"/>
              </a:rPr>
              <a:t>This simply looks at the issue of first retrieving the information to map correctly but also evaluating the accuracy of the information gathered.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storage of this information can become a sensitive issue. Google Street view is a 3d interface in which it is possible to look from the aspect of someone on the ground. They recorded the imagery data in many methods, but the google cars that were deployed were the most common. These cars were covered in cameras programmed to repetitively take photos at given points in time. [5] The images taken contained sensitive information such as car registrations, adults and children's faces along with many others. This had to be removed and an algorithm created by google implemented the effect of blurriness on sensitive parts of the image.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 the development of digital maps, presenting the information has become much more efficient compared to dated hand drawn maps. This is due to the amount of information that can be shown or accessed.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7</a:t>
            </a:fld>
            <a:endParaRPr lang="en-GB"/>
          </a:p>
        </p:txBody>
      </p:sp>
    </p:spTree>
    <p:extLst>
      <p:ext uri="{BB962C8B-B14F-4D97-AF65-F5344CB8AC3E}">
        <p14:creationId xmlns:p14="http://schemas.microsoft.com/office/powerpoint/2010/main" val="1789018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large issue which was touched upon in the last slide was how to retrieve the information needed to create a map. Methods of retrieving and displaying the data has developed but are still a problem even for the market leaders in the area. There are three paths that are implemented when creating or entering data. </a:t>
            </a:r>
          </a:p>
          <a:p>
            <a:r>
              <a:rPr lang="en-GB" dirty="0"/>
              <a:t>The first is the verified method. Many applications including google maps implement this. It works by first uncovering the location name, and then querying the source to verify the location and credentials surrounding it. </a:t>
            </a:r>
            <a:br>
              <a:rPr lang="en-GB" dirty="0"/>
            </a:br>
            <a:r>
              <a:rPr lang="en-GB" dirty="0"/>
              <a:t>Unverified data is usually implemented in more casual mapping applications. This is common when a mapping system implemented secondary information as there foundation for the application. </a:t>
            </a:r>
          </a:p>
          <a:p>
            <a:endParaRPr lang="en-GB" dirty="0"/>
          </a:p>
          <a:p>
            <a:r>
              <a:rPr lang="en-GB" dirty="0"/>
              <a:t>The third is user input based.  Users are allowed to input any information related to a location and it dose not undergo any authentication or checks. </a:t>
            </a:r>
            <a:br>
              <a:rPr lang="en-GB" dirty="0"/>
            </a:br>
            <a:br>
              <a:rPr lang="en-GB" dirty="0"/>
            </a:br>
            <a:r>
              <a:rPr lang="en-GB" dirty="0"/>
              <a:t>A brief analysis of these techniques uncovers many positive and negative aspects. </a:t>
            </a:r>
          </a:p>
          <a:p>
            <a:r>
              <a:rPr lang="en-GB" dirty="0"/>
              <a:t>With verified data , The information portrayed will be much more reliable and trustable due to the checking of information at the input stage. Although authentication is present, the resources needed to query data which in this case grows very large are not realistically available. </a:t>
            </a:r>
            <a:br>
              <a:rPr lang="en-GB" dirty="0"/>
            </a:br>
            <a:br>
              <a:rPr lang="en-GB" dirty="0"/>
            </a:br>
            <a:r>
              <a:rPr lang="en-GB" dirty="0"/>
              <a:t>Unverified Data bring with it the aspect that it has not been queried by the body who looks to implement it. Depending on the initial source, this dose effect credibility of the information. The positive aspect to this is when creating an application, huge amounts of data are already available to work with saving time and resources.</a:t>
            </a:r>
          </a:p>
          <a:p>
            <a:endParaRPr lang="en-GB" dirty="0"/>
          </a:p>
          <a:p>
            <a:r>
              <a:rPr lang="en-GB" dirty="0"/>
              <a:t>User Input.</a:t>
            </a:r>
            <a:br>
              <a:rPr lang="en-GB" dirty="0"/>
            </a:br>
            <a:r>
              <a:rPr lang="en-GB" dirty="0"/>
              <a:t>The ability of user input into maps revolutionised mapping systems and was a turning point on how the data was collected and how the relevant metadate is stored and displayed. A quick search through multiple mapping applications uncovered features to allow users to interact with the map and the information. This partially solved the issue on gathering data within the volume aspect as it gave the premise for the data to create itself. This allows for the most efficient way of retrieving data but also then provides issues with the authentication of the information. Google Places is a good example, incorporating google maps it provides information on particular places or businesses. This information can be directly created by a user and can be accessible to other users instantly. </a:t>
            </a:r>
          </a:p>
        </p:txBody>
      </p:sp>
      <p:sp>
        <p:nvSpPr>
          <p:cNvPr id="4" name="Slide Number Placeholder 3"/>
          <p:cNvSpPr>
            <a:spLocks noGrp="1"/>
          </p:cNvSpPr>
          <p:nvPr>
            <p:ph type="sldNum" sz="quarter" idx="5"/>
          </p:nvPr>
        </p:nvSpPr>
        <p:spPr/>
        <p:txBody>
          <a:bodyPr/>
          <a:lstStyle/>
          <a:p>
            <a:fld id="{75628745-9792-4C4A-B576-4F696839D8DF}" type="slidenum">
              <a:rPr lang="en-GB" smtClean="0"/>
              <a:t>8</a:t>
            </a:fld>
            <a:endParaRPr lang="en-GB"/>
          </a:p>
        </p:txBody>
      </p:sp>
    </p:spTree>
    <p:extLst>
      <p:ext uri="{BB962C8B-B14F-4D97-AF65-F5344CB8AC3E}">
        <p14:creationId xmlns:p14="http://schemas.microsoft.com/office/powerpoint/2010/main" val="3603118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discussed there are established company's that are at the forefront of this area. They all employ many functions and services, yet are unable to perfect on how they retrieve and also display the data. </a:t>
            </a:r>
            <a:br>
              <a:rPr lang="en-GB" dirty="0"/>
            </a:br>
            <a:r>
              <a:rPr lang="en-GB" dirty="0"/>
              <a:t>[7]Google is the largest company in this field, and are currently in development of Google Mars and Google Moon which both set out to develop the mapping accuracy and depth in which the data can be portrayed.</a:t>
            </a:r>
          </a:p>
          <a:p>
            <a:endParaRPr lang="en-GB" dirty="0"/>
          </a:p>
          <a:p>
            <a:r>
              <a:rPr lang="en-GB" dirty="0"/>
              <a:t>[8]Google Maps also provides a service called Google Places. </a:t>
            </a:r>
            <a:br>
              <a:rPr lang="en-GB" dirty="0"/>
            </a:br>
            <a:r>
              <a:rPr lang="en-GB" dirty="0"/>
              <a:t>This provided a more in-depth view and aspects of a location on a map although its accuracy is again challenged due to the ability for the public to interact with the information without having responsibility for the accuracy.</a:t>
            </a:r>
          </a:p>
          <a:p>
            <a:endParaRPr lang="en-GB" dirty="0"/>
          </a:p>
          <a:p>
            <a:r>
              <a:rPr lang="en-GB" dirty="0"/>
              <a:t>[9]GQIS .</a:t>
            </a:r>
          </a:p>
          <a:p>
            <a:r>
              <a:rPr lang="en-GB" dirty="0"/>
              <a:t>GQIS is an open-source cross-platform geographical information system. This is different from the previous technology's as it is more focused on the viewing, editing and analysis of geospatial data. It is very effective at manipulating data visually and is adaptable to many other environments allowing for very complex calculations and analysis to take place.</a:t>
            </a:r>
          </a:p>
          <a:p>
            <a:endParaRPr lang="en-GB" dirty="0"/>
          </a:p>
          <a:p>
            <a:r>
              <a:rPr lang="en-GB" dirty="0"/>
              <a:t>There are many systems that offer a variety of mapping solutions, but with research conducted it is apparent that there are no significant solutions to the renaming of area’s based on local perception. The use of these systems and the data that they offer are crucial within the project but will be used in conjunction with other software solutions. By having the ability to use these technology's , it will make the process of development much more efficient. It also provides sensible frameworks in which to present the software. </a:t>
            </a:r>
          </a:p>
        </p:txBody>
      </p:sp>
      <p:sp>
        <p:nvSpPr>
          <p:cNvPr id="4" name="Slide Number Placeholder 3"/>
          <p:cNvSpPr>
            <a:spLocks noGrp="1"/>
          </p:cNvSpPr>
          <p:nvPr>
            <p:ph type="sldNum" sz="quarter" idx="5"/>
          </p:nvPr>
        </p:nvSpPr>
        <p:spPr/>
        <p:txBody>
          <a:bodyPr/>
          <a:lstStyle/>
          <a:p>
            <a:fld id="{75628745-9792-4C4A-B576-4F696839D8DF}" type="slidenum">
              <a:rPr lang="en-GB" smtClean="0"/>
              <a:t>9</a:t>
            </a:fld>
            <a:endParaRPr lang="en-GB"/>
          </a:p>
        </p:txBody>
      </p:sp>
    </p:spTree>
    <p:extLst>
      <p:ext uri="{BB962C8B-B14F-4D97-AF65-F5344CB8AC3E}">
        <p14:creationId xmlns:p14="http://schemas.microsoft.com/office/powerpoint/2010/main" val="4944274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Following the accuracy issues , it brought a </a:t>
            </a:r>
            <a:r>
              <a:rPr lang="en-GB" sz="1200" kern="1200" dirty="0">
                <a:solidFill>
                  <a:schemeClr val="tx1"/>
                </a:solidFill>
                <a:effectLst/>
                <a:latin typeface="+mn-lt"/>
                <a:ea typeface="+mn-ea"/>
                <a:cs typeface="+mn-cs"/>
              </a:rPr>
              <a:t>specific turning point in the development of the research question. It brought the issue of incorrect data to mind, but also data that is “correct” but also “incorrect”.  This may sound confusing so I will provide an example.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In the area of </a:t>
            </a:r>
            <a:r>
              <a:rPr lang="en-GB" sz="1200" kern="1200" dirty="0" err="1">
                <a:solidFill>
                  <a:schemeClr val="tx1"/>
                </a:solidFill>
                <a:effectLst/>
                <a:latin typeface="+mn-lt"/>
                <a:ea typeface="+mn-ea"/>
                <a:cs typeface="+mn-cs"/>
              </a:rPr>
              <a:t>Cimla</a:t>
            </a:r>
            <a:r>
              <a:rPr lang="en-GB" sz="1200" kern="1200" dirty="0">
                <a:solidFill>
                  <a:schemeClr val="tx1"/>
                </a:solidFill>
                <a:effectLst/>
                <a:latin typeface="+mn-lt"/>
                <a:ea typeface="+mn-ea"/>
                <a:cs typeface="+mn-cs"/>
              </a:rPr>
              <a:t>, research was conducted with residents local of the area which uncovered a difference in perception when it came to a brief analysis of the results given.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Participants were asked to name a location which is commonly or vernacular name the “Tin School” once located on </a:t>
            </a:r>
            <a:r>
              <a:rPr lang="en-GB" sz="1200" kern="1200" dirty="0" err="1">
                <a:solidFill>
                  <a:schemeClr val="tx1"/>
                </a:solidFill>
                <a:effectLst/>
                <a:latin typeface="+mn-lt"/>
                <a:ea typeface="+mn-ea"/>
                <a:cs typeface="+mn-cs"/>
              </a:rPr>
              <a:t>bryn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awel</a:t>
            </a:r>
            <a:r>
              <a:rPr lang="en-GB" sz="1200" kern="1200" dirty="0">
                <a:solidFill>
                  <a:schemeClr val="tx1"/>
                </a:solidFill>
                <a:effectLst/>
                <a:latin typeface="+mn-lt"/>
                <a:ea typeface="+mn-ea"/>
                <a:cs typeface="+mn-cs"/>
              </a:rPr>
              <a:t> road shown in the aerial image but removed 14 years ago and has since been developed into houses. The results retrieved showed that not one participant knew the correct name of this location but indeed knew the geographical position of the location. There were abnormities in answers retrieved, two of which stated no knowledge of such a location. The two participants in question were both below the age of 18.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area was known to be a hive of anti-social activity which posed the question. “ How did the individual describe the location on the phone to the police.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This was also a good example to show an initial theory on how age and time can change perception of location.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 will always retrieve different answers if questioned overtime.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due to the ever changing world around us.  As constant development of the environment ensues so dose the development on how places are named.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Research in perception relevant to age in minimal especially when applying it to location names.  An interesting project carried out by GEOGSPACE[11] examined peoples perceptions of places. </a:t>
            </a:r>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10</a:t>
            </a:fld>
            <a:endParaRPr lang="en-GB"/>
          </a:p>
        </p:txBody>
      </p:sp>
    </p:spTree>
    <p:extLst>
      <p:ext uri="{BB962C8B-B14F-4D97-AF65-F5344CB8AC3E}">
        <p14:creationId xmlns:p14="http://schemas.microsoft.com/office/powerpoint/2010/main" val="12677818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literature review uncovered crucial information needed for the successes of this project. It has provided a stable information of knowledge on cartography, the development and implementation of maps, </a:t>
            </a:r>
            <a:r>
              <a:rPr lang="en-GB" dirty="0" err="1"/>
              <a:t>Venacular</a:t>
            </a:r>
            <a:r>
              <a:rPr lang="en-GB" dirty="0"/>
              <a:t> names and issues on the perception of location based on age. </a:t>
            </a:r>
            <a:br>
              <a:rPr lang="en-GB" dirty="0"/>
            </a:br>
            <a:r>
              <a:rPr lang="en-GB" dirty="0"/>
              <a:t>There was emphasis on the creation of maps related to the data and accuracy and validity of the data. The previous slide also brought an important aspect of “who would utilise such software” by showing the example used with the police. </a:t>
            </a:r>
          </a:p>
        </p:txBody>
      </p:sp>
      <p:sp>
        <p:nvSpPr>
          <p:cNvPr id="4" name="Slide Number Placeholder 3"/>
          <p:cNvSpPr>
            <a:spLocks noGrp="1"/>
          </p:cNvSpPr>
          <p:nvPr>
            <p:ph type="sldNum" sz="quarter" idx="5"/>
          </p:nvPr>
        </p:nvSpPr>
        <p:spPr/>
        <p:txBody>
          <a:bodyPr/>
          <a:lstStyle/>
          <a:p>
            <a:fld id="{75628745-9792-4C4A-B576-4F696839D8DF}" type="slidenum">
              <a:rPr lang="en-GB" smtClean="0"/>
              <a:t>11</a:t>
            </a:fld>
            <a:endParaRPr lang="en-GB"/>
          </a:p>
        </p:txBody>
      </p:sp>
    </p:spTree>
    <p:extLst>
      <p:ext uri="{BB962C8B-B14F-4D97-AF65-F5344CB8AC3E}">
        <p14:creationId xmlns:p14="http://schemas.microsoft.com/office/powerpoint/2010/main" val="20006787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methodology will follow a positivism approach as it included many real world statistics and is based on how society in this example perceive location and boundary identities. </a:t>
            </a:r>
          </a:p>
          <a:p>
            <a:r>
              <a:rPr lang="en-GB" sz="1200" kern="1200" dirty="0">
                <a:solidFill>
                  <a:schemeClr val="tx1"/>
                </a:solidFill>
                <a:effectLst/>
                <a:latin typeface="+mn-lt"/>
                <a:ea typeface="+mn-ea"/>
                <a:cs typeface="+mn-cs"/>
              </a:rPr>
              <a:t>As the aim of this project is to create a software solution, which is considered to be a practical problem and not theoretical.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will be inductive due to the premises and validity of the reasoning applied. Using qualitative research methods to create foundation data implies that the outcome may not be 100percent correct.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data required will be research through a variety of survey methods.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628745-9792-4C4A-B576-4F696839D8DF}" type="slidenum">
              <a:rPr lang="en-GB" smtClean="0"/>
              <a:t>12</a:t>
            </a:fld>
            <a:endParaRPr lang="en-GB"/>
          </a:p>
        </p:txBody>
      </p:sp>
    </p:spTree>
    <p:extLst>
      <p:ext uri="{BB962C8B-B14F-4D97-AF65-F5344CB8AC3E}">
        <p14:creationId xmlns:p14="http://schemas.microsoft.com/office/powerpoint/2010/main" val="4241088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discussed research methods will include both quantitative and qualitative methods. An emphasis on data analysis will be followed as discussed in the mapping accuracy section the validity of the data has a large impact on the usefulness of the map. </a:t>
            </a:r>
          </a:p>
          <a:p>
            <a:endParaRPr lang="en-GB" dirty="0"/>
          </a:p>
          <a:p>
            <a:r>
              <a:rPr lang="en-GB" dirty="0"/>
              <a:t>Qualitative measures are required first to generate the data from individuals, in this case the vernacular name of a location. This will be conducted through questionnaire’s and also group talks\ face too face interviews when possible. </a:t>
            </a:r>
          </a:p>
          <a:p>
            <a:r>
              <a:rPr lang="en-GB" dirty="0"/>
              <a:t>The information gathered will be analysed and grouped into frequency of answers and age groups. This allows for separation of data and will be useful for further analysis.</a:t>
            </a:r>
            <a:br>
              <a:rPr lang="en-GB" dirty="0"/>
            </a:br>
            <a:r>
              <a:rPr lang="en-GB" dirty="0"/>
              <a:t>With abnormalities removed, the data will then be produced into a quantitative questionnaire and distributed to participants once again. This will have a direct impact on the validity of the project by reinforcing the data gathered, but also allow for flexibility in answers when questioned again. This relates to the demographic of age and the correlation in answers submitted. </a:t>
            </a:r>
            <a:br>
              <a:rPr lang="en-GB" dirty="0"/>
            </a:br>
            <a:r>
              <a:rPr lang="en-GB" dirty="0"/>
              <a:t>An example of this would be to survey two individuals with a large age gap. By prompting answers with basic data , the answers would validate the perception of a location based on the age of the participant.</a:t>
            </a:r>
          </a:p>
        </p:txBody>
      </p:sp>
      <p:sp>
        <p:nvSpPr>
          <p:cNvPr id="4" name="Slide Number Placeholder 3"/>
          <p:cNvSpPr>
            <a:spLocks noGrp="1"/>
          </p:cNvSpPr>
          <p:nvPr>
            <p:ph type="sldNum" sz="quarter" idx="5"/>
          </p:nvPr>
        </p:nvSpPr>
        <p:spPr/>
        <p:txBody>
          <a:bodyPr/>
          <a:lstStyle/>
          <a:p>
            <a:fld id="{75628745-9792-4C4A-B576-4F696839D8DF}" type="slidenum">
              <a:rPr lang="en-GB" smtClean="0"/>
              <a:t>13</a:t>
            </a:fld>
            <a:endParaRPr lang="en-GB"/>
          </a:p>
        </p:txBody>
      </p:sp>
    </p:spTree>
    <p:extLst>
      <p:ext uri="{BB962C8B-B14F-4D97-AF65-F5344CB8AC3E}">
        <p14:creationId xmlns:p14="http://schemas.microsoft.com/office/powerpoint/2010/main" val="26310916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Aim</a:t>
            </a:r>
          </a:p>
          <a:p>
            <a:r>
              <a:rPr lang="en-GB" sz="1200" kern="1200" dirty="0">
                <a:solidFill>
                  <a:schemeClr val="tx1"/>
                </a:solidFill>
                <a:effectLst/>
                <a:latin typeface="+mn-lt"/>
                <a:ea typeface="+mn-ea"/>
                <a:cs typeface="+mn-cs"/>
              </a:rPr>
              <a:t>[1] Develop a GIS solution to process data and display within a web environment.</a:t>
            </a:r>
          </a:p>
          <a:p>
            <a:r>
              <a:rPr lang="en-GB" sz="1200" kern="1200" dirty="0">
                <a:solidFill>
                  <a:schemeClr val="tx1"/>
                </a:solidFill>
                <a:effectLst/>
                <a:latin typeface="+mn-lt"/>
                <a:ea typeface="+mn-ea"/>
                <a:cs typeface="+mn-cs"/>
              </a:rPr>
              <a:t>Objective. </a:t>
            </a:r>
          </a:p>
          <a:p>
            <a:r>
              <a:rPr lang="en-GB" sz="1200" kern="1200" dirty="0">
                <a:solidFill>
                  <a:schemeClr val="tx1"/>
                </a:solidFill>
                <a:effectLst/>
                <a:latin typeface="+mn-lt"/>
                <a:ea typeface="+mn-ea"/>
                <a:cs typeface="+mn-cs"/>
              </a:rPr>
              <a:t>The primary objective will be split into four sub-objectives.</a:t>
            </a:r>
          </a:p>
          <a:p>
            <a:pPr lvl="0"/>
            <a:r>
              <a:rPr lang="en-GB" sz="1200" kern="1200" dirty="0">
                <a:solidFill>
                  <a:schemeClr val="tx1"/>
                </a:solidFill>
                <a:effectLst/>
                <a:latin typeface="+mn-lt"/>
                <a:ea typeface="+mn-ea"/>
                <a:cs typeface="+mn-cs"/>
              </a:rPr>
              <a:t>Facilitate the analysis of a pre-defined official administrative boundary. With visualisations and mapping software showing boundaries.</a:t>
            </a:r>
          </a:p>
          <a:p>
            <a:pPr lvl="0"/>
            <a:r>
              <a:rPr lang="en-GB" sz="1200" kern="1200" dirty="0">
                <a:solidFill>
                  <a:schemeClr val="tx1"/>
                </a:solidFill>
                <a:effectLst/>
                <a:latin typeface="+mn-lt"/>
                <a:ea typeface="+mn-ea"/>
                <a:cs typeface="+mn-cs"/>
              </a:rPr>
              <a:t>Facilitate the analysis of a vernacular region that may or may not relate to an existing official admin boundary.</a:t>
            </a:r>
          </a:p>
          <a:p>
            <a:pPr lvl="0"/>
            <a:r>
              <a:rPr lang="en-GB" sz="1200" kern="1200" dirty="0">
                <a:solidFill>
                  <a:schemeClr val="tx1"/>
                </a:solidFill>
                <a:effectLst/>
                <a:latin typeface="+mn-lt"/>
                <a:ea typeface="+mn-ea"/>
                <a:cs typeface="+mn-cs"/>
              </a:rPr>
              <a:t>Group/process research information into age demographic result.</a:t>
            </a:r>
          </a:p>
          <a:p>
            <a:pPr lvl="0"/>
            <a:r>
              <a:rPr lang="en-GB" sz="1200" kern="1200" dirty="0">
                <a:solidFill>
                  <a:schemeClr val="tx1"/>
                </a:solidFill>
                <a:effectLst/>
                <a:latin typeface="+mn-lt"/>
                <a:ea typeface="+mn-ea"/>
                <a:cs typeface="+mn-cs"/>
              </a:rPr>
              <a:t>Provide a simple user interface, AND OR procedure of software that allow a user to exploit the full functionality of the created software solution.</a:t>
            </a:r>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14</a:t>
            </a:fld>
            <a:endParaRPr lang="en-GB"/>
          </a:p>
        </p:txBody>
      </p:sp>
    </p:spTree>
    <p:extLst>
      <p:ext uri="{BB962C8B-B14F-4D97-AF65-F5344CB8AC3E}">
        <p14:creationId xmlns:p14="http://schemas.microsoft.com/office/powerpoint/2010/main" val="761915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project will require many resources. The choices chosen are based off the previous research conducted into GIS systems and the application chosen are area’s in which are familiar.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Computer Software.</a:t>
            </a:r>
          </a:p>
          <a:p>
            <a:r>
              <a:rPr lang="en-GB" sz="1200" b="1" kern="1200" dirty="0">
                <a:solidFill>
                  <a:schemeClr val="tx1"/>
                </a:solidFill>
                <a:effectLst/>
                <a:latin typeface="+mn-lt"/>
                <a:ea typeface="+mn-ea"/>
                <a:cs typeface="+mn-cs"/>
              </a:rPr>
              <a:t>Data storage and manipulation.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initial data that will be researched will be stored within an </a:t>
            </a:r>
            <a:r>
              <a:rPr lang="en-GB" sz="1200" kern="1200" dirty="0" err="1">
                <a:solidFill>
                  <a:schemeClr val="tx1"/>
                </a:solidFill>
                <a:effectLst/>
                <a:latin typeface="+mn-lt"/>
                <a:ea typeface="+mn-ea"/>
                <a:cs typeface="+mn-cs"/>
              </a:rPr>
              <a:t>MySql</a:t>
            </a:r>
            <a:r>
              <a:rPr lang="en-GB" sz="1200" kern="1200" dirty="0">
                <a:solidFill>
                  <a:schemeClr val="tx1"/>
                </a:solidFill>
                <a:effectLst/>
                <a:latin typeface="+mn-lt"/>
                <a:ea typeface="+mn-ea"/>
                <a:cs typeface="+mn-cs"/>
              </a:rPr>
              <a:t> table which will be created. The information also stored within Oracle Apex Application, as this is a very safe and stable environment to work with the data.</a:t>
            </a:r>
          </a:p>
          <a:p>
            <a:r>
              <a:rPr lang="en-GB" sz="1200" b="1" kern="1200" dirty="0">
                <a:solidFill>
                  <a:schemeClr val="tx1"/>
                </a:solidFill>
                <a:effectLst/>
                <a:latin typeface="+mn-lt"/>
                <a:ea typeface="+mn-ea"/>
                <a:cs typeface="+mn-cs"/>
              </a:rPr>
              <a:t>Graphical Information Software.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software used for the graphical modifications will be QGIS. </a:t>
            </a:r>
          </a:p>
          <a:p>
            <a:r>
              <a:rPr lang="en-GB" sz="1200" b="1" kern="1200" dirty="0">
                <a:solidFill>
                  <a:schemeClr val="tx1"/>
                </a:solidFill>
                <a:effectLst/>
                <a:latin typeface="+mn-lt"/>
                <a:ea typeface="+mn-ea"/>
                <a:cs typeface="+mn-cs"/>
              </a:rPr>
              <a:t>Web Environment.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environment that I will deploy my system from will be that of a web application. This will be a suitable environment in which to test and deploy within.  </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Multiple Application Programming Interfaces.</a:t>
            </a:r>
          </a:p>
          <a:p>
            <a:endParaRPr lang="en-GB" sz="1200" b="1" kern="1200" dirty="0">
              <a:solidFill>
                <a:schemeClr val="tx1"/>
              </a:solidFill>
              <a:effectLst/>
              <a:latin typeface="+mn-lt"/>
              <a:ea typeface="+mn-ea"/>
              <a:cs typeface="+mn-cs"/>
            </a:endParaRPr>
          </a:p>
          <a:p>
            <a:r>
              <a:rPr lang="en-GB" sz="1200" b="0" kern="1200" dirty="0" err="1">
                <a:solidFill>
                  <a:schemeClr val="tx1"/>
                </a:solidFill>
                <a:effectLst/>
                <a:latin typeface="+mn-lt"/>
                <a:ea typeface="+mn-ea"/>
                <a:cs typeface="+mn-cs"/>
              </a:rPr>
              <a:t>Api’s</a:t>
            </a:r>
            <a:r>
              <a:rPr lang="en-GB" sz="1200" b="0" kern="1200" dirty="0">
                <a:solidFill>
                  <a:schemeClr val="tx1"/>
                </a:solidFill>
                <a:effectLst/>
                <a:latin typeface="+mn-lt"/>
                <a:ea typeface="+mn-ea"/>
                <a:cs typeface="+mn-cs"/>
              </a:rPr>
              <a:t> will have to be present and also allow for efficient development of the system. They will be implemented to work with the formats of data and also the visual representation of the data within the web environment. The API’s will be supplied by Google.</a:t>
            </a:r>
          </a:p>
          <a:p>
            <a:endParaRPr lang="en-GB" sz="1200" kern="1200" dirty="0">
              <a:solidFill>
                <a:schemeClr val="tx1"/>
              </a:solidFill>
              <a:effectLst/>
              <a:latin typeface="+mn-lt"/>
              <a:ea typeface="+mn-ea"/>
              <a:cs typeface="+mn-cs"/>
            </a:endParaRPr>
          </a:p>
          <a:p>
            <a:r>
              <a:rPr lang="en-GB" dirty="0"/>
              <a:t>These choices have been carefully selected and are the preferred method due to previous experience in the software applications.  By grouping certain services, such as the API’s and web hosting services. </a:t>
            </a:r>
            <a:br>
              <a:rPr lang="en-GB" dirty="0"/>
            </a:br>
            <a:br>
              <a:rPr lang="en-GB" b="1" dirty="0"/>
            </a:br>
            <a:r>
              <a:rPr lang="en-GB" b="1" dirty="0"/>
              <a:t>Human Resources.</a:t>
            </a:r>
            <a:br>
              <a:rPr lang="en-GB" b="1" dirty="0"/>
            </a:br>
            <a:r>
              <a:rPr lang="en-GB" b="0" dirty="0"/>
              <a:t>Due to the nature of the project, human resources will be very important to the amount and validity of the data. </a:t>
            </a:r>
          </a:p>
        </p:txBody>
      </p:sp>
      <p:sp>
        <p:nvSpPr>
          <p:cNvPr id="4" name="Slide Number Placeholder 3"/>
          <p:cNvSpPr>
            <a:spLocks noGrp="1"/>
          </p:cNvSpPr>
          <p:nvPr>
            <p:ph type="sldNum" sz="quarter" idx="5"/>
          </p:nvPr>
        </p:nvSpPr>
        <p:spPr/>
        <p:txBody>
          <a:bodyPr/>
          <a:lstStyle/>
          <a:p>
            <a:fld id="{75628745-9792-4C4A-B576-4F696839D8DF}" type="slidenum">
              <a:rPr lang="en-GB" smtClean="0"/>
              <a:t>15</a:t>
            </a:fld>
            <a:endParaRPr lang="en-GB"/>
          </a:p>
        </p:txBody>
      </p:sp>
    </p:spTree>
    <p:extLst>
      <p:ext uri="{BB962C8B-B14F-4D97-AF65-F5344CB8AC3E}">
        <p14:creationId xmlns:p14="http://schemas.microsoft.com/office/powerpoint/2010/main" val="41203326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development area for the application will take place within an online environment with the web application being hosted on the cloud through Firebase which is owned by google.  This choice was considered advantages as it is a Google product and will be documented well for use with API’s. </a:t>
            </a:r>
            <a:br>
              <a:rPr lang="en-GB" dirty="0"/>
            </a:b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16</a:t>
            </a:fld>
            <a:endParaRPr lang="en-GB"/>
          </a:p>
        </p:txBody>
      </p:sp>
    </p:spTree>
    <p:extLst>
      <p:ext uri="{BB962C8B-B14F-4D97-AF65-F5344CB8AC3E}">
        <p14:creationId xmlns:p14="http://schemas.microsoft.com/office/powerpoint/2010/main" val="37497820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interface for the software will incorporate google maps API to provide basic mapping information. This will be applied through a simple addition of a paid API.  The image shows the basic layer that it will provide. This gives a stable foundation in which to implement the research results. </a:t>
            </a:r>
          </a:p>
          <a:p>
            <a:r>
              <a:rPr lang="en-GB" dirty="0"/>
              <a:t>Along side will be an input method, to allow for the input of location to search and to search it against a given age range. </a:t>
            </a:r>
            <a:br>
              <a:rPr lang="en-GB" dirty="0"/>
            </a:br>
            <a:r>
              <a:rPr lang="en-GB" dirty="0"/>
              <a:t>The results of this will become available in two methods.</a:t>
            </a:r>
            <a:br>
              <a:rPr lang="en-GB" dirty="0"/>
            </a:br>
            <a:r>
              <a:rPr lang="en-GB" dirty="0"/>
              <a:t>The first method will be another text box, displaying the vernacular name or official name depending on the query entered initially.</a:t>
            </a:r>
            <a:br>
              <a:rPr lang="en-GB" dirty="0"/>
            </a:br>
            <a:r>
              <a:rPr lang="en-GB" dirty="0"/>
              <a:t>The secondary method will be a visible layer which is transparently overlaid on the google map image. This will show the location on the map , along with the vernacular or official name. </a:t>
            </a: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17</a:t>
            </a:fld>
            <a:endParaRPr lang="en-GB"/>
          </a:p>
        </p:txBody>
      </p:sp>
    </p:spTree>
    <p:extLst>
      <p:ext uri="{BB962C8B-B14F-4D97-AF65-F5344CB8AC3E}">
        <p14:creationId xmlns:p14="http://schemas.microsoft.com/office/powerpoint/2010/main" val="27102274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help with the process path of the project, a simple diagram was created to map out the different directions to take. These correlate to the time plan which will be shown in the next slide. It shows particular processes can be conducted within the same time range as another. </a:t>
            </a:r>
            <a:br>
              <a:rPr lang="en-GB" dirty="0"/>
            </a:br>
            <a:endParaRPr lang="en-GB" dirty="0"/>
          </a:p>
          <a:p>
            <a:endParaRPr lang="en-GB" dirty="0"/>
          </a:p>
          <a:p>
            <a:r>
              <a:rPr lang="en-GB" dirty="0"/>
              <a:t>The final stages are the connection of systems , one being the connection of GQIS to the mapping environment and another for the web environment to have a connection to the data and rules set by the GQIS software.</a:t>
            </a:r>
          </a:p>
        </p:txBody>
      </p:sp>
      <p:sp>
        <p:nvSpPr>
          <p:cNvPr id="4" name="Slide Number Placeholder 3"/>
          <p:cNvSpPr>
            <a:spLocks noGrp="1"/>
          </p:cNvSpPr>
          <p:nvPr>
            <p:ph type="sldNum" sz="quarter" idx="5"/>
          </p:nvPr>
        </p:nvSpPr>
        <p:spPr/>
        <p:txBody>
          <a:bodyPr/>
          <a:lstStyle/>
          <a:p>
            <a:fld id="{75628745-9792-4C4A-B576-4F696839D8DF}" type="slidenum">
              <a:rPr lang="en-GB" smtClean="0"/>
              <a:t>18</a:t>
            </a:fld>
            <a:endParaRPr lang="en-GB"/>
          </a:p>
        </p:txBody>
      </p:sp>
    </p:spTree>
    <p:extLst>
      <p:ext uri="{BB962C8B-B14F-4D97-AF65-F5344CB8AC3E}">
        <p14:creationId xmlns:p14="http://schemas.microsoft.com/office/powerpoint/2010/main" val="11067643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organisation software will be utilised to plan events and produce a timeline to work alongside with. Care has been taken to include time to improve in area’s of technical expertise if needed. The initial plan, as set is broken up into sections or phases in which grouped tasks will take place. This will be beneficial to recognise when milestones have been hit and to allow focus on a particular area rather than being fixated on multiple areas at once.</a:t>
            </a:r>
            <a:br>
              <a:rPr lang="en-GB" dirty="0"/>
            </a:br>
            <a:br>
              <a:rPr lang="en-GB" dirty="0"/>
            </a:br>
            <a:r>
              <a:rPr lang="en-GB" dirty="0"/>
              <a:t>A hand written journal will also be recorded beginning at the development stage of the project. This was chosen as a method to record problems and\or solutions, and will be used for analysis against the predicted time frame and constraints.</a:t>
            </a:r>
          </a:p>
          <a:p>
            <a:endParaRPr lang="en-GB" dirty="0"/>
          </a:p>
          <a:p>
            <a:endParaRPr lang="en-GB" dirty="0"/>
          </a:p>
        </p:txBody>
      </p:sp>
      <p:sp>
        <p:nvSpPr>
          <p:cNvPr id="4" name="Slide Number Placeholder 3"/>
          <p:cNvSpPr>
            <a:spLocks noGrp="1"/>
          </p:cNvSpPr>
          <p:nvPr>
            <p:ph type="sldNum" sz="quarter" idx="5"/>
          </p:nvPr>
        </p:nvSpPr>
        <p:spPr/>
        <p:txBody>
          <a:bodyPr/>
          <a:lstStyle/>
          <a:p>
            <a:fld id="{75628745-9792-4C4A-B576-4F696839D8DF}" type="slidenum">
              <a:rPr lang="en-GB" smtClean="0"/>
              <a:t>19</a:t>
            </a:fld>
            <a:endParaRPr lang="en-GB"/>
          </a:p>
        </p:txBody>
      </p:sp>
    </p:spTree>
    <p:extLst>
      <p:ext uri="{BB962C8B-B14F-4D97-AF65-F5344CB8AC3E}">
        <p14:creationId xmlns:p14="http://schemas.microsoft.com/office/powerpoint/2010/main" val="18351010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the project care will be taken to act professional and not allow any bias to occur. Precaution's will be undertaken to remove my own opinion by only interacting with participants once they have given the initial primary research. This will provide integrity to the data collection methodology. </a:t>
            </a:r>
            <a:br>
              <a:rPr lang="en-GB" dirty="0"/>
            </a:br>
            <a:endParaRPr lang="en-GB" dirty="0"/>
          </a:p>
          <a:p>
            <a:r>
              <a:rPr lang="en-GB" dirty="0"/>
              <a:t>Due to the nature of the project there are not many constraints to the project. An initial understanding is that cost will become an issues and therefore will be documented as it increases to accurately analyses and value the use of the software once the project has been conducted.  A set budget of 100 pound has been set and should be plentiful for the task at hand. </a:t>
            </a:r>
            <a:br>
              <a:rPr lang="en-GB" dirty="0"/>
            </a:br>
            <a:r>
              <a:rPr lang="en-GB" dirty="0"/>
              <a:t>The research contains aspects of opinionated data. As opinions are difficult to control, parameters will be set in recording the data so not to contain any offensive answers. </a:t>
            </a:r>
            <a:br>
              <a:rPr lang="en-GB" dirty="0"/>
            </a:br>
            <a:r>
              <a:rPr lang="en-GB" dirty="0"/>
              <a:t>There are no legal issues applied to this project. The use of software will be correctly licensed and sourced. </a:t>
            </a:r>
          </a:p>
        </p:txBody>
      </p:sp>
      <p:sp>
        <p:nvSpPr>
          <p:cNvPr id="4" name="Slide Number Placeholder 3"/>
          <p:cNvSpPr>
            <a:spLocks noGrp="1"/>
          </p:cNvSpPr>
          <p:nvPr>
            <p:ph type="sldNum" sz="quarter" idx="5"/>
          </p:nvPr>
        </p:nvSpPr>
        <p:spPr/>
        <p:txBody>
          <a:bodyPr/>
          <a:lstStyle/>
          <a:p>
            <a:fld id="{75628745-9792-4C4A-B576-4F696839D8DF}" type="slidenum">
              <a:rPr lang="en-GB" smtClean="0"/>
              <a:t>20</a:t>
            </a:fld>
            <a:endParaRPr lang="en-GB"/>
          </a:p>
        </p:txBody>
      </p:sp>
    </p:spTree>
    <p:extLst>
      <p:ext uri="{BB962C8B-B14F-4D97-AF65-F5344CB8AC3E}">
        <p14:creationId xmlns:p14="http://schemas.microsoft.com/office/powerpoint/2010/main" val="19406800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summarise, the end goal is highly achievable by the means and plan stated. It will include a selection of technologies and a high amount of primary research to solidify my findings. The ability to utilise and build upon pre-developed software and services will be an aid and would be impossible to implement without. I believe the correct methodologies have been chosen correlating with the nature of the project and also have provided sufficient time to complete the objectives. </a:t>
            </a:r>
            <a:br>
              <a:rPr lang="en-GB" dirty="0"/>
            </a:br>
            <a:br>
              <a:rPr lang="en-GB" dirty="0"/>
            </a:br>
            <a:r>
              <a:rPr lang="en-GB" dirty="0"/>
              <a:t>Thank You.</a:t>
            </a:r>
          </a:p>
        </p:txBody>
      </p:sp>
      <p:sp>
        <p:nvSpPr>
          <p:cNvPr id="4" name="Slide Number Placeholder 3"/>
          <p:cNvSpPr>
            <a:spLocks noGrp="1"/>
          </p:cNvSpPr>
          <p:nvPr>
            <p:ph type="sldNum" sz="quarter" idx="5"/>
          </p:nvPr>
        </p:nvSpPr>
        <p:spPr/>
        <p:txBody>
          <a:bodyPr/>
          <a:lstStyle/>
          <a:p>
            <a:fld id="{75628745-9792-4C4A-B576-4F696839D8DF}" type="slidenum">
              <a:rPr lang="en-GB" smtClean="0"/>
              <a:t>21</a:t>
            </a:fld>
            <a:endParaRPr lang="en-GB"/>
          </a:p>
        </p:txBody>
      </p:sp>
    </p:spTree>
    <p:extLst>
      <p:ext uri="{BB962C8B-B14F-4D97-AF65-F5344CB8AC3E}">
        <p14:creationId xmlns:p14="http://schemas.microsoft.com/office/powerpoint/2010/main" val="16197828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Livia </a:t>
            </a:r>
            <a:r>
              <a:rPr lang="en-GB" dirty="0" err="1"/>
              <a:t>Hollenstein</a:t>
            </a:r>
            <a:r>
              <a:rPr lang="en-GB" dirty="0"/>
              <a:t> Institute of Geography University of Zurich November 2008 </a:t>
            </a:r>
          </a:p>
          <a:p>
            <a:r>
              <a:rPr lang="en-GB" dirty="0"/>
              <a:t>Available at </a:t>
            </a:r>
            <a:r>
              <a:rPr lang="en-GB" dirty="0">
                <a:hlinkClick r:id="rId3"/>
              </a:rPr>
              <a:t>http://www.geo.uzh.ch/dam/jcr:c5b291f0-22fa-4fcc-8d79-723648dfe5c5/msc_livia_hollenstein_2008.pdf</a:t>
            </a:r>
            <a:endParaRPr lang="en-GB" dirty="0"/>
          </a:p>
          <a:p>
            <a:endParaRPr lang="en-GB" dirty="0"/>
          </a:p>
          <a:p>
            <a:r>
              <a:rPr lang="en-GB" dirty="0"/>
              <a:t>[2] </a:t>
            </a:r>
            <a:r>
              <a:rPr lang="en-GB" sz="1200" kern="1200" dirty="0">
                <a:solidFill>
                  <a:schemeClr val="tx1"/>
                </a:solidFill>
                <a:effectLst/>
                <a:latin typeface="+mn-lt"/>
                <a:ea typeface="+mn-ea"/>
                <a:cs typeface="+mn-cs"/>
              </a:rPr>
              <a:t>Chris Jones  </a:t>
            </a:r>
            <a:r>
              <a:rPr lang="en-GB" sz="1200" b="0" u="none" strike="noStrike" kern="1200" dirty="0">
                <a:solidFill>
                  <a:schemeClr val="bg1"/>
                </a:solidFill>
                <a:effectLst/>
                <a:latin typeface="+mn-lt"/>
                <a:ea typeface="+mn-ea"/>
                <a:cs typeface="+mn-cs"/>
                <a:hlinkClick r:id="rId4">
                  <a:extLst>
                    <a:ext uri="{A12FA001-AC4F-418D-AE19-62706E023703}">
                      <ahyp:hlinkClr xmlns:ahyp="http://schemas.microsoft.com/office/drawing/2018/hyperlinkcolor" val="tx"/>
                    </a:ext>
                  </a:extLst>
                </a:hlinkClick>
              </a:rPr>
              <a:t>Geographical information systems and computer cartography</a:t>
            </a:r>
            <a:r>
              <a:rPr lang="en-GB" sz="1200" b="0" u="none" strike="noStrike" kern="1200" dirty="0">
                <a:solidFill>
                  <a:schemeClr val="bg1"/>
                </a:solidFill>
                <a:effectLst/>
                <a:latin typeface="+mn-lt"/>
                <a:ea typeface="+mn-ea"/>
                <a:cs typeface="+mn-cs"/>
              </a:rPr>
              <a:t> 2014 </a:t>
            </a:r>
          </a:p>
          <a:p>
            <a:r>
              <a:rPr lang="en-GB" sz="1200" b="0" u="none" strike="noStrike" kern="1200" dirty="0">
                <a:solidFill>
                  <a:schemeClr val="bg1"/>
                </a:solidFill>
                <a:effectLst/>
                <a:latin typeface="+mn-lt"/>
                <a:ea typeface="+mn-ea"/>
                <a:cs typeface="+mn-cs"/>
              </a:rPr>
              <a:t>Available at </a:t>
            </a:r>
            <a:r>
              <a:rPr lang="en-GB" dirty="0">
                <a:hlinkClick r:id="rId5"/>
              </a:rPr>
              <a:t>https://www.cardiff.ac.uk/people/view/118137-jones-christopher</a:t>
            </a:r>
            <a:endParaRPr lang="en-GB" b="0" u="none" dirty="0">
              <a:solidFill>
                <a:schemeClr val="bg1"/>
              </a:solidFill>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Vernacular Mapping Prof. John Parker </a:t>
            </a:r>
            <a:r>
              <a:rPr lang="en-GB" dirty="0">
                <a:hlinkClick r:id="rId6"/>
              </a:rPr>
              <a:t>Oxford University.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6"/>
              </a:rPr>
              <a:t>Available at  https://ora.ox.ac.uk/objects/uuid:00b1e482-42d2-4fcf-8832-d1db594dc24f/download_file?file_format=pdf&amp;safe_filename=JAGThesisFinal2012.pdf&amp;type_of_work=Thesis</a:t>
            </a:r>
            <a:endParaRPr lang="en-GB" dirty="0"/>
          </a:p>
          <a:p>
            <a:endParaRPr lang="en-GB" dirty="0"/>
          </a:p>
          <a:p>
            <a:r>
              <a:rPr lang="en-GB" dirty="0"/>
              <a:t>[4]DIME Census Digital Maps</a:t>
            </a:r>
          </a:p>
          <a:p>
            <a:r>
              <a:rPr lang="en-GB" dirty="0"/>
              <a:t>United States Government.</a:t>
            </a:r>
          </a:p>
          <a:p>
            <a:r>
              <a:rPr lang="en-GB" dirty="0">
                <a:hlinkClick r:id="rId7"/>
              </a:rPr>
              <a:t>https://www.census.gov/history/www/innovations/technology/dual_independent_map_encoding.html</a:t>
            </a:r>
            <a:endParaRPr lang="en-GB" dirty="0"/>
          </a:p>
          <a:p>
            <a:endParaRPr lang="en-GB" dirty="0"/>
          </a:p>
          <a:p>
            <a:r>
              <a:rPr lang="en-GB" dirty="0"/>
              <a:t>[5] </a:t>
            </a:r>
            <a:r>
              <a:rPr lang="en-GB" dirty="0" err="1"/>
              <a:t>Google.Inc</a:t>
            </a:r>
            <a:r>
              <a:rPr lang="en-GB" dirty="0"/>
              <a:t>  Street View Policy.</a:t>
            </a:r>
          </a:p>
          <a:p>
            <a:r>
              <a:rPr lang="en-GB" dirty="0"/>
              <a:t>Available at </a:t>
            </a:r>
            <a:r>
              <a:rPr lang="en-GB" dirty="0">
                <a:hlinkClick r:id="rId8"/>
              </a:rPr>
              <a:t>https://www.google.com/streetview/policy/</a:t>
            </a:r>
            <a:endParaRPr lang="en-GB" dirty="0"/>
          </a:p>
          <a:p>
            <a:endParaRPr lang="en-GB" dirty="0"/>
          </a:p>
          <a:p>
            <a:r>
              <a:rPr lang="en-GB" dirty="0"/>
              <a:t>[4]</a:t>
            </a:r>
            <a:r>
              <a:rPr lang="en-GB" dirty="0">
                <a:hlinkClick r:id="rId9"/>
              </a:rPr>
              <a:t> https://themanifest.com/app-development/popularity-google-maps-trends-navigation-apps-2018</a:t>
            </a:r>
            <a:r>
              <a:rPr lang="en-GB" dirty="0"/>
              <a:t>  Google maps statistics.</a:t>
            </a:r>
          </a:p>
          <a:p>
            <a:endParaRPr lang="en-GB" dirty="0"/>
          </a:p>
          <a:p>
            <a:r>
              <a:rPr lang="en-GB" dirty="0"/>
              <a:t>[7]Image + Text - Google Moon </a:t>
            </a:r>
          </a:p>
          <a:p>
            <a:r>
              <a:rPr lang="en-GB" dirty="0"/>
              <a:t>www.gearthblog.com/blog/archives</a:t>
            </a:r>
          </a:p>
          <a:p>
            <a:endParaRPr lang="en-GB" dirty="0"/>
          </a:p>
          <a:p>
            <a:r>
              <a:rPr lang="en-GB" dirty="0"/>
              <a:t>[8]Google Places.</a:t>
            </a:r>
          </a:p>
          <a:p>
            <a:r>
              <a:rPr lang="en-GB" dirty="0"/>
              <a:t>Available at </a:t>
            </a:r>
            <a:r>
              <a:rPr lang="en-GB" dirty="0">
                <a:hlinkClick r:id="rId10"/>
              </a:rPr>
              <a:t>https://cloud.google.com/maps-platform/places</a:t>
            </a:r>
            <a:endParaRPr lang="en-GB" dirty="0"/>
          </a:p>
          <a:p>
            <a:endParaRPr lang="en-GB" dirty="0"/>
          </a:p>
          <a:p>
            <a:r>
              <a:rPr lang="en-GB" dirty="0"/>
              <a:t>[9] QGIS What is QGIS ?</a:t>
            </a:r>
            <a:br>
              <a:rPr lang="en-GB" dirty="0"/>
            </a:br>
            <a:r>
              <a:rPr lang="en-GB" dirty="0"/>
              <a:t>Available at </a:t>
            </a:r>
            <a:r>
              <a:rPr lang="en-GB" dirty="0">
                <a:hlinkClick r:id="rId11"/>
              </a:rPr>
              <a:t>https://www.qgis.org/</a:t>
            </a:r>
            <a:endParaRPr lang="en-GB" dirty="0"/>
          </a:p>
          <a:p>
            <a:endParaRPr lang="en-GB" dirty="0"/>
          </a:p>
          <a:p>
            <a:endParaRPr lang="en-GB" dirty="0"/>
          </a:p>
          <a:p>
            <a:r>
              <a:rPr lang="en-GB" dirty="0"/>
              <a:t>[10]GIS History   Calgary University </a:t>
            </a:r>
          </a:p>
          <a:p>
            <a:r>
              <a:rPr lang="en-GB" dirty="0"/>
              <a:t>Nigel Waters</a:t>
            </a:r>
          </a:p>
          <a:p>
            <a:r>
              <a:rPr lang="en-GB" dirty="0">
                <a:hlinkClick r:id="rId12"/>
              </a:rPr>
              <a:t>https://www.researchgate.net/publication/315385359_GIS_History</a:t>
            </a:r>
            <a:endParaRPr lang="en-GB" dirty="0"/>
          </a:p>
          <a:p>
            <a:endParaRPr lang="en-GB" dirty="0"/>
          </a:p>
          <a:p>
            <a:r>
              <a:rPr lang="en-GB" dirty="0"/>
              <a:t>Images </a:t>
            </a:r>
          </a:p>
          <a:p>
            <a:endParaRPr lang="en-GB" dirty="0"/>
          </a:p>
          <a:p>
            <a:r>
              <a:rPr lang="en-GB" dirty="0"/>
              <a:t>[1] Available at </a:t>
            </a:r>
          </a:p>
        </p:txBody>
      </p:sp>
      <p:sp>
        <p:nvSpPr>
          <p:cNvPr id="4" name="Slide Number Placeholder 3"/>
          <p:cNvSpPr>
            <a:spLocks noGrp="1"/>
          </p:cNvSpPr>
          <p:nvPr>
            <p:ph type="sldNum" sz="quarter" idx="5"/>
          </p:nvPr>
        </p:nvSpPr>
        <p:spPr/>
        <p:txBody>
          <a:bodyPr/>
          <a:lstStyle/>
          <a:p>
            <a:fld id="{75628745-9792-4C4A-B576-4F696839D8DF}" type="slidenum">
              <a:rPr lang="en-GB" smtClean="0"/>
              <a:t>22</a:t>
            </a:fld>
            <a:endParaRPr lang="en-GB"/>
          </a:p>
        </p:txBody>
      </p:sp>
    </p:spTree>
    <p:extLst>
      <p:ext uri="{BB962C8B-B14F-4D97-AF65-F5344CB8AC3E}">
        <p14:creationId xmlns:p14="http://schemas.microsoft.com/office/powerpoint/2010/main" val="904701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12/10/2019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26816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12/10/2019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9896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42532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12/10/2019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4183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12/10/2019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7356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12/10/2019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09777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41699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9009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12/10/2019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12461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12/10/2019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093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12/10/2019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9235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12/10/2019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035480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12/10/2019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912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12/10/2019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7782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12/10/2019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322066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12/10/2019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63993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12/10/2019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0275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12/10/2019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654153899"/>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20" r:id="rId5"/>
    <p:sldLayoutId id="2147483721" r:id="rId6"/>
    <p:sldLayoutId id="2147483722" r:id="rId7"/>
    <p:sldLayoutId id="2147483723" r:id="rId8"/>
    <p:sldLayoutId id="2147483724" r:id="rId9"/>
    <p:sldLayoutId id="2147483725" r:id="rId10"/>
    <p:sldLayoutId id="2147483726" r:id="rId11"/>
    <p:sldLayoutId id="2147483732" r:id="rId12"/>
    <p:sldLayoutId id="2147483727" r:id="rId13"/>
    <p:sldLayoutId id="2147483728" r:id="rId14"/>
    <p:sldLayoutId id="2147483729" r:id="rId15"/>
    <p:sldLayoutId id="2147483730" r:id="rId16"/>
    <p:sldLayoutId id="2147483731"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6.jpe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jpg"/><Relationship Id="rId4" Type="http://schemas.openxmlformats.org/officeDocument/2006/relationships/image" Target="../media/image1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6.jpeg"/><Relationship Id="rId7" Type="http://schemas.openxmlformats.org/officeDocument/2006/relationships/diagramQuickStyle" Target="../diagrams/quickStyle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6.jpeg"/><Relationship Id="rId7" Type="http://schemas.openxmlformats.org/officeDocument/2006/relationships/diagramQuickStyle" Target="../diagrams/quickStyle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png"/><Relationship Id="rId9" Type="http://schemas.microsoft.com/office/2007/relationships/diagramDrawing" Target="../diagrams/drawing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png"/><Relationship Id="rId7" Type="http://schemas.openxmlformats.org/officeDocument/2006/relationships/diagramColors" Target="../diagrams/colors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png"/><Relationship Id="rId4" Type="http://schemas.openxmlformats.org/officeDocument/2006/relationships/hyperlink" Target="https://fir-hosting-ninja-4a798.firebaseapp.com/GisDevEnv/index.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census.gov/history/www/innovations/technology/dual_independent_map_encoding.html" TargetMode="External"/><Relationship Id="rId13" Type="http://schemas.openxmlformats.org/officeDocument/2006/relationships/hyperlink" Target="https://www.researchgate.net/publication/315385359_GIS_History" TargetMode="External"/><Relationship Id="rId3" Type="http://schemas.openxmlformats.org/officeDocument/2006/relationships/image" Target="../media/image6.jpeg"/><Relationship Id="rId7" Type="http://schemas.openxmlformats.org/officeDocument/2006/relationships/hyperlink" Target="https://ora.ox.ac.uk/objects/uuid:00b1e482-42d2-4fcf-8832-d1db594dc24f/download_file?file_format=pdf&amp;safe_filename=JAGThesisFinal2012.pdf&amp;type_of_work=Thesis" TargetMode="External"/><Relationship Id="rId12" Type="http://schemas.openxmlformats.org/officeDocument/2006/relationships/hyperlink" Target="https://www.qgis.org/"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cardiff.ac.uk/people/view/118137-jones-christopher" TargetMode="External"/><Relationship Id="rId11" Type="http://schemas.openxmlformats.org/officeDocument/2006/relationships/hyperlink" Target="https://cloud.google.com/maps-platform/places" TargetMode="External"/><Relationship Id="rId5" Type="http://schemas.openxmlformats.org/officeDocument/2006/relationships/hyperlink" Target="https://scholar.google.com/scholar?oi=bibs&amp;cluster=16462602999718450340&amp;btnI=1&amp;hl=en" TargetMode="External"/><Relationship Id="rId10" Type="http://schemas.openxmlformats.org/officeDocument/2006/relationships/hyperlink" Target="https://themanifest.com/app-development/popularity-google-maps-trends-navigation-apps-2018" TargetMode="External"/><Relationship Id="rId4" Type="http://schemas.openxmlformats.org/officeDocument/2006/relationships/hyperlink" Target="http://www.geo.uzh.ch/dam/jcr:c5b291f0-22fa-4fcc-8d79-723648dfe5c5/msc_livia_hollenstein_2008.pdf" TargetMode="External"/><Relationship Id="rId9" Type="http://schemas.openxmlformats.org/officeDocument/2006/relationships/hyperlink" Target="https://www.google.com/streetview/poli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79DF90-6EF5-4BCF-BC4A-01BD944E1AAA}"/>
              </a:ext>
            </a:extLst>
          </p:cNvPr>
          <p:cNvPicPr>
            <a:picLocks noChangeAspect="1"/>
          </p:cNvPicPr>
          <p:nvPr/>
        </p:nvPicPr>
        <p:blipFill rotWithShape="1">
          <a:blip r:embed="rId4">
            <a:alphaModFix amt="35000"/>
          </a:blip>
          <a:srcRect t="3395" b="12335"/>
          <a:stretch/>
        </p:blipFill>
        <p:spPr>
          <a:xfrm>
            <a:off x="20" y="10"/>
            <a:ext cx="12191980" cy="6857990"/>
          </a:xfrm>
          <a:prstGeom prst="rect">
            <a:avLst/>
          </a:prstGeom>
        </p:spPr>
      </p:pic>
      <p:sp>
        <p:nvSpPr>
          <p:cNvPr id="2" name="Title 1">
            <a:extLst>
              <a:ext uri="{FF2B5EF4-FFF2-40B4-BE49-F238E27FC236}">
                <a16:creationId xmlns:a16="http://schemas.microsoft.com/office/drawing/2014/main" id="{8155EC8A-5E0D-4709-AE54-44DD746709CA}"/>
              </a:ext>
            </a:extLst>
          </p:cNvPr>
          <p:cNvSpPr>
            <a:spLocks noGrp="1"/>
          </p:cNvSpPr>
          <p:nvPr>
            <p:ph type="ctrTitle"/>
          </p:nvPr>
        </p:nvSpPr>
        <p:spPr>
          <a:xfrm>
            <a:off x="1370693" y="1769540"/>
            <a:ext cx="9440034" cy="1828801"/>
          </a:xfrm>
        </p:spPr>
        <p:txBody>
          <a:bodyPr>
            <a:normAutofit/>
          </a:bodyPr>
          <a:lstStyle/>
          <a:p>
            <a:r>
              <a:rPr lang="en-GB" dirty="0"/>
              <a:t>Andrew Young.</a:t>
            </a:r>
            <a:br>
              <a:rPr lang="en-GB" dirty="0"/>
            </a:br>
            <a:r>
              <a:rPr lang="en-GB" dirty="0"/>
              <a:t>Viva </a:t>
            </a:r>
          </a:p>
        </p:txBody>
      </p:sp>
      <p:sp>
        <p:nvSpPr>
          <p:cNvPr id="3" name="Subtitle 2">
            <a:extLst>
              <a:ext uri="{FF2B5EF4-FFF2-40B4-BE49-F238E27FC236}">
                <a16:creationId xmlns:a16="http://schemas.microsoft.com/office/drawing/2014/main" id="{C869A380-843A-4D2A-8E3D-37DBEB82C00E}"/>
              </a:ext>
            </a:extLst>
          </p:cNvPr>
          <p:cNvSpPr>
            <a:spLocks noGrp="1"/>
          </p:cNvSpPr>
          <p:nvPr>
            <p:ph type="subTitle" idx="1"/>
          </p:nvPr>
        </p:nvSpPr>
        <p:spPr>
          <a:xfrm>
            <a:off x="1370693" y="3773489"/>
            <a:ext cx="9440034" cy="1049867"/>
          </a:xfrm>
        </p:spPr>
        <p:txBody>
          <a:bodyPr>
            <a:normAutofit/>
          </a:bodyPr>
          <a:lstStyle/>
          <a:p>
            <a:r>
              <a:rPr lang="en-GB" sz="3200" dirty="0"/>
              <a:t>Vernacular Mapping</a:t>
            </a:r>
          </a:p>
        </p:txBody>
      </p:sp>
    </p:spTree>
    <p:extLst>
      <p:ext uri="{BB962C8B-B14F-4D97-AF65-F5344CB8AC3E}">
        <p14:creationId xmlns:p14="http://schemas.microsoft.com/office/powerpoint/2010/main" val="4275061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14FEA-59F2-4C2D-AC84-64CC55B3FE3C}"/>
              </a:ext>
            </a:extLst>
          </p:cNvPr>
          <p:cNvSpPr>
            <a:spLocks noGrp="1"/>
          </p:cNvSpPr>
          <p:nvPr>
            <p:ph type="title"/>
          </p:nvPr>
        </p:nvSpPr>
        <p:spPr>
          <a:xfrm>
            <a:off x="919119" y="129022"/>
            <a:ext cx="10353762" cy="1257300"/>
          </a:xfrm>
        </p:spPr>
        <p:txBody>
          <a:bodyPr/>
          <a:lstStyle/>
          <a:p>
            <a:r>
              <a:rPr lang="en-GB" dirty="0"/>
              <a:t>Introduction</a:t>
            </a:r>
          </a:p>
        </p:txBody>
      </p:sp>
      <p:pic>
        <p:nvPicPr>
          <p:cNvPr id="3074" name="Picture 2" descr="Image result for maps&quot;">
            <a:extLst>
              <a:ext uri="{FF2B5EF4-FFF2-40B4-BE49-F238E27FC236}">
                <a16:creationId xmlns:a16="http://schemas.microsoft.com/office/drawing/2014/main" id="{2F343A18-553B-42A7-8A63-0D19F92F5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5418" y="4075810"/>
            <a:ext cx="4516582" cy="278218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Map of Chicago, IL, USA">
            <a:extLst>
              <a:ext uri="{FF2B5EF4-FFF2-40B4-BE49-F238E27FC236}">
                <a16:creationId xmlns:a16="http://schemas.microsoft.com/office/drawing/2014/main" id="{F7894858-9F0A-4218-BA82-EEF000C032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075810"/>
            <a:ext cx="4884289" cy="278219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1E0C84ED-71BB-49A5-8A4E-83C7D660DE28}"/>
              </a:ext>
            </a:extLst>
          </p:cNvPr>
          <p:cNvSpPr txBox="1">
            <a:spLocks/>
          </p:cNvSpPr>
          <p:nvPr/>
        </p:nvSpPr>
        <p:spPr>
          <a:xfrm>
            <a:off x="-3958286" y="18669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Maps</a:t>
            </a:r>
          </a:p>
        </p:txBody>
      </p:sp>
      <p:sp>
        <p:nvSpPr>
          <p:cNvPr id="8" name="Title 1">
            <a:extLst>
              <a:ext uri="{FF2B5EF4-FFF2-40B4-BE49-F238E27FC236}">
                <a16:creationId xmlns:a16="http://schemas.microsoft.com/office/drawing/2014/main" id="{08D39F99-4DC8-4F5A-8DE8-586531E38D2E}"/>
              </a:ext>
            </a:extLst>
          </p:cNvPr>
          <p:cNvSpPr txBox="1">
            <a:spLocks/>
          </p:cNvSpPr>
          <p:nvPr/>
        </p:nvSpPr>
        <p:spPr>
          <a:xfrm>
            <a:off x="-945068" y="1261629"/>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Vernacular</a:t>
            </a:r>
          </a:p>
        </p:txBody>
      </p:sp>
      <p:sp>
        <p:nvSpPr>
          <p:cNvPr id="9" name="Title 1">
            <a:extLst>
              <a:ext uri="{FF2B5EF4-FFF2-40B4-BE49-F238E27FC236}">
                <a16:creationId xmlns:a16="http://schemas.microsoft.com/office/drawing/2014/main" id="{D400A135-81FD-43DD-AD94-EF59DC8FF886}"/>
              </a:ext>
            </a:extLst>
          </p:cNvPr>
          <p:cNvSpPr txBox="1">
            <a:spLocks/>
          </p:cNvSpPr>
          <p:nvPr/>
        </p:nvSpPr>
        <p:spPr>
          <a:xfrm>
            <a:off x="4756828" y="167812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Location Name</a:t>
            </a:r>
          </a:p>
        </p:txBody>
      </p:sp>
      <p:sp>
        <p:nvSpPr>
          <p:cNvPr id="10" name="Title 1">
            <a:extLst>
              <a:ext uri="{FF2B5EF4-FFF2-40B4-BE49-F238E27FC236}">
                <a16:creationId xmlns:a16="http://schemas.microsoft.com/office/drawing/2014/main" id="{2EF94E8D-2A72-472C-A602-691ABAE5B2EE}"/>
              </a:ext>
            </a:extLst>
          </p:cNvPr>
          <p:cNvSpPr txBox="1">
            <a:spLocks/>
          </p:cNvSpPr>
          <p:nvPr/>
        </p:nvSpPr>
        <p:spPr>
          <a:xfrm>
            <a:off x="0" y="2746639"/>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Data Integrity </a:t>
            </a:r>
          </a:p>
        </p:txBody>
      </p:sp>
    </p:spTree>
    <p:extLst>
      <p:ext uri="{BB962C8B-B14F-4D97-AF65-F5344CB8AC3E}">
        <p14:creationId xmlns:p14="http://schemas.microsoft.com/office/powerpoint/2010/main" val="3813639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7F49C-0014-4C8C-802C-4E6EE2C35035}"/>
              </a:ext>
            </a:extLst>
          </p:cNvPr>
          <p:cNvSpPr>
            <a:spLocks noGrp="1"/>
          </p:cNvSpPr>
          <p:nvPr>
            <p:ph type="title"/>
          </p:nvPr>
        </p:nvSpPr>
        <p:spPr>
          <a:xfrm>
            <a:off x="633743" y="609599"/>
            <a:ext cx="3413156" cy="5273675"/>
          </a:xfrm>
        </p:spPr>
        <p:txBody>
          <a:bodyPr>
            <a:normAutofit/>
          </a:bodyPr>
          <a:lstStyle/>
          <a:p>
            <a:r>
              <a:rPr lang="en-GB" dirty="0"/>
              <a:t>What is a Vernacular Name?</a:t>
            </a:r>
          </a:p>
        </p:txBody>
      </p:sp>
      <p:pic>
        <p:nvPicPr>
          <p:cNvPr id="10" name="Picture 9">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9B3655B8-A6DF-4AB2-BE19-823AE51E7E4D}"/>
              </a:ext>
            </a:extLst>
          </p:cNvPr>
          <p:cNvGraphicFramePr>
            <a:graphicFrameLocks noGrp="1"/>
          </p:cNvGraphicFramePr>
          <p:nvPr>
            <p:ph idx="1"/>
            <p:extLst>
              <p:ext uri="{D42A27DB-BD31-4B8C-83A1-F6EECF244321}">
                <p14:modId xmlns:p14="http://schemas.microsoft.com/office/powerpoint/2010/main" val="1762490323"/>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19905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0DF6D-3DEB-49D4-A653-3420411CEBC7}"/>
              </a:ext>
            </a:extLst>
          </p:cNvPr>
          <p:cNvSpPr>
            <a:spLocks noGrp="1"/>
          </p:cNvSpPr>
          <p:nvPr>
            <p:ph type="title"/>
          </p:nvPr>
        </p:nvSpPr>
        <p:spPr>
          <a:xfrm>
            <a:off x="913795" y="609600"/>
            <a:ext cx="10353762" cy="1257300"/>
          </a:xfrm>
        </p:spPr>
        <p:txBody>
          <a:bodyPr>
            <a:normAutofit/>
          </a:bodyPr>
          <a:lstStyle/>
          <a:p>
            <a:r>
              <a:rPr lang="en-GB" dirty="0"/>
              <a:t>Vernacular </a:t>
            </a:r>
            <a:r>
              <a:rPr lang="en-GB"/>
              <a:t>Locations.</a:t>
            </a:r>
            <a:endParaRPr lang="en-GB" dirty="0"/>
          </a:p>
        </p:txBody>
      </p:sp>
      <p:graphicFrame>
        <p:nvGraphicFramePr>
          <p:cNvPr id="5" name="Content Placeholder 2">
            <a:extLst>
              <a:ext uri="{FF2B5EF4-FFF2-40B4-BE49-F238E27FC236}">
                <a16:creationId xmlns:a16="http://schemas.microsoft.com/office/drawing/2014/main" id="{A59C9ACF-AD35-44B2-A691-C5E0169B8F5E}"/>
              </a:ext>
            </a:extLst>
          </p:cNvPr>
          <p:cNvGraphicFramePr>
            <a:graphicFrameLocks noGrp="1"/>
          </p:cNvGraphicFramePr>
          <p:nvPr>
            <p:ph idx="1"/>
            <p:extLst>
              <p:ext uri="{D42A27DB-BD31-4B8C-83A1-F6EECF244321}">
                <p14:modId xmlns:p14="http://schemas.microsoft.com/office/powerpoint/2010/main" val="1201780837"/>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7708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8D828-1B5C-424A-AF25-A6837E286288}"/>
              </a:ext>
            </a:extLst>
          </p:cNvPr>
          <p:cNvSpPr>
            <a:spLocks noGrp="1"/>
          </p:cNvSpPr>
          <p:nvPr>
            <p:ph type="title"/>
          </p:nvPr>
        </p:nvSpPr>
        <p:spPr>
          <a:xfrm>
            <a:off x="818779" y="609599"/>
            <a:ext cx="3335488" cy="1284941"/>
          </a:xfrm>
        </p:spPr>
        <p:txBody>
          <a:bodyPr>
            <a:normAutofit/>
          </a:bodyPr>
          <a:lstStyle/>
          <a:p>
            <a:pPr algn="l"/>
            <a:r>
              <a:rPr lang="en-GB" sz="3200"/>
              <a:t>Maps.</a:t>
            </a:r>
          </a:p>
        </p:txBody>
      </p:sp>
      <p:sp>
        <p:nvSpPr>
          <p:cNvPr id="9" name="Content Placeholder 8">
            <a:extLst>
              <a:ext uri="{FF2B5EF4-FFF2-40B4-BE49-F238E27FC236}">
                <a16:creationId xmlns:a16="http://schemas.microsoft.com/office/drawing/2014/main" id="{4D19B725-31F9-4B68-A7DF-0C1A7C2A3B36}"/>
              </a:ext>
            </a:extLst>
          </p:cNvPr>
          <p:cNvSpPr>
            <a:spLocks noGrp="1"/>
          </p:cNvSpPr>
          <p:nvPr>
            <p:ph idx="1"/>
          </p:nvPr>
        </p:nvSpPr>
        <p:spPr>
          <a:xfrm>
            <a:off x="818779" y="2067859"/>
            <a:ext cx="3310963" cy="3956423"/>
          </a:xfrm>
        </p:spPr>
        <p:txBody>
          <a:bodyPr anchor="t">
            <a:normAutofit/>
          </a:bodyPr>
          <a:lstStyle/>
          <a:p>
            <a:pPr>
              <a:buClr>
                <a:srgbClr val="F2F689"/>
              </a:buClr>
            </a:pPr>
            <a:r>
              <a:rPr lang="en-US"/>
              <a:t>The first map is over 2500 years old.</a:t>
            </a:r>
          </a:p>
          <a:p>
            <a:pPr>
              <a:buClr>
                <a:srgbClr val="F2F689"/>
              </a:buClr>
            </a:pPr>
            <a:endParaRPr lang="en-US"/>
          </a:p>
          <a:p>
            <a:pPr>
              <a:buClr>
                <a:srgbClr val="F2F689"/>
              </a:buClr>
            </a:pPr>
            <a:r>
              <a:rPr lang="en-US"/>
              <a:t>Digital Maps emerged in the 1960’s.</a:t>
            </a:r>
          </a:p>
          <a:p>
            <a:pPr>
              <a:buClr>
                <a:srgbClr val="F2F689"/>
              </a:buClr>
            </a:pPr>
            <a:endParaRPr lang="en-US"/>
          </a:p>
          <a:p>
            <a:pPr>
              <a:buClr>
                <a:srgbClr val="F2F689"/>
              </a:buClr>
            </a:pPr>
            <a:r>
              <a:rPr lang="en-US"/>
              <a:t>Computer Development – Environmental Awareness – Academic Geography</a:t>
            </a:r>
          </a:p>
        </p:txBody>
      </p:sp>
      <p:cxnSp>
        <p:nvCxnSpPr>
          <p:cNvPr id="2052" name="Straight Connector 70">
            <a:extLst>
              <a:ext uri="{FF2B5EF4-FFF2-40B4-BE49-F238E27FC236}">
                <a16:creationId xmlns:a16="http://schemas.microsoft.com/office/drawing/2014/main" id="{E8470FD2-B13A-4556-9D05-BC82BFE6BD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2972" y="20963"/>
            <a:ext cx="0" cy="685800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2050" name="Picture 2" descr="Google Maps Directions">
            <a:extLst>
              <a:ext uri="{FF2B5EF4-FFF2-40B4-BE49-F238E27FC236}">
                <a16:creationId xmlns:a16="http://schemas.microsoft.com/office/drawing/2014/main" id="{70C5B00B-3178-43A7-BE39-8DA8B9CF458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158942" y="918020"/>
            <a:ext cx="2812851" cy="1554100"/>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descr="A picture containing text, map&#10;&#10;Description automatically generated">
            <a:extLst>
              <a:ext uri="{FF2B5EF4-FFF2-40B4-BE49-F238E27FC236}">
                <a16:creationId xmlns:a16="http://schemas.microsoft.com/office/drawing/2014/main" id="{B82918D6-9FC5-4104-9CF8-3C5E8AE994E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42225" y="664840"/>
            <a:ext cx="2743200" cy="2057400"/>
          </a:xfrm>
          <a:prstGeom prst="rect">
            <a:avLst/>
          </a:prstGeom>
        </p:spPr>
      </p:pic>
      <p:cxnSp>
        <p:nvCxnSpPr>
          <p:cNvPr id="2053" name="Straight Connector 72">
            <a:extLst>
              <a:ext uri="{FF2B5EF4-FFF2-40B4-BE49-F238E27FC236}">
                <a16:creationId xmlns:a16="http://schemas.microsoft.com/office/drawing/2014/main" id="{83DCF570-5FFA-4422-B8A3-C28A303EF1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94479" y="3429000"/>
            <a:ext cx="7498080" cy="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A2F38AD9-6A77-4461-B1FB-D807AF9404BF}"/>
              </a:ext>
            </a:extLst>
          </p:cNvPr>
          <p:cNvPicPr>
            <a:picLocks noChangeAspect="1"/>
          </p:cNvPicPr>
          <p:nvPr/>
        </p:nvPicPr>
        <p:blipFill>
          <a:blip r:embed="rId6"/>
          <a:stretch>
            <a:fillRect/>
          </a:stretch>
        </p:blipFill>
        <p:spPr>
          <a:xfrm>
            <a:off x="5193188" y="4404307"/>
            <a:ext cx="2785868" cy="1539192"/>
          </a:xfrm>
          <a:prstGeom prst="rect">
            <a:avLst/>
          </a:prstGeom>
        </p:spPr>
      </p:pic>
      <p:cxnSp>
        <p:nvCxnSpPr>
          <p:cNvPr id="75" name="Straight Connector 74">
            <a:extLst>
              <a:ext uri="{FF2B5EF4-FFF2-40B4-BE49-F238E27FC236}">
                <a16:creationId xmlns:a16="http://schemas.microsoft.com/office/drawing/2014/main" id="{8E32D90B-5FD5-41C6-B6BA-4C814B307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43519" y="20963"/>
            <a:ext cx="0" cy="6858000"/>
          </a:xfrm>
          <a:prstGeom prst="line">
            <a:avLst/>
          </a:prstGeom>
          <a:ln w="38100"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C1A4D362-273C-47EE-994B-3421C0ED2AEA}"/>
              </a:ext>
            </a:extLst>
          </p:cNvPr>
          <p:cNvPicPr>
            <a:picLocks noChangeAspect="1"/>
          </p:cNvPicPr>
          <p:nvPr/>
        </p:nvPicPr>
        <p:blipFill>
          <a:blip r:embed="rId7"/>
          <a:stretch>
            <a:fillRect/>
          </a:stretch>
        </p:blipFill>
        <p:spPr>
          <a:xfrm>
            <a:off x="8942225" y="4357108"/>
            <a:ext cx="2743198" cy="1611628"/>
          </a:xfrm>
          <a:prstGeom prst="rect">
            <a:avLst/>
          </a:prstGeom>
        </p:spPr>
      </p:pic>
      <p:sp>
        <p:nvSpPr>
          <p:cNvPr id="7" name="AutoShape 4" descr="Image result for old hand held map&quot;">
            <a:extLst>
              <a:ext uri="{FF2B5EF4-FFF2-40B4-BE49-F238E27FC236}">
                <a16:creationId xmlns:a16="http://schemas.microsoft.com/office/drawing/2014/main" id="{CDA57BDB-83B3-4672-AFE4-35C72B3D4AC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250485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0ABA0-09B9-482A-B9A1-F2C6D44D316A}"/>
              </a:ext>
            </a:extLst>
          </p:cNvPr>
          <p:cNvSpPr>
            <a:spLocks noGrp="1"/>
          </p:cNvSpPr>
          <p:nvPr>
            <p:ph type="title"/>
          </p:nvPr>
        </p:nvSpPr>
        <p:spPr>
          <a:xfrm>
            <a:off x="695916" y="1078264"/>
            <a:ext cx="3422930" cy="4701473"/>
          </a:xfrm>
        </p:spPr>
        <p:txBody>
          <a:bodyPr>
            <a:normAutofit/>
          </a:bodyPr>
          <a:lstStyle/>
          <a:p>
            <a:pPr algn="r"/>
            <a:r>
              <a:rPr lang="en-GB" sz="4400">
                <a:solidFill>
                  <a:srgbClr val="FFFFFF"/>
                </a:solidFill>
              </a:rPr>
              <a:t>GIS Mapping Software.</a:t>
            </a:r>
          </a:p>
        </p:txBody>
      </p:sp>
      <p:sp>
        <p:nvSpPr>
          <p:cNvPr id="4" name="Content Placeholder 3">
            <a:extLst>
              <a:ext uri="{FF2B5EF4-FFF2-40B4-BE49-F238E27FC236}">
                <a16:creationId xmlns:a16="http://schemas.microsoft.com/office/drawing/2014/main" id="{95581CC8-C92B-46F7-AB81-048D3441ED48}"/>
              </a:ext>
            </a:extLst>
          </p:cNvPr>
          <p:cNvSpPr>
            <a:spLocks noGrp="1"/>
          </p:cNvSpPr>
          <p:nvPr>
            <p:ph idx="1"/>
          </p:nvPr>
        </p:nvSpPr>
        <p:spPr>
          <a:xfrm>
            <a:off x="5114167" y="1078263"/>
            <a:ext cx="6117578" cy="4701474"/>
          </a:xfrm>
          <a:effectLst/>
        </p:spPr>
        <p:txBody>
          <a:bodyPr anchor="ctr">
            <a:normAutofit/>
          </a:bodyPr>
          <a:lstStyle/>
          <a:p>
            <a:pPr lvl="0"/>
            <a:r>
              <a:rPr lang="en-GB" dirty="0"/>
              <a:t>Google Maps.  </a:t>
            </a:r>
            <a:endParaRPr lang="en-US" dirty="0"/>
          </a:p>
          <a:p>
            <a:pPr lvl="0"/>
            <a:r>
              <a:rPr lang="en-GB" dirty="0"/>
              <a:t>77% of smart phone users use google maps.</a:t>
            </a:r>
            <a:endParaRPr lang="en-US" dirty="0"/>
          </a:p>
          <a:p>
            <a:pPr lvl="0"/>
            <a:r>
              <a:rPr lang="en-GB" dirty="0"/>
              <a:t>67% of the market.</a:t>
            </a:r>
            <a:endParaRPr lang="en-US" dirty="0"/>
          </a:p>
          <a:p>
            <a:pPr lvl="0"/>
            <a:r>
              <a:rPr lang="en-GB" dirty="0"/>
              <a:t>87% of people have use it for directions while driving.</a:t>
            </a:r>
            <a:endParaRPr lang="en-US" dirty="0"/>
          </a:p>
          <a:p>
            <a:pPr lvl="0"/>
            <a:r>
              <a:rPr lang="en-GB" dirty="0"/>
              <a:t>Bing Maps ( MSN Virtual Earth) . Microsoft</a:t>
            </a:r>
          </a:p>
          <a:p>
            <a:pPr lvl="0"/>
            <a:r>
              <a:rPr lang="en-GB" dirty="0" err="1"/>
              <a:t>OSMAnd</a:t>
            </a:r>
            <a:r>
              <a:rPr lang="en-GB" dirty="0"/>
              <a:t> ( </a:t>
            </a:r>
            <a:r>
              <a:rPr lang="en-GB" b="0" i="0" dirty="0"/>
              <a:t>OpenStreetMap Automated Navigation Directions)</a:t>
            </a:r>
            <a:endParaRPr lang="en-US" dirty="0"/>
          </a:p>
        </p:txBody>
      </p:sp>
    </p:spTree>
    <p:extLst>
      <p:ext uri="{BB962C8B-B14F-4D97-AF65-F5344CB8AC3E}">
        <p14:creationId xmlns:p14="http://schemas.microsoft.com/office/powerpoint/2010/main" val="182965275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EEFCA-3C84-40BE-8835-324D6150D4AF}"/>
              </a:ext>
            </a:extLst>
          </p:cNvPr>
          <p:cNvSpPr>
            <a:spLocks noGrp="1"/>
          </p:cNvSpPr>
          <p:nvPr>
            <p:ph type="title"/>
          </p:nvPr>
        </p:nvSpPr>
        <p:spPr>
          <a:xfrm>
            <a:off x="633743" y="609599"/>
            <a:ext cx="3413156" cy="5273675"/>
          </a:xfrm>
        </p:spPr>
        <p:txBody>
          <a:bodyPr>
            <a:normAutofit/>
          </a:bodyPr>
          <a:lstStyle/>
          <a:p>
            <a:r>
              <a:rPr lang="en-GB" dirty="0"/>
              <a:t>Map Accuracy</a:t>
            </a:r>
          </a:p>
        </p:txBody>
      </p:sp>
      <p:pic>
        <p:nvPicPr>
          <p:cNvPr id="10" name="Picture 9">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9CF46051-99DB-428F-85DB-BDD282558DFE}"/>
              </a:ext>
            </a:extLst>
          </p:cNvPr>
          <p:cNvGraphicFramePr>
            <a:graphicFrameLocks noGrp="1"/>
          </p:cNvGraphicFramePr>
          <p:nvPr>
            <p:ph idx="1"/>
            <p:extLst>
              <p:ext uri="{D42A27DB-BD31-4B8C-83A1-F6EECF244321}">
                <p14:modId xmlns:p14="http://schemas.microsoft.com/office/powerpoint/2010/main" val="228912386"/>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86843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4B9C1-577C-41B2-85B1-08DE08AB3774}"/>
              </a:ext>
            </a:extLst>
          </p:cNvPr>
          <p:cNvSpPr>
            <a:spLocks noGrp="1"/>
          </p:cNvSpPr>
          <p:nvPr>
            <p:ph type="title"/>
          </p:nvPr>
        </p:nvSpPr>
        <p:spPr/>
        <p:txBody>
          <a:bodyPr>
            <a:normAutofit fontScale="90000"/>
          </a:bodyPr>
          <a:lstStyle/>
          <a:p>
            <a:r>
              <a:rPr lang="en-GB" dirty="0"/>
              <a:t>Retrieving Information For Map Creation.</a:t>
            </a:r>
          </a:p>
        </p:txBody>
      </p:sp>
      <p:graphicFrame>
        <p:nvGraphicFramePr>
          <p:cNvPr id="4" name="Table 4">
            <a:extLst>
              <a:ext uri="{FF2B5EF4-FFF2-40B4-BE49-F238E27FC236}">
                <a16:creationId xmlns:a16="http://schemas.microsoft.com/office/drawing/2014/main" id="{9E27EB68-7393-47DD-ABF5-A85C22D5BEAF}"/>
              </a:ext>
            </a:extLst>
          </p:cNvPr>
          <p:cNvGraphicFramePr>
            <a:graphicFrameLocks noGrp="1"/>
          </p:cNvGraphicFramePr>
          <p:nvPr>
            <p:extLst>
              <p:ext uri="{D42A27DB-BD31-4B8C-83A1-F6EECF244321}">
                <p14:modId xmlns:p14="http://schemas.microsoft.com/office/powerpoint/2010/main" val="791789810"/>
              </p:ext>
            </p:extLst>
          </p:nvPr>
        </p:nvGraphicFramePr>
        <p:xfrm>
          <a:off x="1731554" y="2182706"/>
          <a:ext cx="8127999" cy="2489846"/>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3232728950"/>
                    </a:ext>
                  </a:extLst>
                </a:gridCol>
                <a:gridCol w="2709333">
                  <a:extLst>
                    <a:ext uri="{9D8B030D-6E8A-4147-A177-3AD203B41FA5}">
                      <a16:colId xmlns:a16="http://schemas.microsoft.com/office/drawing/2014/main" val="2379563879"/>
                    </a:ext>
                  </a:extLst>
                </a:gridCol>
                <a:gridCol w="2709333">
                  <a:extLst>
                    <a:ext uri="{9D8B030D-6E8A-4147-A177-3AD203B41FA5}">
                      <a16:colId xmlns:a16="http://schemas.microsoft.com/office/drawing/2014/main" val="1623966922"/>
                    </a:ext>
                  </a:extLst>
                </a:gridCol>
              </a:tblGrid>
              <a:tr h="604843">
                <a:tc>
                  <a:txBody>
                    <a:bodyPr/>
                    <a:lstStyle/>
                    <a:p>
                      <a:r>
                        <a:rPr lang="en-GB" dirty="0"/>
                        <a:t>Verified Data</a:t>
                      </a:r>
                    </a:p>
                  </a:txBody>
                  <a:tcPr/>
                </a:tc>
                <a:tc>
                  <a:txBody>
                    <a:bodyPr/>
                    <a:lstStyle/>
                    <a:p>
                      <a:r>
                        <a:rPr lang="en-GB" dirty="0"/>
                        <a:t>Unverified Data</a:t>
                      </a:r>
                    </a:p>
                  </a:txBody>
                  <a:tcPr/>
                </a:tc>
                <a:tc>
                  <a:txBody>
                    <a:bodyPr/>
                    <a:lstStyle/>
                    <a:p>
                      <a:r>
                        <a:rPr lang="en-GB" dirty="0"/>
                        <a:t>User Input</a:t>
                      </a:r>
                    </a:p>
                  </a:txBody>
                  <a:tcPr/>
                </a:tc>
                <a:extLst>
                  <a:ext uri="{0D108BD9-81ED-4DB2-BD59-A6C34878D82A}">
                    <a16:rowId xmlns:a16="http://schemas.microsoft.com/office/drawing/2014/main" val="2029170440"/>
                  </a:ext>
                </a:extLst>
              </a:tr>
              <a:tr h="604843">
                <a:tc>
                  <a:txBody>
                    <a:bodyPr/>
                    <a:lstStyle/>
                    <a:p>
                      <a:r>
                        <a:rPr lang="en-GB" dirty="0"/>
                        <a:t>Slow</a:t>
                      </a:r>
                    </a:p>
                  </a:txBody>
                  <a:tcPr/>
                </a:tc>
                <a:tc>
                  <a:txBody>
                    <a:bodyPr/>
                    <a:lstStyle/>
                    <a:p>
                      <a:r>
                        <a:rPr lang="en-GB" dirty="0"/>
                        <a:t>Efficient</a:t>
                      </a:r>
                    </a:p>
                  </a:txBody>
                  <a:tcPr/>
                </a:tc>
                <a:tc>
                  <a:txBody>
                    <a:bodyPr/>
                    <a:lstStyle/>
                    <a:p>
                      <a:r>
                        <a:rPr lang="en-GB" dirty="0"/>
                        <a:t>Very Efficient\Live</a:t>
                      </a:r>
                    </a:p>
                  </a:txBody>
                  <a:tcPr/>
                </a:tc>
                <a:extLst>
                  <a:ext uri="{0D108BD9-81ED-4DB2-BD59-A6C34878D82A}">
                    <a16:rowId xmlns:a16="http://schemas.microsoft.com/office/drawing/2014/main" val="2719130353"/>
                  </a:ext>
                </a:extLst>
              </a:tr>
              <a:tr h="604843">
                <a:tc>
                  <a:txBody>
                    <a:bodyPr/>
                    <a:lstStyle/>
                    <a:p>
                      <a:r>
                        <a:rPr lang="en-GB" dirty="0"/>
                        <a:t>Resource Heavy</a:t>
                      </a:r>
                    </a:p>
                  </a:txBody>
                  <a:tcPr/>
                </a:tc>
                <a:tc>
                  <a:txBody>
                    <a:bodyPr/>
                    <a:lstStyle/>
                    <a:p>
                      <a:r>
                        <a:rPr lang="en-GB" dirty="0"/>
                        <a:t>Requires Certain Resources</a:t>
                      </a:r>
                    </a:p>
                  </a:txBody>
                  <a:tcPr/>
                </a:tc>
                <a:tc>
                  <a:txBody>
                    <a:bodyPr/>
                    <a:lstStyle/>
                    <a:p>
                      <a:r>
                        <a:rPr lang="en-GB" dirty="0"/>
                        <a:t>User Driven</a:t>
                      </a:r>
                    </a:p>
                  </a:txBody>
                  <a:tcPr/>
                </a:tc>
                <a:extLst>
                  <a:ext uri="{0D108BD9-81ED-4DB2-BD59-A6C34878D82A}">
                    <a16:rowId xmlns:a16="http://schemas.microsoft.com/office/drawing/2014/main" val="2579678639"/>
                  </a:ext>
                </a:extLst>
              </a:tr>
              <a:tr h="604843">
                <a:tc>
                  <a:txBody>
                    <a:bodyPr/>
                    <a:lstStyle/>
                    <a:p>
                      <a:r>
                        <a:rPr lang="en-GB" dirty="0"/>
                        <a:t>Strong Validity Of Data</a:t>
                      </a:r>
                    </a:p>
                  </a:txBody>
                  <a:tcPr/>
                </a:tc>
                <a:tc>
                  <a:txBody>
                    <a:bodyPr/>
                    <a:lstStyle/>
                    <a:p>
                      <a:r>
                        <a:rPr lang="en-GB" dirty="0"/>
                        <a:t>Validity Dependant On Source</a:t>
                      </a:r>
                    </a:p>
                  </a:txBody>
                  <a:tcPr/>
                </a:tc>
                <a:tc>
                  <a:txBody>
                    <a:bodyPr/>
                    <a:lstStyle/>
                    <a:p>
                      <a:r>
                        <a:rPr lang="en-GB" dirty="0"/>
                        <a:t>Lacks Validity</a:t>
                      </a:r>
                    </a:p>
                  </a:txBody>
                  <a:tcPr/>
                </a:tc>
                <a:extLst>
                  <a:ext uri="{0D108BD9-81ED-4DB2-BD59-A6C34878D82A}">
                    <a16:rowId xmlns:a16="http://schemas.microsoft.com/office/drawing/2014/main" val="533980835"/>
                  </a:ext>
                </a:extLst>
              </a:tr>
            </a:tbl>
          </a:graphicData>
        </a:graphic>
      </p:graphicFrame>
    </p:spTree>
    <p:extLst>
      <p:ext uri="{BB962C8B-B14F-4D97-AF65-F5344CB8AC3E}">
        <p14:creationId xmlns:p14="http://schemas.microsoft.com/office/powerpoint/2010/main" val="557322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50D963-53B4-4B45-A84F-8F6CC0EE0AE4}"/>
              </a:ext>
            </a:extLst>
          </p:cNvPr>
          <p:cNvSpPr>
            <a:spLocks noGrp="1"/>
          </p:cNvSpPr>
          <p:nvPr>
            <p:ph type="title"/>
          </p:nvPr>
        </p:nvSpPr>
        <p:spPr>
          <a:xfrm>
            <a:off x="1370693" y="4406537"/>
            <a:ext cx="9440034" cy="1088336"/>
          </a:xfrm>
        </p:spPr>
        <p:txBody>
          <a:bodyPr vert="horz" lIns="91440" tIns="45720" rIns="91440" bIns="45720" rtlCol="0" anchor="b">
            <a:normAutofit/>
          </a:bodyPr>
          <a:lstStyle/>
          <a:p>
            <a:r>
              <a:rPr lang="en-US" sz="4800" dirty="0"/>
              <a:t>Existing Systems.</a:t>
            </a:r>
          </a:p>
        </p:txBody>
      </p:sp>
      <p:pic>
        <p:nvPicPr>
          <p:cNvPr id="77" name="Picture 76">
            <a:extLst>
              <a:ext uri="{FF2B5EF4-FFF2-40B4-BE49-F238E27FC236}">
                <a16:creationId xmlns:a16="http://schemas.microsoft.com/office/drawing/2014/main" id="{2BFB581C-2142-4222-9A3B-905AD6C09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1030" name="Picture 6" descr="Image result for arcgis interface&quot;">
            <a:extLst>
              <a:ext uri="{FF2B5EF4-FFF2-40B4-BE49-F238E27FC236}">
                <a16:creationId xmlns:a16="http://schemas.microsoft.com/office/drawing/2014/main" id="{B25916E8-7E3B-4F18-81B3-4968E565750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43468" y="1175112"/>
            <a:ext cx="3420532" cy="2240448"/>
          </a:xfrm>
          <a:prstGeom prst="rect">
            <a:avLst/>
          </a:prstGeom>
          <a:noFill/>
          <a:extLst>
            <a:ext uri="{909E8E84-426E-40DD-AFC4-6F175D3DCCD1}">
              <a14:hiddenFill xmlns:a14="http://schemas.microsoft.com/office/drawing/2010/main">
                <a:solidFill>
                  <a:srgbClr val="FFFFFF"/>
                </a:solidFill>
              </a14:hiddenFill>
            </a:ext>
          </a:extLst>
        </p:spPr>
      </p:pic>
      <p:cxnSp>
        <p:nvCxnSpPr>
          <p:cNvPr id="79" name="Straight Connector 78">
            <a:extLst>
              <a:ext uri="{FF2B5EF4-FFF2-40B4-BE49-F238E27FC236}">
                <a16:creationId xmlns:a16="http://schemas.microsoft.com/office/drawing/2014/main" id="{192F957B-2C9F-4CC8-A7D1-A31731B5F1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29179" y="1609536"/>
            <a:ext cx="0" cy="13716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pic>
        <p:nvPicPr>
          <p:cNvPr id="1026" name="Picture 2" descr="Image result for google maps moon&quot;">
            <a:extLst>
              <a:ext uri="{FF2B5EF4-FFF2-40B4-BE49-F238E27FC236}">
                <a16:creationId xmlns:a16="http://schemas.microsoft.com/office/drawing/2014/main" id="{F2FE1D8B-5081-4229-BAD6-104DC59685A2}"/>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tretch>
            <a:fillRect/>
          </a:stretch>
        </p:blipFill>
        <p:spPr bwMode="auto">
          <a:xfrm>
            <a:off x="4394357" y="1108441"/>
            <a:ext cx="3403285" cy="2373791"/>
          </a:xfrm>
          <a:prstGeom prst="rect">
            <a:avLst/>
          </a:prstGeom>
          <a:noFill/>
          <a:extLst>
            <a:ext uri="{909E8E84-426E-40DD-AFC4-6F175D3DCCD1}">
              <a14:hiddenFill xmlns:a14="http://schemas.microsoft.com/office/drawing/2010/main">
                <a:solidFill>
                  <a:srgbClr val="FFFFFF"/>
                </a:solidFill>
              </a14:hiddenFill>
            </a:ext>
          </a:extLst>
        </p:spPr>
      </p:pic>
      <p:cxnSp>
        <p:nvCxnSpPr>
          <p:cNvPr id="81" name="Straight Connector 80">
            <a:extLst>
              <a:ext uri="{FF2B5EF4-FFF2-40B4-BE49-F238E27FC236}">
                <a16:creationId xmlns:a16="http://schemas.microsoft.com/office/drawing/2014/main" id="{9F50CB42-2459-4324-95ED-6936C45646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62820" y="1609536"/>
            <a:ext cx="0" cy="13716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pic>
        <p:nvPicPr>
          <p:cNvPr id="1028" name="Picture 4" descr="Image result for QGIS interface&quot;">
            <a:extLst>
              <a:ext uri="{FF2B5EF4-FFF2-40B4-BE49-F238E27FC236}">
                <a16:creationId xmlns:a16="http://schemas.microsoft.com/office/drawing/2014/main" id="{44F7D712-8DB4-4EC0-86F6-E74F7AD46888}"/>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8127999" y="1367517"/>
            <a:ext cx="3420533" cy="1855639"/>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1">
            <a:extLst>
              <a:ext uri="{FF2B5EF4-FFF2-40B4-BE49-F238E27FC236}">
                <a16:creationId xmlns:a16="http://schemas.microsoft.com/office/drawing/2014/main" id="{FB69C898-E73A-40D9-9D28-267CF7A1F22A}"/>
              </a:ext>
            </a:extLst>
          </p:cNvPr>
          <p:cNvSpPr txBox="1">
            <a:spLocks/>
          </p:cNvSpPr>
          <p:nvPr/>
        </p:nvSpPr>
        <p:spPr>
          <a:xfrm>
            <a:off x="5297227" y="3542199"/>
            <a:ext cx="9082075" cy="404986"/>
          </a:xfrm>
          <a:prstGeom prst="rect">
            <a:avLst/>
          </a:prstGeom>
          <a:effectLst>
            <a:outerShdw blurRad="25400" dir="17880000">
              <a:srgbClr val="000000">
                <a:alpha val="46000"/>
              </a:srgbClr>
            </a:outerShdw>
          </a:effectLst>
        </p:spPr>
        <p:txBody>
          <a:bodyPr vert="horz" lIns="91440" tIns="45720" rIns="91440" bIns="45720" rtlCol="0" anchor="b">
            <a:normAutofit/>
          </a:bodyPr>
          <a:lst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000" dirty="0"/>
              <a:t>ARCGIS</a:t>
            </a:r>
          </a:p>
        </p:txBody>
      </p:sp>
      <p:sp>
        <p:nvSpPr>
          <p:cNvPr id="12" name="Title 1">
            <a:extLst>
              <a:ext uri="{FF2B5EF4-FFF2-40B4-BE49-F238E27FC236}">
                <a16:creationId xmlns:a16="http://schemas.microsoft.com/office/drawing/2014/main" id="{1B1912E6-8147-4FCA-AC64-38F4A4DADF2B}"/>
              </a:ext>
            </a:extLst>
          </p:cNvPr>
          <p:cNvSpPr txBox="1">
            <a:spLocks/>
          </p:cNvSpPr>
          <p:nvPr/>
        </p:nvSpPr>
        <p:spPr>
          <a:xfrm>
            <a:off x="1065204" y="3590707"/>
            <a:ext cx="9082075" cy="404986"/>
          </a:xfrm>
          <a:prstGeom prst="rect">
            <a:avLst/>
          </a:prstGeom>
          <a:effectLst>
            <a:outerShdw blurRad="25400" dir="17880000">
              <a:srgbClr val="000000">
                <a:alpha val="46000"/>
              </a:srgbClr>
            </a:outerShdw>
          </a:effectLst>
        </p:spPr>
        <p:txBody>
          <a:bodyPr vert="horz" lIns="91440" tIns="45720" rIns="91440" bIns="45720" rtlCol="0" anchor="b">
            <a:normAutofit/>
          </a:bodyPr>
          <a:lst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000" dirty="0"/>
              <a:t>Google Places</a:t>
            </a:r>
          </a:p>
        </p:txBody>
      </p:sp>
      <p:sp>
        <p:nvSpPr>
          <p:cNvPr id="13" name="Title 1">
            <a:extLst>
              <a:ext uri="{FF2B5EF4-FFF2-40B4-BE49-F238E27FC236}">
                <a16:creationId xmlns:a16="http://schemas.microsoft.com/office/drawing/2014/main" id="{C3B2E4ED-5E29-4331-B589-318440DDB9A4}"/>
              </a:ext>
            </a:extLst>
          </p:cNvPr>
          <p:cNvSpPr txBox="1">
            <a:spLocks/>
          </p:cNvSpPr>
          <p:nvPr/>
        </p:nvSpPr>
        <p:spPr>
          <a:xfrm>
            <a:off x="-2453473" y="3556316"/>
            <a:ext cx="9082075" cy="404986"/>
          </a:xfrm>
          <a:prstGeom prst="rect">
            <a:avLst/>
          </a:prstGeom>
          <a:effectLst>
            <a:outerShdw blurRad="25400" dir="17880000">
              <a:srgbClr val="000000">
                <a:alpha val="46000"/>
              </a:srgbClr>
            </a:outerShdw>
          </a:effectLst>
        </p:spPr>
        <p:txBody>
          <a:bodyPr vert="horz" lIns="91440" tIns="45720" rIns="91440" bIns="45720" rtlCol="0" anchor="b">
            <a:normAutofit/>
          </a:bodyPr>
          <a:lst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000" dirty="0"/>
              <a:t>QGIS</a:t>
            </a:r>
          </a:p>
        </p:txBody>
      </p:sp>
    </p:spTree>
    <p:extLst>
      <p:ext uri="{BB962C8B-B14F-4D97-AF65-F5344CB8AC3E}">
        <p14:creationId xmlns:p14="http://schemas.microsoft.com/office/powerpoint/2010/main" val="1912837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AD987E-05BE-4CC1-92CA-F259235DB697}"/>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4200"/>
              <a:t>Age/Time</a:t>
            </a:r>
          </a:p>
        </p:txBody>
      </p:sp>
      <p:sp>
        <p:nvSpPr>
          <p:cNvPr id="13" name="Rectangle 12">
            <a:extLst>
              <a:ext uri="{FF2B5EF4-FFF2-40B4-BE49-F238E27FC236}">
                <a16:creationId xmlns:a16="http://schemas.microsoft.com/office/drawing/2014/main" id="{A6D87845-294F-40CB-BC48-46455460D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FD3AC03-BACF-43DA-A2C5-B68B0DD9A1D8}"/>
              </a:ext>
            </a:extLst>
          </p:cNvPr>
          <p:cNvPicPr>
            <a:picLocks noChangeAspect="1"/>
          </p:cNvPicPr>
          <p:nvPr/>
        </p:nvPicPr>
        <p:blipFill>
          <a:blip r:embed="rId4"/>
          <a:stretch>
            <a:fillRect/>
          </a:stretch>
        </p:blipFill>
        <p:spPr>
          <a:xfrm>
            <a:off x="5324315" y="1035151"/>
            <a:ext cx="6197668" cy="4787698"/>
          </a:xfrm>
          <a:prstGeom prst="rect">
            <a:avLst/>
          </a:prstGeom>
        </p:spPr>
      </p:pic>
    </p:spTree>
    <p:extLst>
      <p:ext uri="{BB962C8B-B14F-4D97-AF65-F5344CB8AC3E}">
        <p14:creationId xmlns:p14="http://schemas.microsoft.com/office/powerpoint/2010/main" val="1999120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442815A-DCB6-405D-BB54-198672933CFE}"/>
              </a:ext>
            </a:extLst>
          </p:cNvPr>
          <p:cNvPicPr>
            <a:picLocks noChangeAspect="1"/>
          </p:cNvPicPr>
          <p:nvPr/>
        </p:nvPicPr>
        <p:blipFill rotWithShape="1">
          <a:blip r:embed="rId4">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90090E1-24F0-4CA9-B72F-6A2F4AA14D4C}"/>
              </a:ext>
            </a:extLst>
          </p:cNvPr>
          <p:cNvSpPr>
            <a:spLocks noGrp="1"/>
          </p:cNvSpPr>
          <p:nvPr>
            <p:ph type="title"/>
          </p:nvPr>
        </p:nvSpPr>
        <p:spPr>
          <a:xfrm>
            <a:off x="1370693" y="1769540"/>
            <a:ext cx="9440034" cy="1828801"/>
          </a:xfrm>
        </p:spPr>
        <p:txBody>
          <a:bodyPr vert="horz" lIns="91440" tIns="45720" rIns="91440" bIns="45720" rtlCol="0" anchor="b">
            <a:normAutofit/>
          </a:bodyPr>
          <a:lstStyle/>
          <a:p>
            <a:r>
              <a:rPr lang="en-US" sz="5400"/>
              <a:t>Literature Review.</a:t>
            </a:r>
          </a:p>
        </p:txBody>
      </p:sp>
    </p:spTree>
    <p:extLst>
      <p:ext uri="{BB962C8B-B14F-4D97-AF65-F5344CB8AC3E}">
        <p14:creationId xmlns:p14="http://schemas.microsoft.com/office/powerpoint/2010/main" val="565519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D02DE-73AA-4130-9A44-6F0DD36E387D}"/>
              </a:ext>
            </a:extLst>
          </p:cNvPr>
          <p:cNvSpPr>
            <a:spLocks noGrp="1"/>
          </p:cNvSpPr>
          <p:nvPr>
            <p:ph type="title"/>
          </p:nvPr>
        </p:nvSpPr>
        <p:spPr>
          <a:xfrm>
            <a:off x="633743" y="609599"/>
            <a:ext cx="3413156" cy="5273675"/>
          </a:xfrm>
        </p:spPr>
        <p:txBody>
          <a:bodyPr>
            <a:normAutofit/>
          </a:bodyPr>
          <a:lstStyle/>
          <a:p>
            <a:r>
              <a:rPr lang="en-GB" dirty="0"/>
              <a:t>Research Methods</a:t>
            </a:r>
          </a:p>
        </p:txBody>
      </p:sp>
      <p:pic>
        <p:nvPicPr>
          <p:cNvPr id="10" name="Picture 9">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5" name="Content Placeholder 2">
            <a:extLst>
              <a:ext uri="{FF2B5EF4-FFF2-40B4-BE49-F238E27FC236}">
                <a16:creationId xmlns:a16="http://schemas.microsoft.com/office/drawing/2014/main" id="{CD1007BF-8F39-4846-9E19-B031BE07D930}"/>
              </a:ext>
            </a:extLst>
          </p:cNvPr>
          <p:cNvGraphicFramePr>
            <a:graphicFrameLocks noGrp="1"/>
          </p:cNvGraphicFramePr>
          <p:nvPr>
            <p:ph idx="1"/>
            <p:extLst>
              <p:ext uri="{D42A27DB-BD31-4B8C-83A1-F6EECF244321}">
                <p14:modId xmlns:p14="http://schemas.microsoft.com/office/powerpoint/2010/main" val="3496459098"/>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58840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BED19-FE45-4400-B0BA-76F2597B863C}"/>
              </a:ext>
            </a:extLst>
          </p:cNvPr>
          <p:cNvSpPr>
            <a:spLocks noGrp="1"/>
          </p:cNvSpPr>
          <p:nvPr>
            <p:ph type="title"/>
          </p:nvPr>
        </p:nvSpPr>
        <p:spPr/>
        <p:txBody>
          <a:bodyPr/>
          <a:lstStyle/>
          <a:p>
            <a:r>
              <a:rPr lang="en-GB" dirty="0"/>
              <a:t>Research Methods.</a:t>
            </a:r>
          </a:p>
        </p:txBody>
      </p:sp>
      <p:sp>
        <p:nvSpPr>
          <p:cNvPr id="3" name="Content Placeholder 2">
            <a:extLst>
              <a:ext uri="{FF2B5EF4-FFF2-40B4-BE49-F238E27FC236}">
                <a16:creationId xmlns:a16="http://schemas.microsoft.com/office/drawing/2014/main" id="{DD21BA6D-3773-4F75-916E-4C04A9191F4D}"/>
              </a:ext>
            </a:extLst>
          </p:cNvPr>
          <p:cNvSpPr>
            <a:spLocks noGrp="1"/>
          </p:cNvSpPr>
          <p:nvPr>
            <p:ph idx="1"/>
          </p:nvPr>
        </p:nvSpPr>
        <p:spPr>
          <a:xfrm>
            <a:off x="913795" y="2076450"/>
            <a:ext cx="3632079" cy="3714749"/>
          </a:xfrm>
        </p:spPr>
        <p:txBody>
          <a:bodyPr/>
          <a:lstStyle/>
          <a:p>
            <a:pPr marL="36900" indent="0">
              <a:buNone/>
            </a:pPr>
            <a:r>
              <a:rPr lang="en-GB" dirty="0"/>
              <a:t> Step 1.</a:t>
            </a:r>
          </a:p>
          <a:p>
            <a:pPr marL="36900" indent="0">
              <a:buNone/>
            </a:pPr>
            <a:r>
              <a:rPr lang="en-GB" dirty="0"/>
              <a:t>Generate data.</a:t>
            </a:r>
            <a:br>
              <a:rPr lang="en-GB" dirty="0"/>
            </a:br>
            <a:r>
              <a:rPr lang="en-GB" dirty="0"/>
              <a:t>Qualitative Questionnaire's.</a:t>
            </a:r>
          </a:p>
          <a:p>
            <a:pPr marL="36900" indent="0">
              <a:buNone/>
            </a:pPr>
            <a:r>
              <a:rPr lang="en-GB" dirty="0"/>
              <a:t>Step 2. </a:t>
            </a:r>
            <a:br>
              <a:rPr lang="en-GB" dirty="0"/>
            </a:br>
            <a:r>
              <a:rPr lang="en-GB" dirty="0"/>
              <a:t>Refinement And Analysis.</a:t>
            </a:r>
          </a:p>
          <a:p>
            <a:pPr marL="36900" indent="0">
              <a:buNone/>
            </a:pPr>
            <a:r>
              <a:rPr lang="en-GB" dirty="0"/>
              <a:t>Step 3. </a:t>
            </a:r>
            <a:br>
              <a:rPr lang="en-GB" dirty="0"/>
            </a:br>
            <a:r>
              <a:rPr lang="en-GB" dirty="0"/>
              <a:t>Query Data For Accuracy.</a:t>
            </a:r>
          </a:p>
          <a:p>
            <a:pPr marL="36900" indent="0">
              <a:buNone/>
            </a:pPr>
            <a:r>
              <a:rPr lang="en-GB" dirty="0"/>
              <a:t>Quantitative Questionnaire's. </a:t>
            </a:r>
          </a:p>
        </p:txBody>
      </p:sp>
      <p:sp>
        <p:nvSpPr>
          <p:cNvPr id="5" name="Content Placeholder 2">
            <a:extLst>
              <a:ext uri="{FF2B5EF4-FFF2-40B4-BE49-F238E27FC236}">
                <a16:creationId xmlns:a16="http://schemas.microsoft.com/office/drawing/2014/main" id="{33B1B19B-3C86-47CE-9495-C59A26753E5D}"/>
              </a:ext>
            </a:extLst>
          </p:cNvPr>
          <p:cNvSpPr txBox="1">
            <a:spLocks/>
          </p:cNvSpPr>
          <p:nvPr/>
        </p:nvSpPr>
        <p:spPr>
          <a:xfrm>
            <a:off x="7788545" y="2076450"/>
            <a:ext cx="3632079"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Font typeface="Wingdings 2" charset="2"/>
              <a:buNone/>
            </a:pPr>
            <a:r>
              <a:rPr lang="en-GB" sz="2100" b="1" u="sng" dirty="0"/>
              <a:t>Required Information.</a:t>
            </a:r>
          </a:p>
          <a:p>
            <a:pPr marL="36900" indent="0">
              <a:buFont typeface="Wingdings 2" charset="2"/>
              <a:buNone/>
            </a:pPr>
            <a:r>
              <a:rPr lang="en-GB" dirty="0"/>
              <a:t>Vernacular Location Names.</a:t>
            </a:r>
          </a:p>
          <a:p>
            <a:pPr marL="36900" indent="0">
              <a:buFont typeface="Wingdings 2" charset="2"/>
              <a:buNone/>
            </a:pPr>
            <a:endParaRPr lang="en-GB" dirty="0"/>
          </a:p>
          <a:p>
            <a:pPr marL="36900" indent="0">
              <a:buFont typeface="Wingdings 2" charset="2"/>
              <a:buNone/>
            </a:pPr>
            <a:r>
              <a:rPr lang="en-GB" dirty="0"/>
              <a:t>Age Of Participant.</a:t>
            </a:r>
          </a:p>
          <a:p>
            <a:pPr marL="36900" indent="0">
              <a:buFont typeface="Wingdings 2" charset="2"/>
              <a:buNone/>
            </a:pPr>
            <a:endParaRPr lang="en-GB" dirty="0"/>
          </a:p>
          <a:p>
            <a:pPr marL="36900" indent="0">
              <a:buFont typeface="Wingdings 2" charset="2"/>
              <a:buNone/>
            </a:pPr>
            <a:r>
              <a:rPr lang="en-GB" dirty="0"/>
              <a:t>Verification Of Data.</a:t>
            </a:r>
          </a:p>
        </p:txBody>
      </p:sp>
    </p:spTree>
    <p:extLst>
      <p:ext uri="{BB962C8B-B14F-4D97-AF65-F5344CB8AC3E}">
        <p14:creationId xmlns:p14="http://schemas.microsoft.com/office/powerpoint/2010/main" val="159699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06F90-7571-4944-9424-B7A18F85238E}"/>
              </a:ext>
            </a:extLst>
          </p:cNvPr>
          <p:cNvSpPr>
            <a:spLocks noGrp="1"/>
          </p:cNvSpPr>
          <p:nvPr>
            <p:ph type="title"/>
          </p:nvPr>
        </p:nvSpPr>
        <p:spPr>
          <a:xfrm>
            <a:off x="913795" y="609600"/>
            <a:ext cx="10353762" cy="1257300"/>
          </a:xfrm>
        </p:spPr>
        <p:txBody>
          <a:bodyPr>
            <a:normAutofit/>
          </a:bodyPr>
          <a:lstStyle/>
          <a:p>
            <a:r>
              <a:rPr lang="en-GB">
                <a:solidFill>
                  <a:srgbClr val="FFFFFF"/>
                </a:solidFill>
              </a:rPr>
              <a:t>Aim’s Objectives.</a:t>
            </a:r>
          </a:p>
        </p:txBody>
      </p:sp>
      <p:pic>
        <p:nvPicPr>
          <p:cNvPr id="24" name="Picture 20">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78B0BFF6-E40B-4D80-A7DE-59810F25C148}"/>
              </a:ext>
            </a:extLst>
          </p:cNvPr>
          <p:cNvGraphicFramePr>
            <a:graphicFrameLocks noGrp="1"/>
          </p:cNvGraphicFramePr>
          <p:nvPr>
            <p:ph idx="1"/>
            <p:extLst>
              <p:ext uri="{D42A27DB-BD31-4B8C-83A1-F6EECF244321}">
                <p14:modId xmlns:p14="http://schemas.microsoft.com/office/powerpoint/2010/main" val="130207612"/>
              </p:ext>
            </p:extLst>
          </p:nvPr>
        </p:nvGraphicFramePr>
        <p:xfrm>
          <a:off x="914400" y="2647784"/>
          <a:ext cx="10353675" cy="31434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2740677"/>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B051A4-96A7-4A11-9DAD-063A9C577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565918"/>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642EF6-4CE4-4E47-9160-2901F2BEBD09}"/>
              </a:ext>
            </a:extLst>
          </p:cNvPr>
          <p:cNvSpPr>
            <a:spLocks noGrp="1"/>
          </p:cNvSpPr>
          <p:nvPr>
            <p:ph type="title"/>
          </p:nvPr>
        </p:nvSpPr>
        <p:spPr>
          <a:xfrm>
            <a:off x="913794" y="741515"/>
            <a:ext cx="10353761" cy="1633340"/>
          </a:xfrm>
        </p:spPr>
        <p:txBody>
          <a:bodyPr>
            <a:normAutofit/>
          </a:bodyPr>
          <a:lstStyle/>
          <a:p>
            <a:r>
              <a:rPr lang="en-GB" sz="4800">
                <a:solidFill>
                  <a:srgbClr val="FFFFFF"/>
                </a:solidFill>
              </a:rPr>
              <a:t>Resources/Services</a:t>
            </a:r>
          </a:p>
        </p:txBody>
      </p:sp>
      <p:sp>
        <p:nvSpPr>
          <p:cNvPr id="3" name="Content Placeholder 2">
            <a:extLst>
              <a:ext uri="{FF2B5EF4-FFF2-40B4-BE49-F238E27FC236}">
                <a16:creationId xmlns:a16="http://schemas.microsoft.com/office/drawing/2014/main" id="{47A0B9B2-E381-472F-AD03-67C21D6A9082}"/>
              </a:ext>
            </a:extLst>
          </p:cNvPr>
          <p:cNvSpPr>
            <a:spLocks noGrp="1"/>
          </p:cNvSpPr>
          <p:nvPr>
            <p:ph idx="1"/>
          </p:nvPr>
        </p:nvSpPr>
        <p:spPr>
          <a:xfrm>
            <a:off x="913795" y="3070927"/>
            <a:ext cx="10353762" cy="3045558"/>
          </a:xfrm>
          <a:effectLst/>
        </p:spPr>
        <p:txBody>
          <a:bodyPr anchor="ctr">
            <a:normAutofit fontScale="92500" lnSpcReduction="10000"/>
          </a:bodyPr>
          <a:lstStyle/>
          <a:p>
            <a:pPr>
              <a:lnSpc>
                <a:spcPct val="100000"/>
              </a:lnSpc>
            </a:pPr>
            <a:r>
              <a:rPr lang="en-GB" sz="1600" dirty="0"/>
              <a:t>Hardware</a:t>
            </a:r>
          </a:p>
          <a:p>
            <a:pPr marL="36900" indent="0">
              <a:lnSpc>
                <a:spcPct val="100000"/>
              </a:lnSpc>
              <a:buNone/>
            </a:pPr>
            <a:r>
              <a:rPr lang="en-GB" sz="1600" dirty="0"/>
              <a:t>Laptop + Peripherals. </a:t>
            </a:r>
            <a:br>
              <a:rPr lang="en-GB" sz="1600" dirty="0"/>
            </a:br>
            <a:endParaRPr lang="en-GB" sz="1600" dirty="0"/>
          </a:p>
          <a:p>
            <a:pPr>
              <a:lnSpc>
                <a:spcPct val="100000"/>
              </a:lnSpc>
            </a:pPr>
            <a:r>
              <a:rPr lang="en-GB" sz="1600" dirty="0"/>
              <a:t>Software</a:t>
            </a:r>
          </a:p>
          <a:p>
            <a:pPr marL="36900" indent="0">
              <a:lnSpc>
                <a:spcPct val="100000"/>
              </a:lnSpc>
              <a:buNone/>
            </a:pPr>
            <a:r>
              <a:rPr lang="en-GB" sz="1600" dirty="0"/>
              <a:t>Data Storage – </a:t>
            </a:r>
            <a:r>
              <a:rPr lang="en-GB" sz="1600" dirty="0" err="1"/>
              <a:t>MySql</a:t>
            </a:r>
            <a:r>
              <a:rPr lang="en-GB" sz="1600" dirty="0"/>
              <a:t> database (Oracle Apex Backup)</a:t>
            </a:r>
          </a:p>
          <a:p>
            <a:pPr marL="36900" indent="0">
              <a:lnSpc>
                <a:spcPct val="100000"/>
              </a:lnSpc>
              <a:buNone/>
            </a:pPr>
            <a:r>
              <a:rPr lang="en-GB" sz="1600" dirty="0"/>
              <a:t>QGIS – Mapping Software</a:t>
            </a:r>
          </a:p>
          <a:p>
            <a:pPr marL="36900" indent="0">
              <a:lnSpc>
                <a:spcPct val="100000"/>
              </a:lnSpc>
              <a:buNone/>
            </a:pPr>
            <a:r>
              <a:rPr lang="en-GB" sz="1600" dirty="0"/>
              <a:t>Web Environment.  (firebase Host)</a:t>
            </a:r>
            <a:br>
              <a:rPr lang="en-GB" sz="1600" dirty="0"/>
            </a:br>
            <a:r>
              <a:rPr lang="en-GB" sz="1600" dirty="0"/>
              <a:t>Online Questionnaire Application.</a:t>
            </a:r>
          </a:p>
          <a:p>
            <a:pPr marL="36900" indent="0">
              <a:lnSpc>
                <a:spcPct val="100000"/>
              </a:lnSpc>
              <a:buNone/>
            </a:pPr>
            <a:r>
              <a:rPr lang="en-GB" sz="1600" dirty="0"/>
              <a:t>Multiple Application Programming Interfaces.</a:t>
            </a:r>
          </a:p>
          <a:p>
            <a:pPr marL="36900" indent="0">
              <a:lnSpc>
                <a:spcPct val="100000"/>
              </a:lnSpc>
              <a:buNone/>
            </a:pPr>
            <a:r>
              <a:rPr lang="en-GB" sz="1600" dirty="0"/>
              <a:t>JavaScript</a:t>
            </a:r>
          </a:p>
        </p:txBody>
      </p:sp>
    </p:spTree>
    <p:extLst>
      <p:ext uri="{BB962C8B-B14F-4D97-AF65-F5344CB8AC3E}">
        <p14:creationId xmlns:p14="http://schemas.microsoft.com/office/powerpoint/2010/main" val="2948091265"/>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39615-5F6B-4A02-81A4-0E91C72D5D75}"/>
              </a:ext>
            </a:extLst>
          </p:cNvPr>
          <p:cNvSpPr>
            <a:spLocks noGrp="1"/>
          </p:cNvSpPr>
          <p:nvPr>
            <p:ph type="title"/>
          </p:nvPr>
        </p:nvSpPr>
        <p:spPr>
          <a:xfrm>
            <a:off x="913795" y="609600"/>
            <a:ext cx="3078749" cy="970450"/>
          </a:xfrm>
        </p:spPr>
        <p:txBody>
          <a:bodyPr anchor="b">
            <a:normAutofit/>
          </a:bodyPr>
          <a:lstStyle/>
          <a:p>
            <a:pPr algn="l"/>
            <a:r>
              <a:rPr lang="en-GB" sz="2800"/>
              <a:t>Development Area.</a:t>
            </a:r>
          </a:p>
        </p:txBody>
      </p:sp>
      <p:sp>
        <p:nvSpPr>
          <p:cNvPr id="3" name="Content Placeholder 2">
            <a:extLst>
              <a:ext uri="{FF2B5EF4-FFF2-40B4-BE49-F238E27FC236}">
                <a16:creationId xmlns:a16="http://schemas.microsoft.com/office/drawing/2014/main" id="{44D41499-6CCA-48B7-9154-8309266E3105}"/>
              </a:ext>
            </a:extLst>
          </p:cNvPr>
          <p:cNvSpPr>
            <a:spLocks noGrp="1"/>
          </p:cNvSpPr>
          <p:nvPr>
            <p:ph idx="1"/>
          </p:nvPr>
        </p:nvSpPr>
        <p:spPr>
          <a:xfrm>
            <a:off x="913795" y="1732449"/>
            <a:ext cx="3078749" cy="4058751"/>
          </a:xfrm>
        </p:spPr>
        <p:txBody>
          <a:bodyPr anchor="t">
            <a:normAutofit/>
          </a:bodyPr>
          <a:lstStyle/>
          <a:p>
            <a:r>
              <a:rPr lang="en-GB" sz="1600"/>
              <a:t>The web application site will be designated on </a:t>
            </a:r>
            <a:r>
              <a:rPr lang="en-GB" sz="1600">
                <a:hlinkClick r:id="rId4"/>
              </a:rPr>
              <a:t>https://fir-hosting-ninja-4a798.firebaseapp.com/GisDevEnv/index.html</a:t>
            </a:r>
            <a:r>
              <a:rPr lang="en-GB" sz="1600"/>
              <a:t>.</a:t>
            </a:r>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Picture 3">
            <a:extLst>
              <a:ext uri="{FF2B5EF4-FFF2-40B4-BE49-F238E27FC236}">
                <a16:creationId xmlns:a16="http://schemas.microsoft.com/office/drawing/2014/main" id="{BBA7FAF1-1647-4458-BFBD-2B24EB61F0A9}"/>
              </a:ext>
            </a:extLst>
          </p:cNvPr>
          <p:cNvPicPr>
            <a:picLocks noChangeAspect="1"/>
          </p:cNvPicPr>
          <p:nvPr/>
        </p:nvPicPr>
        <p:blipFill rotWithShape="1">
          <a:blip r:embed="rId6"/>
          <a:srcRect l="26419" r="21099" b="1"/>
          <a:stretch/>
        </p:blipFill>
        <p:spPr>
          <a:xfrm>
            <a:off x="4654295" y="10"/>
            <a:ext cx="7537705" cy="6857990"/>
          </a:xfrm>
          <a:prstGeom prst="rect">
            <a:avLst/>
          </a:prstGeom>
        </p:spPr>
      </p:pic>
    </p:spTree>
    <p:extLst>
      <p:ext uri="{BB962C8B-B14F-4D97-AF65-F5344CB8AC3E}">
        <p14:creationId xmlns:p14="http://schemas.microsoft.com/office/powerpoint/2010/main" val="4286516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726E0AA-ACAD-4929-A688-C5F6D3E37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3841B-9FAE-4D22-970A-F03705662B24}"/>
              </a:ext>
            </a:extLst>
          </p:cNvPr>
          <p:cNvSpPr>
            <a:spLocks noGrp="1"/>
          </p:cNvSpPr>
          <p:nvPr>
            <p:ph type="title"/>
          </p:nvPr>
        </p:nvSpPr>
        <p:spPr>
          <a:xfrm>
            <a:off x="707900" y="4208220"/>
            <a:ext cx="3947771" cy="1850651"/>
          </a:xfrm>
        </p:spPr>
        <p:txBody>
          <a:bodyPr>
            <a:normAutofit/>
          </a:bodyPr>
          <a:lstStyle/>
          <a:p>
            <a:pPr algn="l"/>
            <a:r>
              <a:rPr lang="en-GB" sz="3600"/>
              <a:t>Prototype Design.</a:t>
            </a:r>
          </a:p>
        </p:txBody>
      </p:sp>
      <p:pic>
        <p:nvPicPr>
          <p:cNvPr id="5" name="Picture 4">
            <a:extLst>
              <a:ext uri="{FF2B5EF4-FFF2-40B4-BE49-F238E27FC236}">
                <a16:creationId xmlns:a16="http://schemas.microsoft.com/office/drawing/2014/main" id="{AB2798FA-37B0-4A29-863D-53A7B2B5DA05}"/>
              </a:ext>
            </a:extLst>
          </p:cNvPr>
          <p:cNvPicPr>
            <a:picLocks noChangeAspect="1"/>
          </p:cNvPicPr>
          <p:nvPr/>
        </p:nvPicPr>
        <p:blipFill>
          <a:blip r:embed="rId4"/>
          <a:stretch>
            <a:fillRect/>
          </a:stretch>
        </p:blipFill>
        <p:spPr>
          <a:xfrm>
            <a:off x="7473278" y="3692866"/>
            <a:ext cx="4010822" cy="2366005"/>
          </a:xfrm>
          <a:prstGeom prst="rect">
            <a:avLst/>
          </a:prstGeom>
        </p:spPr>
      </p:pic>
      <p:cxnSp>
        <p:nvCxnSpPr>
          <p:cNvPr id="18" name="Straight Connector 17">
            <a:extLst>
              <a:ext uri="{FF2B5EF4-FFF2-40B4-BE49-F238E27FC236}">
                <a16:creationId xmlns:a16="http://schemas.microsoft.com/office/drawing/2014/main" id="{F3BDF5F1-11B9-42EB-800A-B3D749BB4B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659" y="1476686"/>
            <a:ext cx="0" cy="13716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EC59B00-F41B-4514-87C7-35719A3F079C}"/>
              </a:ext>
            </a:extLst>
          </p:cNvPr>
          <p:cNvPicPr>
            <a:picLocks noChangeAspect="1"/>
          </p:cNvPicPr>
          <p:nvPr/>
        </p:nvPicPr>
        <p:blipFill rotWithShape="1">
          <a:blip r:embed="rId5"/>
          <a:srcRect l="38756" r="9586" b="1"/>
          <a:stretch/>
        </p:blipFill>
        <p:spPr>
          <a:xfrm>
            <a:off x="8852838" y="21909"/>
            <a:ext cx="3339162" cy="3038039"/>
          </a:xfrm>
          <a:prstGeom prst="rect">
            <a:avLst/>
          </a:prstGeom>
        </p:spPr>
      </p:pic>
      <p:sp>
        <p:nvSpPr>
          <p:cNvPr id="3" name="Content Placeholder 2">
            <a:extLst>
              <a:ext uri="{FF2B5EF4-FFF2-40B4-BE49-F238E27FC236}">
                <a16:creationId xmlns:a16="http://schemas.microsoft.com/office/drawing/2014/main" id="{5E0E28F0-3D82-413C-85F4-A2D8EAD50696}"/>
              </a:ext>
            </a:extLst>
          </p:cNvPr>
          <p:cNvSpPr>
            <a:spLocks noGrp="1"/>
          </p:cNvSpPr>
          <p:nvPr>
            <p:ph idx="1"/>
          </p:nvPr>
        </p:nvSpPr>
        <p:spPr>
          <a:xfrm>
            <a:off x="9720492" y="3820256"/>
            <a:ext cx="1883639" cy="1850651"/>
          </a:xfrm>
        </p:spPr>
        <p:txBody>
          <a:bodyPr anchor="ctr">
            <a:normAutofit/>
          </a:bodyPr>
          <a:lstStyle/>
          <a:p>
            <a:pPr marL="36900" indent="0">
              <a:buNone/>
            </a:pPr>
            <a:r>
              <a:rPr lang="en-GB" dirty="0">
                <a:solidFill>
                  <a:schemeClr val="bg1"/>
                </a:solidFill>
              </a:rPr>
              <a:t>      Name</a:t>
            </a:r>
          </a:p>
          <a:p>
            <a:pPr marL="450000" lvl="1" indent="0">
              <a:buNone/>
            </a:pPr>
            <a:endParaRPr lang="en-GB" dirty="0">
              <a:solidFill>
                <a:schemeClr val="bg1"/>
              </a:solidFill>
            </a:endParaRPr>
          </a:p>
          <a:p>
            <a:pPr marL="450000" lvl="1" indent="0">
              <a:buNone/>
            </a:pPr>
            <a:r>
              <a:rPr lang="en-GB" dirty="0">
                <a:solidFill>
                  <a:schemeClr val="bg1"/>
                </a:solidFill>
              </a:rPr>
              <a:t>Age</a:t>
            </a:r>
          </a:p>
        </p:txBody>
      </p:sp>
      <p:pic>
        <p:nvPicPr>
          <p:cNvPr id="6" name="Picture 5">
            <a:extLst>
              <a:ext uri="{FF2B5EF4-FFF2-40B4-BE49-F238E27FC236}">
                <a16:creationId xmlns:a16="http://schemas.microsoft.com/office/drawing/2014/main" id="{6E25C149-E2BE-42C7-A0E6-4F3DC2751798}"/>
              </a:ext>
            </a:extLst>
          </p:cNvPr>
          <p:cNvPicPr>
            <a:picLocks noChangeAspect="1"/>
          </p:cNvPicPr>
          <p:nvPr/>
        </p:nvPicPr>
        <p:blipFill>
          <a:blip r:embed="rId6"/>
          <a:stretch>
            <a:fillRect/>
          </a:stretch>
        </p:blipFill>
        <p:spPr>
          <a:xfrm>
            <a:off x="7911019" y="4208220"/>
            <a:ext cx="1883638" cy="428935"/>
          </a:xfrm>
          <a:prstGeom prst="rect">
            <a:avLst/>
          </a:prstGeom>
        </p:spPr>
      </p:pic>
      <p:pic>
        <p:nvPicPr>
          <p:cNvPr id="8" name="Picture 7">
            <a:extLst>
              <a:ext uri="{FF2B5EF4-FFF2-40B4-BE49-F238E27FC236}">
                <a16:creationId xmlns:a16="http://schemas.microsoft.com/office/drawing/2014/main" id="{D1A51044-3F5F-4FEF-B6AE-9AEDE0CDF5DF}"/>
              </a:ext>
            </a:extLst>
          </p:cNvPr>
          <p:cNvPicPr>
            <a:picLocks noChangeAspect="1"/>
          </p:cNvPicPr>
          <p:nvPr/>
        </p:nvPicPr>
        <p:blipFill>
          <a:blip r:embed="rId7"/>
          <a:stretch>
            <a:fillRect/>
          </a:stretch>
        </p:blipFill>
        <p:spPr>
          <a:xfrm>
            <a:off x="-64605" y="21909"/>
            <a:ext cx="6947354" cy="4186311"/>
          </a:xfrm>
          <a:prstGeom prst="rect">
            <a:avLst/>
          </a:prstGeom>
        </p:spPr>
      </p:pic>
    </p:spTree>
    <p:extLst>
      <p:ext uri="{BB962C8B-B14F-4D97-AF65-F5344CB8AC3E}">
        <p14:creationId xmlns:p14="http://schemas.microsoft.com/office/powerpoint/2010/main" val="1901161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0A361-73FA-4E68-B53E-CECE2E3BEA99}"/>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4200"/>
              <a:t>Visual Plan</a:t>
            </a:r>
          </a:p>
        </p:txBody>
      </p:sp>
      <p:sp>
        <p:nvSpPr>
          <p:cNvPr id="11" name="Rectangle 10">
            <a:extLst>
              <a:ext uri="{FF2B5EF4-FFF2-40B4-BE49-F238E27FC236}">
                <a16:creationId xmlns:a16="http://schemas.microsoft.com/office/drawing/2014/main" id="{A6D87845-294F-40CB-BC48-46455460D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 up of a piece of paper&#10;&#10;Description automatically generated">
            <a:extLst>
              <a:ext uri="{FF2B5EF4-FFF2-40B4-BE49-F238E27FC236}">
                <a16:creationId xmlns:a16="http://schemas.microsoft.com/office/drawing/2014/main" id="{764EBDF6-361B-400E-AEBB-6D2A051AC73B}"/>
              </a:ext>
            </a:extLst>
          </p:cNvPr>
          <p:cNvPicPr>
            <a:picLocks noGrp="1"/>
          </p:cNvPicPr>
          <p:nvPr>
            <p:ph idx="1"/>
          </p:nvPr>
        </p:nvPicPr>
        <p:blipFill>
          <a:blip r:embed="rId4" cstate="print">
            <a:extLst>
              <a:ext uri="{28A0092B-C50C-407E-A947-70E740481C1C}">
                <a14:useLocalDpi xmlns:a14="http://schemas.microsoft.com/office/drawing/2010/main" val="0"/>
              </a:ext>
            </a:extLst>
          </a:blip>
          <a:stretch>
            <a:fillRect/>
          </a:stretch>
        </p:blipFill>
        <p:spPr bwMode="auto">
          <a:xfrm>
            <a:off x="5787011" y="609600"/>
            <a:ext cx="5272276" cy="5638800"/>
          </a:xfrm>
          <a:prstGeom prst="rect">
            <a:avLst/>
          </a:prstGeom>
          <a:noFill/>
        </p:spPr>
      </p:pic>
    </p:spTree>
    <p:extLst>
      <p:ext uri="{BB962C8B-B14F-4D97-AF65-F5344CB8AC3E}">
        <p14:creationId xmlns:p14="http://schemas.microsoft.com/office/powerpoint/2010/main" val="41235843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6BEEF9-8FB7-46DE-A885-703C3345A38F}"/>
              </a:ext>
            </a:extLst>
          </p:cNvPr>
          <p:cNvSpPr>
            <a:spLocks noGrp="1"/>
          </p:cNvSpPr>
          <p:nvPr>
            <p:ph type="title"/>
          </p:nvPr>
        </p:nvSpPr>
        <p:spPr>
          <a:xfrm>
            <a:off x="913796" y="643465"/>
            <a:ext cx="3382638" cy="1370605"/>
          </a:xfrm>
        </p:spPr>
        <p:txBody>
          <a:bodyPr>
            <a:normAutofit/>
          </a:bodyPr>
          <a:lstStyle/>
          <a:p>
            <a:pPr algn="l"/>
            <a:r>
              <a:rPr lang="en-GB" sz="3000"/>
              <a:t>Timescale</a:t>
            </a:r>
          </a:p>
        </p:txBody>
      </p:sp>
      <p:sp>
        <p:nvSpPr>
          <p:cNvPr id="3" name="Content Placeholder 2">
            <a:extLst>
              <a:ext uri="{FF2B5EF4-FFF2-40B4-BE49-F238E27FC236}">
                <a16:creationId xmlns:a16="http://schemas.microsoft.com/office/drawing/2014/main" id="{FC910823-2E5F-4988-92FA-0B0D41448B97}"/>
              </a:ext>
            </a:extLst>
          </p:cNvPr>
          <p:cNvSpPr>
            <a:spLocks noGrp="1"/>
          </p:cNvSpPr>
          <p:nvPr>
            <p:ph idx="1"/>
          </p:nvPr>
        </p:nvSpPr>
        <p:spPr>
          <a:xfrm>
            <a:off x="913796" y="2247153"/>
            <a:ext cx="3358084" cy="3544046"/>
          </a:xfrm>
        </p:spPr>
        <p:txBody>
          <a:bodyPr>
            <a:normAutofit fontScale="77500" lnSpcReduction="20000"/>
          </a:bodyPr>
          <a:lstStyle/>
          <a:p>
            <a:r>
              <a:rPr lang="en-GB" sz="1800" dirty="0"/>
              <a:t>Phase 1 Research</a:t>
            </a:r>
          </a:p>
          <a:p>
            <a:endParaRPr lang="en-GB" sz="1800" dirty="0"/>
          </a:p>
          <a:p>
            <a:r>
              <a:rPr lang="en-GB" sz="1800" dirty="0"/>
              <a:t>Phase 2 Proposal</a:t>
            </a:r>
          </a:p>
          <a:p>
            <a:endParaRPr lang="en-GB" sz="1800" dirty="0"/>
          </a:p>
          <a:p>
            <a:r>
              <a:rPr lang="en-GB" sz="1800" dirty="0"/>
              <a:t>Phase 3 Review</a:t>
            </a:r>
          </a:p>
          <a:p>
            <a:endParaRPr lang="en-GB" sz="1800" dirty="0"/>
          </a:p>
          <a:p>
            <a:r>
              <a:rPr lang="en-GB" sz="1800" dirty="0"/>
              <a:t>Phase 4 Development</a:t>
            </a:r>
          </a:p>
          <a:p>
            <a:endParaRPr lang="en-GB" sz="1800" dirty="0"/>
          </a:p>
          <a:p>
            <a:r>
              <a:rPr lang="en-GB" sz="1800" dirty="0"/>
              <a:t>Phase 5 Testing</a:t>
            </a:r>
          </a:p>
          <a:p>
            <a:endParaRPr lang="en-GB" sz="1800" dirty="0"/>
          </a:p>
          <a:p>
            <a:r>
              <a:rPr lang="en-GB" sz="1800" dirty="0"/>
              <a:t>Phase 6 </a:t>
            </a:r>
            <a:r>
              <a:rPr lang="en-GB" sz="1800" dirty="0" err="1"/>
              <a:t>Documenation</a:t>
            </a:r>
            <a:endParaRPr lang="en-GB" sz="1800" dirty="0"/>
          </a:p>
        </p:txBody>
      </p:sp>
      <p:pic>
        <p:nvPicPr>
          <p:cNvPr id="4" name="Picture 3">
            <a:extLst>
              <a:ext uri="{FF2B5EF4-FFF2-40B4-BE49-F238E27FC236}">
                <a16:creationId xmlns:a16="http://schemas.microsoft.com/office/drawing/2014/main" id="{C60219A1-4AC4-4BF1-9A80-4648FF7E9672}"/>
              </a:ext>
            </a:extLst>
          </p:cNvPr>
          <p:cNvPicPr/>
          <p:nvPr/>
        </p:nvPicPr>
        <p:blipFill>
          <a:blip r:embed="rId4"/>
          <a:stretch>
            <a:fillRect/>
          </a:stretch>
        </p:blipFill>
        <p:spPr>
          <a:xfrm>
            <a:off x="4915348" y="721597"/>
            <a:ext cx="6633184" cy="4991470"/>
          </a:xfrm>
          <a:prstGeom prst="rect">
            <a:avLst/>
          </a:prstGeom>
        </p:spPr>
      </p:pic>
    </p:spTree>
    <p:extLst>
      <p:ext uri="{BB962C8B-B14F-4D97-AF65-F5344CB8AC3E}">
        <p14:creationId xmlns:p14="http://schemas.microsoft.com/office/powerpoint/2010/main" val="3228147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B839A-C0B0-4290-9DD7-D24030D2013C}"/>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5400" dirty="0"/>
              <a:t>Professional Considerations\</a:t>
            </a:r>
            <a:br>
              <a:rPr lang="en-US" sz="5400" dirty="0"/>
            </a:br>
            <a:r>
              <a:rPr lang="en-US" sz="5400" dirty="0"/>
              <a:t>Ethical\Legal Constraints. </a:t>
            </a:r>
          </a:p>
        </p:txBody>
      </p:sp>
    </p:spTree>
    <p:extLst>
      <p:ext uri="{BB962C8B-B14F-4D97-AF65-F5344CB8AC3E}">
        <p14:creationId xmlns:p14="http://schemas.microsoft.com/office/powerpoint/2010/main" val="1946046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76BAAA-75A1-48AA-B7DE-B6B807099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65A5F259-CDF7-4A15-A66C-A9939D23E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386486" cy="6858002"/>
          </a:xfrm>
          <a:custGeom>
            <a:avLst/>
            <a:gdLst>
              <a:gd name="connsiteX0" fmla="*/ 0 w 6088489"/>
              <a:gd name="connsiteY0" fmla="*/ 0 h 6858002"/>
              <a:gd name="connsiteX1" fmla="*/ 3563332 w 6088489"/>
              <a:gd name="connsiteY1" fmla="*/ 0 h 6858002"/>
              <a:gd name="connsiteX2" fmla="*/ 3563332 w 6088489"/>
              <a:gd name="connsiteY2" fmla="*/ 3 h 6858002"/>
              <a:gd name="connsiteX3" fmla="*/ 5842099 w 6088489"/>
              <a:gd name="connsiteY3" fmla="*/ 3 h 6858002"/>
              <a:gd name="connsiteX4" fmla="*/ 5842099 w 6088489"/>
              <a:gd name="connsiteY4" fmla="*/ 4 h 6858002"/>
              <a:gd name="connsiteX5" fmla="*/ 5835346 w 6088489"/>
              <a:gd name="connsiteY5" fmla="*/ 4 h 6858002"/>
              <a:gd name="connsiteX6" fmla="*/ 5841229 w 6088489"/>
              <a:gd name="connsiteY6" fmla="*/ 40466 h 6858002"/>
              <a:gd name="connsiteX7" fmla="*/ 5858543 w 6088489"/>
              <a:gd name="connsiteY7" fmla="*/ 159110 h 6858002"/>
              <a:gd name="connsiteX8" fmla="*/ 5870645 w 6088489"/>
              <a:gd name="connsiteY8" fmla="*/ 245521 h 6858002"/>
              <a:gd name="connsiteX9" fmla="*/ 5883420 w 6088489"/>
              <a:gd name="connsiteY9" fmla="*/ 348391 h 6858002"/>
              <a:gd name="connsiteX10" fmla="*/ 5898716 w 6088489"/>
              <a:gd name="connsiteY10" fmla="*/ 470463 h 6858002"/>
              <a:gd name="connsiteX11" fmla="*/ 5914853 w 6088489"/>
              <a:gd name="connsiteY11" fmla="*/ 605566 h 6858002"/>
              <a:gd name="connsiteX12" fmla="*/ 5931830 w 6088489"/>
              <a:gd name="connsiteY12" fmla="*/ 757813 h 6858002"/>
              <a:gd name="connsiteX13" fmla="*/ 5949815 w 6088489"/>
              <a:gd name="connsiteY13" fmla="*/ 923777 h 6858002"/>
              <a:gd name="connsiteX14" fmla="*/ 5967801 w 6088489"/>
              <a:gd name="connsiteY14" fmla="*/ 1104142 h 6858002"/>
              <a:gd name="connsiteX15" fmla="*/ 5986122 w 6088489"/>
              <a:gd name="connsiteY15" fmla="*/ 1296166 h 6858002"/>
              <a:gd name="connsiteX16" fmla="*/ 6003099 w 6088489"/>
              <a:gd name="connsiteY16" fmla="*/ 1503278 h 6858002"/>
              <a:gd name="connsiteX17" fmla="*/ 6019404 w 6088489"/>
              <a:gd name="connsiteY17" fmla="*/ 1719991 h 6858002"/>
              <a:gd name="connsiteX18" fmla="*/ 6034196 w 6088489"/>
              <a:gd name="connsiteY18" fmla="*/ 1949048 h 6858002"/>
              <a:gd name="connsiteX19" fmla="*/ 6048315 w 6088489"/>
              <a:gd name="connsiteY19" fmla="*/ 2187706 h 6858002"/>
              <a:gd name="connsiteX20" fmla="*/ 6061595 w 6088489"/>
              <a:gd name="connsiteY20" fmla="*/ 2436652 h 6858002"/>
              <a:gd name="connsiteX21" fmla="*/ 6066301 w 6088489"/>
              <a:gd name="connsiteY21" fmla="*/ 2564211 h 6858002"/>
              <a:gd name="connsiteX22" fmla="*/ 6071512 w 6088489"/>
              <a:gd name="connsiteY22" fmla="*/ 2694512 h 6858002"/>
              <a:gd name="connsiteX23" fmla="*/ 6076386 w 6088489"/>
              <a:gd name="connsiteY23" fmla="*/ 2826871 h 6858002"/>
              <a:gd name="connsiteX24" fmla="*/ 6079580 w 6088489"/>
              <a:gd name="connsiteY24" fmla="*/ 2959917 h 6858002"/>
              <a:gd name="connsiteX25" fmla="*/ 6082438 w 6088489"/>
              <a:gd name="connsiteY25" fmla="*/ 3095705 h 6858002"/>
              <a:gd name="connsiteX26" fmla="*/ 6085463 w 6088489"/>
              <a:gd name="connsiteY26" fmla="*/ 3232865 h 6858002"/>
              <a:gd name="connsiteX27" fmla="*/ 6087480 w 6088489"/>
              <a:gd name="connsiteY27" fmla="*/ 3372768 h 6858002"/>
              <a:gd name="connsiteX28" fmla="*/ 6087480 w 6088489"/>
              <a:gd name="connsiteY28" fmla="*/ 3514043 h 6858002"/>
              <a:gd name="connsiteX29" fmla="*/ 6088489 w 6088489"/>
              <a:gd name="connsiteY29" fmla="*/ 3656689 h 6858002"/>
              <a:gd name="connsiteX30" fmla="*/ 6087480 w 6088489"/>
              <a:gd name="connsiteY30" fmla="*/ 3800707 h 6858002"/>
              <a:gd name="connsiteX31" fmla="*/ 6085463 w 6088489"/>
              <a:gd name="connsiteY31" fmla="*/ 3946783 h 6858002"/>
              <a:gd name="connsiteX32" fmla="*/ 6083614 w 6088489"/>
              <a:gd name="connsiteY32" fmla="*/ 4092858 h 6858002"/>
              <a:gd name="connsiteX33" fmla="*/ 6079580 w 6088489"/>
              <a:gd name="connsiteY33" fmla="*/ 4240991 h 6858002"/>
              <a:gd name="connsiteX34" fmla="*/ 6075378 w 6088489"/>
              <a:gd name="connsiteY34" fmla="*/ 4390495 h 6858002"/>
              <a:gd name="connsiteX35" fmla="*/ 6070503 w 6088489"/>
              <a:gd name="connsiteY35" fmla="*/ 4540000 h 6858002"/>
              <a:gd name="connsiteX36" fmla="*/ 6063612 w 6088489"/>
              <a:gd name="connsiteY36" fmla="*/ 4690876 h 6858002"/>
              <a:gd name="connsiteX37" fmla="*/ 6055375 w 6088489"/>
              <a:gd name="connsiteY37" fmla="*/ 4843123 h 6858002"/>
              <a:gd name="connsiteX38" fmla="*/ 6047475 w 6088489"/>
              <a:gd name="connsiteY38" fmla="*/ 4996057 h 6858002"/>
              <a:gd name="connsiteX39" fmla="*/ 6037390 w 6088489"/>
              <a:gd name="connsiteY39" fmla="*/ 5148990 h 6858002"/>
              <a:gd name="connsiteX40" fmla="*/ 6025287 w 6088489"/>
              <a:gd name="connsiteY40" fmla="*/ 5303981 h 6858002"/>
              <a:gd name="connsiteX41" fmla="*/ 6013185 w 6088489"/>
              <a:gd name="connsiteY41" fmla="*/ 5456914 h 6858002"/>
              <a:gd name="connsiteX42" fmla="*/ 5999233 w 6088489"/>
              <a:gd name="connsiteY42" fmla="*/ 5612591 h 6858002"/>
              <a:gd name="connsiteX43" fmla="*/ 5983937 w 6088489"/>
              <a:gd name="connsiteY43" fmla="*/ 5768953 h 6858002"/>
              <a:gd name="connsiteX44" fmla="*/ 5967801 w 6088489"/>
              <a:gd name="connsiteY44" fmla="*/ 5923258 h 6858002"/>
              <a:gd name="connsiteX45" fmla="*/ 5948975 w 6088489"/>
              <a:gd name="connsiteY45" fmla="*/ 6079621 h 6858002"/>
              <a:gd name="connsiteX46" fmla="*/ 5928804 w 6088489"/>
              <a:gd name="connsiteY46" fmla="*/ 6235297 h 6858002"/>
              <a:gd name="connsiteX47" fmla="*/ 5908801 w 6088489"/>
              <a:gd name="connsiteY47" fmla="*/ 6391660 h 6858002"/>
              <a:gd name="connsiteX48" fmla="*/ 5885437 w 6088489"/>
              <a:gd name="connsiteY48" fmla="*/ 6547336 h 6858002"/>
              <a:gd name="connsiteX49" fmla="*/ 5861568 w 6088489"/>
              <a:gd name="connsiteY49" fmla="*/ 6702327 h 6858002"/>
              <a:gd name="connsiteX50" fmla="*/ 5836524 w 6088489"/>
              <a:gd name="connsiteY50" fmla="*/ 6858002 h 6858002"/>
              <a:gd name="connsiteX51" fmla="*/ 3563332 w 6088489"/>
              <a:gd name="connsiteY51" fmla="*/ 6858002 h 6858002"/>
              <a:gd name="connsiteX52" fmla="*/ 1223490 w 6088489"/>
              <a:gd name="connsiteY52" fmla="*/ 6858002 h 6858002"/>
              <a:gd name="connsiteX53" fmla="*/ 0 w 6088489"/>
              <a:gd name="connsiteY53"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6088489" h="6858002">
                <a:moveTo>
                  <a:pt x="0" y="0"/>
                </a:moveTo>
                <a:lnTo>
                  <a:pt x="3563332" y="0"/>
                </a:lnTo>
                <a:lnTo>
                  <a:pt x="3563332" y="3"/>
                </a:lnTo>
                <a:lnTo>
                  <a:pt x="5842099" y="3"/>
                </a:lnTo>
                <a:lnTo>
                  <a:pt x="5842099" y="4"/>
                </a:lnTo>
                <a:lnTo>
                  <a:pt x="5835346" y="4"/>
                </a:lnTo>
                <a:lnTo>
                  <a:pt x="5841229" y="40466"/>
                </a:lnTo>
                <a:lnTo>
                  <a:pt x="5858543" y="159110"/>
                </a:lnTo>
                <a:lnTo>
                  <a:pt x="5870645" y="245521"/>
                </a:lnTo>
                <a:lnTo>
                  <a:pt x="5883420" y="348391"/>
                </a:lnTo>
                <a:lnTo>
                  <a:pt x="5898716" y="470463"/>
                </a:lnTo>
                <a:lnTo>
                  <a:pt x="5914853" y="605566"/>
                </a:lnTo>
                <a:lnTo>
                  <a:pt x="5931830" y="757813"/>
                </a:lnTo>
                <a:lnTo>
                  <a:pt x="5949815" y="923777"/>
                </a:lnTo>
                <a:lnTo>
                  <a:pt x="5967801" y="1104142"/>
                </a:lnTo>
                <a:lnTo>
                  <a:pt x="5986122" y="1296166"/>
                </a:lnTo>
                <a:lnTo>
                  <a:pt x="6003099" y="1503278"/>
                </a:lnTo>
                <a:lnTo>
                  <a:pt x="6019404" y="1719991"/>
                </a:lnTo>
                <a:lnTo>
                  <a:pt x="6034196" y="1949048"/>
                </a:lnTo>
                <a:lnTo>
                  <a:pt x="6048315" y="2187706"/>
                </a:lnTo>
                <a:lnTo>
                  <a:pt x="6061595" y="2436652"/>
                </a:lnTo>
                <a:lnTo>
                  <a:pt x="6066301" y="2564211"/>
                </a:lnTo>
                <a:lnTo>
                  <a:pt x="6071512" y="2694512"/>
                </a:lnTo>
                <a:lnTo>
                  <a:pt x="6076386" y="2826871"/>
                </a:lnTo>
                <a:lnTo>
                  <a:pt x="6079580" y="2959917"/>
                </a:lnTo>
                <a:lnTo>
                  <a:pt x="6082438" y="3095705"/>
                </a:lnTo>
                <a:lnTo>
                  <a:pt x="6085463" y="3232865"/>
                </a:lnTo>
                <a:lnTo>
                  <a:pt x="6087480" y="3372768"/>
                </a:lnTo>
                <a:lnTo>
                  <a:pt x="6087480" y="3514043"/>
                </a:lnTo>
                <a:lnTo>
                  <a:pt x="6088489" y="3656689"/>
                </a:lnTo>
                <a:lnTo>
                  <a:pt x="6087480" y="3800707"/>
                </a:lnTo>
                <a:lnTo>
                  <a:pt x="6085463" y="3946783"/>
                </a:lnTo>
                <a:lnTo>
                  <a:pt x="6083614" y="4092858"/>
                </a:lnTo>
                <a:lnTo>
                  <a:pt x="6079580" y="4240991"/>
                </a:lnTo>
                <a:lnTo>
                  <a:pt x="6075378" y="4390495"/>
                </a:lnTo>
                <a:lnTo>
                  <a:pt x="6070503" y="4540000"/>
                </a:lnTo>
                <a:lnTo>
                  <a:pt x="6063612" y="4690876"/>
                </a:lnTo>
                <a:lnTo>
                  <a:pt x="6055375" y="4843123"/>
                </a:lnTo>
                <a:lnTo>
                  <a:pt x="6047475" y="4996057"/>
                </a:lnTo>
                <a:lnTo>
                  <a:pt x="6037390" y="5148990"/>
                </a:lnTo>
                <a:lnTo>
                  <a:pt x="6025287" y="5303981"/>
                </a:lnTo>
                <a:lnTo>
                  <a:pt x="6013185" y="5456914"/>
                </a:lnTo>
                <a:lnTo>
                  <a:pt x="5999233" y="5612591"/>
                </a:lnTo>
                <a:lnTo>
                  <a:pt x="5983937" y="5768953"/>
                </a:lnTo>
                <a:lnTo>
                  <a:pt x="5967801" y="5923258"/>
                </a:lnTo>
                <a:lnTo>
                  <a:pt x="5948975" y="6079621"/>
                </a:lnTo>
                <a:lnTo>
                  <a:pt x="5928804" y="6235297"/>
                </a:lnTo>
                <a:lnTo>
                  <a:pt x="5908801" y="6391660"/>
                </a:lnTo>
                <a:lnTo>
                  <a:pt x="5885437" y="6547336"/>
                </a:lnTo>
                <a:lnTo>
                  <a:pt x="5861568" y="6702327"/>
                </a:lnTo>
                <a:lnTo>
                  <a:pt x="5836524" y="6858002"/>
                </a:lnTo>
                <a:lnTo>
                  <a:pt x="3563332" y="6858002"/>
                </a:lnTo>
                <a:lnTo>
                  <a:pt x="1223490"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F55C1-919A-45B8-A5DB-AB165CF0A886}"/>
              </a:ext>
            </a:extLst>
          </p:cNvPr>
          <p:cNvSpPr>
            <a:spLocks noGrp="1"/>
          </p:cNvSpPr>
          <p:nvPr>
            <p:ph type="title"/>
          </p:nvPr>
        </p:nvSpPr>
        <p:spPr>
          <a:xfrm>
            <a:off x="913795" y="1257301"/>
            <a:ext cx="6672865" cy="4343399"/>
          </a:xfrm>
        </p:spPr>
        <p:txBody>
          <a:bodyPr vert="horz" lIns="91440" tIns="45720" rIns="91440" bIns="45720" rtlCol="0" anchor="ctr">
            <a:normAutofit/>
          </a:bodyPr>
          <a:lstStyle/>
          <a:p>
            <a:pPr algn="l"/>
            <a:r>
              <a:rPr lang="en-US" sz="5400"/>
              <a:t>Conclusion.</a:t>
            </a:r>
          </a:p>
        </p:txBody>
      </p:sp>
    </p:spTree>
    <p:extLst>
      <p:ext uri="{BB962C8B-B14F-4D97-AF65-F5344CB8AC3E}">
        <p14:creationId xmlns:p14="http://schemas.microsoft.com/office/powerpoint/2010/main" val="12092584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19610C-70AD-4290-AD3F-B2432AF7CD01}"/>
              </a:ext>
            </a:extLst>
          </p:cNvPr>
          <p:cNvSpPr>
            <a:spLocks noGrp="1"/>
          </p:cNvSpPr>
          <p:nvPr>
            <p:ph type="title"/>
          </p:nvPr>
        </p:nvSpPr>
        <p:spPr>
          <a:xfrm>
            <a:off x="834013" y="1115568"/>
            <a:ext cx="3487616" cy="4626864"/>
          </a:xfrm>
        </p:spPr>
        <p:txBody>
          <a:bodyPr>
            <a:normAutofit/>
          </a:bodyPr>
          <a:lstStyle/>
          <a:p>
            <a:pPr algn="l"/>
            <a:r>
              <a:rPr lang="en-GB" sz="3600"/>
              <a:t>References. </a:t>
            </a:r>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50D6F1-08BE-49A9-8299-4C560F6A718F}"/>
              </a:ext>
            </a:extLst>
          </p:cNvPr>
          <p:cNvSpPr>
            <a:spLocks noGrp="1"/>
          </p:cNvSpPr>
          <p:nvPr>
            <p:ph idx="1"/>
          </p:nvPr>
        </p:nvSpPr>
        <p:spPr>
          <a:xfrm>
            <a:off x="5105398" y="1115568"/>
            <a:ext cx="6245352" cy="4626864"/>
          </a:xfrm>
        </p:spPr>
        <p:txBody>
          <a:bodyPr anchor="ctr">
            <a:normAutofit/>
          </a:bodyPr>
          <a:lstStyle/>
          <a:p>
            <a:pPr marL="36900" indent="0">
              <a:lnSpc>
                <a:spcPct val="100000"/>
              </a:lnSpc>
              <a:buNone/>
            </a:pPr>
            <a:r>
              <a:rPr lang="en-GB" sz="900" dirty="0">
                <a:solidFill>
                  <a:schemeClr val="tx1"/>
                </a:solidFill>
              </a:rPr>
              <a:t>[1] Livia </a:t>
            </a:r>
            <a:r>
              <a:rPr lang="en-GB" sz="900" dirty="0" err="1">
                <a:solidFill>
                  <a:schemeClr val="tx1"/>
                </a:solidFill>
              </a:rPr>
              <a:t>Hollenstein</a:t>
            </a:r>
            <a:r>
              <a:rPr lang="en-GB" sz="900" dirty="0">
                <a:solidFill>
                  <a:schemeClr val="tx1"/>
                </a:solidFill>
              </a:rPr>
              <a:t> Institute of Geography University of Zurich November 2008 </a:t>
            </a:r>
          </a:p>
          <a:p>
            <a:pPr marL="36900" indent="0">
              <a:lnSpc>
                <a:spcPct val="100000"/>
              </a:lnSpc>
              <a:buNone/>
            </a:pPr>
            <a:r>
              <a:rPr lang="en-GB" sz="900" dirty="0">
                <a:solidFill>
                  <a:schemeClr val="tx1"/>
                </a:solidFill>
              </a:rPr>
              <a:t>Available at </a:t>
            </a:r>
            <a:r>
              <a:rPr lang="en-GB" sz="900" dirty="0">
                <a:solidFill>
                  <a:schemeClr val="tx1"/>
                </a:solidFill>
                <a:hlinkClick r:id="rId4">
                  <a:extLst>
                    <a:ext uri="{A12FA001-AC4F-418D-AE19-62706E023703}">
                      <ahyp:hlinkClr xmlns:ahyp="http://schemas.microsoft.com/office/drawing/2018/hyperlinkcolor" val="tx"/>
                    </a:ext>
                  </a:extLst>
                </a:hlinkClick>
              </a:rPr>
              <a:t>http://www.geo.uzh.ch/dam/jcr:c5b291f0-22fa-4fcc-8d79-723648dfe5c5/msc_livia_hollenstein_2008.pdf</a:t>
            </a:r>
            <a:endParaRPr lang="en-GB" sz="900" dirty="0">
              <a:solidFill>
                <a:schemeClr val="tx1"/>
              </a:solidFill>
            </a:endParaRPr>
          </a:p>
          <a:p>
            <a:pPr marL="36900" indent="0">
              <a:lnSpc>
                <a:spcPct val="100000"/>
              </a:lnSpc>
              <a:buNone/>
            </a:pPr>
            <a:r>
              <a:rPr lang="en-GB" sz="900" dirty="0">
                <a:solidFill>
                  <a:schemeClr val="tx1"/>
                </a:solidFill>
              </a:rPr>
              <a:t>[2] </a:t>
            </a:r>
            <a:r>
              <a:rPr lang="en-GB" sz="900" dirty="0">
                <a:solidFill>
                  <a:schemeClr val="tx1"/>
                </a:solidFill>
                <a:effectLst/>
              </a:rPr>
              <a:t>Chris Jones  </a:t>
            </a:r>
            <a:r>
              <a:rPr lang="en-GB" sz="900" dirty="0">
                <a:solidFill>
                  <a:schemeClr val="tx1"/>
                </a:solidFill>
                <a:effectLst/>
                <a:hlinkClick r:id="rId5">
                  <a:extLst>
                    <a:ext uri="{A12FA001-AC4F-418D-AE19-62706E023703}">
                      <ahyp:hlinkClr xmlns:ahyp="http://schemas.microsoft.com/office/drawing/2018/hyperlinkcolor" val="tx"/>
                    </a:ext>
                  </a:extLst>
                </a:hlinkClick>
              </a:rPr>
              <a:t>Geographical information systems and computer cartography</a:t>
            </a:r>
            <a:r>
              <a:rPr lang="en-GB" sz="900" dirty="0">
                <a:solidFill>
                  <a:schemeClr val="tx1"/>
                </a:solidFill>
                <a:effectLst/>
              </a:rPr>
              <a:t> 2014 </a:t>
            </a:r>
          </a:p>
          <a:p>
            <a:pPr marL="36900" indent="0">
              <a:lnSpc>
                <a:spcPct val="100000"/>
              </a:lnSpc>
              <a:buNone/>
            </a:pPr>
            <a:r>
              <a:rPr lang="en-GB" sz="900" dirty="0">
                <a:solidFill>
                  <a:schemeClr val="tx1"/>
                </a:solidFill>
                <a:effectLst/>
              </a:rPr>
              <a:t>Available at </a:t>
            </a:r>
            <a:r>
              <a:rPr lang="en-GB" sz="900" dirty="0">
                <a:solidFill>
                  <a:schemeClr val="tx1"/>
                </a:solidFill>
                <a:hlinkClick r:id="rId6">
                  <a:extLst>
                    <a:ext uri="{A12FA001-AC4F-418D-AE19-62706E023703}">
                      <ahyp:hlinkClr xmlns:ahyp="http://schemas.microsoft.com/office/drawing/2018/hyperlinkcolor" val="tx"/>
                    </a:ext>
                  </a:extLst>
                </a:hlinkClick>
              </a:rPr>
              <a:t>https://www.cardiff.ac.uk/people/view/118137-jones-christopher</a:t>
            </a:r>
            <a:endParaRPr lang="en-GB" sz="900" dirty="0">
              <a:solidFill>
                <a:schemeClr val="tx1"/>
              </a:solidFill>
            </a:endParaRPr>
          </a:p>
          <a:p>
            <a:pPr marL="0" indent="0" defTabSz="914400">
              <a:lnSpc>
                <a:spcPct val="100000"/>
              </a:lnSpc>
              <a:spcBef>
                <a:spcPts val="0"/>
              </a:spcBef>
              <a:spcAft>
                <a:spcPts val="0"/>
              </a:spcAft>
              <a:buClrTx/>
              <a:buSzTx/>
              <a:buNone/>
              <a:defRPr/>
            </a:pPr>
            <a:r>
              <a:rPr lang="en-GB" sz="900" dirty="0">
                <a:solidFill>
                  <a:schemeClr val="tx1"/>
                </a:solidFill>
              </a:rPr>
              <a:t>[3] Vernacular Mapping Prof. John Parker </a:t>
            </a:r>
            <a:r>
              <a:rPr lang="en-GB" sz="900" dirty="0">
                <a:solidFill>
                  <a:schemeClr val="tx1"/>
                </a:solidFill>
                <a:hlinkClick r:id="rId7">
                  <a:extLst>
                    <a:ext uri="{A12FA001-AC4F-418D-AE19-62706E023703}">
                      <ahyp:hlinkClr xmlns:ahyp="http://schemas.microsoft.com/office/drawing/2018/hyperlinkcolor" val="tx"/>
                    </a:ext>
                  </a:extLst>
                </a:hlinkClick>
              </a:rPr>
              <a:t>Oxford University. </a:t>
            </a:r>
            <a:endParaRPr lang="en-GB" sz="900" dirty="0">
              <a:solidFill>
                <a:schemeClr val="tx1"/>
              </a:solidFill>
            </a:endParaRPr>
          </a:p>
          <a:p>
            <a:pPr marL="0" indent="0" defTabSz="914400">
              <a:lnSpc>
                <a:spcPct val="100000"/>
              </a:lnSpc>
              <a:spcBef>
                <a:spcPts val="0"/>
              </a:spcBef>
              <a:spcAft>
                <a:spcPts val="0"/>
              </a:spcAft>
              <a:buClrTx/>
              <a:buSzTx/>
              <a:buNone/>
              <a:defRPr/>
            </a:pPr>
            <a:r>
              <a:rPr lang="en-GB" sz="900" dirty="0">
                <a:solidFill>
                  <a:schemeClr val="tx1"/>
                </a:solidFill>
                <a:hlinkClick r:id="rId7">
                  <a:extLst>
                    <a:ext uri="{A12FA001-AC4F-418D-AE19-62706E023703}">
                      <ahyp:hlinkClr xmlns:ahyp="http://schemas.microsoft.com/office/drawing/2018/hyperlinkcolor" val="tx"/>
                    </a:ext>
                  </a:extLst>
                </a:hlinkClick>
              </a:rPr>
              <a:t>Available at  https://ora.ox.ac.uk/objects/uuid:00b1e482-42d2-4fcf-8832-d1db594dc24f/download_file?file_format=pdf&amp;safe_filename=JAGThesisFinal2012.pdf&amp;type_of_work=Thesis</a:t>
            </a:r>
            <a:endParaRPr lang="en-GB" sz="900" dirty="0">
              <a:solidFill>
                <a:schemeClr val="tx1"/>
              </a:solidFill>
            </a:endParaRPr>
          </a:p>
          <a:p>
            <a:pPr marL="36900" indent="0">
              <a:lnSpc>
                <a:spcPct val="100000"/>
              </a:lnSpc>
              <a:buNone/>
            </a:pPr>
            <a:r>
              <a:rPr lang="en-GB" sz="900" dirty="0">
                <a:solidFill>
                  <a:schemeClr val="tx1"/>
                </a:solidFill>
              </a:rPr>
              <a:t>[4]DIME Census Digital Maps United States Government.</a:t>
            </a:r>
          </a:p>
          <a:p>
            <a:pPr marL="36900" indent="0">
              <a:lnSpc>
                <a:spcPct val="100000"/>
              </a:lnSpc>
              <a:buNone/>
            </a:pPr>
            <a:r>
              <a:rPr lang="en-GB" sz="900" dirty="0">
                <a:solidFill>
                  <a:schemeClr val="tx1"/>
                </a:solidFill>
                <a:hlinkClick r:id="rId8">
                  <a:extLst>
                    <a:ext uri="{A12FA001-AC4F-418D-AE19-62706E023703}">
                      <ahyp:hlinkClr xmlns:ahyp="http://schemas.microsoft.com/office/drawing/2018/hyperlinkcolor" val="tx"/>
                    </a:ext>
                  </a:extLst>
                </a:hlinkClick>
              </a:rPr>
              <a:t>https://www.census.gov/history/www/innovations/technology/dual_independent_map_encoding.html</a:t>
            </a:r>
            <a:endParaRPr lang="en-GB" sz="900" dirty="0">
              <a:solidFill>
                <a:schemeClr val="tx1"/>
              </a:solidFill>
            </a:endParaRPr>
          </a:p>
          <a:p>
            <a:pPr marL="36900" indent="0">
              <a:lnSpc>
                <a:spcPct val="100000"/>
              </a:lnSpc>
              <a:buNone/>
            </a:pPr>
            <a:r>
              <a:rPr lang="en-GB" sz="900" dirty="0">
                <a:solidFill>
                  <a:schemeClr val="tx1"/>
                </a:solidFill>
              </a:rPr>
              <a:t>[5] </a:t>
            </a:r>
            <a:r>
              <a:rPr lang="en-GB" sz="900" dirty="0" err="1">
                <a:solidFill>
                  <a:schemeClr val="tx1"/>
                </a:solidFill>
              </a:rPr>
              <a:t>Google.Inc</a:t>
            </a:r>
            <a:r>
              <a:rPr lang="en-GB" sz="900" dirty="0">
                <a:solidFill>
                  <a:schemeClr val="tx1"/>
                </a:solidFill>
              </a:rPr>
              <a:t>  Street View Policy.</a:t>
            </a:r>
          </a:p>
          <a:p>
            <a:pPr marL="36900" indent="0">
              <a:lnSpc>
                <a:spcPct val="100000"/>
              </a:lnSpc>
              <a:buNone/>
            </a:pPr>
            <a:r>
              <a:rPr lang="en-GB" sz="900" dirty="0">
                <a:solidFill>
                  <a:schemeClr val="tx1"/>
                </a:solidFill>
              </a:rPr>
              <a:t>Available at </a:t>
            </a:r>
            <a:r>
              <a:rPr lang="en-GB" sz="900" dirty="0">
                <a:solidFill>
                  <a:schemeClr val="tx1"/>
                </a:solidFill>
                <a:hlinkClick r:id="rId9">
                  <a:extLst>
                    <a:ext uri="{A12FA001-AC4F-418D-AE19-62706E023703}">
                      <ahyp:hlinkClr xmlns:ahyp="http://schemas.microsoft.com/office/drawing/2018/hyperlinkcolor" val="tx"/>
                    </a:ext>
                  </a:extLst>
                </a:hlinkClick>
              </a:rPr>
              <a:t>https://www.google.com/streetview/policy/</a:t>
            </a:r>
            <a:endParaRPr lang="en-GB" sz="900" dirty="0">
              <a:solidFill>
                <a:schemeClr val="tx1"/>
              </a:solidFill>
            </a:endParaRPr>
          </a:p>
          <a:p>
            <a:pPr marL="36900" indent="0">
              <a:lnSpc>
                <a:spcPct val="100000"/>
              </a:lnSpc>
              <a:buNone/>
            </a:pPr>
            <a:r>
              <a:rPr lang="en-GB" sz="900" dirty="0">
                <a:solidFill>
                  <a:schemeClr val="tx1"/>
                </a:solidFill>
              </a:rPr>
              <a:t>[6]</a:t>
            </a:r>
            <a:r>
              <a:rPr lang="en-GB" sz="900" dirty="0">
                <a:solidFill>
                  <a:schemeClr val="tx1"/>
                </a:solidFill>
                <a:hlinkClick r:id="rId10">
                  <a:extLst>
                    <a:ext uri="{A12FA001-AC4F-418D-AE19-62706E023703}">
                      <ahyp:hlinkClr xmlns:ahyp="http://schemas.microsoft.com/office/drawing/2018/hyperlinkcolor" val="tx"/>
                    </a:ext>
                  </a:extLst>
                </a:hlinkClick>
              </a:rPr>
              <a:t> https://themanifest.com/app-development/popularity-google-maps-trends-navigation-apps-2018</a:t>
            </a:r>
            <a:r>
              <a:rPr lang="en-GB" sz="900" dirty="0">
                <a:solidFill>
                  <a:schemeClr val="tx1"/>
                </a:solidFill>
              </a:rPr>
              <a:t>  Google maps statistics.</a:t>
            </a:r>
          </a:p>
          <a:p>
            <a:pPr marL="36900" indent="0">
              <a:lnSpc>
                <a:spcPct val="100000"/>
              </a:lnSpc>
              <a:buNone/>
            </a:pPr>
            <a:r>
              <a:rPr lang="en-GB" sz="900" dirty="0">
                <a:solidFill>
                  <a:schemeClr val="tx1"/>
                </a:solidFill>
              </a:rPr>
              <a:t>[7]Image + Text - Google Moon </a:t>
            </a:r>
          </a:p>
          <a:p>
            <a:pPr marL="36900" indent="0">
              <a:lnSpc>
                <a:spcPct val="100000"/>
              </a:lnSpc>
              <a:buNone/>
            </a:pPr>
            <a:r>
              <a:rPr lang="en-GB" sz="900" dirty="0">
                <a:solidFill>
                  <a:schemeClr val="tx1"/>
                </a:solidFill>
              </a:rPr>
              <a:t>Available atwww.gearthblog.com/blog/archives</a:t>
            </a:r>
          </a:p>
          <a:p>
            <a:pPr marL="36900" indent="0">
              <a:lnSpc>
                <a:spcPct val="100000"/>
              </a:lnSpc>
              <a:buNone/>
            </a:pPr>
            <a:r>
              <a:rPr lang="en-GB" sz="900" dirty="0">
                <a:solidFill>
                  <a:schemeClr val="tx1"/>
                </a:solidFill>
              </a:rPr>
              <a:t>[8]Google Places.</a:t>
            </a:r>
          </a:p>
          <a:p>
            <a:pPr marL="36900" indent="0">
              <a:lnSpc>
                <a:spcPct val="100000"/>
              </a:lnSpc>
              <a:buNone/>
            </a:pPr>
            <a:r>
              <a:rPr lang="en-GB" sz="900" dirty="0">
                <a:solidFill>
                  <a:schemeClr val="tx1"/>
                </a:solidFill>
              </a:rPr>
              <a:t>Available at </a:t>
            </a:r>
            <a:r>
              <a:rPr lang="en-GB" sz="900" dirty="0">
                <a:solidFill>
                  <a:schemeClr val="tx1"/>
                </a:solidFill>
                <a:hlinkClick r:id="rId11">
                  <a:extLst>
                    <a:ext uri="{A12FA001-AC4F-418D-AE19-62706E023703}">
                      <ahyp:hlinkClr xmlns:ahyp="http://schemas.microsoft.com/office/drawing/2018/hyperlinkcolor" val="tx"/>
                    </a:ext>
                  </a:extLst>
                </a:hlinkClick>
              </a:rPr>
              <a:t>https://cloud.google.com/maps-platform/places</a:t>
            </a:r>
            <a:endParaRPr lang="en-GB" sz="900" dirty="0">
              <a:solidFill>
                <a:schemeClr val="tx1"/>
              </a:solidFill>
            </a:endParaRPr>
          </a:p>
          <a:p>
            <a:pPr marL="36900" indent="0">
              <a:lnSpc>
                <a:spcPct val="100000"/>
              </a:lnSpc>
              <a:buNone/>
            </a:pPr>
            <a:r>
              <a:rPr lang="en-GB" sz="900" dirty="0">
                <a:solidFill>
                  <a:schemeClr val="tx1"/>
                </a:solidFill>
              </a:rPr>
              <a:t>[9] QGIS What is QGIS ?</a:t>
            </a:r>
            <a:br>
              <a:rPr lang="en-GB" sz="900" dirty="0">
                <a:solidFill>
                  <a:schemeClr val="tx1"/>
                </a:solidFill>
              </a:rPr>
            </a:br>
            <a:r>
              <a:rPr lang="en-GB" sz="900" dirty="0">
                <a:solidFill>
                  <a:schemeClr val="tx1"/>
                </a:solidFill>
              </a:rPr>
              <a:t>Available at </a:t>
            </a:r>
            <a:r>
              <a:rPr lang="en-GB" sz="900" dirty="0">
                <a:solidFill>
                  <a:schemeClr val="tx1"/>
                </a:solidFill>
                <a:hlinkClick r:id="rId12">
                  <a:extLst>
                    <a:ext uri="{A12FA001-AC4F-418D-AE19-62706E023703}">
                      <ahyp:hlinkClr xmlns:ahyp="http://schemas.microsoft.com/office/drawing/2018/hyperlinkcolor" val="tx"/>
                    </a:ext>
                  </a:extLst>
                </a:hlinkClick>
              </a:rPr>
              <a:t>https://www.qgis.org/</a:t>
            </a:r>
            <a:endParaRPr lang="en-GB" sz="900" dirty="0">
              <a:solidFill>
                <a:schemeClr val="tx1"/>
              </a:solidFill>
            </a:endParaRPr>
          </a:p>
          <a:p>
            <a:pPr marL="36900" indent="0">
              <a:lnSpc>
                <a:spcPct val="100000"/>
              </a:lnSpc>
              <a:buNone/>
            </a:pPr>
            <a:r>
              <a:rPr lang="en-GB" sz="900" dirty="0">
                <a:solidFill>
                  <a:schemeClr val="tx1"/>
                </a:solidFill>
              </a:rPr>
              <a:t>[10]GIS History   Calgary University  Nigel Waters</a:t>
            </a:r>
          </a:p>
          <a:p>
            <a:pPr marL="36900" indent="0">
              <a:lnSpc>
                <a:spcPct val="100000"/>
              </a:lnSpc>
              <a:buNone/>
            </a:pPr>
            <a:r>
              <a:rPr lang="en-GB" sz="900" dirty="0">
                <a:solidFill>
                  <a:schemeClr val="tx1"/>
                </a:solidFill>
                <a:hlinkClick r:id="rId13">
                  <a:extLst>
                    <a:ext uri="{A12FA001-AC4F-418D-AE19-62706E023703}">
                      <ahyp:hlinkClr xmlns:ahyp="http://schemas.microsoft.com/office/drawing/2018/hyperlinkcolor" val="tx"/>
                    </a:ext>
                  </a:extLst>
                </a:hlinkClick>
              </a:rPr>
              <a:t>https://www.researchgate.net/publication/315385359_GIS_History</a:t>
            </a:r>
            <a:endParaRPr lang="en-GB" sz="900" dirty="0">
              <a:solidFill>
                <a:schemeClr val="tx1"/>
              </a:solidFill>
            </a:endParaRPr>
          </a:p>
        </p:txBody>
      </p:sp>
    </p:spTree>
    <p:extLst>
      <p:ext uri="{BB962C8B-B14F-4D97-AF65-F5344CB8AC3E}">
        <p14:creationId xmlns:p14="http://schemas.microsoft.com/office/powerpoint/2010/main" val="34850841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243241"/>
      </a:dk2>
      <a:lt2>
        <a:srgbClr val="E7E8E2"/>
      </a:lt2>
      <a:accent1>
        <a:srgbClr val="523EE9"/>
      </a:accent1>
      <a:accent2>
        <a:srgbClr val="1C53D6"/>
      </a:accent2>
      <a:accent3>
        <a:srgbClr val="29B0E7"/>
      </a:accent3>
      <a:accent4>
        <a:srgbClr val="14B8A2"/>
      </a:accent4>
      <a:accent5>
        <a:srgbClr val="21BA66"/>
      </a:accent5>
      <a:accent6>
        <a:srgbClr val="15BE1B"/>
      </a:accent6>
      <a:hlink>
        <a:srgbClr val="31946F"/>
      </a:hlink>
      <a:folHlink>
        <a:srgbClr val="7F7F7F"/>
      </a:folHlink>
    </a:clrScheme>
    <a:fontScheme name="Slate">
      <a:majorFont>
        <a:latin typeface="Bookman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4615</Words>
  <Application>Microsoft Office PowerPoint</Application>
  <PresentationFormat>Widescreen</PresentationFormat>
  <Paragraphs>287</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Bookman Old Style</vt:lpstr>
      <vt:lpstr>Calibri</vt:lpstr>
      <vt:lpstr>Franklin Gothic Book</vt:lpstr>
      <vt:lpstr>Wingdings 2</vt:lpstr>
      <vt:lpstr>SlateVTI</vt:lpstr>
      <vt:lpstr>Andrew Young. Viva </vt:lpstr>
      <vt:lpstr>Introduction</vt:lpstr>
      <vt:lpstr>What is a Vernacular Name?</vt:lpstr>
      <vt:lpstr>Vernacular Locations.</vt:lpstr>
      <vt:lpstr>Maps.</vt:lpstr>
      <vt:lpstr>GIS Mapping Software.</vt:lpstr>
      <vt:lpstr>Map Accuracy</vt:lpstr>
      <vt:lpstr>Retrieving Information For Map Creation.</vt:lpstr>
      <vt:lpstr>Existing Systems.</vt:lpstr>
      <vt:lpstr>Age/Time</vt:lpstr>
      <vt:lpstr>Literature Review.</vt:lpstr>
      <vt:lpstr>Research Methods</vt:lpstr>
      <vt:lpstr>Research Methods.</vt:lpstr>
      <vt:lpstr>Aim’s Objectives.</vt:lpstr>
      <vt:lpstr>Resources/Services</vt:lpstr>
      <vt:lpstr>Development Area.</vt:lpstr>
      <vt:lpstr>Prototype Design.</vt:lpstr>
      <vt:lpstr>Visual Plan</vt:lpstr>
      <vt:lpstr>Timescale</vt:lpstr>
      <vt:lpstr>Professional Considerations\ Ethical\Legal Constraints.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Andrew Young. Viva </dc:title>
  <dc:creator>Andrew Young</dc:creator>
  <cp:lastModifiedBy>Andrew Young</cp:lastModifiedBy>
  <cp:revision>1</cp:revision>
  <dcterms:created xsi:type="dcterms:W3CDTF">2019-12-12T02:33:08Z</dcterms:created>
  <dcterms:modified xsi:type="dcterms:W3CDTF">2019-12-12T02:33:55Z</dcterms:modified>
</cp:coreProperties>
</file>