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8" r:id="rId2"/>
    <p:sldId id="263" r:id="rId3"/>
    <p:sldId id="283" r:id="rId4"/>
    <p:sldId id="267" r:id="rId5"/>
    <p:sldId id="285" r:id="rId6"/>
    <p:sldId id="270" r:id="rId7"/>
    <p:sldId id="269" r:id="rId8"/>
    <p:sldId id="272" r:id="rId9"/>
    <p:sldId id="276" r:id="rId10"/>
    <p:sldId id="286" r:id="rId11"/>
    <p:sldId id="284" r:id="rId12"/>
    <p:sldId id="277" r:id="rId13"/>
    <p:sldId id="275" r:id="rId14"/>
  </p:sldIdLst>
  <p:sldSz cx="12192000" cy="6858000"/>
  <p:notesSz cx="6858000" cy="9144000"/>
  <p:custDataLst>
    <p:tags r:id="rId1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E0DC"/>
    <a:srgbClr val="F3F5F4"/>
    <a:srgbClr val="FBF0D2"/>
    <a:srgbClr val="F8E7B2"/>
    <a:srgbClr val="FEFAF0"/>
    <a:srgbClr val="DBE1DD"/>
    <a:srgbClr val="E7E7D8"/>
    <a:srgbClr val="EFEEEE"/>
    <a:srgbClr val="FCFCFC"/>
    <a:srgbClr val="FFFE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03" autoAdjust="0"/>
    <p:restoredTop sz="96318" autoAdjust="0"/>
  </p:normalViewPr>
  <p:slideViewPr>
    <p:cSldViewPr snapToGrid="0">
      <p:cViewPr varScale="1">
        <p:scale>
          <a:sx n="72" d="100"/>
          <a:sy n="72" d="100"/>
        </p:scale>
        <p:origin x="6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2970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gs" Target="tags/tag1.xml" /><Relationship Id="rId2" Type="http://schemas.openxmlformats.org/officeDocument/2006/relationships/slide" Target="slides/slide1.xml" /><Relationship Id="rId16" Type="http://schemas.openxmlformats.org/officeDocument/2006/relationships/handoutMaster" Target="handoutMasters/handoutMaster1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D80FE-365B-4C0D-AB05-8E17CF462517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1FD73A-D8F5-470C-B563-55470CACEA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11103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89778E-B533-491B-A037-63CEC32982E9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D65D2-3D3F-4108-9C1E-21CB58C64CD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51349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0373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2967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4705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1404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02523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8708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88354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86514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869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036856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2243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41588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D65D2-3D3F-4108-9C1E-21CB58C64CD2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6350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42562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58910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11298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37968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223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8838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03308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86835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40738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10300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16899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image" Target="../media/image2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E120A-4108-4952-BDD3-96E655023CCA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364D5-53BF-4B95-87E5-7D414C0F8F73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5003552" y="223576"/>
            <a:ext cx="2443527" cy="956841"/>
            <a:chOff x="4926448" y="107022"/>
            <a:chExt cx="2443527" cy="956841"/>
          </a:xfrm>
        </p:grpSpPr>
        <p:sp>
          <p:nvSpPr>
            <p:cNvPr id="9" name="文本框 8"/>
            <p:cNvSpPr txBox="1"/>
            <p:nvPr/>
          </p:nvSpPr>
          <p:spPr>
            <a:xfrm>
              <a:off x="4926448" y="663753"/>
              <a:ext cx="2312809" cy="400110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>
                <a:defRPr sz="2000">
                  <a:latin typeface="方正宋刻本秀楷简体" panose="02000000000000000000" pitchFamily="2" charset="-122"/>
                  <a:ea typeface="方正宋刻本秀楷简体" panose="02000000000000000000" pitchFamily="2" charset="-122"/>
                </a:defRPr>
              </a:lvl1pPr>
            </a:lstStyle>
            <a:p>
              <a:pPr algn="dist"/>
              <a:r>
                <a:rPr lang="zh-CN" altLang="en-US" dirty="0">
                  <a:latin typeface="汉仪行楷简" panose="02010609000101010101" pitchFamily="49" charset="-122"/>
                  <a:ea typeface="汉仪行楷简" panose="02010609000101010101" pitchFamily="49" charset="-122"/>
                </a:rPr>
                <a:t>古典文学</a:t>
              </a:r>
            </a:p>
          </p:txBody>
        </p:sp>
        <p:cxnSp>
          <p:nvCxnSpPr>
            <p:cNvPr id="10" name="直接连接符 9"/>
            <p:cNvCxnSpPr/>
            <p:nvPr/>
          </p:nvCxnSpPr>
          <p:spPr>
            <a:xfrm>
              <a:off x="4952742" y="700947"/>
              <a:ext cx="2286516" cy="0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93484" y="107022"/>
              <a:ext cx="2376491" cy="689949"/>
            </a:xfrm>
            <a:prstGeom prst="rect">
              <a:avLst/>
            </a:prstGeom>
          </p:spPr>
        </p:pic>
      </p:grpSp>
      <p:sp>
        <p:nvSpPr>
          <p:cNvPr id="12" name="文本框 11"/>
          <p:cNvSpPr txBox="1"/>
          <p:nvPr userDrawn="1"/>
        </p:nvSpPr>
        <p:spPr>
          <a:xfrm>
            <a:off x="3703649" y="1402117"/>
            <a:ext cx="6555641" cy="43316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千古回首杏雨西湖边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纸伞朦胧间洒下阴影一片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眉眼低垂微敛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风声掠过指尖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素衣映湖中月 水光潋滟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把盏笑谈世间 酒色清浅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琴音何处寄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流星泯灭光阴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琉璃月下冰冷的空气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檐下花灯熟悉记忆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风动烛火似已熄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怀念忘川夜空中流萤</a:t>
            </a:r>
          </a:p>
        </p:txBody>
      </p:sp>
    </p:spTree>
    <p:extLst>
      <p:ext uri="{BB962C8B-B14F-4D97-AF65-F5344CB8AC3E}">
        <p14:creationId xmlns:p14="http://schemas.microsoft.com/office/powerpoint/2010/main" val="912270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 /><Relationship Id="rId7" Type="http://schemas.openxmlformats.org/officeDocument/2006/relationships/image" Target="../media/image6.pn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2.xml" /><Relationship Id="rId6" Type="http://schemas.openxmlformats.org/officeDocument/2006/relationships/image" Target="../media/image5.png" /><Relationship Id="rId5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0.jpeg" /><Relationship Id="rId5" Type="http://schemas.openxmlformats.org/officeDocument/2006/relationships/image" Target="../media/image9.png" /><Relationship Id="rId4" Type="http://schemas.openxmlformats.org/officeDocument/2006/relationships/image" Target="../media/image8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1.jpeg" /><Relationship Id="rId4" Type="http://schemas.openxmlformats.org/officeDocument/2006/relationships/image" Target="../media/image5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4.png" /><Relationship Id="rId4" Type="http://schemas.openxmlformats.org/officeDocument/2006/relationships/image" Target="../media/image13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5.jpg" /><Relationship Id="rId4" Type="http://schemas.openxmlformats.org/officeDocument/2006/relationships/image" Target="../media/image5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8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1.jpeg" /><Relationship Id="rId4" Type="http://schemas.openxmlformats.org/officeDocument/2006/relationships/image" Target="../media/image5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5.jpg" /><Relationship Id="rId4" Type="http://schemas.openxmlformats.org/officeDocument/2006/relationships/image" Target="../media/image5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4.png" /><Relationship Id="rId4" Type="http://schemas.openxmlformats.org/officeDocument/2006/relationships/image" Target="../media/image13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1.pn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文本框 33"/>
          <p:cNvSpPr txBox="1"/>
          <p:nvPr/>
        </p:nvSpPr>
        <p:spPr>
          <a:xfrm>
            <a:off x="3910878" y="671379"/>
            <a:ext cx="6555641" cy="43316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千古回首杏雨西湖边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纸伞朦胧间洒下阴影一片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眉眼低垂微敛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风声掠过指尖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素衣映湖中月 水光潋滟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把盏笑谈世间 酒色清浅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琴音何处寄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流星泯灭光阴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琉璃月下冰冷的空气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檐下花灯熟悉记忆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风动烛火似已熄</a:t>
            </a:r>
            <a:endParaRPr lang="en-US" altLang="zh-CN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endParaRPr lang="zh-CN" altLang="en-US" spc="600" dirty="0">
              <a:solidFill>
                <a:schemeClr val="bg1">
                  <a:lumMod val="95000"/>
                </a:schemeClr>
              </a:solidFill>
              <a:latin typeface="叶根友行书繁" panose="02010601030101010101" pitchFamily="2" charset="-122"/>
              <a:ea typeface="叶根友行书繁" panose="02010601030101010101" pitchFamily="2" charset="-122"/>
            </a:endParaRPr>
          </a:p>
          <a:p>
            <a:r>
              <a:rPr lang="zh-CN" altLang="en-US" spc="600" dirty="0">
                <a:solidFill>
                  <a:schemeClr val="bg1">
                    <a:lumMod val="95000"/>
                  </a:schemeClr>
                </a:solidFill>
                <a:latin typeface="叶根友行书繁" panose="02010601030101010101" pitchFamily="2" charset="-122"/>
                <a:ea typeface="叶根友行书繁" panose="02010601030101010101" pitchFamily="2" charset="-122"/>
              </a:rPr>
              <a:t>怀念忘川夜空中流萤</a:t>
            </a: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72" b="20486"/>
          <a:stretch/>
        </p:blipFill>
        <p:spPr>
          <a:xfrm>
            <a:off x="2497383" y="2144302"/>
            <a:ext cx="9715258" cy="4738256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1558466" y="932601"/>
            <a:ext cx="3036303" cy="5315874"/>
            <a:chOff x="934820" y="588183"/>
            <a:chExt cx="3036303" cy="5315874"/>
          </a:xfrm>
          <a:effectLst>
            <a:outerShdw blurRad="139700" dist="38100" dir="2700000" algn="tl" rotWithShape="0">
              <a:prstClr val="black">
                <a:alpha val="3000"/>
              </a:prstClr>
            </a:outerShdw>
          </a:effectLst>
        </p:grpSpPr>
        <p:sp>
          <p:nvSpPr>
            <p:cNvPr id="4" name="矩形 3"/>
            <p:cNvSpPr/>
            <p:nvPr/>
          </p:nvSpPr>
          <p:spPr>
            <a:xfrm>
              <a:off x="1101551" y="759229"/>
              <a:ext cx="2702840" cy="4973782"/>
            </a:xfrm>
            <a:prstGeom prst="rect">
              <a:avLst/>
            </a:prstGeom>
            <a:solidFill>
              <a:srgbClr val="F3F5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/>
          </p:nvSpPr>
          <p:spPr>
            <a:xfrm>
              <a:off x="934820" y="588183"/>
              <a:ext cx="3036303" cy="5315874"/>
            </a:xfrm>
            <a:prstGeom prst="rect">
              <a:avLst/>
            </a:prstGeom>
            <a:noFill/>
            <a:ln w="88900">
              <a:solidFill>
                <a:srgbClr val="DAE0D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2424786" y="0"/>
            <a:ext cx="72597" cy="1352391"/>
            <a:chOff x="6060000" y="591212"/>
            <a:chExt cx="72000" cy="1341270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6096000" y="591212"/>
              <a:ext cx="0" cy="1331717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椭圆 15"/>
            <p:cNvSpPr/>
            <p:nvPr/>
          </p:nvSpPr>
          <p:spPr>
            <a:xfrm>
              <a:off x="6060000" y="1860482"/>
              <a:ext cx="72000" cy="72000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6" name="组合 25"/>
          <p:cNvGrpSpPr/>
          <p:nvPr/>
        </p:nvGrpSpPr>
        <p:grpSpPr>
          <a:xfrm flipV="1">
            <a:off x="2434971" y="5480143"/>
            <a:ext cx="72000" cy="1377857"/>
            <a:chOff x="6060000" y="554625"/>
            <a:chExt cx="72000" cy="1377857"/>
          </a:xfrm>
        </p:grpSpPr>
        <p:cxnSp>
          <p:nvCxnSpPr>
            <p:cNvPr id="27" name="直接连接符 26"/>
            <p:cNvCxnSpPr/>
            <p:nvPr/>
          </p:nvCxnSpPr>
          <p:spPr>
            <a:xfrm>
              <a:off x="6096000" y="554625"/>
              <a:ext cx="0" cy="1368303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椭圆 27"/>
            <p:cNvSpPr/>
            <p:nvPr/>
          </p:nvSpPr>
          <p:spPr>
            <a:xfrm>
              <a:off x="6060000" y="1860482"/>
              <a:ext cx="72000" cy="72000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1" name="图片 3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390" y="985410"/>
            <a:ext cx="938786" cy="859538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2323987" y="1613613"/>
            <a:ext cx="1538883" cy="4042132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TW" altLang="zh-TW" sz="4400" dirty="0"/>
              <a:t>皮錫瑞《經學歷</a:t>
            </a:r>
            <a:endParaRPr lang="en-US" altLang="zh-TW" sz="4400" dirty="0"/>
          </a:p>
          <a:p>
            <a:r>
              <a:rPr lang="zh-TW" altLang="zh-TW" sz="4400" dirty="0"/>
              <a:t>史》綱要</a:t>
            </a:r>
            <a:endParaRPr lang="zh-CN" altLang="en-US" sz="4400" dirty="0"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pic>
        <p:nvPicPr>
          <p:cNvPr id="32" name="图片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1" t="5219" r="46947" b="43053"/>
          <a:stretch>
            <a:fillRect/>
          </a:stretch>
        </p:blipFill>
        <p:spPr bwMode="auto">
          <a:xfrm>
            <a:off x="747082" y="4722071"/>
            <a:ext cx="1039812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sp>
        <p:nvSpPr>
          <p:cNvPr id="3" name="文字方塊 2"/>
          <p:cNvSpPr txBox="1"/>
          <p:nvPr/>
        </p:nvSpPr>
        <p:spPr>
          <a:xfrm>
            <a:off x="6360253" y="3675636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陳逢源編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7741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25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25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组合 27"/>
          <p:cNvGrpSpPr/>
          <p:nvPr/>
        </p:nvGrpSpPr>
        <p:grpSpPr>
          <a:xfrm>
            <a:off x="2083257" y="839967"/>
            <a:ext cx="949781" cy="1662850"/>
            <a:chOff x="934820" y="588183"/>
            <a:chExt cx="3036303" cy="5315874"/>
          </a:xfrm>
          <a:effectLst>
            <a:outerShdw blurRad="139700" dist="38100" dir="2700000" algn="tl" rotWithShape="0">
              <a:prstClr val="black">
                <a:alpha val="3000"/>
              </a:prstClr>
            </a:outerShdw>
          </a:effectLst>
        </p:grpSpPr>
        <p:sp>
          <p:nvSpPr>
            <p:cNvPr id="29" name="矩形 28"/>
            <p:cNvSpPr/>
            <p:nvPr/>
          </p:nvSpPr>
          <p:spPr>
            <a:xfrm>
              <a:off x="1101551" y="759229"/>
              <a:ext cx="2702840" cy="4973782"/>
            </a:xfrm>
            <a:prstGeom prst="rect">
              <a:avLst/>
            </a:prstGeom>
            <a:solidFill>
              <a:srgbClr val="F3F5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>
              <a:off x="934820" y="588183"/>
              <a:ext cx="3036303" cy="5315874"/>
            </a:xfrm>
            <a:prstGeom prst="rect">
              <a:avLst/>
            </a:prstGeom>
            <a:noFill/>
            <a:ln w="28575">
              <a:solidFill>
                <a:srgbClr val="DAE0D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49" b="34909"/>
          <a:stretch/>
        </p:blipFill>
        <p:spPr>
          <a:xfrm>
            <a:off x="5024834" y="336077"/>
            <a:ext cx="7177266" cy="2485507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083257" y="609783"/>
            <a:ext cx="923330" cy="563231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>
              <a:defRPr sz="4400">
                <a:latin typeface="方正清刻本悦宋简体" panose="02000000000000000000" pitchFamily="2" charset="-122"/>
                <a:ea typeface="方正清刻本悦宋简体" panose="02000000000000000000" pitchFamily="2" charset="-122"/>
              </a:defRPr>
            </a:lvl1pPr>
          </a:lstStyle>
          <a:p>
            <a:r>
              <a:rPr lang="zh-TW" altLang="en-US" sz="4800" dirty="0">
                <a:latin typeface="汉仪行楷简" panose="02010609000101010101" pitchFamily="49" charset="-122"/>
                <a:ea typeface="汉仪行楷简" panose="02010609000101010101" pitchFamily="49" charset="-122"/>
              </a:rPr>
              <a:t>第一講經學開闢時代</a:t>
            </a:r>
            <a:endParaRPr lang="zh-CN" altLang="en-US" sz="4800" dirty="0"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008" y="1110105"/>
            <a:ext cx="1219202" cy="731521"/>
          </a:xfrm>
          <a:prstGeom prst="rect">
            <a:avLst/>
          </a:prstGeom>
        </p:spPr>
      </p:pic>
      <p:sp>
        <p:nvSpPr>
          <p:cNvPr id="7" name="AutoShape 2" descr="為什麼孔子畫像是暴牙？. 孔子露齒，畫師為什麼不幫他美化？ | by 江偉廷| 星星與雨| Mediu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1032" name="Picture 8" descr="世界之最32米《孔子聖跡圖》，孔子鮮為人知的故事- iFuu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827" y="2314423"/>
            <a:ext cx="4757339" cy="256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14555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0303" y="3722008"/>
            <a:ext cx="1420922" cy="1300974"/>
          </a:xfrm>
          <a:prstGeom prst="rect">
            <a:avLst/>
          </a:prstGeom>
        </p:spPr>
      </p:pic>
      <p:sp>
        <p:nvSpPr>
          <p:cNvPr id="12" name="任意多边形 11"/>
          <p:cNvSpPr/>
          <p:nvPr/>
        </p:nvSpPr>
        <p:spPr>
          <a:xfrm flipH="1">
            <a:off x="7298724" y="0"/>
            <a:ext cx="4893276" cy="6861311"/>
          </a:xfrm>
          <a:custGeom>
            <a:avLst/>
            <a:gdLst>
              <a:gd name="connsiteX0" fmla="*/ 0 w 2819987"/>
              <a:gd name="connsiteY0" fmla="*/ 0 h 3954162"/>
              <a:gd name="connsiteX1" fmla="*/ 842906 w 2819987"/>
              <a:gd name="connsiteY1" fmla="*/ 0 h 3954162"/>
              <a:gd name="connsiteX2" fmla="*/ 2819987 w 2819987"/>
              <a:gd name="connsiteY2" fmla="*/ 1977081 h 3954162"/>
              <a:gd name="connsiteX3" fmla="*/ 842906 w 2819987"/>
              <a:gd name="connsiteY3" fmla="*/ 3954162 h 3954162"/>
              <a:gd name="connsiteX4" fmla="*/ 0 w 2819987"/>
              <a:gd name="connsiteY4" fmla="*/ 3954162 h 39541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9987" h="3954162">
                <a:moveTo>
                  <a:pt x="0" y="0"/>
                </a:moveTo>
                <a:lnTo>
                  <a:pt x="842906" y="0"/>
                </a:lnTo>
                <a:cubicBezTo>
                  <a:pt x="1934818" y="0"/>
                  <a:pt x="2819987" y="885169"/>
                  <a:pt x="2819987" y="1977081"/>
                </a:cubicBezTo>
                <a:cubicBezTo>
                  <a:pt x="2819987" y="3068993"/>
                  <a:pt x="1934818" y="3954162"/>
                  <a:pt x="842906" y="3954162"/>
                </a:cubicBezTo>
                <a:lnTo>
                  <a:pt x="0" y="3954162"/>
                </a:lnTo>
                <a:close/>
              </a:path>
            </a:pathLst>
          </a:custGeom>
          <a:blipFill dpi="0"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313578" y="2358938"/>
            <a:ext cx="2308324" cy="17529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>
              <a:defRPr sz="2000">
                <a:latin typeface="方正宋刻本秀楷简体" panose="02000000000000000000" pitchFamily="2" charset="-122"/>
                <a:ea typeface="方正宋刻本秀楷简体" panose="02000000000000000000" pitchFamily="2" charset="-122"/>
              </a:defRPr>
            </a:lvl1pPr>
          </a:lstStyle>
          <a:p>
            <a:r>
              <a:rPr lang="zh-TW" altLang="en-US" sz="13800" dirty="0">
                <a:latin typeface="汉仪行楷简" panose="02010609000101010101" pitchFamily="49" charset="-122"/>
                <a:ea typeface="汉仪行楷简" panose="02010609000101010101" pitchFamily="49" charset="-122"/>
              </a:rPr>
              <a:t>壹</a:t>
            </a:r>
            <a:endParaRPr lang="zh-CN" altLang="en-US" sz="13800" dirty="0"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1760862" y="1478101"/>
            <a:ext cx="6184385" cy="41242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壹、前言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一、國運盛衰，經學亦有盛衰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二、經從孔子刪定後開始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三、未經孔子刪定，不得為經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四、孔子於經著力之處</a:t>
            </a:r>
          </a:p>
          <a:p>
            <a:pPr marL="25200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、《易》，作卦爻辭，已非占筮之書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、《春秋》，為後王立法，已非記事之書</a:t>
            </a:r>
          </a:p>
        </p:txBody>
      </p:sp>
    </p:spTree>
    <p:extLst>
      <p:ext uri="{BB962C8B-B14F-4D97-AF65-F5344CB8AC3E}">
        <p14:creationId xmlns:p14="http://schemas.microsoft.com/office/powerpoint/2010/main" val="19053870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57809" y="1643418"/>
            <a:ext cx="4068417" cy="3882739"/>
            <a:chOff x="891471" y="1719625"/>
            <a:chExt cx="4349424" cy="3400435"/>
          </a:xfrm>
          <a:solidFill>
            <a:srgbClr val="FFFFFF"/>
          </a:solidFill>
        </p:grpSpPr>
        <p:sp>
          <p:nvSpPr>
            <p:cNvPr id="2" name="椭圆 1"/>
            <p:cNvSpPr/>
            <p:nvPr/>
          </p:nvSpPr>
          <p:spPr>
            <a:xfrm>
              <a:off x="1532467" y="1719625"/>
              <a:ext cx="3067432" cy="3067432"/>
            </a:xfrm>
            <a:prstGeom prst="ellipse">
              <a:avLst/>
            </a:prstGeom>
            <a:solidFill>
              <a:srgbClr val="FCFC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937" y="2980803"/>
              <a:ext cx="3067432" cy="2139257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</p:pic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471" y="3401490"/>
              <a:ext cx="1350276" cy="471572"/>
            </a:xfrm>
            <a:prstGeom prst="rect">
              <a:avLst/>
            </a:prstGeom>
            <a:grpFill/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92843" y="2097355"/>
              <a:ext cx="1448052" cy="505719"/>
            </a:xfrm>
            <a:prstGeom prst="rect">
              <a:avLst/>
            </a:prstGeom>
            <a:grpFill/>
          </p:spPr>
        </p:pic>
      </p:grpSp>
      <p:sp>
        <p:nvSpPr>
          <p:cNvPr id="13" name="文字方塊 12"/>
          <p:cNvSpPr txBox="1"/>
          <p:nvPr/>
        </p:nvSpPr>
        <p:spPr>
          <a:xfrm>
            <a:off x="4426226" y="1901838"/>
            <a:ext cx="7090403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</a:rPr>
              <a:t>五、東漢始有疑經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A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、《易》為周公所作，孔子為傳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B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、周公作《春秋》，孔子從而修之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C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、《周禮》、《儀禮》出於周公制禮之作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D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、章學誠言周公集其大成</a:t>
            </a:r>
          </a:p>
        </p:txBody>
      </p:sp>
    </p:spTree>
    <p:extLst>
      <p:ext uri="{BB962C8B-B14F-4D97-AF65-F5344CB8AC3E}">
        <p14:creationId xmlns:p14="http://schemas.microsoft.com/office/powerpoint/2010/main" val="2232852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85997" y="3252368"/>
            <a:ext cx="938786" cy="859538"/>
          </a:xfrm>
          <a:prstGeom prst="rect">
            <a:avLst/>
          </a:prstGeom>
        </p:spPr>
      </p:pic>
      <p:sp>
        <p:nvSpPr>
          <p:cNvPr id="12" name="任意多边形 11"/>
          <p:cNvSpPr/>
          <p:nvPr/>
        </p:nvSpPr>
        <p:spPr>
          <a:xfrm flipH="1">
            <a:off x="7298724" y="0"/>
            <a:ext cx="4893276" cy="6861311"/>
          </a:xfrm>
          <a:custGeom>
            <a:avLst/>
            <a:gdLst>
              <a:gd name="connsiteX0" fmla="*/ 0 w 2819987"/>
              <a:gd name="connsiteY0" fmla="*/ 0 h 3954162"/>
              <a:gd name="connsiteX1" fmla="*/ 842906 w 2819987"/>
              <a:gd name="connsiteY1" fmla="*/ 0 h 3954162"/>
              <a:gd name="connsiteX2" fmla="*/ 2819987 w 2819987"/>
              <a:gd name="connsiteY2" fmla="*/ 1977081 h 3954162"/>
              <a:gd name="connsiteX3" fmla="*/ 842906 w 2819987"/>
              <a:gd name="connsiteY3" fmla="*/ 3954162 h 3954162"/>
              <a:gd name="connsiteX4" fmla="*/ 0 w 2819987"/>
              <a:gd name="connsiteY4" fmla="*/ 3954162 h 39541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9987" h="3954162">
                <a:moveTo>
                  <a:pt x="0" y="0"/>
                </a:moveTo>
                <a:lnTo>
                  <a:pt x="842906" y="0"/>
                </a:lnTo>
                <a:cubicBezTo>
                  <a:pt x="1934818" y="0"/>
                  <a:pt x="2819987" y="885169"/>
                  <a:pt x="2819987" y="1977081"/>
                </a:cubicBezTo>
                <a:cubicBezTo>
                  <a:pt x="2819987" y="3068993"/>
                  <a:pt x="1934818" y="3954162"/>
                  <a:pt x="842906" y="3954162"/>
                </a:cubicBezTo>
                <a:lnTo>
                  <a:pt x="0" y="3954162"/>
                </a:lnTo>
                <a:close/>
              </a:path>
            </a:pathLst>
          </a:cu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167274" y="2358938"/>
            <a:ext cx="2308324" cy="17529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>
              <a:defRPr sz="2000">
                <a:latin typeface="方正宋刻本秀楷简体" panose="02000000000000000000" pitchFamily="2" charset="-122"/>
                <a:ea typeface="方正宋刻本秀楷简体" panose="02000000000000000000" pitchFamily="2" charset="-122"/>
              </a:defRPr>
            </a:lvl1pPr>
          </a:lstStyle>
          <a:p>
            <a:r>
              <a:rPr lang="zh-TW" altLang="en-US" sz="13800" dirty="0">
                <a:latin typeface="汉仪行楷简" panose="02010609000101010101" pitchFamily="49" charset="-122"/>
                <a:ea typeface="汉仪行楷简" panose="02010609000101010101" pitchFamily="49" charset="-122"/>
              </a:rPr>
              <a:t>貳</a:t>
            </a:r>
            <a:endParaRPr lang="zh-CN" altLang="en-US" sz="13800" dirty="0"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2024783" y="199001"/>
            <a:ext cx="5894242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貳、孔子作六經之旨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一、孔子與六經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、孔子有德無位，垂萬世準則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、人君必遵孔子之教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、士大夫必遵孔子之教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Times New Roman" panose="02020603050405020304" pitchFamily="18" charset="0"/>
              </a:rPr>
              <a:t>二、孔子之教存於六經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、孔子為萬世師表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、六經為萬世教科書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、漢人言孔子為漢制作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D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、漢王霸雜用，但通經致用，已有成效</a:t>
            </a:r>
          </a:p>
          <a:p>
            <a:pPr marL="252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</a:rPr>
              <a:t>E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、漢以後尊經僅是虛應故事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07088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368" y="1285087"/>
            <a:ext cx="2677470" cy="4724946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4479234" y="1285087"/>
            <a:ext cx="7090403" cy="40472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</a:rPr>
              <a:t>三、後世疑惑亂經</a:t>
            </a:r>
          </a:p>
          <a:p>
            <a:pPr marL="21600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A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、孔子作《易傳》，如箋注家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B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、陳摶以道教雜之，伏羲、文王加於其上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C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、編《詩》、《書》，如編輯而已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D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、王柏刪疑而亂《詩》、《書》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E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、孔子承周公凡例，不過是鈔錄者而已</a:t>
            </a:r>
          </a:p>
        </p:txBody>
      </p:sp>
    </p:spTree>
    <p:extLst>
      <p:ext uri="{BB962C8B-B14F-4D97-AF65-F5344CB8AC3E}">
        <p14:creationId xmlns:p14="http://schemas.microsoft.com/office/powerpoint/2010/main" val="1628359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297731" y="1536582"/>
            <a:ext cx="10191263" cy="4427666"/>
            <a:chOff x="1558777" y="1814052"/>
            <a:chExt cx="8912578" cy="3967316"/>
          </a:xfrm>
        </p:grpSpPr>
        <p:sp>
          <p:nvSpPr>
            <p:cNvPr id="9" name="矩形 8"/>
            <p:cNvSpPr/>
            <p:nvPr/>
          </p:nvSpPr>
          <p:spPr>
            <a:xfrm>
              <a:off x="4203778" y="1814052"/>
              <a:ext cx="6267577" cy="3967316"/>
            </a:xfrm>
            <a:prstGeom prst="rect">
              <a:avLst/>
            </a:prstGeom>
            <a:solidFill>
              <a:schemeClr val="bg2">
                <a:lumMod val="9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>
                <a:lnSpc>
                  <a:spcPct val="150000"/>
                </a:lnSpc>
              </a:pPr>
              <a:r>
                <a:rPr lang="zh-TW" altLang="en-US" sz="3200" b="1" dirty="0">
                  <a:solidFill>
                    <a:schemeClr val="tx1"/>
                  </a:solidFill>
                  <a:latin typeface="+mn-ea"/>
                </a:rPr>
                <a:t>四、悖漢人之見的情形</a:t>
              </a:r>
            </a:p>
            <a:p>
              <a:pPr marL="216000">
                <a:lnSpc>
                  <a:spcPct val="150000"/>
                </a:lnSpc>
              </a:pPr>
              <a:r>
                <a:rPr lang="en-US" altLang="zh-TW" sz="3200" dirty="0">
                  <a:solidFill>
                    <a:schemeClr val="tx1"/>
                  </a:solidFill>
                  <a:latin typeface="+mn-ea"/>
                </a:rPr>
                <a:t>A</a:t>
              </a:r>
              <a:r>
                <a:rPr lang="zh-TW" altLang="en-US" sz="3200" dirty="0">
                  <a:solidFill>
                    <a:schemeClr val="tx1"/>
                  </a:solidFill>
                  <a:latin typeface="+mn-ea"/>
                </a:rPr>
                <a:t>、由疑經而非聖</a:t>
              </a:r>
            </a:p>
            <a:p>
              <a:pPr marL="216000">
                <a:lnSpc>
                  <a:spcPct val="150000"/>
                </a:lnSpc>
              </a:pPr>
              <a:r>
                <a:rPr lang="en-US" altLang="zh-TW" sz="3200" dirty="0">
                  <a:solidFill>
                    <a:schemeClr val="tx1"/>
                  </a:solidFill>
                  <a:latin typeface="+mn-ea"/>
                </a:rPr>
                <a:t>B</a:t>
              </a:r>
              <a:r>
                <a:rPr lang="zh-TW" altLang="en-US" sz="3200" dirty="0">
                  <a:solidFill>
                    <a:schemeClr val="tx1"/>
                  </a:solidFill>
                  <a:latin typeface="+mn-ea"/>
                </a:rPr>
                <a:t>、尊周公而壓孔子</a:t>
              </a:r>
            </a:p>
            <a:p>
              <a:pPr marL="216000">
                <a:lnSpc>
                  <a:spcPct val="150000"/>
                </a:lnSpc>
              </a:pPr>
              <a:r>
                <a:rPr lang="en-US" altLang="zh-TW" sz="3200" dirty="0">
                  <a:solidFill>
                    <a:schemeClr val="tx1"/>
                  </a:solidFill>
                  <a:latin typeface="+mn-ea"/>
                </a:rPr>
                <a:t>C</a:t>
              </a:r>
              <a:r>
                <a:rPr lang="zh-TW" altLang="en-US" sz="3200" dirty="0">
                  <a:solidFill>
                    <a:schemeClr val="tx1"/>
                  </a:solidFill>
                  <a:latin typeface="+mn-ea"/>
                </a:rPr>
                <a:t>、尊伏羲、文王而壓孔子</a:t>
              </a:r>
            </a:p>
            <a:p>
              <a:pPr marL="216000">
                <a:lnSpc>
                  <a:spcPct val="150000"/>
                </a:lnSpc>
              </a:pPr>
              <a:r>
                <a:rPr lang="en-US" altLang="zh-TW" sz="3200" dirty="0">
                  <a:solidFill>
                    <a:schemeClr val="tx1"/>
                  </a:solidFill>
                  <a:latin typeface="+mn-ea"/>
                </a:rPr>
                <a:t>D</a:t>
              </a:r>
              <a:r>
                <a:rPr lang="zh-TW" altLang="en-US" sz="3200" dirty="0">
                  <a:solidFill>
                    <a:schemeClr val="tx1"/>
                  </a:solidFill>
                  <a:latin typeface="+mn-ea"/>
                </a:rPr>
                <a:t>、必由孔子始可言經</a:t>
              </a:r>
            </a:p>
          </p:txBody>
        </p:sp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58777" y="1814052"/>
              <a:ext cx="2645001" cy="3967316"/>
            </a:xfrm>
            <a:prstGeom prst="rect">
              <a:avLst/>
            </a:prstGeom>
          </p:spPr>
        </p:pic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65538" y="4264603"/>
            <a:ext cx="2833768" cy="1814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603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3917" y="4111906"/>
            <a:ext cx="938786" cy="859538"/>
          </a:xfrm>
          <a:prstGeom prst="rect">
            <a:avLst/>
          </a:prstGeom>
        </p:spPr>
      </p:pic>
      <p:sp>
        <p:nvSpPr>
          <p:cNvPr id="12" name="任意多边形 11"/>
          <p:cNvSpPr/>
          <p:nvPr/>
        </p:nvSpPr>
        <p:spPr>
          <a:xfrm>
            <a:off x="0" y="-3311"/>
            <a:ext cx="4893276" cy="6861311"/>
          </a:xfrm>
          <a:custGeom>
            <a:avLst/>
            <a:gdLst>
              <a:gd name="connsiteX0" fmla="*/ 0 w 2819987"/>
              <a:gd name="connsiteY0" fmla="*/ 0 h 3954162"/>
              <a:gd name="connsiteX1" fmla="*/ 842906 w 2819987"/>
              <a:gd name="connsiteY1" fmla="*/ 0 h 3954162"/>
              <a:gd name="connsiteX2" fmla="*/ 2819987 w 2819987"/>
              <a:gd name="connsiteY2" fmla="*/ 1977081 h 3954162"/>
              <a:gd name="connsiteX3" fmla="*/ 842906 w 2819987"/>
              <a:gd name="connsiteY3" fmla="*/ 3954162 h 3954162"/>
              <a:gd name="connsiteX4" fmla="*/ 0 w 2819987"/>
              <a:gd name="connsiteY4" fmla="*/ 3954162 h 39541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9987" h="3954162">
                <a:moveTo>
                  <a:pt x="0" y="0"/>
                </a:moveTo>
                <a:lnTo>
                  <a:pt x="842906" y="0"/>
                </a:lnTo>
                <a:cubicBezTo>
                  <a:pt x="1934818" y="0"/>
                  <a:pt x="2819987" y="885169"/>
                  <a:pt x="2819987" y="1977081"/>
                </a:cubicBezTo>
                <a:cubicBezTo>
                  <a:pt x="2819987" y="3068993"/>
                  <a:pt x="1934818" y="3954162"/>
                  <a:pt x="842906" y="3954162"/>
                </a:cubicBezTo>
                <a:lnTo>
                  <a:pt x="0" y="3954162"/>
                </a:lnTo>
                <a:close/>
              </a:path>
            </a:pathLst>
          </a:custGeom>
          <a:blipFill dpi="0"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18802" y="2358938"/>
            <a:ext cx="2308324" cy="17529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>
              <a:defRPr sz="2000">
                <a:latin typeface="方正宋刻本秀楷简体" panose="02000000000000000000" pitchFamily="2" charset="-122"/>
                <a:ea typeface="方正宋刻本秀楷简体" panose="02000000000000000000" pitchFamily="2" charset="-122"/>
              </a:defRPr>
            </a:lvl1pPr>
          </a:lstStyle>
          <a:p>
            <a:r>
              <a:rPr lang="zh-TW" altLang="en-US" sz="13800" dirty="0">
                <a:latin typeface="汉仪行楷简" panose="02010609000101010101" pitchFamily="49" charset="-122"/>
                <a:ea typeface="汉仪行楷简" panose="02010609000101010101" pitchFamily="49" charset="-122"/>
              </a:rPr>
              <a:t>參</a:t>
            </a:r>
            <a:endParaRPr lang="zh-CN" altLang="en-US" sz="13800" dirty="0"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4792170" y="770233"/>
            <a:ext cx="701053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/>
              <a:t>參、孔子之前的經說考察</a:t>
            </a:r>
          </a:p>
          <a:p>
            <a:pPr>
              <a:lnSpc>
                <a:spcPct val="150000"/>
              </a:lnSpc>
            </a:pPr>
            <a:r>
              <a:rPr lang="zh-TW" altLang="en-US" sz="2800" b="1" dirty="0"/>
              <a:t>一、孔子之前已有經解</a:t>
            </a:r>
          </a:p>
          <a:p>
            <a:pPr marL="216000">
              <a:lnSpc>
                <a:spcPct val="150000"/>
              </a:lnSpc>
            </a:pPr>
            <a:r>
              <a:rPr lang="en-US" altLang="zh-TW" sz="2800" dirty="0"/>
              <a:t>A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左傳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國語</a:t>
            </a:r>
            <a:r>
              <a:rPr lang="en-US" altLang="zh-TW" sz="2800" dirty="0"/>
              <a:t>》</a:t>
            </a:r>
            <a:r>
              <a:rPr lang="zh-TW" altLang="en-US" sz="2800" dirty="0"/>
              <a:t>所載已有與經傳</a:t>
            </a:r>
            <a:endParaRPr lang="en-US" altLang="zh-TW" sz="2800" dirty="0"/>
          </a:p>
          <a:p>
            <a:pPr marL="216000">
              <a:lnSpc>
                <a:spcPct val="150000"/>
              </a:lnSpc>
            </a:pPr>
            <a:r>
              <a:rPr lang="en-US" altLang="zh-TW" sz="2800" dirty="0"/>
              <a:t>       </a:t>
            </a:r>
            <a:r>
              <a:rPr lang="zh-TW" altLang="en-US" sz="2800" dirty="0"/>
              <a:t>內容相符之處</a:t>
            </a:r>
          </a:p>
          <a:p>
            <a:pPr marL="216000">
              <a:lnSpc>
                <a:spcPct val="150000"/>
              </a:lnSpc>
            </a:pPr>
            <a:r>
              <a:rPr lang="en-US" altLang="zh-TW" sz="2800" dirty="0"/>
              <a:t>B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左傳</a:t>
            </a:r>
            <a:r>
              <a:rPr lang="en-US" altLang="zh-TW" sz="2800" dirty="0"/>
              <a:t>》</a:t>
            </a:r>
            <a:r>
              <a:rPr lang="zh-TW" altLang="en-US" sz="2800" dirty="0"/>
              <a:t>浮誇，出後人所作，未可盡信</a:t>
            </a:r>
          </a:p>
          <a:p>
            <a:pPr marL="216000">
              <a:lnSpc>
                <a:spcPct val="150000"/>
              </a:lnSpc>
            </a:pPr>
            <a:r>
              <a:rPr lang="en-US" altLang="zh-TW" sz="2800" dirty="0"/>
              <a:t>C</a:t>
            </a:r>
            <a:r>
              <a:rPr lang="zh-TW" altLang="en-US" sz="2800" dirty="0"/>
              <a:t>、穆姜所言，與</a:t>
            </a:r>
            <a:r>
              <a:rPr lang="en-US" altLang="zh-TW" sz="2800" dirty="0"/>
              <a:t>〈</a:t>
            </a:r>
            <a:r>
              <a:rPr lang="zh-TW" altLang="en-US" sz="2800" dirty="0"/>
              <a:t>文言</a:t>
            </a:r>
            <a:r>
              <a:rPr lang="en-US" altLang="zh-TW" sz="2800" dirty="0"/>
              <a:t>〉</a:t>
            </a:r>
            <a:r>
              <a:rPr lang="zh-TW" altLang="en-US" sz="2800" dirty="0"/>
              <a:t>僅是相似</a:t>
            </a:r>
          </a:p>
          <a:p>
            <a:pPr marL="216000">
              <a:lnSpc>
                <a:spcPct val="150000"/>
              </a:lnSpc>
            </a:pPr>
            <a:r>
              <a:rPr lang="en-US" altLang="zh-TW" sz="2800" dirty="0"/>
              <a:t>D</a:t>
            </a:r>
            <a:r>
              <a:rPr lang="zh-TW" altLang="en-US" sz="2800" dirty="0"/>
              <a:t>、季札觀樂，</a:t>
            </a:r>
            <a:r>
              <a:rPr lang="en-US" altLang="zh-TW" sz="2800" dirty="0"/>
              <a:t>〈</a:t>
            </a:r>
            <a:r>
              <a:rPr lang="zh-TW" altLang="en-US" sz="2800" dirty="0"/>
              <a:t>雅</a:t>
            </a:r>
            <a:r>
              <a:rPr lang="en-US" altLang="zh-TW" sz="2800" dirty="0"/>
              <a:t>〉</a:t>
            </a:r>
            <a:r>
              <a:rPr lang="zh-TW" altLang="en-US" sz="2800" dirty="0"/>
              <a:t>、</a:t>
            </a:r>
            <a:r>
              <a:rPr lang="en-US" altLang="zh-TW" sz="2800" dirty="0"/>
              <a:t>〈</a:t>
            </a:r>
            <a:r>
              <a:rPr lang="zh-TW" altLang="en-US" sz="2800" dirty="0"/>
              <a:t>頌</a:t>
            </a:r>
            <a:r>
              <a:rPr lang="en-US" altLang="zh-TW" sz="2800" dirty="0"/>
              <a:t>〉</a:t>
            </a:r>
            <a:r>
              <a:rPr lang="zh-TW" altLang="en-US" sz="2800" dirty="0"/>
              <a:t>未得其所</a:t>
            </a:r>
          </a:p>
          <a:p>
            <a:pPr marL="216000">
              <a:lnSpc>
                <a:spcPct val="150000"/>
              </a:lnSpc>
            </a:pPr>
            <a:r>
              <a:rPr lang="en-US" altLang="zh-TW" sz="2800" dirty="0"/>
              <a:t>E</a:t>
            </a:r>
            <a:r>
              <a:rPr lang="zh-TW" altLang="en-US" sz="2800" dirty="0"/>
              <a:t>、三墳、五典皆茫昧之書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16080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文本框 15"/>
          <p:cNvSpPr txBox="1"/>
          <p:nvPr/>
        </p:nvSpPr>
        <p:spPr>
          <a:xfrm>
            <a:off x="7010367" y="983931"/>
            <a:ext cx="4852610" cy="4647426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>
            <a:defPPr>
              <a:defRPr lang="zh-CN"/>
            </a:defPPr>
            <a:lvl1pPr>
              <a:lnSpc>
                <a:spcPct val="150000"/>
              </a:lnSpc>
              <a:defRPr>
                <a:latin typeface="方正宋刻本秀楷简体" panose="02000000000000000000" pitchFamily="2" charset="-122"/>
                <a:ea typeface="方正宋刻本秀楷简体" panose="02000000000000000000" pitchFamily="2" charset="-122"/>
              </a:defRPr>
            </a:lvl1pPr>
          </a:lstStyle>
          <a:p>
            <a:pPr>
              <a:lnSpc>
                <a:spcPct val="200000"/>
              </a:lnSpc>
            </a:pPr>
            <a:r>
              <a:rPr lang="zh-TW" altLang="en-US" sz="2800" b="1" dirty="0">
                <a:latin typeface="汉仪行楷简" panose="02010609000101010101" pitchFamily="49" charset="-122"/>
                <a:ea typeface="汉仪行楷简" panose="02010609000101010101" pitchFamily="49" charset="-122"/>
              </a:rPr>
              <a:t>三、孔子刪定之後，才有經名</a:t>
            </a:r>
          </a:p>
          <a:p>
            <a:pPr marL="216000">
              <a:lnSpc>
                <a:spcPct val="200000"/>
              </a:lnSpc>
            </a:pPr>
            <a:r>
              <a:rPr lang="en-US" altLang="zh-TW" sz="2400" dirty="0">
                <a:latin typeface="+mn-ea"/>
                <a:ea typeface="+mn-ea"/>
              </a:rPr>
              <a:t>A</a:t>
            </a:r>
            <a:r>
              <a:rPr lang="zh-TW" altLang="en-US" sz="2400" dirty="0">
                <a:latin typeface="+mn-ea"/>
                <a:ea typeface="+mn-ea"/>
              </a:rPr>
              <a:t>、</a:t>
            </a:r>
            <a:r>
              <a:rPr lang="en-US" altLang="zh-TW" sz="2400" dirty="0">
                <a:latin typeface="+mn-ea"/>
                <a:ea typeface="+mn-ea"/>
              </a:rPr>
              <a:t>《</a:t>
            </a:r>
            <a:r>
              <a:rPr lang="zh-TW" altLang="en-US" sz="2400" dirty="0">
                <a:latin typeface="+mn-ea"/>
                <a:ea typeface="+mn-ea"/>
              </a:rPr>
              <a:t>禮記．經解</a:t>
            </a:r>
            <a:r>
              <a:rPr lang="en-US" altLang="zh-TW" sz="2400" dirty="0">
                <a:latin typeface="+mn-ea"/>
                <a:ea typeface="+mn-ea"/>
              </a:rPr>
              <a:t>》</a:t>
            </a:r>
            <a:r>
              <a:rPr lang="zh-TW" altLang="en-US" sz="2400" dirty="0">
                <a:latin typeface="+mn-ea"/>
                <a:ea typeface="+mn-ea"/>
              </a:rPr>
              <a:t>言經解六教</a:t>
            </a:r>
          </a:p>
          <a:p>
            <a:pPr marL="216000">
              <a:lnSpc>
                <a:spcPct val="200000"/>
              </a:lnSpc>
            </a:pPr>
            <a:r>
              <a:rPr lang="en-US" altLang="zh-TW" sz="2400" dirty="0">
                <a:latin typeface="+mn-ea"/>
                <a:ea typeface="+mn-ea"/>
              </a:rPr>
              <a:t>B</a:t>
            </a:r>
            <a:r>
              <a:rPr lang="zh-TW" altLang="en-US" sz="2400" dirty="0">
                <a:latin typeface="+mn-ea"/>
                <a:ea typeface="+mn-ea"/>
              </a:rPr>
              <a:t>、</a:t>
            </a:r>
            <a:r>
              <a:rPr lang="en-US" altLang="zh-TW" sz="2400" dirty="0">
                <a:latin typeface="+mn-ea"/>
                <a:ea typeface="+mn-ea"/>
              </a:rPr>
              <a:t>《</a:t>
            </a:r>
            <a:r>
              <a:rPr lang="zh-TW" altLang="en-US" sz="2400" dirty="0">
                <a:latin typeface="+mn-ea"/>
                <a:ea typeface="+mn-ea"/>
              </a:rPr>
              <a:t>莊子．天運</a:t>
            </a:r>
            <a:r>
              <a:rPr lang="en-US" altLang="zh-TW" sz="2400" dirty="0">
                <a:latin typeface="+mn-ea"/>
                <a:ea typeface="+mn-ea"/>
              </a:rPr>
              <a:t>》</a:t>
            </a:r>
            <a:r>
              <a:rPr lang="zh-TW" altLang="en-US" sz="2400" dirty="0">
                <a:latin typeface="+mn-ea"/>
                <a:ea typeface="+mn-ea"/>
              </a:rPr>
              <a:t>言丘治六經</a:t>
            </a:r>
          </a:p>
          <a:p>
            <a:pPr marL="216000">
              <a:lnSpc>
                <a:spcPct val="200000"/>
              </a:lnSpc>
            </a:pPr>
            <a:r>
              <a:rPr lang="en-US" altLang="zh-TW" sz="2400" dirty="0">
                <a:latin typeface="+mn-ea"/>
                <a:ea typeface="+mn-ea"/>
              </a:rPr>
              <a:t>C</a:t>
            </a:r>
            <a:r>
              <a:rPr lang="zh-TW" altLang="en-US" sz="2400" dirty="0">
                <a:latin typeface="+mn-ea"/>
                <a:ea typeface="+mn-ea"/>
              </a:rPr>
              <a:t>、</a:t>
            </a:r>
            <a:r>
              <a:rPr lang="en-US" altLang="zh-TW" sz="2400" dirty="0">
                <a:latin typeface="+mn-ea"/>
                <a:ea typeface="+mn-ea"/>
              </a:rPr>
              <a:t>《</a:t>
            </a:r>
            <a:r>
              <a:rPr lang="zh-TW" altLang="en-US" sz="2400" dirty="0">
                <a:latin typeface="+mn-ea"/>
                <a:ea typeface="+mn-ea"/>
              </a:rPr>
              <a:t>莊子．天道</a:t>
            </a:r>
            <a:r>
              <a:rPr lang="en-US" altLang="zh-TW" sz="2400" dirty="0">
                <a:latin typeface="+mn-ea"/>
                <a:ea typeface="+mn-ea"/>
              </a:rPr>
              <a:t>》</a:t>
            </a:r>
            <a:r>
              <a:rPr lang="zh-TW" altLang="en-US" sz="2400" dirty="0">
                <a:latin typeface="+mn-ea"/>
                <a:ea typeface="+mn-ea"/>
              </a:rPr>
              <a:t>載孔子繙十</a:t>
            </a:r>
            <a:endParaRPr lang="en-US" altLang="zh-TW" sz="2400" dirty="0">
              <a:latin typeface="+mn-ea"/>
              <a:ea typeface="+mn-ea"/>
            </a:endParaRPr>
          </a:p>
          <a:p>
            <a:pPr marL="216000">
              <a:lnSpc>
                <a:spcPct val="200000"/>
              </a:lnSpc>
            </a:pPr>
            <a:r>
              <a:rPr lang="en-US" altLang="zh-TW" sz="2400" dirty="0">
                <a:latin typeface="+mn-ea"/>
                <a:ea typeface="+mn-ea"/>
              </a:rPr>
              <a:t>    </a:t>
            </a:r>
            <a:r>
              <a:rPr lang="zh-TW" altLang="en-US" sz="2400" dirty="0">
                <a:latin typeface="+mn-ea"/>
                <a:ea typeface="+mn-ea"/>
              </a:rPr>
              <a:t>二經以說</a:t>
            </a:r>
          </a:p>
          <a:p>
            <a:pPr marL="216000">
              <a:lnSpc>
                <a:spcPct val="200000"/>
              </a:lnSpc>
            </a:pPr>
            <a:r>
              <a:rPr lang="en-US" altLang="zh-TW" sz="2400" dirty="0">
                <a:latin typeface="+mn-ea"/>
                <a:ea typeface="+mn-ea"/>
              </a:rPr>
              <a:t>D</a:t>
            </a:r>
            <a:r>
              <a:rPr lang="zh-TW" altLang="en-US" sz="2400" dirty="0">
                <a:latin typeface="+mn-ea"/>
                <a:ea typeface="+mn-ea"/>
              </a:rPr>
              <a:t>、駁龔自珍孔子述而不作之說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670017" y="1072189"/>
            <a:ext cx="4715274" cy="3908762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>
              <a:defRPr>
                <a:latin typeface="方正宋刻本秀楷简体" panose="02000000000000000000" pitchFamily="2" charset="-122"/>
                <a:ea typeface="方正宋刻本秀楷简体" panose="02000000000000000000" pitchFamily="2" charset="-122"/>
              </a:defRPr>
            </a:lvl1pPr>
          </a:lstStyle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二、孔子之前已有經</a:t>
            </a:r>
          </a:p>
          <a:p>
            <a:pPr marL="180000">
              <a:lnSpc>
                <a:spcPct val="20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A</a:t>
            </a: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、樂正以《詩》、《書》、</a:t>
            </a:r>
            <a:endParaRPr lang="en-US" altLang="zh-TW" sz="2400" kern="100" dirty="0">
              <a:latin typeface="Times New Roman" panose="02020603050405020304" pitchFamily="18" charset="0"/>
              <a:ea typeface="新細明體" panose="02020500000000000000" pitchFamily="18" charset="-120"/>
            </a:endParaRPr>
          </a:p>
          <a:p>
            <a:pPr marL="180000">
              <a:lnSpc>
                <a:spcPct val="200000"/>
              </a:lnSpc>
              <a:spcAft>
                <a:spcPts val="0"/>
              </a:spcAft>
            </a:pPr>
            <a:r>
              <a:rPr lang="en-US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   </a:t>
            </a: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《禮》、《樂》教士</a:t>
            </a:r>
          </a:p>
          <a:p>
            <a:pPr marL="180000">
              <a:lnSpc>
                <a:spcPct val="20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B</a:t>
            </a: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、典制之書，不足以為教</a:t>
            </a:r>
          </a:p>
          <a:p>
            <a:pPr marL="180000">
              <a:lnSpc>
                <a:spcPct val="20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C</a:t>
            </a: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、義例所在，出於孔子</a:t>
            </a:r>
            <a:endParaRPr lang="zh-TW" altLang="zh-TW" sz="24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2094" y="2191116"/>
            <a:ext cx="3906394" cy="28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4414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24"/>
          <a:stretch/>
        </p:blipFill>
        <p:spPr>
          <a:xfrm>
            <a:off x="0" y="4372495"/>
            <a:ext cx="12192000" cy="262214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4495" y="3235422"/>
            <a:ext cx="1420922" cy="1300974"/>
          </a:xfrm>
          <a:prstGeom prst="rect">
            <a:avLst/>
          </a:prstGeom>
        </p:spPr>
      </p:pic>
      <p:sp>
        <p:nvSpPr>
          <p:cNvPr id="12" name="任意多边形 11"/>
          <p:cNvSpPr/>
          <p:nvPr/>
        </p:nvSpPr>
        <p:spPr>
          <a:xfrm flipH="1">
            <a:off x="7298724" y="0"/>
            <a:ext cx="4893276" cy="6861311"/>
          </a:xfrm>
          <a:custGeom>
            <a:avLst/>
            <a:gdLst>
              <a:gd name="connsiteX0" fmla="*/ 0 w 2819987"/>
              <a:gd name="connsiteY0" fmla="*/ 0 h 3954162"/>
              <a:gd name="connsiteX1" fmla="*/ 842906 w 2819987"/>
              <a:gd name="connsiteY1" fmla="*/ 0 h 3954162"/>
              <a:gd name="connsiteX2" fmla="*/ 2819987 w 2819987"/>
              <a:gd name="connsiteY2" fmla="*/ 1977081 h 3954162"/>
              <a:gd name="connsiteX3" fmla="*/ 842906 w 2819987"/>
              <a:gd name="connsiteY3" fmla="*/ 3954162 h 3954162"/>
              <a:gd name="connsiteX4" fmla="*/ 0 w 2819987"/>
              <a:gd name="connsiteY4" fmla="*/ 3954162 h 39541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9987" h="3954162">
                <a:moveTo>
                  <a:pt x="0" y="0"/>
                </a:moveTo>
                <a:lnTo>
                  <a:pt x="842906" y="0"/>
                </a:lnTo>
                <a:cubicBezTo>
                  <a:pt x="1934818" y="0"/>
                  <a:pt x="2819987" y="885169"/>
                  <a:pt x="2819987" y="1977081"/>
                </a:cubicBezTo>
                <a:cubicBezTo>
                  <a:pt x="2819987" y="3068993"/>
                  <a:pt x="1934818" y="3954162"/>
                  <a:pt x="842906" y="3954162"/>
                </a:cubicBezTo>
                <a:lnTo>
                  <a:pt x="0" y="3954162"/>
                </a:lnTo>
                <a:close/>
              </a:path>
            </a:pathLst>
          </a:cu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9313578" y="2358938"/>
            <a:ext cx="2308324" cy="17529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>
              <a:defRPr sz="2000">
                <a:latin typeface="方正宋刻本秀楷简体" panose="02000000000000000000" pitchFamily="2" charset="-122"/>
                <a:ea typeface="方正宋刻本秀楷简体" panose="02000000000000000000" pitchFamily="2" charset="-122"/>
              </a:defRPr>
            </a:lvl1pPr>
          </a:lstStyle>
          <a:p>
            <a:r>
              <a:rPr lang="zh-TW" altLang="en-US" sz="13800" dirty="0">
                <a:latin typeface="汉仪行楷简" panose="02010609000101010101" pitchFamily="49" charset="-122"/>
                <a:ea typeface="汉仪行楷简" panose="02010609000101010101" pitchFamily="49" charset="-122"/>
              </a:rPr>
              <a:t>肆</a:t>
            </a:r>
            <a:endParaRPr lang="zh-CN" altLang="en-US" sz="13800" dirty="0"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574071" y="559088"/>
            <a:ext cx="6096000" cy="512448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</a:rPr>
              <a:t>肆、孔子與諸經之考察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</a:rPr>
              <a:t>一、孝經與孔子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A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、經，有大者、不易、大本之義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B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、《春秋》、《孝經》並稱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C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、《詩》、《書》、《禮》、</a:t>
            </a:r>
            <a:endParaRPr lang="en-US" altLang="zh-TW" sz="2800" kern="100" dirty="0">
              <a:latin typeface="Times New Roman" panose="02020603050405020304" pitchFamily="18" charset="0"/>
            </a:endParaRP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     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《樂》孔子所修，《春秋》、</a:t>
            </a:r>
            <a:endParaRPr lang="en-US" altLang="zh-TW" sz="2800" kern="100" dirty="0">
              <a:latin typeface="Times New Roman" panose="02020603050405020304" pitchFamily="18" charset="0"/>
            </a:endParaRP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     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《孝經》孔子所作</a:t>
            </a:r>
          </a:p>
          <a:p>
            <a:pPr marL="216000">
              <a:spcBef>
                <a:spcPts val="600"/>
              </a:spcBef>
            </a:pPr>
            <a:r>
              <a:rPr lang="en-US" altLang="zh-TW" sz="28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800" kern="100" dirty="0">
                <a:cs typeface="Times New Roman" panose="02020603050405020304" pitchFamily="18" charset="0"/>
              </a:rPr>
              <a:t>、孔教中之最先稱經為《孝經》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3831139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1"/>
          <p:cNvGrpSpPr/>
          <p:nvPr/>
        </p:nvGrpSpPr>
        <p:grpSpPr>
          <a:xfrm>
            <a:off x="114332" y="1536573"/>
            <a:ext cx="5022307" cy="3926503"/>
            <a:chOff x="891471" y="1719625"/>
            <a:chExt cx="4349424" cy="3400435"/>
          </a:xfrm>
          <a:solidFill>
            <a:srgbClr val="FFFFFF"/>
          </a:solidFill>
        </p:grpSpPr>
        <p:sp>
          <p:nvSpPr>
            <p:cNvPr id="13" name="椭圆 12"/>
            <p:cNvSpPr/>
            <p:nvPr/>
          </p:nvSpPr>
          <p:spPr>
            <a:xfrm>
              <a:off x="1532467" y="1719625"/>
              <a:ext cx="3067432" cy="3067432"/>
            </a:xfrm>
            <a:prstGeom prst="ellipse">
              <a:avLst/>
            </a:prstGeom>
            <a:solidFill>
              <a:srgbClr val="FCFC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937" y="2980803"/>
              <a:ext cx="3067432" cy="2139257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1471" y="3401490"/>
              <a:ext cx="1350276" cy="471572"/>
            </a:xfrm>
            <a:prstGeom prst="rect">
              <a:avLst/>
            </a:prstGeom>
            <a:grpFill/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92843" y="2097355"/>
              <a:ext cx="1448052" cy="505719"/>
            </a:xfrm>
            <a:prstGeom prst="rect">
              <a:avLst/>
            </a:prstGeom>
            <a:grpFill/>
          </p:spPr>
        </p:pic>
      </p:grpSp>
      <p:sp>
        <p:nvSpPr>
          <p:cNvPr id="2" name="文字方塊 1"/>
          <p:cNvSpPr txBox="1"/>
          <p:nvPr/>
        </p:nvSpPr>
        <p:spPr>
          <a:xfrm>
            <a:off x="5467943" y="1188656"/>
            <a:ext cx="6136616" cy="51244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</a:rPr>
              <a:t>二、刪定六經之旨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A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、其事見於《史記．孔子世家》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B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、《書》、《禮》相通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C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、《詩》、《樂》相通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D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、《禮》、《樂》相通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</a:rPr>
              <a:t>E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、《詩》、《書》、《禮》、《樂》</a:t>
            </a:r>
            <a:endParaRPr lang="en-US" altLang="zh-TW" sz="2800" kern="100" dirty="0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         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教弟子</a:t>
            </a:r>
          </a:p>
          <a:p>
            <a:pPr>
              <a:spcBef>
                <a:spcPts val="600"/>
              </a:spcBef>
            </a:pPr>
            <a:r>
              <a:rPr lang="en-US" altLang="zh-TW" sz="28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F</a:t>
            </a:r>
            <a:r>
              <a:rPr lang="zh-TW" altLang="zh-TW" sz="2800" kern="100" dirty="0">
                <a:cs typeface="Times New Roman" panose="02020603050405020304" pitchFamily="18" charset="0"/>
              </a:rPr>
              <a:t>、《易》、《春秋》非高足不能通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1810843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组合 13"/>
          <p:cNvGrpSpPr/>
          <p:nvPr/>
        </p:nvGrpSpPr>
        <p:grpSpPr>
          <a:xfrm>
            <a:off x="534935" y="2370487"/>
            <a:ext cx="3589420" cy="2301765"/>
            <a:chOff x="972256" y="2343982"/>
            <a:chExt cx="3589420" cy="2301765"/>
          </a:xfrm>
        </p:grpSpPr>
        <p:sp>
          <p:nvSpPr>
            <p:cNvPr id="8" name="椭圆 7"/>
            <p:cNvSpPr/>
            <p:nvPr/>
          </p:nvSpPr>
          <p:spPr>
            <a:xfrm>
              <a:off x="2049009" y="2343982"/>
              <a:ext cx="2301765" cy="2301765"/>
            </a:xfrm>
            <a:prstGeom prst="ellipse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972256" y="2387724"/>
              <a:ext cx="3589420" cy="2258023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995" y="3149179"/>
            <a:ext cx="5102005" cy="3708821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3558526" y="1510748"/>
            <a:ext cx="7484741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b="1" kern="100" dirty="0">
                <a:latin typeface="Times New Roman" panose="02020603050405020304" pitchFamily="18" charset="0"/>
              </a:rPr>
              <a:t>三、孔子與《春秋》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A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、《史記》言《春秋》之義行，亂臣賊子懼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B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、孔子作《春秋》比刪訂諸經貢獻為大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C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、孟子言孔子作《春秋》如禹抑洪水，周公</a:t>
            </a:r>
            <a:endParaRPr lang="en-US" altLang="zh-TW" sz="2800" kern="100" dirty="0">
              <a:latin typeface="Times New Roman" panose="02020603050405020304" pitchFamily="18" charset="0"/>
            </a:endParaRP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       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兼夷狄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D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、《春秋》有大義存焉</a:t>
            </a:r>
          </a:p>
          <a:p>
            <a:pPr marL="216000"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</a:rPr>
              <a:t>E</a:t>
            </a:r>
            <a:r>
              <a:rPr lang="zh-TW" altLang="zh-TW" sz="2800" kern="100" dirty="0">
                <a:latin typeface="Times New Roman" panose="02020603050405020304" pitchFamily="18" charset="0"/>
              </a:rPr>
              <a:t>、三科九旨未可盡廢</a:t>
            </a:r>
          </a:p>
          <a:p>
            <a:pPr marL="216000"/>
            <a:br>
              <a:rPr lang="en-US" altLang="zh-TW" kern="100" dirty="0">
                <a:latin typeface="Times New Roman" panose="02020603050405020304" pitchFamily="18" charset="0"/>
              </a:rPr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83146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58798"/>
            <a:ext cx="12192000" cy="3599202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4757530" y="1789043"/>
            <a:ext cx="29546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5400" dirty="0"/>
              <a:t>感謝聆聽</a:t>
            </a:r>
          </a:p>
        </p:txBody>
      </p:sp>
    </p:spTree>
    <p:extLst>
      <p:ext uri="{BB962C8B-B14F-4D97-AF65-F5344CB8AC3E}">
        <p14:creationId xmlns:p14="http://schemas.microsoft.com/office/powerpoint/2010/main" val="4070074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古典文学水墨情"/>
  <p:tag name="ISPRING_ULTRA_SCORM_COURSE_ID" val="BFF00CE5-1B06-43BF-A0DE-DC0221CA9B5A"/>
  <p:tag name="ISPRING_SCORM_RATE_SLIDES" val="1"/>
  <p:tag name="ISPRINGONLINEFOLDERID" val="0"/>
  <p:tag name="ISPRINGONLINEFOLDERPATH" val="Content List"/>
  <p:tag name="ISPRINGCLOUDFOLDERID" val="0"/>
  <p:tag name="ISPRINGCLOUDFOLDERPATH" val="Repository"/>
  <p:tag name="ISPRING_PLAYERS_CUSTOMIZATION" val="UEsDBBQAAgAIAEOUV0cNwDEewAEAANoDAAAPAAAAbm9uZS9wbGF5ZXIueG1spZJPb9QwEMXPW6nfIfK9dpYKUa0cekDKiaJKC4jbyptME1PHDp4Ju/vtmfzZpFuQQOKQaPIy72fPs/X9sXHJT4hog8/EWqYiAV+E0voqE18+5zd34v799ZVunTlBTGyZCR88iKQELKJtiX2PhupMvBAkQ0XCL4+bI9pM1ETtRqnD4SAPtzLESr1J07X69vBxW9TQmBvrkYwvmLvs5VYkbbQhWjpl4l0qrq9WA/ICZ5F7fIXBdf3KKIvQqDYCgieIatz2bN3Q3838NMErOrWAgkdfDbPvTfH8EMrOAfbaSo9tWyDqCYO20rSx6zufYCwyMTbsGkA0FaB0vhJq9Ko/mPWTM1hPHLzA9ty22zuLNYsjfejeLerubBmyVxNHXYJ0M0wwnGLeOZeDoS5CKZIIPzrLVd5jv85HkK7FuJzn7h0+Wy/xULDGVW4KCvH0gR18JFOUco5ejtHLwdTbh+ITF49TnNsFMgezhKBratzbf86j7/6fOEp4Mp0jcV7B+hKOueW/BA2PQsAz9pqk1sl+tTOVd9ftmxdX40Iadzdl8R1FQiZWwNewNGTUos8w9Zqm1fg5JTTHotXv91JPRC5/AVBLAQIAABQAAgAIAEOUV0cNwDEewAEAANoDAAAPAAAAAAAAAAEAAAAAAAAAAABub25lL3BsYXllci54bWxQSwUGAAAAAAEAAQA9AAAA7QEAAAAA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0.9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2456</TotalTime>
  <Words>869</Words>
  <Application>Microsoft Office PowerPoint</Application>
  <PresentationFormat>寬螢幕</PresentationFormat>
  <Paragraphs>122</Paragraphs>
  <Slides>13</Slides>
  <Notes>13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13</vt:i4>
      </vt:variant>
    </vt:vector>
  </HeadingPairs>
  <TitlesOfParts>
    <vt:vector size="14" baseType="lpstr"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古典文学水墨情</dc:title>
  <dc:creator>优品PPT</dc:creator>
  <cp:lastModifiedBy>Suhuan Chen</cp:lastModifiedBy>
  <cp:revision>179</cp:revision>
  <dcterms:created xsi:type="dcterms:W3CDTF">2017-03-21T08:36:50Z</dcterms:created>
  <dcterms:modified xsi:type="dcterms:W3CDTF">2022-08-11T14:04:11Z</dcterms:modified>
</cp:coreProperties>
</file>