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12192000" cy="6858000"/>
  <p:notesSz cx="6858000" cy="12192000"/>
  <p:embeddedFontLst>
    <p:embeddedFont>
      <p:font typeface="Impact" panose="020B0806030902050204" pitchFamily="34" charset="0"/>
      <p:regular r:id="rId16"/>
    </p:embeddedFont>
    <p:embeddedFont>
      <p:font typeface="Liter" panose="02000503030000020004" pitchFamily="2" charset="0"/>
      <p:regular r:id="rId17"/>
    </p:embeddedFont>
    <p:embeddedFont>
      <p:font typeface="Oranienbaum" panose="02000506080000020003" pitchFamily="2" charset="0"/>
      <p:regular r:id="rId18"/>
    </p:embeddedFont>
    <p:embeddedFont>
      <p:font typeface="Quattrocento Sans" panose="020B0502050000020003" pitchFamily="3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0"/>
    <p:restoredTop sz="94610"/>
  </p:normalViewPr>
  <p:slideViewPr>
    <p:cSldViewPr snapToGrid="0" snapToObjects="1">
      <p:cViewPr varScale="1">
        <p:scale>
          <a:sx n="110" d="100"/>
          <a:sy n="110" d="100"/>
        </p:scale>
        <p:origin x="63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3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2.fntdata"/><Relationship Id="rId2" Type="http://schemas.openxmlformats.org/officeDocument/2006/relationships/slide" Target="slides/slide1.xml"/><Relationship Id="rId16" Type="http://schemas.openxmlformats.org/officeDocument/2006/relationships/font" Target="fonts/font1.fntdata"/><Relationship Id="rId20" Type="http://schemas.openxmlformats.org/officeDocument/2006/relationships/font" Target="fonts/font5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4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80059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PTIST_MASTER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https://kimi-web-img.moonshot.cn/img/janussteelopc.com/04d57a39ef29bba2ca8019551fe339d262825d07.webp"/>
          <p:cNvPicPr>
            <a:picLocks noChangeAspect="1"/>
          </p:cNvPicPr>
          <p:nvPr/>
        </p:nvPicPr>
        <p:blipFill>
          <a:blip r:embed="rId3">
            <a:alphaModFix amt="30000"/>
          </a:blip>
          <a:srcRect t="7813" b="7813"/>
          <a:stretch/>
        </p:blipFill>
        <p:spPr>
          <a:xfrm>
            <a:off x="0" y="0"/>
            <a:ext cx="12192000" cy="6858000"/>
          </a:xfrm>
          <a:prstGeom prst="roundRect">
            <a:avLst>
              <a:gd name="adj" fmla="val 0"/>
            </a:avLst>
          </a:prstGeom>
        </p:spPr>
      </p:pic>
      <p:sp>
        <p:nvSpPr>
          <p:cNvPr id="3" name="Shape 0"/>
          <p:cNvSpPr/>
          <p:nvPr/>
        </p:nvSpPr>
        <p:spPr>
          <a:xfrm>
            <a:off x="19291" y="67519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2C3E50">
                  <a:alpha val="95000"/>
                </a:srgbClr>
              </a:gs>
              <a:gs pos="50000">
                <a:srgbClr val="2C3E50">
                  <a:alpha val="85000"/>
                </a:srgbClr>
              </a:gs>
              <a:gs pos="100000">
                <a:srgbClr val="E07A5F">
                  <a:alpha val="40000"/>
                </a:srgbClr>
              </a:gs>
            </a:gsLst>
            <a:lin ang="2700000" scaled="1"/>
          </a:gra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81000" y="381000"/>
            <a:ext cx="3048000" cy="495300"/>
          </a:xfrm>
          <a:custGeom>
            <a:avLst/>
            <a:gdLst/>
            <a:ahLst/>
            <a:cxnLst/>
            <a:rect l="l" t="t" r="r" b="b"/>
            <a:pathLst>
              <a:path w="3048000" h="495300">
                <a:moveTo>
                  <a:pt x="0" y="0"/>
                </a:moveTo>
                <a:lnTo>
                  <a:pt x="3048000" y="0"/>
                </a:lnTo>
                <a:lnTo>
                  <a:pt x="3048000" y="495300"/>
                </a:lnTo>
                <a:lnTo>
                  <a:pt x="0" y="495300"/>
                </a:lnTo>
                <a:lnTo>
                  <a:pt x="0" y="0"/>
                </a:ln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/>
          <p:nvPr/>
        </p:nvSpPr>
        <p:spPr>
          <a:xfrm>
            <a:off x="609600" y="495300"/>
            <a:ext cx="26765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endParaRPr lang="en-US" sz="1600" dirty="0"/>
          </a:p>
        </p:txBody>
      </p:sp>
      <p:sp>
        <p:nvSpPr>
          <p:cNvPr id="7" name="Text 4"/>
          <p:cNvSpPr/>
          <p:nvPr/>
        </p:nvSpPr>
        <p:spPr>
          <a:xfrm>
            <a:off x="381000" y="1905000"/>
            <a:ext cx="7496175" cy="1714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Communication Barriers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54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at Flight Foods Ltd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381000" y="3848100"/>
            <a:ext cx="1219200" cy="38100"/>
          </a:xfrm>
          <a:custGeom>
            <a:avLst/>
            <a:gdLst/>
            <a:ahLst/>
            <a:cxnLst/>
            <a:rect l="l" t="t" r="r" b="b"/>
            <a:pathLst>
              <a:path w="1219200" h="38100">
                <a:moveTo>
                  <a:pt x="0" y="0"/>
                </a:moveTo>
                <a:lnTo>
                  <a:pt x="1219200" y="0"/>
                </a:lnTo>
                <a:lnTo>
                  <a:pt x="12192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381000" y="4191000"/>
            <a:ext cx="729615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22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 Analysis of Environmental Noise and Language Barriers</a:t>
            </a:r>
            <a:endParaRPr lang="en-US" sz="1600" dirty="0"/>
          </a:p>
          <a:p>
            <a:pPr>
              <a:lnSpc>
                <a:spcPct val="140000"/>
              </a:lnSpc>
            </a:pPr>
            <a:r>
              <a:rPr lang="en-US" sz="22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Using the Shannon-Weaver Model.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381000" y="5867400"/>
            <a:ext cx="609600" cy="609600"/>
          </a:xfrm>
          <a:custGeom>
            <a:avLst/>
            <a:gdLst/>
            <a:ahLst/>
            <a:cxnLst/>
            <a:rect l="l" t="t" r="r" b="b"/>
            <a:pathLst>
              <a:path w="609600" h="609600">
                <a:moveTo>
                  <a:pt x="76200" y="0"/>
                </a:moveTo>
                <a:lnTo>
                  <a:pt x="533400" y="0"/>
                </a:lnTo>
                <a:cubicBezTo>
                  <a:pt x="575456" y="0"/>
                  <a:pt x="609600" y="34144"/>
                  <a:pt x="609600" y="76200"/>
                </a:cubicBezTo>
                <a:lnTo>
                  <a:pt x="609600" y="533400"/>
                </a:lnTo>
                <a:cubicBezTo>
                  <a:pt x="609600" y="575456"/>
                  <a:pt x="575456" y="609600"/>
                  <a:pt x="533400" y="609600"/>
                </a:cubicBezTo>
                <a:lnTo>
                  <a:pt x="76200" y="609600"/>
                </a:lnTo>
                <a:cubicBezTo>
                  <a:pt x="34144" y="609600"/>
                  <a:pt x="0" y="575456"/>
                  <a:pt x="0" y="5334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E07A5F">
              <a:alpha val="20000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10141893" y="6019800"/>
            <a:ext cx="16668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r">
              <a:lnSpc>
                <a:spcPct val="130000"/>
              </a:lnSpc>
            </a:pPr>
            <a:r>
              <a:rPr lang="en-US" sz="1200" dirty="0">
                <a:solidFill>
                  <a:srgbClr val="EDF2F4">
                    <a:alpha val="6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</a:t>
            </a:r>
            <a:endParaRPr lang="en-US" sz="16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C53FE2E-C921-7590-FEB7-AA4C095DF727}"/>
              </a:ext>
            </a:extLst>
          </p:cNvPr>
          <p:cNvSpPr txBox="1"/>
          <p:nvPr/>
        </p:nvSpPr>
        <p:spPr>
          <a:xfrm>
            <a:off x="8067554" y="1527858"/>
            <a:ext cx="392381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Impact" panose="020B0806030902050204" pitchFamily="34" charset="0"/>
                <a:ea typeface="Krungthep" panose="02000400000000000000" pitchFamily="2" charset="-34"/>
                <a:cs typeface="Krungthep" panose="02000400000000000000" pitchFamily="2" charset="-34"/>
              </a:rPr>
              <a:t>Hafsa Khan (2511466)</a:t>
            </a:r>
          </a:p>
          <a:p>
            <a:endParaRPr lang="en-US" sz="2400" dirty="0">
              <a:solidFill>
                <a:schemeClr val="bg1"/>
              </a:solidFill>
              <a:latin typeface="Impact" panose="020B0806030902050204" pitchFamily="34" charset="0"/>
              <a:ea typeface="Krungthep" panose="02000400000000000000" pitchFamily="2" charset="-34"/>
              <a:cs typeface="Krungthep" panose="02000400000000000000" pitchFamily="2" charset="-34"/>
            </a:endParaRPr>
          </a:p>
          <a:p>
            <a:r>
              <a:rPr lang="en-US" sz="2400" dirty="0">
                <a:solidFill>
                  <a:schemeClr val="bg1"/>
                </a:solidFill>
                <a:latin typeface="Impact" panose="020B0806030902050204" pitchFamily="34" charset="0"/>
                <a:ea typeface="Krungthep" panose="02000400000000000000" pitchFamily="2" charset="-34"/>
                <a:cs typeface="Krungthep" panose="02000400000000000000" pitchFamily="2" charset="-34"/>
              </a:rPr>
              <a:t>Haseeb Kiyani (2511018)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381000"/>
            <a:ext cx="76200" cy="762000"/>
          </a:xfrm>
          <a:custGeom>
            <a:avLst/>
            <a:gdLst/>
            <a:ahLst/>
            <a:cxnLst/>
            <a:rect l="l" t="t" r="r" b="b"/>
            <a:pathLst>
              <a:path w="76200" h="762000">
                <a:moveTo>
                  <a:pt x="0" y="0"/>
                </a:moveTo>
                <a:lnTo>
                  <a:pt x="76200" y="0"/>
                </a:lnTo>
                <a:lnTo>
                  <a:pt x="76200" y="762000"/>
                </a:lnTo>
                <a:lnTo>
                  <a:pt x="0" y="762000"/>
                </a:lnTo>
                <a:lnTo>
                  <a:pt x="0" y="0"/>
                </a:ln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381000" y="1371600"/>
            <a:ext cx="4095750" cy="14287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4500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What We'll</a:t>
            </a:r>
            <a:endParaRPr lang="en-US" sz="1600" dirty="0"/>
          </a:p>
          <a:p>
            <a:pPr>
              <a:lnSpc>
                <a:spcPct val="100000"/>
              </a:lnSpc>
            </a:pPr>
            <a:r>
              <a:rPr lang="en-US" sz="4500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Cover Today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381000" y="3028950"/>
            <a:ext cx="3905250" cy="162639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GB" sz="1600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A clear step-by-step plan of our analysis, starting with understanding of the company, then spotting communication problems, and finally suggesting solutions based on the evidence.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81000" y="4991100"/>
            <a:ext cx="3810000" cy="1485900"/>
          </a:xfrm>
          <a:custGeom>
            <a:avLst/>
            <a:gdLst/>
            <a:ahLst/>
            <a:cxnLst/>
            <a:rect l="l" t="t" r="r" b="b"/>
            <a:pathLst>
              <a:path w="3810000" h="1485900">
                <a:moveTo>
                  <a:pt x="76197" y="0"/>
                </a:moveTo>
                <a:lnTo>
                  <a:pt x="3733803" y="0"/>
                </a:lnTo>
                <a:cubicBezTo>
                  <a:pt x="3775885" y="0"/>
                  <a:pt x="3810000" y="34115"/>
                  <a:pt x="3810000" y="76197"/>
                </a:cubicBezTo>
                <a:lnTo>
                  <a:pt x="3810000" y="1409703"/>
                </a:lnTo>
                <a:cubicBezTo>
                  <a:pt x="3810000" y="1451785"/>
                  <a:pt x="3775885" y="1485900"/>
                  <a:pt x="3733803" y="1485900"/>
                </a:cubicBezTo>
                <a:lnTo>
                  <a:pt x="76197" y="1485900"/>
                </a:lnTo>
                <a:cubicBezTo>
                  <a:pt x="34115" y="1485900"/>
                  <a:pt x="0" y="1451785"/>
                  <a:pt x="0" y="1409703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6" name="Text 4"/>
          <p:cNvSpPr/>
          <p:nvPr/>
        </p:nvSpPr>
        <p:spPr>
          <a:xfrm>
            <a:off x="609600" y="5219700"/>
            <a:ext cx="34385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Analysis Framework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609600" y="5562600"/>
            <a:ext cx="3429000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Using the Shannon-Weaver Model (1949) to diagnose communication breakdowns in a multicultural manufacturing environment.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4495800" y="381000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4822180" y="571500"/>
            <a:ext cx="276225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1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5486400" y="457200"/>
            <a:ext cx="6438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Who is Flight Foods Ltd?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5486400" y="838200"/>
            <a:ext cx="6410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Understanding the company profile, stakeholders, and quality control challenges in ready meal manufacturing.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4495800" y="1401961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4790480" y="1592461"/>
            <a:ext cx="3429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2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5486400" y="1478161"/>
            <a:ext cx="6438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The Shannon-Weaver Model</a:t>
            </a:r>
            <a:endParaRPr lang="en-US" sz="1600" dirty="0"/>
          </a:p>
        </p:txBody>
      </p:sp>
      <p:sp>
        <p:nvSpPr>
          <p:cNvPr id="15" name="Text 13"/>
          <p:cNvSpPr/>
          <p:nvPr/>
        </p:nvSpPr>
        <p:spPr>
          <a:xfrm>
            <a:off x="5486400" y="1859161"/>
            <a:ext cx="6410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Introducing our analytical framework—the 1949 communication theory that helps identify where messages break down.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4495800" y="2422922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4789736" y="2613422"/>
            <a:ext cx="3429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3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5486400" y="2499122"/>
            <a:ext cx="6438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Problem 1: Environmental Noise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5486400" y="2880122"/>
            <a:ext cx="6410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Analyzing how physical noise from old machinery creates communication bottlenecks at the channel stage.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4495800" y="3443883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4781996" y="3634383"/>
            <a:ext cx="36195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4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5486400" y="3520083"/>
            <a:ext cx="6438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Problem 2: Language Barriers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5486400" y="3901083"/>
            <a:ext cx="6410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Examining how multicultural workforce dynamics create encoding and decoding challenges in message transmission.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4495800" y="4464844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4791373" y="4655344"/>
            <a:ext cx="342900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5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5486400" y="4541044"/>
            <a:ext cx="6438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Solutions &amp; Recommendations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5486400" y="4922044"/>
            <a:ext cx="6410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Evidence-based strategies to address both environmental and linguistic communication barriers.</a:t>
            </a:r>
            <a:endParaRPr lang="en-US" sz="1600" dirty="0"/>
          </a:p>
        </p:txBody>
      </p:sp>
      <p:sp>
        <p:nvSpPr>
          <p:cNvPr id="28" name="Shape 26"/>
          <p:cNvSpPr/>
          <p:nvPr/>
        </p:nvSpPr>
        <p:spPr>
          <a:xfrm>
            <a:off x="4495800" y="5485805"/>
            <a:ext cx="762000" cy="762000"/>
          </a:xfrm>
          <a:custGeom>
            <a:avLst/>
            <a:gdLst/>
            <a:ahLst/>
            <a:cxnLst/>
            <a:rect l="l" t="t" r="r" b="b"/>
            <a:pathLst>
              <a:path w="762000" h="762000">
                <a:moveTo>
                  <a:pt x="381000" y="0"/>
                </a:moveTo>
                <a:lnTo>
                  <a:pt x="381000" y="0"/>
                </a:lnTo>
                <a:cubicBezTo>
                  <a:pt x="591280" y="0"/>
                  <a:pt x="762000" y="170720"/>
                  <a:pt x="762000" y="381000"/>
                </a:cubicBezTo>
                <a:lnTo>
                  <a:pt x="762000" y="381000"/>
                </a:lnTo>
                <a:cubicBezTo>
                  <a:pt x="762000" y="591280"/>
                  <a:pt x="591280" y="762000"/>
                  <a:pt x="381000" y="762000"/>
                </a:cubicBezTo>
                <a:lnTo>
                  <a:pt x="381000" y="762000"/>
                </a:lnTo>
                <a:cubicBezTo>
                  <a:pt x="170720" y="762000"/>
                  <a:pt x="0" y="591280"/>
                  <a:pt x="0" y="381000"/>
                </a:cubicBezTo>
                <a:lnTo>
                  <a:pt x="0" y="381000"/>
                </a:lnTo>
                <a:cubicBezTo>
                  <a:pt x="0" y="170720"/>
                  <a:pt x="170720" y="0"/>
                  <a:pt x="381000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4787057" y="5676305"/>
            <a:ext cx="352425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90000"/>
              </a:lnSpc>
            </a:pPr>
            <a:r>
              <a:rPr lang="en-US" sz="27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6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5486400" y="5562005"/>
            <a:ext cx="64389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Conclusion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5486400" y="5943005"/>
            <a:ext cx="6410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Key takeaways and the critical importance of effective communication for food safety and business success.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4953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76202" y="0"/>
                </a:moveTo>
                <a:lnTo>
                  <a:pt x="380998" y="0"/>
                </a:lnTo>
                <a:cubicBezTo>
                  <a:pt x="423055" y="0"/>
                  <a:pt x="457200" y="34145"/>
                  <a:pt x="457200" y="76202"/>
                </a:cubicBezTo>
                <a:lnTo>
                  <a:pt x="457200" y="380998"/>
                </a:lnTo>
                <a:cubicBezTo>
                  <a:pt x="457200" y="423055"/>
                  <a:pt x="423055" y="457200"/>
                  <a:pt x="380998" y="457200"/>
                </a:cubicBezTo>
                <a:lnTo>
                  <a:pt x="76202" y="457200"/>
                </a:lnTo>
                <a:cubicBezTo>
                  <a:pt x="34145" y="457200"/>
                  <a:pt x="0" y="423055"/>
                  <a:pt x="0" y="3809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990600" y="381000"/>
            <a:ext cx="42767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kern="0" spc="60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CASE STUDY CONTEXT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90600" y="609600"/>
            <a:ext cx="44291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Meet Flight Foods Ltd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400050" y="1295400"/>
            <a:ext cx="7181850" cy="1905000"/>
          </a:xfrm>
          <a:custGeom>
            <a:avLst/>
            <a:gdLst/>
            <a:ahLst/>
            <a:cxnLst/>
            <a:rect l="l" t="t" r="r" b="b"/>
            <a:pathLst>
              <a:path w="7181850" h="1905000">
                <a:moveTo>
                  <a:pt x="38100" y="0"/>
                </a:moveTo>
                <a:lnTo>
                  <a:pt x="7105650" y="0"/>
                </a:lnTo>
                <a:cubicBezTo>
                  <a:pt x="7147706" y="0"/>
                  <a:pt x="7181850" y="34144"/>
                  <a:pt x="7181850" y="76200"/>
                </a:cubicBezTo>
                <a:lnTo>
                  <a:pt x="7181850" y="1828800"/>
                </a:lnTo>
                <a:cubicBezTo>
                  <a:pt x="7181850" y="1870856"/>
                  <a:pt x="7147706" y="1905000"/>
                  <a:pt x="7105650" y="1905000"/>
                </a:cubicBezTo>
                <a:lnTo>
                  <a:pt x="38100" y="1905000"/>
                </a:lnTo>
                <a:cubicBezTo>
                  <a:pt x="17072" y="1905000"/>
                  <a:pt x="0" y="1887928"/>
                  <a:pt x="0" y="18669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400050" y="1295400"/>
            <a:ext cx="38100" cy="1905000"/>
          </a:xfrm>
          <a:custGeom>
            <a:avLst/>
            <a:gdLst/>
            <a:ahLst/>
            <a:cxnLst/>
            <a:rect l="l" t="t" r="r" b="b"/>
            <a:pathLst>
              <a:path w="38100" h="1905000">
                <a:moveTo>
                  <a:pt x="38100" y="0"/>
                </a:moveTo>
                <a:lnTo>
                  <a:pt x="38100" y="0"/>
                </a:lnTo>
                <a:lnTo>
                  <a:pt x="38100" y="1905000"/>
                </a:lnTo>
                <a:lnTo>
                  <a:pt x="38100" y="1905000"/>
                </a:lnTo>
                <a:cubicBezTo>
                  <a:pt x="17072" y="1905000"/>
                  <a:pt x="0" y="1887928"/>
                  <a:pt x="0" y="18669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647700" y="15240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143000" y="1562100"/>
            <a:ext cx="16192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The Company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647700" y="21336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38100" y="0"/>
                </a:lnTo>
                <a:cubicBezTo>
                  <a:pt x="59128" y="0"/>
                  <a:pt x="76200" y="17072"/>
                  <a:pt x="76200" y="38100"/>
                </a:cubicBezTo>
                <a:lnTo>
                  <a:pt x="76200" y="38100"/>
                </a:lnTo>
                <a:cubicBezTo>
                  <a:pt x="76200" y="59128"/>
                  <a:pt x="59128" y="76200"/>
                  <a:pt x="38100" y="76200"/>
                </a:cubicBezTo>
                <a:lnTo>
                  <a:pt x="38100" y="76200"/>
                </a:lnTo>
                <a:cubicBezTo>
                  <a:pt x="17072" y="76200"/>
                  <a:pt x="0" y="59128"/>
                  <a:pt x="0" y="38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838200" y="2057400"/>
            <a:ext cx="66008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Medium-sized ready meal manufacturer</a:t>
            </a:r>
            <a:r>
              <a:rPr lang="en-US" sz="135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specializing in pre-packaged meals for airlines</a:t>
            </a:r>
            <a:endParaRPr lang="en-US" sz="1600" dirty="0"/>
          </a:p>
        </p:txBody>
      </p:sp>
      <p:sp>
        <p:nvSpPr>
          <p:cNvPr id="11" name="Shape 9"/>
          <p:cNvSpPr/>
          <p:nvPr/>
        </p:nvSpPr>
        <p:spPr>
          <a:xfrm>
            <a:off x="647700" y="2781300"/>
            <a:ext cx="76200" cy="76200"/>
          </a:xfrm>
          <a:custGeom>
            <a:avLst/>
            <a:gdLst/>
            <a:ahLst/>
            <a:cxnLst/>
            <a:rect l="l" t="t" r="r" b="b"/>
            <a:pathLst>
              <a:path w="76200" h="76200">
                <a:moveTo>
                  <a:pt x="38100" y="0"/>
                </a:moveTo>
                <a:lnTo>
                  <a:pt x="38100" y="0"/>
                </a:lnTo>
                <a:cubicBezTo>
                  <a:pt x="59128" y="0"/>
                  <a:pt x="76200" y="17072"/>
                  <a:pt x="76200" y="38100"/>
                </a:cubicBezTo>
                <a:lnTo>
                  <a:pt x="76200" y="38100"/>
                </a:lnTo>
                <a:cubicBezTo>
                  <a:pt x="76200" y="59128"/>
                  <a:pt x="59128" y="76200"/>
                  <a:pt x="38100" y="76200"/>
                </a:cubicBezTo>
                <a:lnTo>
                  <a:pt x="38100" y="76200"/>
                </a:lnTo>
                <a:cubicBezTo>
                  <a:pt x="17072" y="76200"/>
                  <a:pt x="0" y="59128"/>
                  <a:pt x="0" y="381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Text 10"/>
          <p:cNvSpPr/>
          <p:nvPr/>
        </p:nvSpPr>
        <p:spPr>
          <a:xfrm>
            <a:off x="838200" y="2705100"/>
            <a:ext cx="60388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Currently experiencing </a:t>
            </a:r>
            <a:r>
              <a:rPr lang="en-US" sz="1350" b="1" dirty="0">
                <a:solidFill>
                  <a:srgbClr val="E07A5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serious quality control problems</a:t>
            </a:r>
            <a:r>
              <a:rPr lang="en-US" sz="135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affecting production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400050" y="3390900"/>
            <a:ext cx="7181850" cy="3162300"/>
          </a:xfrm>
          <a:custGeom>
            <a:avLst/>
            <a:gdLst/>
            <a:ahLst/>
            <a:cxnLst/>
            <a:rect l="l" t="t" r="r" b="b"/>
            <a:pathLst>
              <a:path w="7181850" h="3162300">
                <a:moveTo>
                  <a:pt x="38100" y="0"/>
                </a:moveTo>
                <a:lnTo>
                  <a:pt x="7105639" y="0"/>
                </a:lnTo>
                <a:cubicBezTo>
                  <a:pt x="7147729" y="0"/>
                  <a:pt x="7181850" y="34121"/>
                  <a:pt x="7181850" y="76211"/>
                </a:cubicBezTo>
                <a:lnTo>
                  <a:pt x="7181850" y="3086089"/>
                </a:lnTo>
                <a:cubicBezTo>
                  <a:pt x="7181850" y="3128179"/>
                  <a:pt x="7147729" y="3162300"/>
                  <a:pt x="7105639" y="3162300"/>
                </a:cubicBezTo>
                <a:lnTo>
                  <a:pt x="38100" y="3162300"/>
                </a:lnTo>
                <a:cubicBezTo>
                  <a:pt x="17058" y="3162300"/>
                  <a:pt x="0" y="3145242"/>
                  <a:pt x="0" y="31242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400050" y="3390900"/>
            <a:ext cx="38100" cy="3162300"/>
          </a:xfrm>
          <a:custGeom>
            <a:avLst/>
            <a:gdLst/>
            <a:ahLst/>
            <a:cxnLst/>
            <a:rect l="l" t="t" r="r" b="b"/>
            <a:pathLst>
              <a:path w="38100" h="3162300">
                <a:moveTo>
                  <a:pt x="38100" y="0"/>
                </a:moveTo>
                <a:lnTo>
                  <a:pt x="38100" y="0"/>
                </a:lnTo>
                <a:lnTo>
                  <a:pt x="38100" y="3162300"/>
                </a:lnTo>
                <a:lnTo>
                  <a:pt x="38100" y="3162300"/>
                </a:lnTo>
                <a:cubicBezTo>
                  <a:pt x="17072" y="3162300"/>
                  <a:pt x="0" y="3145228"/>
                  <a:pt x="0" y="31242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1143000" y="3657600"/>
            <a:ext cx="252412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Quality Control Issues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47700" y="4191000"/>
            <a:ext cx="2133600" cy="2095500"/>
          </a:xfrm>
          <a:custGeom>
            <a:avLst/>
            <a:gdLst/>
            <a:ahLst/>
            <a:cxnLst/>
            <a:rect l="l" t="t" r="r" b="b"/>
            <a:pathLst>
              <a:path w="2133600" h="2095500">
                <a:moveTo>
                  <a:pt x="76192" y="0"/>
                </a:moveTo>
                <a:lnTo>
                  <a:pt x="2057408" y="0"/>
                </a:lnTo>
                <a:cubicBezTo>
                  <a:pt x="2099488" y="0"/>
                  <a:pt x="2133600" y="34112"/>
                  <a:pt x="2133600" y="76192"/>
                </a:cubicBezTo>
                <a:lnTo>
                  <a:pt x="2133600" y="2019308"/>
                </a:lnTo>
                <a:cubicBezTo>
                  <a:pt x="2133600" y="2061388"/>
                  <a:pt x="2099488" y="2095500"/>
                  <a:pt x="2057408" y="2095500"/>
                </a:cubicBezTo>
                <a:lnTo>
                  <a:pt x="76192" y="2095500"/>
                </a:lnTo>
                <a:cubicBezTo>
                  <a:pt x="34112" y="2095500"/>
                  <a:pt x="0" y="2061388"/>
                  <a:pt x="0" y="2019308"/>
                </a:cubicBezTo>
                <a:lnTo>
                  <a:pt x="0" y="76192"/>
                </a:lnTo>
                <a:cubicBezTo>
                  <a:pt x="0" y="34141"/>
                  <a:pt x="34141" y="0"/>
                  <a:pt x="76192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1447800" y="43815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795338" y="5029200"/>
            <a:ext cx="18383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Undercooked Food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800100" y="5372100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Meals not reaching proper temperature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2933700" y="4191000"/>
            <a:ext cx="2133600" cy="2095500"/>
          </a:xfrm>
          <a:custGeom>
            <a:avLst/>
            <a:gdLst/>
            <a:ahLst/>
            <a:cxnLst/>
            <a:rect l="l" t="t" r="r" b="b"/>
            <a:pathLst>
              <a:path w="2133600" h="2095500">
                <a:moveTo>
                  <a:pt x="76192" y="0"/>
                </a:moveTo>
                <a:lnTo>
                  <a:pt x="2057408" y="0"/>
                </a:lnTo>
                <a:cubicBezTo>
                  <a:pt x="2099488" y="0"/>
                  <a:pt x="2133600" y="34112"/>
                  <a:pt x="2133600" y="76192"/>
                </a:cubicBezTo>
                <a:lnTo>
                  <a:pt x="2133600" y="2019308"/>
                </a:lnTo>
                <a:cubicBezTo>
                  <a:pt x="2133600" y="2061388"/>
                  <a:pt x="2099488" y="2095500"/>
                  <a:pt x="2057408" y="2095500"/>
                </a:cubicBezTo>
                <a:lnTo>
                  <a:pt x="76192" y="2095500"/>
                </a:lnTo>
                <a:cubicBezTo>
                  <a:pt x="34112" y="2095500"/>
                  <a:pt x="0" y="2061388"/>
                  <a:pt x="0" y="2019308"/>
                </a:cubicBezTo>
                <a:lnTo>
                  <a:pt x="0" y="76192"/>
                </a:lnTo>
                <a:cubicBezTo>
                  <a:pt x="0" y="34141"/>
                  <a:pt x="34141" y="0"/>
                  <a:pt x="76192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Shape 20"/>
          <p:cNvSpPr/>
          <p:nvPr/>
        </p:nvSpPr>
        <p:spPr>
          <a:xfrm>
            <a:off x="3733800" y="43815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3081338" y="5029200"/>
            <a:ext cx="18383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Poor Packaging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3086100" y="5372100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Inconsistent sealing and presentation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5219700" y="4191000"/>
            <a:ext cx="2133600" cy="2095500"/>
          </a:xfrm>
          <a:custGeom>
            <a:avLst/>
            <a:gdLst/>
            <a:ahLst/>
            <a:cxnLst/>
            <a:rect l="l" t="t" r="r" b="b"/>
            <a:pathLst>
              <a:path w="2133600" h="2095500">
                <a:moveTo>
                  <a:pt x="76192" y="0"/>
                </a:moveTo>
                <a:lnTo>
                  <a:pt x="2057408" y="0"/>
                </a:lnTo>
                <a:cubicBezTo>
                  <a:pt x="2099488" y="0"/>
                  <a:pt x="2133600" y="34112"/>
                  <a:pt x="2133600" y="76192"/>
                </a:cubicBezTo>
                <a:lnTo>
                  <a:pt x="2133600" y="2019308"/>
                </a:lnTo>
                <a:cubicBezTo>
                  <a:pt x="2133600" y="2061388"/>
                  <a:pt x="2099488" y="2095500"/>
                  <a:pt x="2057408" y="2095500"/>
                </a:cubicBezTo>
                <a:lnTo>
                  <a:pt x="76192" y="2095500"/>
                </a:lnTo>
                <a:cubicBezTo>
                  <a:pt x="34112" y="2095500"/>
                  <a:pt x="0" y="2061388"/>
                  <a:pt x="0" y="2019308"/>
                </a:cubicBezTo>
                <a:lnTo>
                  <a:pt x="0" y="76192"/>
                </a:lnTo>
                <a:cubicBezTo>
                  <a:pt x="0" y="34141"/>
                  <a:pt x="34141" y="0"/>
                  <a:pt x="76192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Shape 24"/>
          <p:cNvSpPr/>
          <p:nvPr/>
        </p:nvSpPr>
        <p:spPr>
          <a:xfrm>
            <a:off x="6019800" y="4381500"/>
            <a:ext cx="533400" cy="533400"/>
          </a:xfrm>
          <a:custGeom>
            <a:avLst/>
            <a:gdLst/>
            <a:ahLst/>
            <a:cxnLst/>
            <a:rect l="l" t="t" r="r" b="b"/>
            <a:pathLst>
              <a:path w="533400" h="533400">
                <a:moveTo>
                  <a:pt x="266700" y="0"/>
                </a:moveTo>
                <a:lnTo>
                  <a:pt x="266700" y="0"/>
                </a:lnTo>
                <a:cubicBezTo>
                  <a:pt x="413896" y="0"/>
                  <a:pt x="533400" y="119504"/>
                  <a:pt x="533400" y="266700"/>
                </a:cubicBezTo>
                <a:lnTo>
                  <a:pt x="533400" y="266700"/>
                </a:lnTo>
                <a:cubicBezTo>
                  <a:pt x="533400" y="413896"/>
                  <a:pt x="413896" y="533400"/>
                  <a:pt x="266700" y="533400"/>
                </a:cubicBezTo>
                <a:lnTo>
                  <a:pt x="266700" y="533400"/>
                </a:lnTo>
                <a:cubicBezTo>
                  <a:pt x="119504" y="533400"/>
                  <a:pt x="0" y="413896"/>
                  <a:pt x="0" y="266700"/>
                </a:cubicBezTo>
                <a:lnTo>
                  <a:pt x="0" y="266700"/>
                </a:lnTo>
                <a:cubicBezTo>
                  <a:pt x="0" y="119504"/>
                  <a:pt x="119504" y="0"/>
                  <a:pt x="2667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5"/>
          <p:cNvSpPr/>
          <p:nvPr/>
        </p:nvSpPr>
        <p:spPr>
          <a:xfrm>
            <a:off x="5367338" y="5029200"/>
            <a:ext cx="18383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Cross-Contamination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5372100" y="5638800"/>
            <a:ext cx="18288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Meat in vegetarian meals—critical issue!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7810500" y="2819400"/>
            <a:ext cx="4000500" cy="533400"/>
          </a:xfrm>
          <a:custGeom>
            <a:avLst/>
            <a:gdLst/>
            <a:ahLst/>
            <a:cxnLst/>
            <a:rect l="l" t="t" r="r" b="b"/>
            <a:pathLst>
              <a:path w="4000500" h="533400">
                <a:moveTo>
                  <a:pt x="0" y="0"/>
                </a:moveTo>
                <a:lnTo>
                  <a:pt x="4000500" y="0"/>
                </a:lnTo>
                <a:lnTo>
                  <a:pt x="4000500" y="533400"/>
                </a:lnTo>
                <a:lnTo>
                  <a:pt x="0" y="533400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7924800" y="2971800"/>
            <a:ext cx="37719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Ready Meal Production Environment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7829550" y="3543300"/>
            <a:ext cx="3981450" cy="3009900"/>
          </a:xfrm>
          <a:custGeom>
            <a:avLst/>
            <a:gdLst/>
            <a:ahLst/>
            <a:cxnLst/>
            <a:rect l="l" t="t" r="r" b="b"/>
            <a:pathLst>
              <a:path w="3981450" h="3009900">
                <a:moveTo>
                  <a:pt x="38100" y="0"/>
                </a:moveTo>
                <a:lnTo>
                  <a:pt x="3905239" y="0"/>
                </a:lnTo>
                <a:cubicBezTo>
                  <a:pt x="3947329" y="0"/>
                  <a:pt x="3981450" y="34121"/>
                  <a:pt x="3981450" y="76211"/>
                </a:cubicBezTo>
                <a:lnTo>
                  <a:pt x="3981450" y="2933689"/>
                </a:lnTo>
                <a:cubicBezTo>
                  <a:pt x="3981450" y="2975779"/>
                  <a:pt x="3947329" y="3009900"/>
                  <a:pt x="3905239" y="3009900"/>
                </a:cubicBezTo>
                <a:lnTo>
                  <a:pt x="38100" y="3009900"/>
                </a:lnTo>
                <a:cubicBezTo>
                  <a:pt x="17072" y="3009900"/>
                  <a:pt x="0" y="2992828"/>
                  <a:pt x="0" y="29718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7150" dist="3810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7829550" y="3543300"/>
            <a:ext cx="38100" cy="3009900"/>
          </a:xfrm>
          <a:custGeom>
            <a:avLst/>
            <a:gdLst/>
            <a:ahLst/>
            <a:cxnLst/>
            <a:rect l="l" t="t" r="r" b="b"/>
            <a:pathLst>
              <a:path w="38100" h="3009900">
                <a:moveTo>
                  <a:pt x="38100" y="0"/>
                </a:moveTo>
                <a:lnTo>
                  <a:pt x="38100" y="0"/>
                </a:lnTo>
                <a:lnTo>
                  <a:pt x="38100" y="3009900"/>
                </a:lnTo>
                <a:lnTo>
                  <a:pt x="38100" y="3009900"/>
                </a:lnTo>
                <a:cubicBezTo>
                  <a:pt x="17072" y="3009900"/>
                  <a:pt x="0" y="2992828"/>
                  <a:pt x="0" y="29718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8077200" y="37719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8572500" y="3810000"/>
            <a:ext cx="13335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The People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8077200" y="43053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8648700" y="4305300"/>
            <a:ext cx="30194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8648700" y="4572000"/>
            <a:ext cx="30099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Floor Manager—the boss trying to fix quality issues</a:t>
            </a:r>
            <a:endParaRPr lang="en-US" sz="1600" dirty="0"/>
          </a:p>
        </p:txBody>
      </p:sp>
      <p:sp>
        <p:nvSpPr>
          <p:cNvPr id="38" name="Shape 36"/>
          <p:cNvSpPr/>
          <p:nvPr/>
        </p:nvSpPr>
        <p:spPr>
          <a:xfrm>
            <a:off x="8077200" y="51816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8185993" y="5276850"/>
            <a:ext cx="33337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5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40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8648700" y="5181600"/>
            <a:ext cx="28575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Factory Workers</a:t>
            </a:r>
            <a:endParaRPr lang="en-US" sz="1600" dirty="0"/>
          </a:p>
        </p:txBody>
      </p:sp>
      <p:sp>
        <p:nvSpPr>
          <p:cNvPr id="41" name="Text 39"/>
          <p:cNvSpPr/>
          <p:nvPr/>
        </p:nvSpPr>
        <p:spPr>
          <a:xfrm>
            <a:off x="8648700" y="5448300"/>
            <a:ext cx="28479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From </a:t>
            </a:r>
            <a:r>
              <a:rPr lang="en-US" sz="1200" b="1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 different cultural backgrounds</a:t>
            </a:r>
            <a:endParaRPr lang="en-US" sz="1600" dirty="0"/>
          </a:p>
        </p:txBody>
      </p:sp>
      <p:sp>
        <p:nvSpPr>
          <p:cNvPr id="42" name="Shape 40"/>
          <p:cNvSpPr/>
          <p:nvPr/>
        </p:nvSpPr>
        <p:spPr>
          <a:xfrm>
            <a:off x="8077200" y="58293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8648700" y="5829300"/>
            <a:ext cx="253365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Equipment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8648700" y="6096000"/>
            <a:ext cx="25241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Old, noisy machinery on factory floor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37729" y="439047"/>
            <a:ext cx="405274" cy="405274"/>
          </a:xfrm>
          <a:custGeom>
            <a:avLst/>
            <a:gdLst/>
            <a:ahLst/>
            <a:cxnLst/>
            <a:rect l="l" t="t" r="r" b="b"/>
            <a:pathLst>
              <a:path w="405274" h="405274">
                <a:moveTo>
                  <a:pt x="67547" y="0"/>
                </a:moveTo>
                <a:lnTo>
                  <a:pt x="337727" y="0"/>
                </a:lnTo>
                <a:cubicBezTo>
                  <a:pt x="375007" y="0"/>
                  <a:pt x="405274" y="30267"/>
                  <a:pt x="405274" y="67547"/>
                </a:cubicBezTo>
                <a:lnTo>
                  <a:pt x="405274" y="337727"/>
                </a:lnTo>
                <a:cubicBezTo>
                  <a:pt x="405274" y="375032"/>
                  <a:pt x="375032" y="405274"/>
                  <a:pt x="337727" y="405274"/>
                </a:cubicBezTo>
                <a:lnTo>
                  <a:pt x="67547" y="405274"/>
                </a:lnTo>
                <a:cubicBezTo>
                  <a:pt x="30267" y="405274"/>
                  <a:pt x="0" y="375007"/>
                  <a:pt x="0" y="337727"/>
                </a:cubicBezTo>
                <a:lnTo>
                  <a:pt x="0" y="67547"/>
                </a:lnTo>
                <a:cubicBezTo>
                  <a:pt x="0" y="30267"/>
                  <a:pt x="30267" y="0"/>
                  <a:pt x="67547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78094" y="337729"/>
            <a:ext cx="7978837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kern="0" spc="53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ANALYTICAL FRAMEWORK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78094" y="540366"/>
            <a:ext cx="8113928" cy="405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191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Our Analysis Tool—The Shannon-Weaver Model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37729" y="1114504"/>
            <a:ext cx="4052742" cy="1789961"/>
          </a:xfrm>
          <a:custGeom>
            <a:avLst/>
            <a:gdLst/>
            <a:ahLst/>
            <a:cxnLst/>
            <a:rect l="l" t="t" r="r" b="b"/>
            <a:pathLst>
              <a:path w="4052742" h="1789961">
                <a:moveTo>
                  <a:pt x="67553" y="0"/>
                </a:moveTo>
                <a:lnTo>
                  <a:pt x="3985189" y="0"/>
                </a:lnTo>
                <a:cubicBezTo>
                  <a:pt x="4022498" y="0"/>
                  <a:pt x="4052742" y="30245"/>
                  <a:pt x="4052742" y="67553"/>
                </a:cubicBezTo>
                <a:lnTo>
                  <a:pt x="4052742" y="1722408"/>
                </a:lnTo>
                <a:cubicBezTo>
                  <a:pt x="4052742" y="1759717"/>
                  <a:pt x="4022498" y="1789961"/>
                  <a:pt x="3985189" y="1789961"/>
                </a:cubicBezTo>
                <a:lnTo>
                  <a:pt x="67553" y="1789961"/>
                </a:lnTo>
                <a:cubicBezTo>
                  <a:pt x="30245" y="1789961"/>
                  <a:pt x="0" y="1759717"/>
                  <a:pt x="0" y="1722408"/>
                </a:cubicBezTo>
                <a:lnTo>
                  <a:pt x="0" y="67553"/>
                </a:lnTo>
                <a:cubicBezTo>
                  <a:pt x="0" y="30270"/>
                  <a:pt x="30270" y="0"/>
                  <a:pt x="67553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26648" dist="84432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540366" y="1317141"/>
            <a:ext cx="337729" cy="337729"/>
          </a:xfrm>
          <a:custGeom>
            <a:avLst/>
            <a:gdLst/>
            <a:ahLst/>
            <a:cxnLst/>
            <a:rect l="l" t="t" r="r" b="b"/>
            <a:pathLst>
              <a:path w="337729" h="337729">
                <a:moveTo>
                  <a:pt x="168864" y="0"/>
                </a:moveTo>
                <a:lnTo>
                  <a:pt x="168864" y="0"/>
                </a:lnTo>
                <a:cubicBezTo>
                  <a:pt x="262063" y="0"/>
                  <a:pt x="337729" y="75666"/>
                  <a:pt x="337729" y="168864"/>
                </a:cubicBezTo>
                <a:lnTo>
                  <a:pt x="337729" y="168864"/>
                </a:lnTo>
                <a:cubicBezTo>
                  <a:pt x="337729" y="262063"/>
                  <a:pt x="262063" y="337729"/>
                  <a:pt x="168864" y="337729"/>
                </a:cubicBezTo>
                <a:lnTo>
                  <a:pt x="168864" y="337729"/>
                </a:lnTo>
                <a:cubicBezTo>
                  <a:pt x="75666" y="337729"/>
                  <a:pt x="0" y="262063"/>
                  <a:pt x="0" y="168864"/>
                </a:cubicBezTo>
                <a:lnTo>
                  <a:pt x="0" y="168864"/>
                </a:lnTo>
                <a:cubicBezTo>
                  <a:pt x="0" y="75666"/>
                  <a:pt x="75666" y="0"/>
                  <a:pt x="168864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Text 5"/>
          <p:cNvSpPr/>
          <p:nvPr/>
        </p:nvSpPr>
        <p:spPr>
          <a:xfrm>
            <a:off x="979413" y="1350914"/>
            <a:ext cx="1131391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What is it?</a:t>
            </a:r>
            <a:endParaRPr lang="en-US" sz="1600" dirty="0"/>
          </a:p>
        </p:txBody>
      </p:sp>
      <p:sp>
        <p:nvSpPr>
          <p:cNvPr id="8" name="Shape 6"/>
          <p:cNvSpPr/>
          <p:nvPr/>
        </p:nvSpPr>
        <p:spPr>
          <a:xfrm>
            <a:off x="540366" y="1857507"/>
            <a:ext cx="67546" cy="67546"/>
          </a:xfrm>
          <a:custGeom>
            <a:avLst/>
            <a:gdLst/>
            <a:ahLst/>
            <a:cxnLst/>
            <a:rect l="l" t="t" r="r" b="b"/>
            <a:pathLst>
              <a:path w="67546" h="67546">
                <a:moveTo>
                  <a:pt x="33773" y="0"/>
                </a:moveTo>
                <a:lnTo>
                  <a:pt x="33773" y="0"/>
                </a:lnTo>
                <a:cubicBezTo>
                  <a:pt x="52413" y="0"/>
                  <a:pt x="67546" y="15133"/>
                  <a:pt x="67546" y="33773"/>
                </a:cubicBezTo>
                <a:lnTo>
                  <a:pt x="67546" y="33773"/>
                </a:lnTo>
                <a:cubicBezTo>
                  <a:pt x="67546" y="52413"/>
                  <a:pt x="52413" y="67546"/>
                  <a:pt x="33773" y="67546"/>
                </a:cubicBezTo>
                <a:lnTo>
                  <a:pt x="33773" y="67546"/>
                </a:lnTo>
                <a:cubicBezTo>
                  <a:pt x="15133" y="67546"/>
                  <a:pt x="0" y="52413"/>
                  <a:pt x="0" y="33773"/>
                </a:cubicBezTo>
                <a:lnTo>
                  <a:pt x="0" y="33773"/>
                </a:lnTo>
                <a:cubicBezTo>
                  <a:pt x="0" y="15133"/>
                  <a:pt x="15133" y="0"/>
                  <a:pt x="33773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7"/>
          <p:cNvSpPr/>
          <p:nvPr/>
        </p:nvSpPr>
        <p:spPr>
          <a:xfrm>
            <a:off x="709230" y="1789961"/>
            <a:ext cx="3546150" cy="405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Created in 1949</a:t>
            </a:r>
            <a:r>
              <a:rPr lang="en-US" sz="1064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by Claude Shannon (mathematician) and Warren Weaver (scientist)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40366" y="2364100"/>
            <a:ext cx="67546" cy="67546"/>
          </a:xfrm>
          <a:custGeom>
            <a:avLst/>
            <a:gdLst/>
            <a:ahLst/>
            <a:cxnLst/>
            <a:rect l="l" t="t" r="r" b="b"/>
            <a:pathLst>
              <a:path w="67546" h="67546">
                <a:moveTo>
                  <a:pt x="33773" y="0"/>
                </a:moveTo>
                <a:lnTo>
                  <a:pt x="33773" y="0"/>
                </a:lnTo>
                <a:cubicBezTo>
                  <a:pt x="52413" y="0"/>
                  <a:pt x="67546" y="15133"/>
                  <a:pt x="67546" y="33773"/>
                </a:cubicBezTo>
                <a:lnTo>
                  <a:pt x="67546" y="33773"/>
                </a:lnTo>
                <a:cubicBezTo>
                  <a:pt x="67546" y="52413"/>
                  <a:pt x="52413" y="67546"/>
                  <a:pt x="33773" y="67546"/>
                </a:cubicBezTo>
                <a:lnTo>
                  <a:pt x="33773" y="67546"/>
                </a:lnTo>
                <a:cubicBezTo>
                  <a:pt x="15133" y="67546"/>
                  <a:pt x="0" y="52413"/>
                  <a:pt x="0" y="33773"/>
                </a:cubicBezTo>
                <a:lnTo>
                  <a:pt x="0" y="33773"/>
                </a:lnTo>
                <a:cubicBezTo>
                  <a:pt x="0" y="15133"/>
                  <a:pt x="15133" y="0"/>
                  <a:pt x="33773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709230" y="2296554"/>
            <a:ext cx="3546150" cy="405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 simple way to understand </a:t>
            </a:r>
            <a:r>
              <a:rPr lang="en-US" sz="1064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how communication works</a:t>
            </a:r>
            <a:r>
              <a:rPr lang="en-US" sz="1064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—and where it breaks down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337729" y="3056443"/>
            <a:ext cx="4052742" cy="3799446"/>
          </a:xfrm>
          <a:custGeom>
            <a:avLst/>
            <a:gdLst/>
            <a:ahLst/>
            <a:cxnLst/>
            <a:rect l="l" t="t" r="r" b="b"/>
            <a:pathLst>
              <a:path w="4052742" h="3799446">
                <a:moveTo>
                  <a:pt x="33773" y="0"/>
                </a:moveTo>
                <a:lnTo>
                  <a:pt x="4018970" y="0"/>
                </a:lnTo>
                <a:cubicBezTo>
                  <a:pt x="4037622" y="0"/>
                  <a:pt x="4052742" y="15121"/>
                  <a:pt x="4052742" y="33773"/>
                </a:cubicBezTo>
                <a:lnTo>
                  <a:pt x="4052742" y="3731892"/>
                </a:lnTo>
                <a:cubicBezTo>
                  <a:pt x="4052742" y="3769201"/>
                  <a:pt x="4022497" y="3799446"/>
                  <a:pt x="3985188" y="3799446"/>
                </a:cubicBezTo>
                <a:lnTo>
                  <a:pt x="67554" y="3799446"/>
                </a:lnTo>
                <a:cubicBezTo>
                  <a:pt x="30245" y="3799446"/>
                  <a:pt x="0" y="3769201"/>
                  <a:pt x="0" y="3731892"/>
                </a:cubicBezTo>
                <a:lnTo>
                  <a:pt x="0" y="33773"/>
                </a:lnTo>
                <a:cubicBezTo>
                  <a:pt x="0" y="15133"/>
                  <a:pt x="15133" y="0"/>
                  <a:pt x="3377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0659" dist="33773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3" name="Shape 11"/>
          <p:cNvSpPr/>
          <p:nvPr/>
        </p:nvSpPr>
        <p:spPr>
          <a:xfrm>
            <a:off x="337729" y="3056443"/>
            <a:ext cx="4052742" cy="33773"/>
          </a:xfrm>
          <a:custGeom>
            <a:avLst/>
            <a:gdLst/>
            <a:ahLst/>
            <a:cxnLst/>
            <a:rect l="l" t="t" r="r" b="b"/>
            <a:pathLst>
              <a:path w="4052742" h="33773">
                <a:moveTo>
                  <a:pt x="33773" y="0"/>
                </a:moveTo>
                <a:lnTo>
                  <a:pt x="4018970" y="0"/>
                </a:lnTo>
                <a:cubicBezTo>
                  <a:pt x="4037622" y="0"/>
                  <a:pt x="4052742" y="15121"/>
                  <a:pt x="4052742" y="33773"/>
                </a:cubicBezTo>
                <a:lnTo>
                  <a:pt x="4052742" y="33773"/>
                </a:lnTo>
                <a:lnTo>
                  <a:pt x="0" y="33773"/>
                </a:lnTo>
                <a:lnTo>
                  <a:pt x="0" y="33773"/>
                </a:lnTo>
                <a:cubicBezTo>
                  <a:pt x="0" y="15133"/>
                  <a:pt x="15133" y="0"/>
                  <a:pt x="33773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540366" y="3275967"/>
            <a:ext cx="337729" cy="337729"/>
          </a:xfrm>
          <a:custGeom>
            <a:avLst/>
            <a:gdLst/>
            <a:ahLst/>
            <a:cxnLst/>
            <a:rect l="l" t="t" r="r" b="b"/>
            <a:pathLst>
              <a:path w="337729" h="337729">
                <a:moveTo>
                  <a:pt x="168864" y="0"/>
                </a:moveTo>
                <a:lnTo>
                  <a:pt x="168864" y="0"/>
                </a:lnTo>
                <a:cubicBezTo>
                  <a:pt x="262063" y="0"/>
                  <a:pt x="337729" y="75666"/>
                  <a:pt x="337729" y="168864"/>
                </a:cubicBezTo>
                <a:lnTo>
                  <a:pt x="337729" y="168864"/>
                </a:lnTo>
                <a:cubicBezTo>
                  <a:pt x="337729" y="262063"/>
                  <a:pt x="262063" y="337729"/>
                  <a:pt x="168864" y="337729"/>
                </a:cubicBezTo>
                <a:lnTo>
                  <a:pt x="168864" y="337729"/>
                </a:lnTo>
                <a:cubicBezTo>
                  <a:pt x="75666" y="337729"/>
                  <a:pt x="0" y="262063"/>
                  <a:pt x="0" y="168864"/>
                </a:cubicBezTo>
                <a:lnTo>
                  <a:pt x="0" y="168864"/>
                </a:lnTo>
                <a:cubicBezTo>
                  <a:pt x="0" y="75666"/>
                  <a:pt x="75666" y="0"/>
                  <a:pt x="168864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979413" y="3309740"/>
            <a:ext cx="2490748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The Key Concept: NOISE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540366" y="3748787"/>
            <a:ext cx="3647468" cy="979413"/>
          </a:xfrm>
          <a:custGeom>
            <a:avLst/>
            <a:gdLst/>
            <a:ahLst/>
            <a:cxnLst/>
            <a:rect l="l" t="t" r="r" b="b"/>
            <a:pathLst>
              <a:path w="3647468" h="979413">
                <a:moveTo>
                  <a:pt x="67550" y="0"/>
                </a:moveTo>
                <a:lnTo>
                  <a:pt x="3579918" y="0"/>
                </a:lnTo>
                <a:cubicBezTo>
                  <a:pt x="3617225" y="0"/>
                  <a:pt x="3647468" y="30243"/>
                  <a:pt x="3647468" y="67550"/>
                </a:cubicBezTo>
                <a:lnTo>
                  <a:pt x="3647468" y="911863"/>
                </a:lnTo>
                <a:cubicBezTo>
                  <a:pt x="3647468" y="949145"/>
                  <a:pt x="3617200" y="979413"/>
                  <a:pt x="3579918" y="979413"/>
                </a:cubicBezTo>
                <a:lnTo>
                  <a:pt x="67550" y="979413"/>
                </a:lnTo>
                <a:cubicBezTo>
                  <a:pt x="30243" y="979413"/>
                  <a:pt x="0" y="949170"/>
                  <a:pt x="0" y="911863"/>
                </a:cubicBezTo>
                <a:lnTo>
                  <a:pt x="0" y="67550"/>
                </a:lnTo>
                <a:cubicBezTo>
                  <a:pt x="0" y="30268"/>
                  <a:pt x="30268" y="0"/>
                  <a:pt x="67550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675457" y="3883878"/>
            <a:ext cx="3453274" cy="236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97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"Noise" Definition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675457" y="4187834"/>
            <a:ext cx="3444831" cy="405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Anything that </a:t>
            </a:r>
            <a:r>
              <a:rPr lang="en-US" sz="1064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interferes with the message</a:t>
            </a:r>
            <a:r>
              <a:rPr lang="en-US" sz="1064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getting through clearly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540366" y="4863291"/>
            <a:ext cx="1773075" cy="945640"/>
          </a:xfrm>
          <a:custGeom>
            <a:avLst/>
            <a:gdLst/>
            <a:ahLst/>
            <a:cxnLst/>
            <a:rect l="l" t="t" r="r" b="b"/>
            <a:pathLst>
              <a:path w="1773075" h="945640">
                <a:moveTo>
                  <a:pt x="67547" y="0"/>
                </a:moveTo>
                <a:lnTo>
                  <a:pt x="1705528" y="0"/>
                </a:lnTo>
                <a:cubicBezTo>
                  <a:pt x="1742833" y="0"/>
                  <a:pt x="1773075" y="30242"/>
                  <a:pt x="1773075" y="67547"/>
                </a:cubicBezTo>
                <a:lnTo>
                  <a:pt x="1773075" y="878093"/>
                </a:lnTo>
                <a:cubicBezTo>
                  <a:pt x="1773075" y="915398"/>
                  <a:pt x="1742833" y="945640"/>
                  <a:pt x="1705528" y="945640"/>
                </a:cubicBezTo>
                <a:lnTo>
                  <a:pt x="67547" y="945640"/>
                </a:lnTo>
                <a:cubicBezTo>
                  <a:pt x="30242" y="945640"/>
                  <a:pt x="0" y="915398"/>
                  <a:pt x="0" y="878093"/>
                </a:cubicBezTo>
                <a:lnTo>
                  <a:pt x="0" y="67547"/>
                </a:lnTo>
                <a:cubicBezTo>
                  <a:pt x="0" y="30267"/>
                  <a:pt x="30267" y="0"/>
                  <a:pt x="67547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0" name="Text 18"/>
          <p:cNvSpPr/>
          <p:nvPr/>
        </p:nvSpPr>
        <p:spPr>
          <a:xfrm>
            <a:off x="932975" y="4998382"/>
            <a:ext cx="894981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Literal Noise</a:t>
            </a:r>
            <a:endParaRPr lang="en-US" sz="1600" dirty="0"/>
          </a:p>
        </p:txBody>
      </p:sp>
      <p:sp>
        <p:nvSpPr>
          <p:cNvPr id="21" name="Text 19"/>
          <p:cNvSpPr/>
          <p:nvPr/>
        </p:nvSpPr>
        <p:spPr>
          <a:xfrm>
            <a:off x="675457" y="5268565"/>
            <a:ext cx="1570438" cy="405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Machinery, environmental sounds</a:t>
            </a:r>
            <a:endParaRPr lang="en-US" sz="1600" dirty="0"/>
          </a:p>
        </p:txBody>
      </p:sp>
      <p:sp>
        <p:nvSpPr>
          <p:cNvPr id="22" name="Shape 20"/>
          <p:cNvSpPr/>
          <p:nvPr/>
        </p:nvSpPr>
        <p:spPr>
          <a:xfrm>
            <a:off x="2414759" y="4863291"/>
            <a:ext cx="1773075" cy="945640"/>
          </a:xfrm>
          <a:custGeom>
            <a:avLst/>
            <a:gdLst/>
            <a:ahLst/>
            <a:cxnLst/>
            <a:rect l="l" t="t" r="r" b="b"/>
            <a:pathLst>
              <a:path w="1773075" h="945640">
                <a:moveTo>
                  <a:pt x="67547" y="0"/>
                </a:moveTo>
                <a:lnTo>
                  <a:pt x="1705528" y="0"/>
                </a:lnTo>
                <a:cubicBezTo>
                  <a:pt x="1742833" y="0"/>
                  <a:pt x="1773075" y="30242"/>
                  <a:pt x="1773075" y="67547"/>
                </a:cubicBezTo>
                <a:lnTo>
                  <a:pt x="1773075" y="878093"/>
                </a:lnTo>
                <a:cubicBezTo>
                  <a:pt x="1773075" y="915398"/>
                  <a:pt x="1742833" y="945640"/>
                  <a:pt x="1705528" y="945640"/>
                </a:cubicBezTo>
                <a:lnTo>
                  <a:pt x="67547" y="945640"/>
                </a:lnTo>
                <a:cubicBezTo>
                  <a:pt x="30242" y="945640"/>
                  <a:pt x="0" y="915398"/>
                  <a:pt x="0" y="878093"/>
                </a:cubicBezTo>
                <a:lnTo>
                  <a:pt x="0" y="67547"/>
                </a:lnTo>
                <a:cubicBezTo>
                  <a:pt x="0" y="30267"/>
                  <a:pt x="30267" y="0"/>
                  <a:pt x="67547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1"/>
          <p:cNvSpPr/>
          <p:nvPr/>
        </p:nvSpPr>
        <p:spPr>
          <a:xfrm>
            <a:off x="2807368" y="4998382"/>
            <a:ext cx="1131391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Figurative Noise</a:t>
            </a:r>
            <a:endParaRPr lang="en-US" sz="1600" dirty="0"/>
          </a:p>
        </p:txBody>
      </p:sp>
      <p:sp>
        <p:nvSpPr>
          <p:cNvPr id="24" name="Text 22"/>
          <p:cNvSpPr/>
          <p:nvPr/>
        </p:nvSpPr>
        <p:spPr>
          <a:xfrm>
            <a:off x="2549850" y="5268565"/>
            <a:ext cx="1570438" cy="4052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Language confusion, jargon</a:t>
            </a:r>
            <a:endParaRPr lang="en-US" sz="1600" dirty="0"/>
          </a:p>
        </p:txBody>
      </p:sp>
      <p:sp>
        <p:nvSpPr>
          <p:cNvPr id="25" name="Shape 23"/>
          <p:cNvSpPr/>
          <p:nvPr/>
        </p:nvSpPr>
        <p:spPr>
          <a:xfrm>
            <a:off x="4593108" y="1114504"/>
            <a:ext cx="7261163" cy="5741385"/>
          </a:xfrm>
          <a:custGeom>
            <a:avLst/>
            <a:gdLst/>
            <a:ahLst/>
            <a:cxnLst/>
            <a:rect l="l" t="t" r="r" b="b"/>
            <a:pathLst>
              <a:path w="7261163" h="5741385">
                <a:moveTo>
                  <a:pt x="67519" y="0"/>
                </a:moveTo>
                <a:lnTo>
                  <a:pt x="7193645" y="0"/>
                </a:lnTo>
                <a:cubicBezTo>
                  <a:pt x="7230934" y="0"/>
                  <a:pt x="7261163" y="30229"/>
                  <a:pt x="7261163" y="67519"/>
                </a:cubicBezTo>
                <a:lnTo>
                  <a:pt x="7261163" y="5673866"/>
                </a:lnTo>
                <a:cubicBezTo>
                  <a:pt x="7261163" y="5711156"/>
                  <a:pt x="7230934" y="5741385"/>
                  <a:pt x="7193645" y="5741385"/>
                </a:cubicBezTo>
                <a:lnTo>
                  <a:pt x="67519" y="5741385"/>
                </a:lnTo>
                <a:cubicBezTo>
                  <a:pt x="30229" y="5741385"/>
                  <a:pt x="0" y="5711156"/>
                  <a:pt x="0" y="5673866"/>
                </a:cubicBezTo>
                <a:lnTo>
                  <a:pt x="0" y="67519"/>
                </a:lnTo>
                <a:cubicBezTo>
                  <a:pt x="0" y="30254"/>
                  <a:pt x="30254" y="0"/>
                  <a:pt x="67519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26648" dist="84432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4745086" y="1317141"/>
            <a:ext cx="6957208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10000"/>
              </a:lnSpc>
            </a:pPr>
            <a:r>
              <a:rPr lang="en-US" sz="1596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The 5 Components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4795745" y="1975712"/>
            <a:ext cx="540366" cy="540366"/>
          </a:xfrm>
          <a:custGeom>
            <a:avLst/>
            <a:gdLst/>
            <a:ahLst/>
            <a:cxnLst/>
            <a:rect l="l" t="t" r="r" b="b"/>
            <a:pathLst>
              <a:path w="540366" h="540366">
                <a:moveTo>
                  <a:pt x="270183" y="0"/>
                </a:moveTo>
                <a:lnTo>
                  <a:pt x="270183" y="0"/>
                </a:lnTo>
                <a:cubicBezTo>
                  <a:pt x="419301" y="0"/>
                  <a:pt x="540366" y="121065"/>
                  <a:pt x="540366" y="270183"/>
                </a:cubicBezTo>
                <a:lnTo>
                  <a:pt x="540366" y="270183"/>
                </a:lnTo>
                <a:cubicBezTo>
                  <a:pt x="540366" y="419301"/>
                  <a:pt x="419301" y="540366"/>
                  <a:pt x="270183" y="540366"/>
                </a:cubicBezTo>
                <a:lnTo>
                  <a:pt x="270183" y="540366"/>
                </a:lnTo>
                <a:cubicBezTo>
                  <a:pt x="121065" y="540366"/>
                  <a:pt x="0" y="419301"/>
                  <a:pt x="0" y="270183"/>
                </a:cubicBezTo>
                <a:lnTo>
                  <a:pt x="0" y="270183"/>
                </a:lnTo>
                <a:cubicBezTo>
                  <a:pt x="0" y="121065"/>
                  <a:pt x="121065" y="0"/>
                  <a:pt x="270183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50659" dist="33773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5032287" y="2110803"/>
            <a:ext cx="168864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1</a:t>
            </a:r>
            <a:endParaRPr lang="en-US" sz="1600" dirty="0"/>
          </a:p>
        </p:txBody>
      </p:sp>
      <p:sp>
        <p:nvSpPr>
          <p:cNvPr id="29" name="Shape 27"/>
          <p:cNvSpPr/>
          <p:nvPr/>
        </p:nvSpPr>
        <p:spPr>
          <a:xfrm>
            <a:off x="5471202" y="1756188"/>
            <a:ext cx="6180432" cy="979413"/>
          </a:xfrm>
          <a:custGeom>
            <a:avLst/>
            <a:gdLst/>
            <a:ahLst/>
            <a:cxnLst/>
            <a:rect l="l" t="t" r="r" b="b"/>
            <a:pathLst>
              <a:path w="6180432" h="979413">
                <a:moveTo>
                  <a:pt x="67550" y="0"/>
                </a:moveTo>
                <a:lnTo>
                  <a:pt x="6112882" y="0"/>
                </a:lnTo>
                <a:cubicBezTo>
                  <a:pt x="6150189" y="0"/>
                  <a:pt x="6180432" y="30243"/>
                  <a:pt x="6180432" y="67550"/>
                </a:cubicBezTo>
                <a:lnTo>
                  <a:pt x="6180432" y="911863"/>
                </a:lnTo>
                <a:cubicBezTo>
                  <a:pt x="6180432" y="949145"/>
                  <a:pt x="6150164" y="979413"/>
                  <a:pt x="6112882" y="979413"/>
                </a:cubicBezTo>
                <a:lnTo>
                  <a:pt x="67550" y="979413"/>
                </a:lnTo>
                <a:cubicBezTo>
                  <a:pt x="30243" y="979413"/>
                  <a:pt x="0" y="949170"/>
                  <a:pt x="0" y="911863"/>
                </a:cubicBezTo>
                <a:lnTo>
                  <a:pt x="0" y="67550"/>
                </a:lnTo>
                <a:cubicBezTo>
                  <a:pt x="0" y="30268"/>
                  <a:pt x="30268" y="0"/>
                  <a:pt x="67550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8"/>
          <p:cNvSpPr/>
          <p:nvPr/>
        </p:nvSpPr>
        <p:spPr>
          <a:xfrm>
            <a:off x="5606294" y="1891280"/>
            <a:ext cx="5994681" cy="236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Sender</a:t>
            </a:r>
            <a:endParaRPr lang="en-US" sz="1600" dirty="0"/>
          </a:p>
        </p:txBody>
      </p:sp>
      <p:sp>
        <p:nvSpPr>
          <p:cNvPr id="31" name="Text 29"/>
          <p:cNvSpPr/>
          <p:nvPr/>
        </p:nvSpPr>
        <p:spPr>
          <a:xfrm>
            <a:off x="5606294" y="2161463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person with a message to send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5606294" y="2397873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E07A5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Example: Gary giving instructions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4795745" y="2955125"/>
            <a:ext cx="540366" cy="540366"/>
          </a:xfrm>
          <a:custGeom>
            <a:avLst/>
            <a:gdLst/>
            <a:ahLst/>
            <a:cxnLst/>
            <a:rect l="l" t="t" r="r" b="b"/>
            <a:pathLst>
              <a:path w="540366" h="540366">
                <a:moveTo>
                  <a:pt x="270183" y="0"/>
                </a:moveTo>
                <a:lnTo>
                  <a:pt x="270183" y="0"/>
                </a:lnTo>
                <a:cubicBezTo>
                  <a:pt x="419301" y="0"/>
                  <a:pt x="540366" y="121065"/>
                  <a:pt x="540366" y="270183"/>
                </a:cubicBezTo>
                <a:lnTo>
                  <a:pt x="540366" y="270183"/>
                </a:lnTo>
                <a:cubicBezTo>
                  <a:pt x="540366" y="419301"/>
                  <a:pt x="419301" y="540366"/>
                  <a:pt x="270183" y="540366"/>
                </a:cubicBezTo>
                <a:lnTo>
                  <a:pt x="270183" y="540366"/>
                </a:lnTo>
                <a:cubicBezTo>
                  <a:pt x="121065" y="540366"/>
                  <a:pt x="0" y="419301"/>
                  <a:pt x="0" y="270183"/>
                </a:cubicBezTo>
                <a:lnTo>
                  <a:pt x="0" y="270183"/>
                </a:lnTo>
                <a:cubicBezTo>
                  <a:pt x="0" y="121065"/>
                  <a:pt x="121065" y="0"/>
                  <a:pt x="270183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50659" dist="33773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4" name="Text 32"/>
          <p:cNvSpPr/>
          <p:nvPr/>
        </p:nvSpPr>
        <p:spPr>
          <a:xfrm>
            <a:off x="5013554" y="3090216"/>
            <a:ext cx="202637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2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5471202" y="2735601"/>
            <a:ext cx="6180432" cy="979413"/>
          </a:xfrm>
          <a:custGeom>
            <a:avLst/>
            <a:gdLst/>
            <a:ahLst/>
            <a:cxnLst/>
            <a:rect l="l" t="t" r="r" b="b"/>
            <a:pathLst>
              <a:path w="6180432" h="979413">
                <a:moveTo>
                  <a:pt x="67550" y="0"/>
                </a:moveTo>
                <a:lnTo>
                  <a:pt x="6112882" y="0"/>
                </a:lnTo>
                <a:cubicBezTo>
                  <a:pt x="6150189" y="0"/>
                  <a:pt x="6180432" y="30243"/>
                  <a:pt x="6180432" y="67550"/>
                </a:cubicBezTo>
                <a:lnTo>
                  <a:pt x="6180432" y="911863"/>
                </a:lnTo>
                <a:cubicBezTo>
                  <a:pt x="6180432" y="949145"/>
                  <a:pt x="6150164" y="979413"/>
                  <a:pt x="6112882" y="979413"/>
                </a:cubicBezTo>
                <a:lnTo>
                  <a:pt x="67550" y="979413"/>
                </a:lnTo>
                <a:cubicBezTo>
                  <a:pt x="30243" y="979413"/>
                  <a:pt x="0" y="949170"/>
                  <a:pt x="0" y="911863"/>
                </a:cubicBezTo>
                <a:lnTo>
                  <a:pt x="0" y="67550"/>
                </a:lnTo>
                <a:cubicBezTo>
                  <a:pt x="0" y="30268"/>
                  <a:pt x="30268" y="0"/>
                  <a:pt x="67550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5606294" y="2870693"/>
            <a:ext cx="5994681" cy="236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Encoder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5606294" y="3140875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How message becomes transmittable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5606294" y="3377285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Example: Gary speaking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4795745" y="3934537"/>
            <a:ext cx="540366" cy="540366"/>
          </a:xfrm>
          <a:custGeom>
            <a:avLst/>
            <a:gdLst/>
            <a:ahLst/>
            <a:cxnLst/>
            <a:rect l="l" t="t" r="r" b="b"/>
            <a:pathLst>
              <a:path w="540366" h="540366">
                <a:moveTo>
                  <a:pt x="270183" y="0"/>
                </a:moveTo>
                <a:lnTo>
                  <a:pt x="270183" y="0"/>
                </a:lnTo>
                <a:cubicBezTo>
                  <a:pt x="419301" y="0"/>
                  <a:pt x="540366" y="121065"/>
                  <a:pt x="540366" y="270183"/>
                </a:cubicBezTo>
                <a:lnTo>
                  <a:pt x="540366" y="270183"/>
                </a:lnTo>
                <a:cubicBezTo>
                  <a:pt x="540366" y="419301"/>
                  <a:pt x="419301" y="540366"/>
                  <a:pt x="270183" y="540366"/>
                </a:cubicBezTo>
                <a:lnTo>
                  <a:pt x="270183" y="540366"/>
                </a:lnTo>
                <a:cubicBezTo>
                  <a:pt x="121065" y="540366"/>
                  <a:pt x="0" y="419301"/>
                  <a:pt x="0" y="270183"/>
                </a:cubicBezTo>
                <a:lnTo>
                  <a:pt x="0" y="270183"/>
                </a:lnTo>
                <a:cubicBezTo>
                  <a:pt x="0" y="121065"/>
                  <a:pt x="121065" y="0"/>
                  <a:pt x="270183" y="0"/>
                </a:cubicBezTo>
                <a:close/>
              </a:path>
            </a:pathLst>
          </a:custGeom>
          <a:solidFill>
            <a:srgbClr val="8D99AE"/>
          </a:solidFill>
          <a:ln/>
          <a:effectLst>
            <a:outerShdw blurRad="50659" dist="33773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5013026" y="4069629"/>
            <a:ext cx="211080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3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5471202" y="3715014"/>
            <a:ext cx="6180432" cy="979413"/>
          </a:xfrm>
          <a:custGeom>
            <a:avLst/>
            <a:gdLst/>
            <a:ahLst/>
            <a:cxnLst/>
            <a:rect l="l" t="t" r="r" b="b"/>
            <a:pathLst>
              <a:path w="6180432" h="979413">
                <a:moveTo>
                  <a:pt x="67550" y="0"/>
                </a:moveTo>
                <a:lnTo>
                  <a:pt x="6112882" y="0"/>
                </a:lnTo>
                <a:cubicBezTo>
                  <a:pt x="6150189" y="0"/>
                  <a:pt x="6180432" y="30243"/>
                  <a:pt x="6180432" y="67550"/>
                </a:cubicBezTo>
                <a:lnTo>
                  <a:pt x="6180432" y="911863"/>
                </a:lnTo>
                <a:cubicBezTo>
                  <a:pt x="6180432" y="949145"/>
                  <a:pt x="6150164" y="979413"/>
                  <a:pt x="6112882" y="979413"/>
                </a:cubicBezTo>
                <a:lnTo>
                  <a:pt x="67550" y="979413"/>
                </a:lnTo>
                <a:cubicBezTo>
                  <a:pt x="30243" y="979413"/>
                  <a:pt x="0" y="949170"/>
                  <a:pt x="0" y="911863"/>
                </a:cubicBezTo>
                <a:lnTo>
                  <a:pt x="0" y="67550"/>
                </a:lnTo>
                <a:cubicBezTo>
                  <a:pt x="0" y="30268"/>
                  <a:pt x="30268" y="0"/>
                  <a:pt x="67550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Text 40"/>
          <p:cNvSpPr/>
          <p:nvPr/>
        </p:nvSpPr>
        <p:spPr>
          <a:xfrm>
            <a:off x="5606294" y="3850105"/>
            <a:ext cx="5994681" cy="236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Channel</a:t>
            </a:r>
            <a:endParaRPr lang="en-US" sz="1600" dirty="0"/>
          </a:p>
        </p:txBody>
      </p:sp>
      <p:sp>
        <p:nvSpPr>
          <p:cNvPr id="43" name="Text 41"/>
          <p:cNvSpPr/>
          <p:nvPr/>
        </p:nvSpPr>
        <p:spPr>
          <a:xfrm>
            <a:off x="5606294" y="4120288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How the message travels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5606294" y="4356698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Example: Air/sound in factory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4795745" y="4913950"/>
            <a:ext cx="540366" cy="540366"/>
          </a:xfrm>
          <a:custGeom>
            <a:avLst/>
            <a:gdLst/>
            <a:ahLst/>
            <a:cxnLst/>
            <a:rect l="l" t="t" r="r" b="b"/>
            <a:pathLst>
              <a:path w="540366" h="540366">
                <a:moveTo>
                  <a:pt x="270183" y="0"/>
                </a:moveTo>
                <a:lnTo>
                  <a:pt x="270183" y="0"/>
                </a:lnTo>
                <a:cubicBezTo>
                  <a:pt x="419301" y="0"/>
                  <a:pt x="540366" y="121065"/>
                  <a:pt x="540366" y="270183"/>
                </a:cubicBezTo>
                <a:lnTo>
                  <a:pt x="540366" y="270183"/>
                </a:lnTo>
                <a:cubicBezTo>
                  <a:pt x="540366" y="419301"/>
                  <a:pt x="419301" y="540366"/>
                  <a:pt x="270183" y="540366"/>
                </a:cubicBezTo>
                <a:lnTo>
                  <a:pt x="270183" y="540366"/>
                </a:lnTo>
                <a:cubicBezTo>
                  <a:pt x="121065" y="540366"/>
                  <a:pt x="0" y="419301"/>
                  <a:pt x="0" y="270183"/>
                </a:cubicBezTo>
                <a:lnTo>
                  <a:pt x="0" y="270183"/>
                </a:lnTo>
                <a:cubicBezTo>
                  <a:pt x="0" y="121065"/>
                  <a:pt x="121065" y="0"/>
                  <a:pt x="270183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50659" dist="33773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6" name="Text 44"/>
          <p:cNvSpPr/>
          <p:nvPr/>
        </p:nvSpPr>
        <p:spPr>
          <a:xfrm>
            <a:off x="5008409" y="5049042"/>
            <a:ext cx="219524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4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5471202" y="4694427"/>
            <a:ext cx="6180432" cy="979413"/>
          </a:xfrm>
          <a:custGeom>
            <a:avLst/>
            <a:gdLst/>
            <a:ahLst/>
            <a:cxnLst/>
            <a:rect l="l" t="t" r="r" b="b"/>
            <a:pathLst>
              <a:path w="6180432" h="979413">
                <a:moveTo>
                  <a:pt x="67550" y="0"/>
                </a:moveTo>
                <a:lnTo>
                  <a:pt x="6112882" y="0"/>
                </a:lnTo>
                <a:cubicBezTo>
                  <a:pt x="6150189" y="0"/>
                  <a:pt x="6180432" y="30243"/>
                  <a:pt x="6180432" y="67550"/>
                </a:cubicBezTo>
                <a:lnTo>
                  <a:pt x="6180432" y="911863"/>
                </a:lnTo>
                <a:cubicBezTo>
                  <a:pt x="6180432" y="949145"/>
                  <a:pt x="6150164" y="979413"/>
                  <a:pt x="6112882" y="979413"/>
                </a:cubicBezTo>
                <a:lnTo>
                  <a:pt x="67550" y="979413"/>
                </a:lnTo>
                <a:cubicBezTo>
                  <a:pt x="30243" y="979413"/>
                  <a:pt x="0" y="949170"/>
                  <a:pt x="0" y="911863"/>
                </a:cubicBezTo>
                <a:lnTo>
                  <a:pt x="0" y="67550"/>
                </a:lnTo>
                <a:cubicBezTo>
                  <a:pt x="0" y="30268"/>
                  <a:pt x="30268" y="0"/>
                  <a:pt x="67550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5606294" y="4829518"/>
            <a:ext cx="5994681" cy="236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Decoder</a:t>
            </a:r>
            <a:endParaRPr lang="en-US" sz="1600" dirty="0"/>
          </a:p>
        </p:txBody>
      </p:sp>
      <p:sp>
        <p:nvSpPr>
          <p:cNvPr id="49" name="Text 47"/>
          <p:cNvSpPr/>
          <p:nvPr/>
        </p:nvSpPr>
        <p:spPr>
          <a:xfrm>
            <a:off x="5606294" y="5099701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How listener understands message</a:t>
            </a:r>
            <a:endParaRPr lang="en-US" sz="1600" dirty="0"/>
          </a:p>
        </p:txBody>
      </p:sp>
      <p:sp>
        <p:nvSpPr>
          <p:cNvPr id="50" name="Text 48"/>
          <p:cNvSpPr/>
          <p:nvPr/>
        </p:nvSpPr>
        <p:spPr>
          <a:xfrm>
            <a:off x="5606294" y="5336111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Example: Workers hearing &amp; processing</a:t>
            </a:r>
            <a:endParaRPr lang="en-US" sz="1600" dirty="0"/>
          </a:p>
        </p:txBody>
      </p:sp>
      <p:sp>
        <p:nvSpPr>
          <p:cNvPr id="51" name="Shape 49"/>
          <p:cNvSpPr/>
          <p:nvPr/>
        </p:nvSpPr>
        <p:spPr>
          <a:xfrm>
            <a:off x="4795745" y="5893363"/>
            <a:ext cx="540366" cy="540366"/>
          </a:xfrm>
          <a:custGeom>
            <a:avLst/>
            <a:gdLst/>
            <a:ahLst/>
            <a:cxnLst/>
            <a:rect l="l" t="t" r="r" b="b"/>
            <a:pathLst>
              <a:path w="540366" h="540366">
                <a:moveTo>
                  <a:pt x="270183" y="0"/>
                </a:moveTo>
                <a:lnTo>
                  <a:pt x="270183" y="0"/>
                </a:lnTo>
                <a:cubicBezTo>
                  <a:pt x="419301" y="0"/>
                  <a:pt x="540366" y="121065"/>
                  <a:pt x="540366" y="270183"/>
                </a:cubicBezTo>
                <a:lnTo>
                  <a:pt x="540366" y="270183"/>
                </a:lnTo>
                <a:cubicBezTo>
                  <a:pt x="540366" y="419301"/>
                  <a:pt x="419301" y="540366"/>
                  <a:pt x="270183" y="540366"/>
                </a:cubicBezTo>
                <a:lnTo>
                  <a:pt x="270183" y="540366"/>
                </a:lnTo>
                <a:cubicBezTo>
                  <a:pt x="121065" y="540366"/>
                  <a:pt x="0" y="419301"/>
                  <a:pt x="0" y="270183"/>
                </a:cubicBezTo>
                <a:lnTo>
                  <a:pt x="0" y="270183"/>
                </a:lnTo>
                <a:cubicBezTo>
                  <a:pt x="0" y="121065"/>
                  <a:pt x="121065" y="0"/>
                  <a:pt x="270183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50659" dist="33773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2" name="Text 50"/>
          <p:cNvSpPr/>
          <p:nvPr/>
        </p:nvSpPr>
        <p:spPr>
          <a:xfrm>
            <a:off x="5014081" y="6028454"/>
            <a:ext cx="202637" cy="27018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96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5</a:t>
            </a:r>
            <a:endParaRPr lang="en-US" sz="1600" dirty="0"/>
          </a:p>
        </p:txBody>
      </p:sp>
      <p:sp>
        <p:nvSpPr>
          <p:cNvPr id="53" name="Shape 51"/>
          <p:cNvSpPr/>
          <p:nvPr/>
        </p:nvSpPr>
        <p:spPr>
          <a:xfrm>
            <a:off x="5471202" y="5673839"/>
            <a:ext cx="6180432" cy="979413"/>
          </a:xfrm>
          <a:custGeom>
            <a:avLst/>
            <a:gdLst/>
            <a:ahLst/>
            <a:cxnLst/>
            <a:rect l="l" t="t" r="r" b="b"/>
            <a:pathLst>
              <a:path w="6180432" h="979413">
                <a:moveTo>
                  <a:pt x="67550" y="0"/>
                </a:moveTo>
                <a:lnTo>
                  <a:pt x="6112882" y="0"/>
                </a:lnTo>
                <a:cubicBezTo>
                  <a:pt x="6150189" y="0"/>
                  <a:pt x="6180432" y="30243"/>
                  <a:pt x="6180432" y="67550"/>
                </a:cubicBezTo>
                <a:lnTo>
                  <a:pt x="6180432" y="911863"/>
                </a:lnTo>
                <a:cubicBezTo>
                  <a:pt x="6180432" y="949145"/>
                  <a:pt x="6150164" y="979413"/>
                  <a:pt x="6112882" y="979413"/>
                </a:cubicBezTo>
                <a:lnTo>
                  <a:pt x="67550" y="979413"/>
                </a:lnTo>
                <a:cubicBezTo>
                  <a:pt x="30243" y="979413"/>
                  <a:pt x="0" y="949170"/>
                  <a:pt x="0" y="911863"/>
                </a:cubicBezTo>
                <a:lnTo>
                  <a:pt x="0" y="67550"/>
                </a:lnTo>
                <a:cubicBezTo>
                  <a:pt x="0" y="30268"/>
                  <a:pt x="30268" y="0"/>
                  <a:pt x="67550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4" name="Text 52"/>
          <p:cNvSpPr/>
          <p:nvPr/>
        </p:nvSpPr>
        <p:spPr>
          <a:xfrm>
            <a:off x="5606294" y="5808931"/>
            <a:ext cx="5994681" cy="236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3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Receiver</a:t>
            </a:r>
            <a:endParaRPr lang="en-US" sz="1600" dirty="0"/>
          </a:p>
        </p:txBody>
      </p:sp>
      <p:sp>
        <p:nvSpPr>
          <p:cNvPr id="55" name="Text 53"/>
          <p:cNvSpPr/>
          <p:nvPr/>
        </p:nvSpPr>
        <p:spPr>
          <a:xfrm>
            <a:off x="5606294" y="6079114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person getting the message</a:t>
            </a:r>
            <a:endParaRPr lang="en-US" sz="1600" dirty="0"/>
          </a:p>
        </p:txBody>
      </p:sp>
      <p:sp>
        <p:nvSpPr>
          <p:cNvPr id="56" name="Text 54"/>
          <p:cNvSpPr/>
          <p:nvPr/>
        </p:nvSpPr>
        <p:spPr>
          <a:xfrm>
            <a:off x="5606294" y="6315524"/>
            <a:ext cx="5977795" cy="2026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64" b="1" dirty="0">
                <a:solidFill>
                  <a:srgbClr val="E07A5F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Example: The workers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69175" y="479927"/>
            <a:ext cx="443010" cy="443010"/>
          </a:xfrm>
          <a:custGeom>
            <a:avLst/>
            <a:gdLst/>
            <a:ahLst/>
            <a:cxnLst/>
            <a:rect l="l" t="t" r="r" b="b"/>
            <a:pathLst>
              <a:path w="443010" h="443010">
                <a:moveTo>
                  <a:pt x="73836" y="0"/>
                </a:moveTo>
                <a:lnTo>
                  <a:pt x="369173" y="0"/>
                </a:lnTo>
                <a:cubicBezTo>
                  <a:pt x="409925" y="0"/>
                  <a:pt x="443010" y="33085"/>
                  <a:pt x="443010" y="73836"/>
                </a:cubicBezTo>
                <a:lnTo>
                  <a:pt x="443010" y="369173"/>
                </a:lnTo>
                <a:cubicBezTo>
                  <a:pt x="443010" y="409925"/>
                  <a:pt x="409925" y="443010"/>
                  <a:pt x="369173" y="443010"/>
                </a:cubicBezTo>
                <a:lnTo>
                  <a:pt x="73836" y="443010"/>
                </a:lnTo>
                <a:cubicBezTo>
                  <a:pt x="33085" y="443010"/>
                  <a:pt x="0" y="409925"/>
                  <a:pt x="0" y="369173"/>
                </a:cubicBezTo>
                <a:lnTo>
                  <a:pt x="0" y="73836"/>
                </a:lnTo>
                <a:cubicBezTo>
                  <a:pt x="0" y="33085"/>
                  <a:pt x="33085" y="0"/>
                  <a:pt x="73836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478197" y="553762"/>
            <a:ext cx="332257" cy="295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44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#1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59855" y="369175"/>
            <a:ext cx="5999092" cy="221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63" b="1" kern="0" spc="58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COMMUNICATION BARRIER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959855" y="590680"/>
            <a:ext cx="6146762" cy="443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488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Barrier #1—Environmental Noise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369175" y="1218277"/>
            <a:ext cx="6617460" cy="1550534"/>
          </a:xfrm>
          <a:custGeom>
            <a:avLst/>
            <a:gdLst/>
            <a:ahLst/>
            <a:cxnLst/>
            <a:rect l="l" t="t" r="r" b="b"/>
            <a:pathLst>
              <a:path w="6617460" h="1550534">
                <a:moveTo>
                  <a:pt x="73836" y="0"/>
                </a:moveTo>
                <a:lnTo>
                  <a:pt x="6543623" y="0"/>
                </a:lnTo>
                <a:cubicBezTo>
                  <a:pt x="6584402" y="0"/>
                  <a:pt x="6617460" y="33058"/>
                  <a:pt x="6617460" y="73836"/>
                </a:cubicBezTo>
                <a:lnTo>
                  <a:pt x="6617460" y="1476698"/>
                </a:lnTo>
                <a:cubicBezTo>
                  <a:pt x="6617460" y="1517477"/>
                  <a:pt x="6584402" y="1550534"/>
                  <a:pt x="6543623" y="1550534"/>
                </a:cubicBezTo>
                <a:lnTo>
                  <a:pt x="73836" y="1550534"/>
                </a:lnTo>
                <a:cubicBezTo>
                  <a:pt x="33058" y="1550534"/>
                  <a:pt x="0" y="1517477"/>
                  <a:pt x="0" y="1476698"/>
                </a:cubicBezTo>
                <a:lnTo>
                  <a:pt x="0" y="73836"/>
                </a:lnTo>
                <a:cubicBezTo>
                  <a:pt x="0" y="33085"/>
                  <a:pt x="33085" y="0"/>
                  <a:pt x="73836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38441" dist="9229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90680" y="1439782"/>
            <a:ext cx="369175" cy="369175"/>
          </a:xfrm>
          <a:custGeom>
            <a:avLst/>
            <a:gdLst/>
            <a:ahLst/>
            <a:cxnLst/>
            <a:rect l="l" t="t" r="r" b="b"/>
            <a:pathLst>
              <a:path w="369175" h="369175">
                <a:moveTo>
                  <a:pt x="184587" y="0"/>
                </a:moveTo>
                <a:lnTo>
                  <a:pt x="184587" y="0"/>
                </a:lnTo>
                <a:cubicBezTo>
                  <a:pt x="286464" y="0"/>
                  <a:pt x="369175" y="82711"/>
                  <a:pt x="369175" y="184587"/>
                </a:cubicBezTo>
                <a:lnTo>
                  <a:pt x="369175" y="184587"/>
                </a:lnTo>
                <a:cubicBezTo>
                  <a:pt x="369175" y="286464"/>
                  <a:pt x="286464" y="369175"/>
                  <a:pt x="184587" y="369175"/>
                </a:cubicBezTo>
                <a:lnTo>
                  <a:pt x="184587" y="369175"/>
                </a:lnTo>
                <a:cubicBezTo>
                  <a:pt x="82711" y="369175"/>
                  <a:pt x="0" y="286464"/>
                  <a:pt x="0" y="184587"/>
                </a:cubicBezTo>
                <a:lnTo>
                  <a:pt x="0" y="184587"/>
                </a:lnTo>
                <a:cubicBezTo>
                  <a:pt x="0" y="82711"/>
                  <a:pt x="82711" y="0"/>
                  <a:pt x="184587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070607" y="1476699"/>
            <a:ext cx="1236736" cy="295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44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What is it?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90680" y="1956627"/>
            <a:ext cx="6266743" cy="590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453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Physical distractions</a:t>
            </a:r>
            <a:r>
              <a:rPr lang="en-US" sz="1453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in the workplace that prevent messages from being heard clearly.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387634" y="2916481"/>
            <a:ext cx="6599001" cy="3940942"/>
          </a:xfrm>
          <a:custGeom>
            <a:avLst/>
            <a:gdLst/>
            <a:ahLst/>
            <a:cxnLst/>
            <a:rect l="l" t="t" r="r" b="b"/>
            <a:pathLst>
              <a:path w="6599001" h="3940942">
                <a:moveTo>
                  <a:pt x="36917" y="0"/>
                </a:moveTo>
                <a:lnTo>
                  <a:pt x="6525148" y="0"/>
                </a:lnTo>
                <a:cubicBezTo>
                  <a:pt x="6565936" y="0"/>
                  <a:pt x="6599001" y="33065"/>
                  <a:pt x="6599001" y="73853"/>
                </a:cubicBezTo>
                <a:lnTo>
                  <a:pt x="6599001" y="3867088"/>
                </a:lnTo>
                <a:cubicBezTo>
                  <a:pt x="6599001" y="3907876"/>
                  <a:pt x="6565936" y="3940942"/>
                  <a:pt x="6525148" y="3940942"/>
                </a:cubicBezTo>
                <a:lnTo>
                  <a:pt x="36917" y="3940942"/>
                </a:lnTo>
                <a:cubicBezTo>
                  <a:pt x="16529" y="3940942"/>
                  <a:pt x="0" y="3924413"/>
                  <a:pt x="0" y="3904024"/>
                </a:cubicBezTo>
                <a:lnTo>
                  <a:pt x="0" y="36917"/>
                </a:lnTo>
                <a:cubicBezTo>
                  <a:pt x="0" y="16542"/>
                  <a:pt x="16542" y="0"/>
                  <a:pt x="3691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5376" dist="36917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1" name="Shape 9"/>
          <p:cNvSpPr/>
          <p:nvPr/>
        </p:nvSpPr>
        <p:spPr>
          <a:xfrm>
            <a:off x="387634" y="2916481"/>
            <a:ext cx="36917" cy="3940942"/>
          </a:xfrm>
          <a:custGeom>
            <a:avLst/>
            <a:gdLst/>
            <a:ahLst/>
            <a:cxnLst/>
            <a:rect l="l" t="t" r="r" b="b"/>
            <a:pathLst>
              <a:path w="36917" h="3940942">
                <a:moveTo>
                  <a:pt x="36917" y="0"/>
                </a:moveTo>
                <a:lnTo>
                  <a:pt x="36917" y="0"/>
                </a:lnTo>
                <a:lnTo>
                  <a:pt x="36917" y="3940942"/>
                </a:lnTo>
                <a:lnTo>
                  <a:pt x="36917" y="3940942"/>
                </a:lnTo>
                <a:cubicBezTo>
                  <a:pt x="16529" y="3940942"/>
                  <a:pt x="0" y="3924413"/>
                  <a:pt x="0" y="3904024"/>
                </a:cubicBezTo>
                <a:lnTo>
                  <a:pt x="0" y="36917"/>
                </a:lnTo>
                <a:cubicBezTo>
                  <a:pt x="0" y="16542"/>
                  <a:pt x="16542" y="0"/>
                  <a:pt x="36917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2" name="Shape 10"/>
          <p:cNvSpPr/>
          <p:nvPr/>
        </p:nvSpPr>
        <p:spPr>
          <a:xfrm>
            <a:off x="627597" y="3137986"/>
            <a:ext cx="369175" cy="369175"/>
          </a:xfrm>
          <a:custGeom>
            <a:avLst/>
            <a:gdLst/>
            <a:ahLst/>
            <a:cxnLst/>
            <a:rect l="l" t="t" r="r" b="b"/>
            <a:pathLst>
              <a:path w="369175" h="369175">
                <a:moveTo>
                  <a:pt x="184587" y="0"/>
                </a:moveTo>
                <a:lnTo>
                  <a:pt x="184587" y="0"/>
                </a:lnTo>
                <a:cubicBezTo>
                  <a:pt x="286464" y="0"/>
                  <a:pt x="369175" y="82711"/>
                  <a:pt x="369175" y="184587"/>
                </a:cubicBezTo>
                <a:lnTo>
                  <a:pt x="369175" y="184587"/>
                </a:lnTo>
                <a:cubicBezTo>
                  <a:pt x="369175" y="286464"/>
                  <a:pt x="286464" y="369175"/>
                  <a:pt x="184587" y="369175"/>
                </a:cubicBezTo>
                <a:lnTo>
                  <a:pt x="184587" y="369175"/>
                </a:lnTo>
                <a:cubicBezTo>
                  <a:pt x="82711" y="369175"/>
                  <a:pt x="0" y="286464"/>
                  <a:pt x="0" y="184587"/>
                </a:cubicBezTo>
                <a:lnTo>
                  <a:pt x="0" y="184587"/>
                </a:lnTo>
                <a:cubicBezTo>
                  <a:pt x="0" y="82711"/>
                  <a:pt x="82711" y="0"/>
                  <a:pt x="184587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1107525" y="3174904"/>
            <a:ext cx="2584224" cy="295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44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In Flight Foods' Factory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627597" y="3691749"/>
            <a:ext cx="295340" cy="295340"/>
          </a:xfrm>
          <a:custGeom>
            <a:avLst/>
            <a:gdLst/>
            <a:ahLst/>
            <a:cxnLst/>
            <a:rect l="l" t="t" r="r" b="b"/>
            <a:pathLst>
              <a:path w="295340" h="295340">
                <a:moveTo>
                  <a:pt x="147670" y="0"/>
                </a:moveTo>
                <a:lnTo>
                  <a:pt x="147670" y="0"/>
                </a:lnTo>
                <a:cubicBezTo>
                  <a:pt x="229171" y="0"/>
                  <a:pt x="295340" y="66169"/>
                  <a:pt x="295340" y="147670"/>
                </a:cubicBezTo>
                <a:lnTo>
                  <a:pt x="295340" y="147670"/>
                </a:lnTo>
                <a:cubicBezTo>
                  <a:pt x="295340" y="229171"/>
                  <a:pt x="229171" y="295340"/>
                  <a:pt x="147670" y="295340"/>
                </a:cubicBezTo>
                <a:lnTo>
                  <a:pt x="147670" y="295340"/>
                </a:lnTo>
                <a:cubicBezTo>
                  <a:pt x="66169" y="295340"/>
                  <a:pt x="0" y="229171"/>
                  <a:pt x="0" y="147670"/>
                </a:cubicBezTo>
                <a:lnTo>
                  <a:pt x="0" y="147670"/>
                </a:lnTo>
                <a:cubicBezTo>
                  <a:pt x="0" y="66169"/>
                  <a:pt x="66169" y="0"/>
                  <a:pt x="14767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033690" y="3654831"/>
            <a:ext cx="2141214" cy="2584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8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Old Machines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033690" y="3913254"/>
            <a:ext cx="2131985" cy="221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63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Constantly clanking and banging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627597" y="4282428"/>
            <a:ext cx="295340" cy="295340"/>
          </a:xfrm>
          <a:custGeom>
            <a:avLst/>
            <a:gdLst/>
            <a:ahLst/>
            <a:cxnLst/>
            <a:rect l="l" t="t" r="r" b="b"/>
            <a:pathLst>
              <a:path w="295340" h="295340">
                <a:moveTo>
                  <a:pt x="147670" y="0"/>
                </a:moveTo>
                <a:lnTo>
                  <a:pt x="147670" y="0"/>
                </a:lnTo>
                <a:cubicBezTo>
                  <a:pt x="229171" y="0"/>
                  <a:pt x="295340" y="66169"/>
                  <a:pt x="295340" y="147670"/>
                </a:cubicBezTo>
                <a:lnTo>
                  <a:pt x="295340" y="147670"/>
                </a:lnTo>
                <a:cubicBezTo>
                  <a:pt x="295340" y="229171"/>
                  <a:pt x="229171" y="295340"/>
                  <a:pt x="147670" y="295340"/>
                </a:cubicBezTo>
                <a:lnTo>
                  <a:pt x="147670" y="295340"/>
                </a:lnTo>
                <a:cubicBezTo>
                  <a:pt x="66169" y="295340"/>
                  <a:pt x="0" y="229171"/>
                  <a:pt x="0" y="147670"/>
                </a:cubicBezTo>
                <a:lnTo>
                  <a:pt x="0" y="147670"/>
                </a:lnTo>
                <a:cubicBezTo>
                  <a:pt x="0" y="66169"/>
                  <a:pt x="66169" y="0"/>
                  <a:pt x="14767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1033690" y="4245511"/>
            <a:ext cx="2436554" cy="2584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8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"Madhouse" Environment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033690" y="4503933"/>
            <a:ext cx="2427325" cy="221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63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Gary's own description of the factory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627597" y="4873108"/>
            <a:ext cx="295340" cy="295340"/>
          </a:xfrm>
          <a:custGeom>
            <a:avLst/>
            <a:gdLst/>
            <a:ahLst/>
            <a:cxnLst/>
            <a:rect l="l" t="t" r="r" b="b"/>
            <a:pathLst>
              <a:path w="295340" h="295340">
                <a:moveTo>
                  <a:pt x="147670" y="0"/>
                </a:moveTo>
                <a:lnTo>
                  <a:pt x="147670" y="0"/>
                </a:lnTo>
                <a:cubicBezTo>
                  <a:pt x="229171" y="0"/>
                  <a:pt x="295340" y="66169"/>
                  <a:pt x="295340" y="147670"/>
                </a:cubicBezTo>
                <a:lnTo>
                  <a:pt x="295340" y="147670"/>
                </a:lnTo>
                <a:cubicBezTo>
                  <a:pt x="295340" y="229171"/>
                  <a:pt x="229171" y="295340"/>
                  <a:pt x="147670" y="295340"/>
                </a:cubicBezTo>
                <a:lnTo>
                  <a:pt x="147670" y="295340"/>
                </a:lnTo>
                <a:cubicBezTo>
                  <a:pt x="66169" y="295340"/>
                  <a:pt x="0" y="229171"/>
                  <a:pt x="0" y="147670"/>
                </a:cubicBezTo>
                <a:lnTo>
                  <a:pt x="0" y="147670"/>
                </a:lnTo>
                <a:cubicBezTo>
                  <a:pt x="0" y="66169"/>
                  <a:pt x="66169" y="0"/>
                  <a:pt x="14767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1033690" y="4836191"/>
            <a:ext cx="2390407" cy="2584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8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Cannot Hear Instructions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033690" y="5094613"/>
            <a:ext cx="2381178" cy="221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63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literally cannot hear clearly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627597" y="5463788"/>
            <a:ext cx="295340" cy="295340"/>
          </a:xfrm>
          <a:custGeom>
            <a:avLst/>
            <a:gdLst/>
            <a:ahLst/>
            <a:cxnLst/>
            <a:rect l="l" t="t" r="r" b="b"/>
            <a:pathLst>
              <a:path w="295340" h="295340">
                <a:moveTo>
                  <a:pt x="147670" y="0"/>
                </a:moveTo>
                <a:lnTo>
                  <a:pt x="147670" y="0"/>
                </a:lnTo>
                <a:cubicBezTo>
                  <a:pt x="229171" y="0"/>
                  <a:pt x="295340" y="66169"/>
                  <a:pt x="295340" y="147670"/>
                </a:cubicBezTo>
                <a:lnTo>
                  <a:pt x="295340" y="147670"/>
                </a:lnTo>
                <a:cubicBezTo>
                  <a:pt x="295340" y="229171"/>
                  <a:pt x="229171" y="295340"/>
                  <a:pt x="147670" y="295340"/>
                </a:cubicBezTo>
                <a:lnTo>
                  <a:pt x="147670" y="295340"/>
                </a:lnTo>
                <a:cubicBezTo>
                  <a:pt x="66169" y="295340"/>
                  <a:pt x="0" y="229171"/>
                  <a:pt x="0" y="147670"/>
                </a:cubicBezTo>
                <a:lnTo>
                  <a:pt x="0" y="147670"/>
                </a:lnTo>
                <a:cubicBezTo>
                  <a:pt x="0" y="66169"/>
                  <a:pt x="66169" y="0"/>
                  <a:pt x="14767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Text 22"/>
          <p:cNvSpPr/>
          <p:nvPr/>
        </p:nvSpPr>
        <p:spPr>
          <a:xfrm>
            <a:off x="1033690" y="5426871"/>
            <a:ext cx="2371949" cy="25842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08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Running Around</a:t>
            </a:r>
            <a:endParaRPr lang="en-US" sz="1600" dirty="0"/>
          </a:p>
        </p:txBody>
      </p:sp>
      <p:sp>
        <p:nvSpPr>
          <p:cNvPr id="25" name="Text 23"/>
          <p:cNvSpPr/>
          <p:nvPr/>
        </p:nvSpPr>
        <p:spPr>
          <a:xfrm>
            <a:off x="1033690" y="5685293"/>
            <a:ext cx="2362719" cy="221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63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shouting and repeating himself</a:t>
            </a:r>
            <a:endParaRPr lang="en-US" sz="1600" dirty="0"/>
          </a:p>
        </p:txBody>
      </p:sp>
      <p:sp>
        <p:nvSpPr>
          <p:cNvPr id="26" name="Shape 24"/>
          <p:cNvSpPr/>
          <p:nvPr/>
        </p:nvSpPr>
        <p:spPr>
          <a:xfrm>
            <a:off x="7206986" y="1218277"/>
            <a:ext cx="4614686" cy="2141214"/>
          </a:xfrm>
          <a:custGeom>
            <a:avLst/>
            <a:gdLst/>
            <a:ahLst/>
            <a:cxnLst/>
            <a:rect l="l" t="t" r="r" b="b"/>
            <a:pathLst>
              <a:path w="4614686" h="2141214">
                <a:moveTo>
                  <a:pt x="73829" y="0"/>
                </a:moveTo>
                <a:lnTo>
                  <a:pt x="4540857" y="0"/>
                </a:lnTo>
                <a:cubicBezTo>
                  <a:pt x="4581631" y="0"/>
                  <a:pt x="4614686" y="33054"/>
                  <a:pt x="4614686" y="73829"/>
                </a:cubicBezTo>
                <a:lnTo>
                  <a:pt x="4614686" y="2067385"/>
                </a:lnTo>
                <a:cubicBezTo>
                  <a:pt x="4614686" y="2108160"/>
                  <a:pt x="4581631" y="2141214"/>
                  <a:pt x="4540857" y="2141214"/>
                </a:cubicBezTo>
                <a:lnTo>
                  <a:pt x="73829" y="2141214"/>
                </a:lnTo>
                <a:cubicBezTo>
                  <a:pt x="33054" y="2141214"/>
                  <a:pt x="0" y="2108160"/>
                  <a:pt x="0" y="2067385"/>
                </a:cubicBezTo>
                <a:lnTo>
                  <a:pt x="0" y="73829"/>
                </a:lnTo>
                <a:cubicBezTo>
                  <a:pt x="0" y="33082"/>
                  <a:pt x="33082" y="0"/>
                  <a:pt x="73829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5376" dist="36917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7" name="Image 0" descr="https://kimi-web-img.moonshot.cn/img/www.wiltechacoustics.co.uk/41f76d265354b71b8847cf168d7ccd0a7cc18fea.jpg"/>
          <p:cNvPicPr>
            <a:picLocks noChangeAspect="1"/>
          </p:cNvPicPr>
          <p:nvPr/>
        </p:nvPicPr>
        <p:blipFill>
          <a:blip r:embed="rId3"/>
          <a:srcRect t="20667" b="20667"/>
          <a:stretch/>
        </p:blipFill>
        <p:spPr>
          <a:xfrm>
            <a:off x="7206986" y="1218277"/>
            <a:ext cx="4614686" cy="1624369"/>
          </a:xfrm>
          <a:prstGeom prst="roundRect">
            <a:avLst>
              <a:gd name="adj" fmla="val 3448"/>
            </a:avLst>
          </a:prstGeom>
        </p:spPr>
      </p:pic>
      <p:sp>
        <p:nvSpPr>
          <p:cNvPr id="28" name="Shape 25"/>
          <p:cNvSpPr/>
          <p:nvPr/>
        </p:nvSpPr>
        <p:spPr>
          <a:xfrm>
            <a:off x="7206986" y="2842646"/>
            <a:ext cx="4614686" cy="516845"/>
          </a:xfrm>
          <a:custGeom>
            <a:avLst/>
            <a:gdLst/>
            <a:ahLst/>
            <a:cxnLst/>
            <a:rect l="l" t="t" r="r" b="b"/>
            <a:pathLst>
              <a:path w="4614686" h="516845">
                <a:moveTo>
                  <a:pt x="0" y="0"/>
                </a:moveTo>
                <a:lnTo>
                  <a:pt x="4614686" y="0"/>
                </a:lnTo>
                <a:lnTo>
                  <a:pt x="4614686" y="516845"/>
                </a:lnTo>
                <a:lnTo>
                  <a:pt x="0" y="516845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6"/>
          <p:cNvSpPr/>
          <p:nvPr/>
        </p:nvSpPr>
        <p:spPr>
          <a:xfrm>
            <a:off x="7317738" y="2990316"/>
            <a:ext cx="4393181" cy="22150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163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Industrial Machinery Creating Constant Noise</a:t>
            </a:r>
            <a:endParaRPr lang="en-US" sz="1600" dirty="0"/>
          </a:p>
        </p:txBody>
      </p:sp>
      <p:sp>
        <p:nvSpPr>
          <p:cNvPr id="30" name="Shape 27"/>
          <p:cNvSpPr/>
          <p:nvPr/>
        </p:nvSpPr>
        <p:spPr>
          <a:xfrm>
            <a:off x="7206986" y="3507161"/>
            <a:ext cx="4614686" cy="3350262"/>
          </a:xfrm>
          <a:custGeom>
            <a:avLst/>
            <a:gdLst/>
            <a:ahLst/>
            <a:cxnLst/>
            <a:rect l="l" t="t" r="r" b="b"/>
            <a:pathLst>
              <a:path w="4614686" h="3350262">
                <a:moveTo>
                  <a:pt x="73840" y="0"/>
                </a:moveTo>
                <a:lnTo>
                  <a:pt x="4540846" y="0"/>
                </a:lnTo>
                <a:cubicBezTo>
                  <a:pt x="4581627" y="0"/>
                  <a:pt x="4614686" y="33059"/>
                  <a:pt x="4614686" y="73840"/>
                </a:cubicBezTo>
                <a:lnTo>
                  <a:pt x="4614686" y="3276422"/>
                </a:lnTo>
                <a:cubicBezTo>
                  <a:pt x="4614686" y="3317203"/>
                  <a:pt x="4581627" y="3350262"/>
                  <a:pt x="4540846" y="3350262"/>
                </a:cubicBezTo>
                <a:lnTo>
                  <a:pt x="73840" y="3350262"/>
                </a:lnTo>
                <a:cubicBezTo>
                  <a:pt x="33059" y="3350262"/>
                  <a:pt x="0" y="3317203"/>
                  <a:pt x="0" y="3276422"/>
                </a:cubicBezTo>
                <a:lnTo>
                  <a:pt x="0" y="73840"/>
                </a:lnTo>
                <a:cubicBezTo>
                  <a:pt x="0" y="33086"/>
                  <a:pt x="33086" y="0"/>
                  <a:pt x="73840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38441" dist="9229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1" name="Shape 28"/>
          <p:cNvSpPr/>
          <p:nvPr/>
        </p:nvSpPr>
        <p:spPr>
          <a:xfrm>
            <a:off x="7428491" y="3728666"/>
            <a:ext cx="369175" cy="369175"/>
          </a:xfrm>
          <a:custGeom>
            <a:avLst/>
            <a:gdLst/>
            <a:ahLst/>
            <a:cxnLst/>
            <a:rect l="l" t="t" r="r" b="b"/>
            <a:pathLst>
              <a:path w="369175" h="369175">
                <a:moveTo>
                  <a:pt x="184587" y="0"/>
                </a:moveTo>
                <a:lnTo>
                  <a:pt x="184587" y="0"/>
                </a:lnTo>
                <a:cubicBezTo>
                  <a:pt x="286464" y="0"/>
                  <a:pt x="369175" y="82711"/>
                  <a:pt x="369175" y="184587"/>
                </a:cubicBezTo>
                <a:lnTo>
                  <a:pt x="369175" y="184587"/>
                </a:lnTo>
                <a:cubicBezTo>
                  <a:pt x="369175" y="286464"/>
                  <a:pt x="286464" y="369175"/>
                  <a:pt x="184587" y="369175"/>
                </a:cubicBezTo>
                <a:lnTo>
                  <a:pt x="184587" y="369175"/>
                </a:lnTo>
                <a:cubicBezTo>
                  <a:pt x="82711" y="369175"/>
                  <a:pt x="0" y="286464"/>
                  <a:pt x="0" y="184587"/>
                </a:cubicBezTo>
                <a:lnTo>
                  <a:pt x="0" y="184587"/>
                </a:lnTo>
                <a:cubicBezTo>
                  <a:pt x="0" y="82711"/>
                  <a:pt x="82711" y="0"/>
                  <a:pt x="184587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29"/>
          <p:cNvSpPr/>
          <p:nvPr/>
        </p:nvSpPr>
        <p:spPr>
          <a:xfrm>
            <a:off x="7908418" y="3765584"/>
            <a:ext cx="2861105" cy="2953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744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Where It Hits in the Model</a:t>
            </a:r>
            <a:endParaRPr lang="en-US" sz="1600" dirty="0"/>
          </a:p>
        </p:txBody>
      </p:sp>
      <p:sp>
        <p:nvSpPr>
          <p:cNvPr id="33" name="Shape 30"/>
          <p:cNvSpPr/>
          <p:nvPr/>
        </p:nvSpPr>
        <p:spPr>
          <a:xfrm>
            <a:off x="7428491" y="4245511"/>
            <a:ext cx="4171676" cy="1799727"/>
          </a:xfrm>
          <a:custGeom>
            <a:avLst/>
            <a:gdLst/>
            <a:ahLst/>
            <a:cxnLst/>
            <a:rect l="l" t="t" r="r" b="b"/>
            <a:pathLst>
              <a:path w="4171676" h="1799727">
                <a:moveTo>
                  <a:pt x="73843" y="0"/>
                </a:moveTo>
                <a:lnTo>
                  <a:pt x="4097833" y="0"/>
                </a:lnTo>
                <a:cubicBezTo>
                  <a:pt x="4138615" y="0"/>
                  <a:pt x="4171676" y="33061"/>
                  <a:pt x="4171676" y="73843"/>
                </a:cubicBezTo>
                <a:lnTo>
                  <a:pt x="4171676" y="1725885"/>
                </a:lnTo>
                <a:cubicBezTo>
                  <a:pt x="4171676" y="1766667"/>
                  <a:pt x="4138615" y="1799727"/>
                  <a:pt x="4097833" y="1799727"/>
                </a:cubicBezTo>
                <a:lnTo>
                  <a:pt x="73843" y="1799727"/>
                </a:lnTo>
                <a:cubicBezTo>
                  <a:pt x="33061" y="1799727"/>
                  <a:pt x="0" y="1766667"/>
                  <a:pt x="0" y="1725885"/>
                </a:cubicBezTo>
                <a:lnTo>
                  <a:pt x="0" y="73843"/>
                </a:lnTo>
                <a:cubicBezTo>
                  <a:pt x="0" y="33088"/>
                  <a:pt x="33088" y="0"/>
                  <a:pt x="73843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Text 31"/>
          <p:cNvSpPr/>
          <p:nvPr/>
        </p:nvSpPr>
        <p:spPr>
          <a:xfrm>
            <a:off x="7543858" y="4430098"/>
            <a:ext cx="3940942" cy="33225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180" b="1" dirty="0">
                <a:solidFill>
                  <a:srgbClr val="E07A5F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THE CHANNEL STAGE</a:t>
            </a:r>
            <a:endParaRPr lang="en-US" sz="1600" dirty="0"/>
          </a:p>
        </p:txBody>
      </p:sp>
      <p:sp>
        <p:nvSpPr>
          <p:cNvPr id="35" name="Shape 32"/>
          <p:cNvSpPr/>
          <p:nvPr/>
        </p:nvSpPr>
        <p:spPr>
          <a:xfrm>
            <a:off x="7613078" y="4873108"/>
            <a:ext cx="3802501" cy="36917"/>
          </a:xfrm>
          <a:custGeom>
            <a:avLst/>
            <a:gdLst/>
            <a:ahLst/>
            <a:cxnLst/>
            <a:rect l="l" t="t" r="r" b="b"/>
            <a:pathLst>
              <a:path w="3802501" h="36917">
                <a:moveTo>
                  <a:pt x="0" y="0"/>
                </a:moveTo>
                <a:lnTo>
                  <a:pt x="3802501" y="0"/>
                </a:lnTo>
                <a:lnTo>
                  <a:pt x="3802501" y="36917"/>
                </a:lnTo>
                <a:lnTo>
                  <a:pt x="0" y="36917"/>
                </a:lnTo>
                <a:lnTo>
                  <a:pt x="0" y="0"/>
                </a:ln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3"/>
          <p:cNvSpPr/>
          <p:nvPr/>
        </p:nvSpPr>
        <p:spPr>
          <a:xfrm>
            <a:off x="7613078" y="5057696"/>
            <a:ext cx="3885565" cy="80295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08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message </a:t>
            </a:r>
            <a:r>
              <a:rPr lang="en-US" sz="1308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cannot travel clearly</a:t>
            </a:r>
            <a:r>
              <a:rPr lang="en-US" sz="1308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through all that noise. The channel is blocked by physical interference.</a:t>
            </a:r>
            <a:endParaRPr lang="en-US" sz="1600" dirty="0"/>
          </a:p>
        </p:txBody>
      </p:sp>
      <p:sp>
        <p:nvSpPr>
          <p:cNvPr id="37" name="Text 34"/>
          <p:cNvSpPr/>
          <p:nvPr/>
        </p:nvSpPr>
        <p:spPr>
          <a:xfrm>
            <a:off x="7713015" y="6192908"/>
            <a:ext cx="3959400" cy="4430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163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Think of it like a phone call with bad reception—static makes the listener hear something different.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4127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63501" y="0"/>
                </a:moveTo>
                <a:lnTo>
                  <a:pt x="317499" y="0"/>
                </a:lnTo>
                <a:cubicBezTo>
                  <a:pt x="352546" y="0"/>
                  <a:pt x="381000" y="28454"/>
                  <a:pt x="381000" y="63501"/>
                </a:cubicBezTo>
                <a:lnTo>
                  <a:pt x="381000" y="317499"/>
                </a:lnTo>
                <a:cubicBezTo>
                  <a:pt x="381000" y="352546"/>
                  <a:pt x="352546" y="381000"/>
                  <a:pt x="317499" y="381000"/>
                </a:cubicBezTo>
                <a:lnTo>
                  <a:pt x="63501" y="381000"/>
                </a:lnTo>
                <a:cubicBezTo>
                  <a:pt x="28454" y="381000"/>
                  <a:pt x="0" y="352546"/>
                  <a:pt x="0" y="317499"/>
                </a:cubicBezTo>
                <a:lnTo>
                  <a:pt x="0" y="63501"/>
                </a:lnTo>
                <a:cubicBezTo>
                  <a:pt x="0" y="28454"/>
                  <a:pt x="28454" y="0"/>
                  <a:pt x="63501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25500" y="317500"/>
            <a:ext cx="569118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kern="0" spc="50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EVIDENCE &amp; IMPACT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25500" y="508000"/>
            <a:ext cx="5818188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Environmental Noise—The Evidence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17500" y="1063625"/>
            <a:ext cx="7556500" cy="3921125"/>
          </a:xfrm>
          <a:custGeom>
            <a:avLst/>
            <a:gdLst/>
            <a:ahLst/>
            <a:cxnLst/>
            <a:rect l="l" t="t" r="r" b="b"/>
            <a:pathLst>
              <a:path w="7556500" h="3921125">
                <a:moveTo>
                  <a:pt x="31750" y="0"/>
                </a:moveTo>
                <a:lnTo>
                  <a:pt x="7524750" y="0"/>
                </a:lnTo>
                <a:cubicBezTo>
                  <a:pt x="7542273" y="0"/>
                  <a:pt x="7556500" y="14227"/>
                  <a:pt x="7556500" y="31750"/>
                </a:cubicBezTo>
                <a:lnTo>
                  <a:pt x="7556500" y="3857642"/>
                </a:lnTo>
                <a:cubicBezTo>
                  <a:pt x="7556500" y="3892703"/>
                  <a:pt x="7528078" y="3921125"/>
                  <a:pt x="7493017" y="3921125"/>
                </a:cubicBezTo>
                <a:lnTo>
                  <a:pt x="63483" y="3921125"/>
                </a:lnTo>
                <a:cubicBezTo>
                  <a:pt x="28422" y="3921125"/>
                  <a:pt x="0" y="3892703"/>
                  <a:pt x="0" y="3857642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317500" y="1063625"/>
            <a:ext cx="7556500" cy="31750"/>
          </a:xfrm>
          <a:custGeom>
            <a:avLst/>
            <a:gdLst/>
            <a:ahLst/>
            <a:cxnLst/>
            <a:rect l="l" t="t" r="r" b="b"/>
            <a:pathLst>
              <a:path w="7556500" h="31750">
                <a:moveTo>
                  <a:pt x="31750" y="0"/>
                </a:moveTo>
                <a:lnTo>
                  <a:pt x="7524750" y="0"/>
                </a:lnTo>
                <a:cubicBezTo>
                  <a:pt x="7542273" y="0"/>
                  <a:pt x="7556500" y="14227"/>
                  <a:pt x="7556500" y="31750"/>
                </a:cubicBezTo>
                <a:lnTo>
                  <a:pt x="7556500" y="31750"/>
                </a:lnTo>
                <a:lnTo>
                  <a:pt x="0" y="31750"/>
                </a:ln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08000" y="1270000"/>
            <a:ext cx="317500" cy="317500"/>
          </a:xfrm>
          <a:custGeom>
            <a:avLst/>
            <a:gdLst/>
            <a:ahLst/>
            <a:cxnLst/>
            <a:rect l="l" t="t" r="r" b="b"/>
            <a:pathLst>
              <a:path w="317500" h="317500">
                <a:moveTo>
                  <a:pt x="158750" y="0"/>
                </a:moveTo>
                <a:lnTo>
                  <a:pt x="158750" y="0"/>
                </a:lnTo>
                <a:cubicBezTo>
                  <a:pt x="246367" y="0"/>
                  <a:pt x="317500" y="71133"/>
                  <a:pt x="317500" y="158750"/>
                </a:cubicBezTo>
                <a:lnTo>
                  <a:pt x="317500" y="158750"/>
                </a:lnTo>
                <a:cubicBezTo>
                  <a:pt x="317500" y="246367"/>
                  <a:pt x="246367" y="317500"/>
                  <a:pt x="158750" y="317500"/>
                </a:cubicBezTo>
                <a:lnTo>
                  <a:pt x="158750" y="317500"/>
                </a:lnTo>
                <a:cubicBezTo>
                  <a:pt x="71133" y="317500"/>
                  <a:pt x="0" y="246367"/>
                  <a:pt x="0" y="158750"/>
                </a:cubicBezTo>
                <a:lnTo>
                  <a:pt x="0" y="158750"/>
                </a:lnTo>
                <a:cubicBezTo>
                  <a:pt x="0" y="71133"/>
                  <a:pt x="71133" y="0"/>
                  <a:pt x="158750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920750" y="1301750"/>
            <a:ext cx="2730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Real Examples from the Case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08000" y="171450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928688" y="1841500"/>
            <a:ext cx="3611563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"Madhouse" Description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928688" y="2095500"/>
            <a:ext cx="3603625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calls the factory a "madhouse" with constant machine noise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08000" y="250825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28688" y="2635250"/>
            <a:ext cx="288925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Can't Hear Instructions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928688" y="2889250"/>
            <a:ext cx="28813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can't hear instructions clearly the first time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508000" y="330200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928688" y="3429000"/>
            <a:ext cx="3913188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Time Wasted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928688" y="3683000"/>
            <a:ext cx="3905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wastes time running around trying to explain tasks multiple times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508000" y="409575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928688" y="4222750"/>
            <a:ext cx="29368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Bottleneck Created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928688" y="4476750"/>
            <a:ext cx="292893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noise creates a bottleneck at the "channel" stage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17500" y="5111750"/>
            <a:ext cx="7556500" cy="1063625"/>
          </a:xfrm>
          <a:custGeom>
            <a:avLst/>
            <a:gdLst/>
            <a:ahLst/>
            <a:cxnLst/>
            <a:rect l="l" t="t" r="r" b="b"/>
            <a:pathLst>
              <a:path w="7556500" h="1063625">
                <a:moveTo>
                  <a:pt x="63498" y="0"/>
                </a:moveTo>
                <a:lnTo>
                  <a:pt x="7493002" y="0"/>
                </a:lnTo>
                <a:cubicBezTo>
                  <a:pt x="7528071" y="0"/>
                  <a:pt x="7556500" y="28429"/>
                  <a:pt x="7556500" y="63498"/>
                </a:cubicBezTo>
                <a:lnTo>
                  <a:pt x="7556500" y="1000127"/>
                </a:lnTo>
                <a:cubicBezTo>
                  <a:pt x="7556500" y="1035196"/>
                  <a:pt x="7528071" y="1063625"/>
                  <a:pt x="7493002" y="1063625"/>
                </a:cubicBezTo>
                <a:lnTo>
                  <a:pt x="63498" y="1063625"/>
                </a:lnTo>
                <a:cubicBezTo>
                  <a:pt x="28429" y="1063625"/>
                  <a:pt x="0" y="1035196"/>
                  <a:pt x="0" y="1000127"/>
                </a:cubicBezTo>
                <a:lnTo>
                  <a:pt x="0" y="63498"/>
                </a:lnTo>
                <a:cubicBezTo>
                  <a:pt x="0" y="28453"/>
                  <a:pt x="28453" y="0"/>
                  <a:pt x="63498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436563" y="5270500"/>
            <a:ext cx="731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25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Bottom Line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440531" y="5556250"/>
            <a:ext cx="7310438" cy="4603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125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When it's too loud, people can't hear. When people can't hear, they make mistakes. That's why food quality is suffering.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8064500" y="1047750"/>
            <a:ext cx="3810000" cy="1714500"/>
          </a:xfrm>
          <a:custGeom>
            <a:avLst/>
            <a:gdLst/>
            <a:ahLst/>
            <a:cxnLst/>
            <a:rect l="l" t="t" r="r" b="b"/>
            <a:pathLst>
              <a:path w="3810000" h="1714500">
                <a:moveTo>
                  <a:pt x="63505" y="0"/>
                </a:moveTo>
                <a:lnTo>
                  <a:pt x="3746495" y="0"/>
                </a:lnTo>
                <a:cubicBezTo>
                  <a:pt x="3781568" y="0"/>
                  <a:pt x="3810000" y="28432"/>
                  <a:pt x="3810000" y="63505"/>
                </a:cubicBezTo>
                <a:lnTo>
                  <a:pt x="3810000" y="1650995"/>
                </a:lnTo>
                <a:cubicBezTo>
                  <a:pt x="3810000" y="1686068"/>
                  <a:pt x="3781568" y="1714500"/>
                  <a:pt x="3746495" y="1714500"/>
                </a:cubicBezTo>
                <a:lnTo>
                  <a:pt x="63505" y="1714500"/>
                </a:lnTo>
                <a:cubicBezTo>
                  <a:pt x="28432" y="1714500"/>
                  <a:pt x="0" y="1686068"/>
                  <a:pt x="0" y="1650995"/>
                </a:cubicBezTo>
                <a:lnTo>
                  <a:pt x="0" y="63505"/>
                </a:lnTo>
                <a:cubicBezTo>
                  <a:pt x="0" y="28456"/>
                  <a:pt x="28456" y="0"/>
                  <a:pt x="6350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5" name="Image 0" descr="https://kimi-web-img.moonshot.cn/img/commercial-acoustics.com/274049f7c135f69565ccd61377fe4acefede8d83.jpeg"/>
          <p:cNvPicPr>
            <a:picLocks noChangeAspect="1"/>
          </p:cNvPicPr>
          <p:nvPr/>
        </p:nvPicPr>
        <p:blipFill>
          <a:blip r:embed="rId3"/>
          <a:srcRect t="26153" b="26153"/>
          <a:stretch/>
        </p:blipFill>
        <p:spPr>
          <a:xfrm>
            <a:off x="8064500" y="1047750"/>
            <a:ext cx="3810000" cy="1270000"/>
          </a:xfrm>
          <a:prstGeom prst="roundRect">
            <a:avLst>
              <a:gd name="adj" fmla="val 3704"/>
            </a:avLst>
          </a:prstGeom>
        </p:spPr>
      </p:pic>
      <p:sp>
        <p:nvSpPr>
          <p:cNvPr id="26" name="Shape 23"/>
          <p:cNvSpPr/>
          <p:nvPr/>
        </p:nvSpPr>
        <p:spPr>
          <a:xfrm>
            <a:off x="8064500" y="2317750"/>
            <a:ext cx="3810000" cy="444500"/>
          </a:xfrm>
          <a:custGeom>
            <a:avLst/>
            <a:gdLst/>
            <a:ahLst/>
            <a:cxnLst/>
            <a:rect l="l" t="t" r="r" b="b"/>
            <a:pathLst>
              <a:path w="3810000" h="444500">
                <a:moveTo>
                  <a:pt x="0" y="0"/>
                </a:moveTo>
                <a:lnTo>
                  <a:pt x="3810000" y="0"/>
                </a:lnTo>
                <a:lnTo>
                  <a:pt x="3810000" y="444500"/>
                </a:lnTo>
                <a:lnTo>
                  <a:pt x="0" y="444500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4"/>
          <p:cNvSpPr/>
          <p:nvPr/>
        </p:nvSpPr>
        <p:spPr>
          <a:xfrm>
            <a:off x="8159750" y="2444750"/>
            <a:ext cx="3619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Need Protection from Excessive Noise</a:t>
            </a:r>
            <a:endParaRPr lang="en-US" sz="1600" dirty="0"/>
          </a:p>
        </p:txBody>
      </p:sp>
      <p:sp>
        <p:nvSpPr>
          <p:cNvPr id="28" name="Shape 25"/>
          <p:cNvSpPr/>
          <p:nvPr/>
        </p:nvSpPr>
        <p:spPr>
          <a:xfrm>
            <a:off x="8064500" y="2889250"/>
            <a:ext cx="3810000" cy="4000500"/>
          </a:xfrm>
          <a:custGeom>
            <a:avLst/>
            <a:gdLst/>
            <a:ahLst/>
            <a:cxnLst/>
            <a:rect l="l" t="t" r="r" b="b"/>
            <a:pathLst>
              <a:path w="3810000" h="4000500">
                <a:moveTo>
                  <a:pt x="63513" y="0"/>
                </a:moveTo>
                <a:lnTo>
                  <a:pt x="3746487" y="0"/>
                </a:lnTo>
                <a:cubicBezTo>
                  <a:pt x="3781564" y="0"/>
                  <a:pt x="3810000" y="28436"/>
                  <a:pt x="3810000" y="63513"/>
                </a:cubicBezTo>
                <a:lnTo>
                  <a:pt x="3810000" y="3936987"/>
                </a:lnTo>
                <a:cubicBezTo>
                  <a:pt x="3810000" y="3972064"/>
                  <a:pt x="3781564" y="4000500"/>
                  <a:pt x="3746487" y="4000500"/>
                </a:cubicBezTo>
                <a:lnTo>
                  <a:pt x="63513" y="4000500"/>
                </a:lnTo>
                <a:cubicBezTo>
                  <a:pt x="28436" y="4000500"/>
                  <a:pt x="0" y="3972064"/>
                  <a:pt x="0" y="3936987"/>
                </a:cubicBezTo>
                <a:lnTo>
                  <a:pt x="0" y="63513"/>
                </a:lnTo>
                <a:cubicBezTo>
                  <a:pt x="0" y="28459"/>
                  <a:pt x="28459" y="0"/>
                  <a:pt x="63513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Shape 26"/>
          <p:cNvSpPr/>
          <p:nvPr/>
        </p:nvSpPr>
        <p:spPr>
          <a:xfrm>
            <a:off x="8255000" y="3079750"/>
            <a:ext cx="317500" cy="317500"/>
          </a:xfrm>
          <a:custGeom>
            <a:avLst/>
            <a:gdLst/>
            <a:ahLst/>
            <a:cxnLst/>
            <a:rect l="l" t="t" r="r" b="b"/>
            <a:pathLst>
              <a:path w="317500" h="317500">
                <a:moveTo>
                  <a:pt x="158750" y="0"/>
                </a:moveTo>
                <a:lnTo>
                  <a:pt x="158750" y="0"/>
                </a:lnTo>
                <a:cubicBezTo>
                  <a:pt x="246367" y="0"/>
                  <a:pt x="317500" y="71133"/>
                  <a:pt x="317500" y="158750"/>
                </a:cubicBezTo>
                <a:lnTo>
                  <a:pt x="317500" y="158750"/>
                </a:lnTo>
                <a:cubicBezTo>
                  <a:pt x="317500" y="246367"/>
                  <a:pt x="246367" y="317500"/>
                  <a:pt x="158750" y="317500"/>
                </a:cubicBezTo>
                <a:lnTo>
                  <a:pt x="158750" y="317500"/>
                </a:lnTo>
                <a:cubicBezTo>
                  <a:pt x="71133" y="317500"/>
                  <a:pt x="0" y="246367"/>
                  <a:pt x="0" y="158750"/>
                </a:cubicBezTo>
                <a:lnTo>
                  <a:pt x="0" y="158750"/>
                </a:lnTo>
                <a:cubicBezTo>
                  <a:pt x="0" y="71133"/>
                  <a:pt x="71133" y="0"/>
                  <a:pt x="15875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7"/>
          <p:cNvSpPr/>
          <p:nvPr/>
        </p:nvSpPr>
        <p:spPr>
          <a:xfrm>
            <a:off x="8667750" y="3111500"/>
            <a:ext cx="1714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Research Support</a:t>
            </a:r>
            <a:endParaRPr lang="en-US" sz="1600" dirty="0"/>
          </a:p>
        </p:txBody>
      </p:sp>
      <p:sp>
        <p:nvSpPr>
          <p:cNvPr id="31" name="Shape 28"/>
          <p:cNvSpPr/>
          <p:nvPr/>
        </p:nvSpPr>
        <p:spPr>
          <a:xfrm>
            <a:off x="8255000" y="3524250"/>
            <a:ext cx="3429000" cy="857250"/>
          </a:xfrm>
          <a:custGeom>
            <a:avLst/>
            <a:gdLst/>
            <a:ahLst/>
            <a:cxnLst/>
            <a:rect l="l" t="t" r="r" b="b"/>
            <a:pathLst>
              <a:path w="3429000" h="857250">
                <a:moveTo>
                  <a:pt x="63497" y="0"/>
                </a:moveTo>
                <a:lnTo>
                  <a:pt x="3365503" y="0"/>
                </a:lnTo>
                <a:cubicBezTo>
                  <a:pt x="3400572" y="0"/>
                  <a:pt x="3429000" y="28428"/>
                  <a:pt x="3429000" y="63497"/>
                </a:cubicBezTo>
                <a:lnTo>
                  <a:pt x="3429000" y="793753"/>
                </a:lnTo>
                <a:cubicBezTo>
                  <a:pt x="3429000" y="828822"/>
                  <a:pt x="3400572" y="857250"/>
                  <a:pt x="3365503" y="857250"/>
                </a:cubicBezTo>
                <a:lnTo>
                  <a:pt x="63497" y="857250"/>
                </a:lnTo>
                <a:cubicBezTo>
                  <a:pt x="28428" y="857250"/>
                  <a:pt x="0" y="828822"/>
                  <a:pt x="0" y="793753"/>
                </a:cubicBezTo>
                <a:lnTo>
                  <a:pt x="0" y="63497"/>
                </a:lnTo>
                <a:cubicBezTo>
                  <a:pt x="0" y="28428"/>
                  <a:pt x="28428" y="0"/>
                  <a:pt x="63497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29"/>
          <p:cNvSpPr/>
          <p:nvPr/>
        </p:nvSpPr>
        <p:spPr>
          <a:xfrm>
            <a:off x="8675688" y="3651250"/>
            <a:ext cx="2944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Stans et al. (2017)</a:t>
            </a:r>
            <a:endParaRPr lang="en-US" sz="1600" dirty="0"/>
          </a:p>
        </p:txBody>
      </p:sp>
      <p:sp>
        <p:nvSpPr>
          <p:cNvPr id="33" name="Text 30"/>
          <p:cNvSpPr/>
          <p:nvPr/>
        </p:nvSpPr>
        <p:spPr>
          <a:xfrm>
            <a:off x="8675688" y="3873500"/>
            <a:ext cx="2944813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Acoustic environment directly impacts communication effectiveness</a:t>
            </a:r>
            <a:endParaRPr lang="en-US" sz="1600" dirty="0"/>
          </a:p>
        </p:txBody>
      </p:sp>
      <p:sp>
        <p:nvSpPr>
          <p:cNvPr id="34" name="Shape 31"/>
          <p:cNvSpPr/>
          <p:nvPr/>
        </p:nvSpPr>
        <p:spPr>
          <a:xfrm>
            <a:off x="8255000" y="4508500"/>
            <a:ext cx="3429000" cy="857250"/>
          </a:xfrm>
          <a:custGeom>
            <a:avLst/>
            <a:gdLst/>
            <a:ahLst/>
            <a:cxnLst/>
            <a:rect l="l" t="t" r="r" b="b"/>
            <a:pathLst>
              <a:path w="3429000" h="857250">
                <a:moveTo>
                  <a:pt x="63497" y="0"/>
                </a:moveTo>
                <a:lnTo>
                  <a:pt x="3365503" y="0"/>
                </a:lnTo>
                <a:cubicBezTo>
                  <a:pt x="3400572" y="0"/>
                  <a:pt x="3429000" y="28428"/>
                  <a:pt x="3429000" y="63497"/>
                </a:cubicBezTo>
                <a:lnTo>
                  <a:pt x="3429000" y="793753"/>
                </a:lnTo>
                <a:cubicBezTo>
                  <a:pt x="3429000" y="828822"/>
                  <a:pt x="3400572" y="857250"/>
                  <a:pt x="3365503" y="857250"/>
                </a:cubicBezTo>
                <a:lnTo>
                  <a:pt x="63497" y="857250"/>
                </a:lnTo>
                <a:cubicBezTo>
                  <a:pt x="28428" y="857250"/>
                  <a:pt x="0" y="828822"/>
                  <a:pt x="0" y="793753"/>
                </a:cubicBezTo>
                <a:lnTo>
                  <a:pt x="0" y="63497"/>
                </a:lnTo>
                <a:cubicBezTo>
                  <a:pt x="0" y="28428"/>
                  <a:pt x="28428" y="0"/>
                  <a:pt x="63497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2"/>
          <p:cNvSpPr/>
          <p:nvPr/>
        </p:nvSpPr>
        <p:spPr>
          <a:xfrm>
            <a:off x="8675688" y="4635500"/>
            <a:ext cx="2944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UiTM Study</a:t>
            </a:r>
            <a:endParaRPr lang="en-US" sz="1600" dirty="0"/>
          </a:p>
        </p:txBody>
      </p:sp>
      <p:sp>
        <p:nvSpPr>
          <p:cNvPr id="36" name="Text 33"/>
          <p:cNvSpPr/>
          <p:nvPr/>
        </p:nvSpPr>
        <p:spPr>
          <a:xfrm>
            <a:off x="8675688" y="4857750"/>
            <a:ext cx="2944813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in noisy environments must raise voices and get distracted</a:t>
            </a:r>
            <a:endParaRPr lang="en-US" sz="1600" dirty="0"/>
          </a:p>
        </p:txBody>
      </p:sp>
      <p:sp>
        <p:nvSpPr>
          <p:cNvPr id="37" name="Shape 34"/>
          <p:cNvSpPr/>
          <p:nvPr/>
        </p:nvSpPr>
        <p:spPr>
          <a:xfrm>
            <a:off x="8255000" y="5492750"/>
            <a:ext cx="3429000" cy="444500"/>
          </a:xfrm>
          <a:custGeom>
            <a:avLst/>
            <a:gdLst/>
            <a:ahLst/>
            <a:cxnLst/>
            <a:rect l="l" t="t" r="r" b="b"/>
            <a:pathLst>
              <a:path w="3429000" h="444500">
                <a:moveTo>
                  <a:pt x="63501" y="0"/>
                </a:moveTo>
                <a:lnTo>
                  <a:pt x="3365499" y="0"/>
                </a:lnTo>
                <a:cubicBezTo>
                  <a:pt x="3400570" y="0"/>
                  <a:pt x="3429000" y="28430"/>
                  <a:pt x="3429000" y="63501"/>
                </a:cubicBezTo>
                <a:lnTo>
                  <a:pt x="3429000" y="380999"/>
                </a:lnTo>
                <a:cubicBezTo>
                  <a:pt x="3429000" y="416070"/>
                  <a:pt x="3400570" y="444500"/>
                  <a:pt x="3365499" y="444500"/>
                </a:cubicBezTo>
                <a:lnTo>
                  <a:pt x="63501" y="444500"/>
                </a:lnTo>
                <a:cubicBezTo>
                  <a:pt x="28454" y="444500"/>
                  <a:pt x="0" y="416046"/>
                  <a:pt x="0" y="380999"/>
                </a:cubicBezTo>
                <a:lnTo>
                  <a:pt x="0" y="63501"/>
                </a:lnTo>
                <a:cubicBezTo>
                  <a:pt x="0" y="28454"/>
                  <a:pt x="28454" y="0"/>
                  <a:pt x="63501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5"/>
          <p:cNvSpPr/>
          <p:nvPr/>
        </p:nvSpPr>
        <p:spPr>
          <a:xfrm>
            <a:off x="8675688" y="5619750"/>
            <a:ext cx="27940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Excessive noise forces people to raise their voices</a:t>
            </a:r>
            <a:endParaRPr lang="en-US" sz="1600" dirty="0"/>
          </a:p>
        </p:txBody>
      </p:sp>
      <p:sp>
        <p:nvSpPr>
          <p:cNvPr id="39" name="Shape 36"/>
          <p:cNvSpPr/>
          <p:nvPr/>
        </p:nvSpPr>
        <p:spPr>
          <a:xfrm>
            <a:off x="8255000" y="6064250"/>
            <a:ext cx="3429000" cy="635000"/>
          </a:xfrm>
          <a:custGeom>
            <a:avLst/>
            <a:gdLst/>
            <a:ahLst/>
            <a:cxnLst/>
            <a:rect l="l" t="t" r="r" b="b"/>
            <a:pathLst>
              <a:path w="3429000" h="635000">
                <a:moveTo>
                  <a:pt x="63500" y="0"/>
                </a:moveTo>
                <a:lnTo>
                  <a:pt x="3365500" y="0"/>
                </a:lnTo>
                <a:cubicBezTo>
                  <a:pt x="3400547" y="0"/>
                  <a:pt x="3429000" y="28453"/>
                  <a:pt x="3429000" y="63500"/>
                </a:cubicBezTo>
                <a:lnTo>
                  <a:pt x="3429000" y="571500"/>
                </a:lnTo>
                <a:cubicBezTo>
                  <a:pt x="3429000" y="606547"/>
                  <a:pt x="3400547" y="635000"/>
                  <a:pt x="3365500" y="635000"/>
                </a:cubicBezTo>
                <a:lnTo>
                  <a:pt x="63500" y="635000"/>
                </a:lnTo>
                <a:cubicBezTo>
                  <a:pt x="28453" y="635000"/>
                  <a:pt x="0" y="606547"/>
                  <a:pt x="0" y="571500"/>
                </a:cubicBezTo>
                <a:lnTo>
                  <a:pt x="0" y="63500"/>
                </a:lnTo>
                <a:cubicBezTo>
                  <a:pt x="0" y="28453"/>
                  <a:pt x="28453" y="0"/>
                  <a:pt x="63500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7"/>
          <p:cNvSpPr/>
          <p:nvPr/>
        </p:nvSpPr>
        <p:spPr>
          <a:xfrm>
            <a:off x="8675688" y="6191250"/>
            <a:ext cx="2944813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Background noise causes distraction and missed information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58062" y="465480"/>
            <a:ext cx="429674" cy="429674"/>
          </a:xfrm>
          <a:custGeom>
            <a:avLst/>
            <a:gdLst/>
            <a:ahLst/>
            <a:cxnLst/>
            <a:rect l="l" t="t" r="r" b="b"/>
            <a:pathLst>
              <a:path w="429674" h="429674">
                <a:moveTo>
                  <a:pt x="71614" y="0"/>
                </a:moveTo>
                <a:lnTo>
                  <a:pt x="358060" y="0"/>
                </a:lnTo>
                <a:cubicBezTo>
                  <a:pt x="397585" y="0"/>
                  <a:pt x="429674" y="32089"/>
                  <a:pt x="429674" y="71614"/>
                </a:cubicBezTo>
                <a:lnTo>
                  <a:pt x="429674" y="358060"/>
                </a:lnTo>
                <a:cubicBezTo>
                  <a:pt x="429674" y="397611"/>
                  <a:pt x="397611" y="429674"/>
                  <a:pt x="358060" y="429674"/>
                </a:cubicBezTo>
                <a:lnTo>
                  <a:pt x="71614" y="429674"/>
                </a:lnTo>
                <a:cubicBezTo>
                  <a:pt x="32089" y="429674"/>
                  <a:pt x="0" y="397585"/>
                  <a:pt x="0" y="358060"/>
                </a:cubicBezTo>
                <a:lnTo>
                  <a:pt x="0" y="71614"/>
                </a:lnTo>
                <a:cubicBezTo>
                  <a:pt x="0" y="32089"/>
                  <a:pt x="32089" y="0"/>
                  <a:pt x="71614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443241" y="537093"/>
            <a:ext cx="367013" cy="2864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92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#2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30960" y="358062"/>
            <a:ext cx="5433586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b="1" kern="0" spc="56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COMMUNICATION BARRIER</a:t>
            </a:r>
            <a:endParaRPr lang="en-US" sz="1600" dirty="0"/>
          </a:p>
        </p:txBody>
      </p:sp>
      <p:sp>
        <p:nvSpPr>
          <p:cNvPr id="5" name="Text 3"/>
          <p:cNvSpPr/>
          <p:nvPr/>
        </p:nvSpPr>
        <p:spPr>
          <a:xfrm>
            <a:off x="930960" y="572899"/>
            <a:ext cx="5576811" cy="4296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383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Barrier #2—Language Barriers</a:t>
            </a:r>
            <a:endParaRPr lang="en-US" sz="1600" dirty="0"/>
          </a:p>
        </p:txBody>
      </p:sp>
      <p:sp>
        <p:nvSpPr>
          <p:cNvPr id="6" name="Shape 4"/>
          <p:cNvSpPr/>
          <p:nvPr/>
        </p:nvSpPr>
        <p:spPr>
          <a:xfrm>
            <a:off x="358062" y="1181604"/>
            <a:ext cx="6785269" cy="2327401"/>
          </a:xfrm>
          <a:custGeom>
            <a:avLst/>
            <a:gdLst/>
            <a:ahLst/>
            <a:cxnLst/>
            <a:rect l="l" t="t" r="r" b="b"/>
            <a:pathLst>
              <a:path w="6785269" h="2327401">
                <a:moveTo>
                  <a:pt x="71614" y="0"/>
                </a:moveTo>
                <a:lnTo>
                  <a:pt x="6713655" y="0"/>
                </a:lnTo>
                <a:cubicBezTo>
                  <a:pt x="6753206" y="0"/>
                  <a:pt x="6785269" y="32063"/>
                  <a:pt x="6785269" y="71614"/>
                </a:cubicBezTo>
                <a:lnTo>
                  <a:pt x="6785269" y="2255787"/>
                </a:lnTo>
                <a:cubicBezTo>
                  <a:pt x="6785269" y="2295338"/>
                  <a:pt x="6753206" y="2327401"/>
                  <a:pt x="6713655" y="2327401"/>
                </a:cubicBezTo>
                <a:lnTo>
                  <a:pt x="71614" y="2327401"/>
                </a:lnTo>
                <a:cubicBezTo>
                  <a:pt x="32063" y="2327401"/>
                  <a:pt x="0" y="2295338"/>
                  <a:pt x="0" y="2255787"/>
                </a:cubicBezTo>
                <a:lnTo>
                  <a:pt x="0" y="71614"/>
                </a:lnTo>
                <a:cubicBezTo>
                  <a:pt x="0" y="32089"/>
                  <a:pt x="32089" y="0"/>
                  <a:pt x="71614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34273" dist="8951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72899" y="1396441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038379" y="1432247"/>
            <a:ext cx="1199507" cy="2864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92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What is it?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572899" y="1897727"/>
            <a:ext cx="6436159" cy="2506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69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When people </a:t>
            </a:r>
            <a:r>
              <a:rPr lang="en-US" sz="1269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can't understand each other</a:t>
            </a:r>
            <a:r>
              <a:rPr lang="en-US" sz="1269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properly due to:</a:t>
            </a:r>
            <a:endParaRPr lang="en-US" sz="1600" dirty="0"/>
          </a:p>
        </p:txBody>
      </p:sp>
      <p:sp>
        <p:nvSpPr>
          <p:cNvPr id="10" name="Shape 8"/>
          <p:cNvSpPr/>
          <p:nvPr/>
        </p:nvSpPr>
        <p:spPr>
          <a:xfrm>
            <a:off x="572899" y="2291595"/>
            <a:ext cx="286449" cy="286449"/>
          </a:xfrm>
          <a:custGeom>
            <a:avLst/>
            <a:gdLst/>
            <a:ahLst/>
            <a:cxnLst/>
            <a:rect l="l" t="t" r="r" b="b"/>
            <a:pathLst>
              <a:path w="286449" h="286449">
                <a:moveTo>
                  <a:pt x="143225" y="0"/>
                </a:moveTo>
                <a:lnTo>
                  <a:pt x="143225" y="0"/>
                </a:lnTo>
                <a:cubicBezTo>
                  <a:pt x="222273" y="0"/>
                  <a:pt x="286449" y="64177"/>
                  <a:pt x="286449" y="143225"/>
                </a:cubicBezTo>
                <a:lnTo>
                  <a:pt x="286449" y="143225"/>
                </a:lnTo>
                <a:cubicBezTo>
                  <a:pt x="286449" y="222273"/>
                  <a:pt x="222273" y="286449"/>
                  <a:pt x="143225" y="286449"/>
                </a:cubicBezTo>
                <a:lnTo>
                  <a:pt x="143225" y="286449"/>
                </a:lnTo>
                <a:cubicBezTo>
                  <a:pt x="64177" y="286449"/>
                  <a:pt x="0" y="222273"/>
                  <a:pt x="0" y="143225"/>
                </a:cubicBezTo>
                <a:lnTo>
                  <a:pt x="0" y="143225"/>
                </a:lnTo>
                <a:cubicBezTo>
                  <a:pt x="0" y="64177"/>
                  <a:pt x="64177" y="0"/>
                  <a:pt x="143225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966767" y="2327401"/>
            <a:ext cx="1673938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Different native languages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72899" y="2649656"/>
            <a:ext cx="286449" cy="286449"/>
          </a:xfrm>
          <a:custGeom>
            <a:avLst/>
            <a:gdLst/>
            <a:ahLst/>
            <a:cxnLst/>
            <a:rect l="l" t="t" r="r" b="b"/>
            <a:pathLst>
              <a:path w="286449" h="286449">
                <a:moveTo>
                  <a:pt x="143225" y="0"/>
                </a:moveTo>
                <a:lnTo>
                  <a:pt x="143225" y="0"/>
                </a:lnTo>
                <a:cubicBezTo>
                  <a:pt x="222273" y="0"/>
                  <a:pt x="286449" y="64177"/>
                  <a:pt x="286449" y="143225"/>
                </a:cubicBezTo>
                <a:lnTo>
                  <a:pt x="286449" y="143225"/>
                </a:lnTo>
                <a:cubicBezTo>
                  <a:pt x="286449" y="222273"/>
                  <a:pt x="222273" y="286449"/>
                  <a:pt x="143225" y="286449"/>
                </a:cubicBezTo>
                <a:lnTo>
                  <a:pt x="143225" y="286449"/>
                </a:lnTo>
                <a:cubicBezTo>
                  <a:pt x="64177" y="286449"/>
                  <a:pt x="0" y="222273"/>
                  <a:pt x="0" y="143225"/>
                </a:cubicBezTo>
                <a:lnTo>
                  <a:pt x="0" y="143225"/>
                </a:lnTo>
                <a:cubicBezTo>
                  <a:pt x="0" y="64177"/>
                  <a:pt x="64177" y="0"/>
                  <a:pt x="143225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66767" y="2685463"/>
            <a:ext cx="2202079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Limited fluency in shared language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572899" y="3007718"/>
            <a:ext cx="286449" cy="286449"/>
          </a:xfrm>
          <a:custGeom>
            <a:avLst/>
            <a:gdLst/>
            <a:ahLst/>
            <a:cxnLst/>
            <a:rect l="l" t="t" r="r" b="b"/>
            <a:pathLst>
              <a:path w="286449" h="286449">
                <a:moveTo>
                  <a:pt x="143225" y="0"/>
                </a:moveTo>
                <a:lnTo>
                  <a:pt x="143225" y="0"/>
                </a:lnTo>
                <a:cubicBezTo>
                  <a:pt x="222273" y="0"/>
                  <a:pt x="286449" y="64177"/>
                  <a:pt x="286449" y="143225"/>
                </a:cubicBezTo>
                <a:lnTo>
                  <a:pt x="286449" y="143225"/>
                </a:lnTo>
                <a:cubicBezTo>
                  <a:pt x="286449" y="222273"/>
                  <a:pt x="222273" y="286449"/>
                  <a:pt x="143225" y="286449"/>
                </a:cubicBezTo>
                <a:lnTo>
                  <a:pt x="143225" y="286449"/>
                </a:lnTo>
                <a:cubicBezTo>
                  <a:pt x="64177" y="286449"/>
                  <a:pt x="0" y="222273"/>
                  <a:pt x="0" y="143225"/>
                </a:cubicBezTo>
                <a:lnTo>
                  <a:pt x="0" y="143225"/>
                </a:lnTo>
                <a:cubicBezTo>
                  <a:pt x="0" y="64177"/>
                  <a:pt x="64177" y="0"/>
                  <a:pt x="143225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966767" y="3043524"/>
            <a:ext cx="1933533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Use of jargon or unclear terms</a:t>
            </a:r>
            <a:endParaRPr lang="en-US" sz="1600" dirty="0"/>
          </a:p>
        </p:txBody>
      </p:sp>
      <p:sp>
        <p:nvSpPr>
          <p:cNvPr id="16" name="Shape 14"/>
          <p:cNvSpPr/>
          <p:nvPr/>
        </p:nvSpPr>
        <p:spPr>
          <a:xfrm>
            <a:off x="375965" y="3652229"/>
            <a:ext cx="6767366" cy="3204652"/>
          </a:xfrm>
          <a:custGeom>
            <a:avLst/>
            <a:gdLst/>
            <a:ahLst/>
            <a:cxnLst/>
            <a:rect l="l" t="t" r="r" b="b"/>
            <a:pathLst>
              <a:path w="6767366" h="3204652">
                <a:moveTo>
                  <a:pt x="35806" y="0"/>
                </a:moveTo>
                <a:lnTo>
                  <a:pt x="6695742" y="0"/>
                </a:lnTo>
                <a:cubicBezTo>
                  <a:pt x="6735298" y="0"/>
                  <a:pt x="6767366" y="32067"/>
                  <a:pt x="6767366" y="71624"/>
                </a:cubicBezTo>
                <a:lnTo>
                  <a:pt x="6767366" y="3133028"/>
                </a:lnTo>
                <a:cubicBezTo>
                  <a:pt x="6767366" y="3172585"/>
                  <a:pt x="6735298" y="3204652"/>
                  <a:pt x="6695742" y="3204652"/>
                </a:cubicBezTo>
                <a:lnTo>
                  <a:pt x="35806" y="3204652"/>
                </a:lnTo>
                <a:cubicBezTo>
                  <a:pt x="16031" y="3204652"/>
                  <a:pt x="0" y="3188621"/>
                  <a:pt x="0" y="3168846"/>
                </a:cubicBezTo>
                <a:lnTo>
                  <a:pt x="0" y="35806"/>
                </a:lnTo>
                <a:cubicBezTo>
                  <a:pt x="0" y="16044"/>
                  <a:pt x="16044" y="0"/>
                  <a:pt x="35806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709" dist="35806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7" name="Shape 15"/>
          <p:cNvSpPr/>
          <p:nvPr/>
        </p:nvSpPr>
        <p:spPr>
          <a:xfrm>
            <a:off x="375965" y="3652229"/>
            <a:ext cx="35806" cy="3204652"/>
          </a:xfrm>
          <a:custGeom>
            <a:avLst/>
            <a:gdLst/>
            <a:ahLst/>
            <a:cxnLst/>
            <a:rect l="l" t="t" r="r" b="b"/>
            <a:pathLst>
              <a:path w="35806" h="3204652">
                <a:moveTo>
                  <a:pt x="35806" y="0"/>
                </a:moveTo>
                <a:lnTo>
                  <a:pt x="35806" y="0"/>
                </a:lnTo>
                <a:lnTo>
                  <a:pt x="35806" y="3204652"/>
                </a:lnTo>
                <a:lnTo>
                  <a:pt x="35806" y="3204652"/>
                </a:lnTo>
                <a:cubicBezTo>
                  <a:pt x="16031" y="3204652"/>
                  <a:pt x="0" y="3188621"/>
                  <a:pt x="0" y="3168846"/>
                </a:cubicBezTo>
                <a:lnTo>
                  <a:pt x="0" y="35806"/>
                </a:lnTo>
                <a:cubicBezTo>
                  <a:pt x="0" y="16044"/>
                  <a:pt x="16044" y="0"/>
                  <a:pt x="35806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6"/>
          <p:cNvSpPr/>
          <p:nvPr/>
        </p:nvSpPr>
        <p:spPr>
          <a:xfrm>
            <a:off x="608705" y="3867066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1074185" y="3902872"/>
            <a:ext cx="2506432" cy="2864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92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In Flight Foods' Factory</a:t>
            </a:r>
            <a:endParaRPr lang="en-US" sz="1600" dirty="0"/>
          </a:p>
        </p:txBody>
      </p:sp>
      <p:sp>
        <p:nvSpPr>
          <p:cNvPr id="20" name="Shape 18"/>
          <p:cNvSpPr/>
          <p:nvPr/>
        </p:nvSpPr>
        <p:spPr>
          <a:xfrm>
            <a:off x="608705" y="4368352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9"/>
          <p:cNvSpPr/>
          <p:nvPr/>
        </p:nvSpPr>
        <p:spPr>
          <a:xfrm>
            <a:off x="685492" y="4422062"/>
            <a:ext cx="286449" cy="2506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69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40</a:t>
            </a:r>
            <a:endParaRPr lang="en-US" sz="1600" dirty="0"/>
          </a:p>
        </p:txBody>
      </p:sp>
      <p:sp>
        <p:nvSpPr>
          <p:cNvPr id="22" name="Text 20"/>
          <p:cNvSpPr/>
          <p:nvPr/>
        </p:nvSpPr>
        <p:spPr>
          <a:xfrm>
            <a:off x="1074185" y="4368352"/>
            <a:ext cx="2273692" cy="2506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69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40 Workers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1074185" y="4618996"/>
            <a:ext cx="2264740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From </a:t>
            </a:r>
            <a:r>
              <a:rPr lang="en-US" sz="1128" b="1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 different cultural groups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608705" y="4941251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1074185" y="4941251"/>
            <a:ext cx="4377304" cy="2506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69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Limited English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1074185" y="5191894"/>
            <a:ext cx="4368352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speak native languages with "a few English words thrown in"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608705" y="5514150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6"/>
          <p:cNvSpPr/>
          <p:nvPr/>
        </p:nvSpPr>
        <p:spPr>
          <a:xfrm>
            <a:off x="1074185" y="5514150"/>
            <a:ext cx="2399013" cy="2506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69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Struggles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1074185" y="5764793"/>
            <a:ext cx="2390062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struggles to explain tasks clearly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608705" y="6087048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1074185" y="6087048"/>
            <a:ext cx="4162467" cy="250643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69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Wrong Actions</a:t>
            </a:r>
            <a:endParaRPr lang="en-US" sz="1600" dirty="0"/>
          </a:p>
        </p:txBody>
      </p:sp>
      <p:sp>
        <p:nvSpPr>
          <p:cNvPr id="32" name="Text 30"/>
          <p:cNvSpPr/>
          <p:nvPr/>
        </p:nvSpPr>
        <p:spPr>
          <a:xfrm>
            <a:off x="1074185" y="6337692"/>
            <a:ext cx="4153515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8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Younger workers "seem to do something else" despite instructions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7356069" y="1181604"/>
            <a:ext cx="4475771" cy="2076758"/>
          </a:xfrm>
          <a:custGeom>
            <a:avLst/>
            <a:gdLst/>
            <a:ahLst/>
            <a:cxnLst/>
            <a:rect l="l" t="t" r="r" b="b"/>
            <a:pathLst>
              <a:path w="4475771" h="2076758">
                <a:moveTo>
                  <a:pt x="71607" y="0"/>
                </a:moveTo>
                <a:lnTo>
                  <a:pt x="4404164" y="0"/>
                </a:lnTo>
                <a:cubicBezTo>
                  <a:pt x="4443685" y="0"/>
                  <a:pt x="4475771" y="32086"/>
                  <a:pt x="4475771" y="71607"/>
                </a:cubicBezTo>
                <a:lnTo>
                  <a:pt x="4475771" y="2005151"/>
                </a:lnTo>
                <a:cubicBezTo>
                  <a:pt x="4475771" y="2044672"/>
                  <a:pt x="4443685" y="2076758"/>
                  <a:pt x="4404164" y="2076758"/>
                </a:cubicBezTo>
                <a:lnTo>
                  <a:pt x="71607" y="2076758"/>
                </a:lnTo>
                <a:cubicBezTo>
                  <a:pt x="32086" y="2076758"/>
                  <a:pt x="0" y="2044672"/>
                  <a:pt x="0" y="2005151"/>
                </a:cubicBezTo>
                <a:lnTo>
                  <a:pt x="0" y="71607"/>
                </a:lnTo>
                <a:cubicBezTo>
                  <a:pt x="0" y="32086"/>
                  <a:pt x="32086" y="0"/>
                  <a:pt x="71607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3709" dist="35806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34" name="Image 0" descr="https://kimi-web-img.moonshot.cn/img/static.vecteezy.com/8efc019c60da9ad5d56e224ccacfc17720d906a5.jpg"/>
          <p:cNvPicPr>
            <a:picLocks noChangeAspect="1"/>
          </p:cNvPicPr>
          <p:nvPr/>
        </p:nvPicPr>
        <p:blipFill>
          <a:blip r:embed="rId3"/>
          <a:srcRect t="18598" b="18598"/>
          <a:stretch/>
        </p:blipFill>
        <p:spPr>
          <a:xfrm>
            <a:off x="7356069" y="1181604"/>
            <a:ext cx="4475771" cy="1575471"/>
          </a:xfrm>
          <a:prstGeom prst="roundRect">
            <a:avLst>
              <a:gd name="adj" fmla="val 3448"/>
            </a:avLst>
          </a:prstGeom>
        </p:spPr>
      </p:pic>
      <p:sp>
        <p:nvSpPr>
          <p:cNvPr id="35" name="Shape 32"/>
          <p:cNvSpPr/>
          <p:nvPr/>
        </p:nvSpPr>
        <p:spPr>
          <a:xfrm>
            <a:off x="7356069" y="2757075"/>
            <a:ext cx="4475771" cy="501286"/>
          </a:xfrm>
          <a:custGeom>
            <a:avLst/>
            <a:gdLst/>
            <a:ahLst/>
            <a:cxnLst/>
            <a:rect l="l" t="t" r="r" b="b"/>
            <a:pathLst>
              <a:path w="4475771" h="501286">
                <a:moveTo>
                  <a:pt x="0" y="0"/>
                </a:moveTo>
                <a:lnTo>
                  <a:pt x="4475771" y="0"/>
                </a:lnTo>
                <a:lnTo>
                  <a:pt x="4475771" y="501286"/>
                </a:lnTo>
                <a:lnTo>
                  <a:pt x="0" y="501286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3"/>
          <p:cNvSpPr/>
          <p:nvPr/>
        </p:nvSpPr>
        <p:spPr>
          <a:xfrm>
            <a:off x="7463488" y="2900300"/>
            <a:ext cx="4260934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8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Multicultural Workforce in Manufacturing</a:t>
            </a:r>
            <a:endParaRPr lang="en-US" sz="1600" dirty="0"/>
          </a:p>
        </p:txBody>
      </p:sp>
      <p:sp>
        <p:nvSpPr>
          <p:cNvPr id="37" name="Shape 34"/>
          <p:cNvSpPr/>
          <p:nvPr/>
        </p:nvSpPr>
        <p:spPr>
          <a:xfrm>
            <a:off x="7356069" y="3401586"/>
            <a:ext cx="4475771" cy="3455295"/>
          </a:xfrm>
          <a:custGeom>
            <a:avLst/>
            <a:gdLst/>
            <a:ahLst/>
            <a:cxnLst/>
            <a:rect l="l" t="t" r="r" b="b"/>
            <a:pathLst>
              <a:path w="4475771" h="3455295">
                <a:moveTo>
                  <a:pt x="71628" y="0"/>
                </a:moveTo>
                <a:lnTo>
                  <a:pt x="4404143" y="0"/>
                </a:lnTo>
                <a:cubicBezTo>
                  <a:pt x="4443702" y="0"/>
                  <a:pt x="4475771" y="32069"/>
                  <a:pt x="4475771" y="71628"/>
                </a:cubicBezTo>
                <a:lnTo>
                  <a:pt x="4475771" y="3383667"/>
                </a:lnTo>
                <a:cubicBezTo>
                  <a:pt x="4475771" y="3423226"/>
                  <a:pt x="4443702" y="3455295"/>
                  <a:pt x="4404143" y="3455295"/>
                </a:cubicBezTo>
                <a:lnTo>
                  <a:pt x="71628" y="3455295"/>
                </a:lnTo>
                <a:cubicBezTo>
                  <a:pt x="32069" y="3455295"/>
                  <a:pt x="0" y="3423226"/>
                  <a:pt x="0" y="3383667"/>
                </a:cubicBezTo>
                <a:lnTo>
                  <a:pt x="0" y="71628"/>
                </a:lnTo>
                <a:cubicBezTo>
                  <a:pt x="0" y="32096"/>
                  <a:pt x="32096" y="0"/>
                  <a:pt x="71628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34273" dist="8951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8" name="Shape 35"/>
          <p:cNvSpPr/>
          <p:nvPr/>
        </p:nvSpPr>
        <p:spPr>
          <a:xfrm>
            <a:off x="7570906" y="3616423"/>
            <a:ext cx="358062" cy="358062"/>
          </a:xfrm>
          <a:custGeom>
            <a:avLst/>
            <a:gdLst/>
            <a:ahLst/>
            <a:cxnLst/>
            <a:rect l="l" t="t" r="r" b="b"/>
            <a:pathLst>
              <a:path w="358062" h="358062">
                <a:moveTo>
                  <a:pt x="179031" y="0"/>
                </a:moveTo>
                <a:lnTo>
                  <a:pt x="179031" y="0"/>
                </a:lnTo>
                <a:cubicBezTo>
                  <a:pt x="277841" y="0"/>
                  <a:pt x="358062" y="80221"/>
                  <a:pt x="358062" y="179031"/>
                </a:cubicBezTo>
                <a:lnTo>
                  <a:pt x="358062" y="179031"/>
                </a:lnTo>
                <a:cubicBezTo>
                  <a:pt x="358062" y="277841"/>
                  <a:pt x="277841" y="358062"/>
                  <a:pt x="179031" y="358062"/>
                </a:cubicBezTo>
                <a:lnTo>
                  <a:pt x="179031" y="358062"/>
                </a:lnTo>
                <a:cubicBezTo>
                  <a:pt x="80221" y="358062"/>
                  <a:pt x="0" y="277841"/>
                  <a:pt x="0" y="179031"/>
                </a:cubicBezTo>
                <a:lnTo>
                  <a:pt x="0" y="179031"/>
                </a:lnTo>
                <a:cubicBezTo>
                  <a:pt x="0" y="80221"/>
                  <a:pt x="80221" y="0"/>
                  <a:pt x="179031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6"/>
          <p:cNvSpPr/>
          <p:nvPr/>
        </p:nvSpPr>
        <p:spPr>
          <a:xfrm>
            <a:off x="8036387" y="3652229"/>
            <a:ext cx="2774978" cy="2864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92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Where It Hits in the Model</a:t>
            </a:r>
            <a:endParaRPr lang="en-US" sz="1600" dirty="0"/>
          </a:p>
        </p:txBody>
      </p:sp>
      <p:sp>
        <p:nvSpPr>
          <p:cNvPr id="40" name="Shape 37"/>
          <p:cNvSpPr/>
          <p:nvPr/>
        </p:nvSpPr>
        <p:spPr>
          <a:xfrm>
            <a:off x="7570906" y="4117709"/>
            <a:ext cx="4046097" cy="2524335"/>
          </a:xfrm>
          <a:custGeom>
            <a:avLst/>
            <a:gdLst/>
            <a:ahLst/>
            <a:cxnLst/>
            <a:rect l="l" t="t" r="r" b="b"/>
            <a:pathLst>
              <a:path w="4046097" h="2524335">
                <a:moveTo>
                  <a:pt x="71615" y="0"/>
                </a:moveTo>
                <a:lnTo>
                  <a:pt x="3974482" y="0"/>
                </a:lnTo>
                <a:cubicBezTo>
                  <a:pt x="4014034" y="0"/>
                  <a:pt x="4046097" y="32063"/>
                  <a:pt x="4046097" y="71615"/>
                </a:cubicBezTo>
                <a:lnTo>
                  <a:pt x="4046097" y="2452719"/>
                </a:lnTo>
                <a:cubicBezTo>
                  <a:pt x="4046097" y="2492272"/>
                  <a:pt x="4014034" y="2524335"/>
                  <a:pt x="3974482" y="2524335"/>
                </a:cubicBezTo>
                <a:lnTo>
                  <a:pt x="71615" y="2524335"/>
                </a:lnTo>
                <a:cubicBezTo>
                  <a:pt x="32063" y="2524335"/>
                  <a:pt x="0" y="2492272"/>
                  <a:pt x="0" y="2452719"/>
                </a:cubicBezTo>
                <a:lnTo>
                  <a:pt x="0" y="71615"/>
                </a:lnTo>
                <a:cubicBezTo>
                  <a:pt x="0" y="32090"/>
                  <a:pt x="32090" y="0"/>
                  <a:pt x="71615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1" name="Text 38"/>
          <p:cNvSpPr/>
          <p:nvPr/>
        </p:nvSpPr>
        <p:spPr>
          <a:xfrm>
            <a:off x="7682801" y="4296740"/>
            <a:ext cx="3822308" cy="32225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115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ENCODING / DECODING</a:t>
            </a:r>
            <a:endParaRPr lang="en-US" sz="1600" dirty="0"/>
          </a:p>
        </p:txBody>
      </p:sp>
      <p:sp>
        <p:nvSpPr>
          <p:cNvPr id="42" name="Shape 39"/>
          <p:cNvSpPr/>
          <p:nvPr/>
        </p:nvSpPr>
        <p:spPr>
          <a:xfrm>
            <a:off x="7749937" y="4726414"/>
            <a:ext cx="3688035" cy="35806"/>
          </a:xfrm>
          <a:custGeom>
            <a:avLst/>
            <a:gdLst/>
            <a:ahLst/>
            <a:cxnLst/>
            <a:rect l="l" t="t" r="r" b="b"/>
            <a:pathLst>
              <a:path w="3688035" h="35806">
                <a:moveTo>
                  <a:pt x="0" y="0"/>
                </a:moveTo>
                <a:lnTo>
                  <a:pt x="3688035" y="0"/>
                </a:lnTo>
                <a:lnTo>
                  <a:pt x="3688035" y="35806"/>
                </a:lnTo>
                <a:lnTo>
                  <a:pt x="0" y="35806"/>
                </a:lnTo>
                <a:lnTo>
                  <a:pt x="0" y="0"/>
                </a:ln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0"/>
          <p:cNvSpPr/>
          <p:nvPr/>
        </p:nvSpPr>
        <p:spPr>
          <a:xfrm>
            <a:off x="7749937" y="4905445"/>
            <a:ext cx="3768599" cy="51918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69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message </a:t>
            </a:r>
            <a:r>
              <a:rPr lang="en-US" sz="1269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isn't being packaged or unpacked properly</a:t>
            </a:r>
            <a:r>
              <a:rPr lang="en-US" sz="1269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 Meaning gets lost in translation.</a:t>
            </a:r>
            <a:endParaRPr lang="en-US" sz="1600" dirty="0"/>
          </a:p>
        </p:txBody>
      </p:sp>
      <p:sp>
        <p:nvSpPr>
          <p:cNvPr id="44" name="Shape 41"/>
          <p:cNvSpPr/>
          <p:nvPr/>
        </p:nvSpPr>
        <p:spPr>
          <a:xfrm>
            <a:off x="7749937" y="5567859"/>
            <a:ext cx="1790308" cy="895154"/>
          </a:xfrm>
          <a:custGeom>
            <a:avLst/>
            <a:gdLst/>
            <a:ahLst/>
            <a:cxnLst/>
            <a:rect l="l" t="t" r="r" b="b"/>
            <a:pathLst>
              <a:path w="1790308" h="895154">
                <a:moveTo>
                  <a:pt x="71612" y="0"/>
                </a:moveTo>
                <a:lnTo>
                  <a:pt x="1718696" y="0"/>
                </a:lnTo>
                <a:cubicBezTo>
                  <a:pt x="1758246" y="0"/>
                  <a:pt x="1790308" y="32062"/>
                  <a:pt x="1790308" y="71612"/>
                </a:cubicBezTo>
                <a:lnTo>
                  <a:pt x="1790308" y="823542"/>
                </a:lnTo>
                <a:cubicBezTo>
                  <a:pt x="1790308" y="863092"/>
                  <a:pt x="1758246" y="895154"/>
                  <a:pt x="1718696" y="895154"/>
                </a:cubicBezTo>
                <a:lnTo>
                  <a:pt x="71612" y="895154"/>
                </a:lnTo>
                <a:cubicBezTo>
                  <a:pt x="32062" y="895154"/>
                  <a:pt x="0" y="863092"/>
                  <a:pt x="0" y="823542"/>
                </a:cubicBezTo>
                <a:lnTo>
                  <a:pt x="0" y="71612"/>
                </a:lnTo>
                <a:cubicBezTo>
                  <a:pt x="0" y="32088"/>
                  <a:pt x="32088" y="0"/>
                  <a:pt x="71612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5" name="Text 42"/>
          <p:cNvSpPr/>
          <p:nvPr/>
        </p:nvSpPr>
        <p:spPr>
          <a:xfrm>
            <a:off x="7821550" y="5675278"/>
            <a:ext cx="1647084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8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Encoding Problem</a:t>
            </a:r>
            <a:endParaRPr lang="en-US" sz="1600" dirty="0"/>
          </a:p>
        </p:txBody>
      </p:sp>
      <p:sp>
        <p:nvSpPr>
          <p:cNvPr id="46" name="Text 43"/>
          <p:cNvSpPr/>
          <p:nvPr/>
        </p:nvSpPr>
        <p:spPr>
          <a:xfrm>
            <a:off x="7821550" y="5925921"/>
            <a:ext cx="1647084" cy="4296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8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Gary's words don't translate clearly</a:t>
            </a:r>
            <a:endParaRPr lang="en-US" sz="1600" dirty="0"/>
          </a:p>
        </p:txBody>
      </p:sp>
      <p:sp>
        <p:nvSpPr>
          <p:cNvPr id="47" name="Shape 44"/>
          <p:cNvSpPr/>
          <p:nvPr/>
        </p:nvSpPr>
        <p:spPr>
          <a:xfrm>
            <a:off x="9647664" y="5567859"/>
            <a:ext cx="1790308" cy="895154"/>
          </a:xfrm>
          <a:custGeom>
            <a:avLst/>
            <a:gdLst/>
            <a:ahLst/>
            <a:cxnLst/>
            <a:rect l="l" t="t" r="r" b="b"/>
            <a:pathLst>
              <a:path w="1790308" h="895154">
                <a:moveTo>
                  <a:pt x="71612" y="0"/>
                </a:moveTo>
                <a:lnTo>
                  <a:pt x="1718696" y="0"/>
                </a:lnTo>
                <a:cubicBezTo>
                  <a:pt x="1758246" y="0"/>
                  <a:pt x="1790308" y="32062"/>
                  <a:pt x="1790308" y="71612"/>
                </a:cubicBezTo>
                <a:lnTo>
                  <a:pt x="1790308" y="823542"/>
                </a:lnTo>
                <a:cubicBezTo>
                  <a:pt x="1790308" y="863092"/>
                  <a:pt x="1758246" y="895154"/>
                  <a:pt x="1718696" y="895154"/>
                </a:cubicBezTo>
                <a:lnTo>
                  <a:pt x="71612" y="895154"/>
                </a:lnTo>
                <a:cubicBezTo>
                  <a:pt x="32062" y="895154"/>
                  <a:pt x="0" y="863092"/>
                  <a:pt x="0" y="823542"/>
                </a:cubicBezTo>
                <a:lnTo>
                  <a:pt x="0" y="71612"/>
                </a:lnTo>
                <a:cubicBezTo>
                  <a:pt x="0" y="32088"/>
                  <a:pt x="32088" y="0"/>
                  <a:pt x="71612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8" name="Text 45"/>
          <p:cNvSpPr/>
          <p:nvPr/>
        </p:nvSpPr>
        <p:spPr>
          <a:xfrm>
            <a:off x="9719276" y="5675278"/>
            <a:ext cx="1647084" cy="214837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8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Decoding Problem</a:t>
            </a:r>
            <a:endParaRPr lang="en-US" sz="1600" dirty="0"/>
          </a:p>
        </p:txBody>
      </p:sp>
      <p:sp>
        <p:nvSpPr>
          <p:cNvPr id="49" name="Text 46"/>
          <p:cNvSpPr/>
          <p:nvPr/>
        </p:nvSpPr>
        <p:spPr>
          <a:xfrm>
            <a:off x="9719276" y="5925921"/>
            <a:ext cx="1647084" cy="42967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128" dirty="0">
                <a:solidFill>
                  <a:srgbClr val="EDF2F4">
                    <a:alpha val="8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interpret differently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17500" y="4127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63501" y="0"/>
                </a:moveTo>
                <a:lnTo>
                  <a:pt x="317499" y="0"/>
                </a:lnTo>
                <a:cubicBezTo>
                  <a:pt x="352546" y="0"/>
                  <a:pt x="381000" y="28454"/>
                  <a:pt x="381000" y="63501"/>
                </a:cubicBezTo>
                <a:lnTo>
                  <a:pt x="381000" y="317499"/>
                </a:lnTo>
                <a:cubicBezTo>
                  <a:pt x="381000" y="352546"/>
                  <a:pt x="352546" y="381000"/>
                  <a:pt x="317499" y="381000"/>
                </a:cubicBezTo>
                <a:lnTo>
                  <a:pt x="63501" y="381000"/>
                </a:lnTo>
                <a:cubicBezTo>
                  <a:pt x="28454" y="381000"/>
                  <a:pt x="0" y="352546"/>
                  <a:pt x="0" y="317499"/>
                </a:cubicBezTo>
                <a:lnTo>
                  <a:pt x="0" y="63501"/>
                </a:lnTo>
                <a:cubicBezTo>
                  <a:pt x="0" y="28454"/>
                  <a:pt x="28454" y="0"/>
                  <a:pt x="63501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25500" y="317500"/>
            <a:ext cx="527843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kern="0" spc="50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EVIDENCE &amp; IMPACT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25500" y="508000"/>
            <a:ext cx="5405438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000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Language Barriers—The Evidence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17500" y="1063625"/>
            <a:ext cx="7556500" cy="3921125"/>
          </a:xfrm>
          <a:custGeom>
            <a:avLst/>
            <a:gdLst/>
            <a:ahLst/>
            <a:cxnLst/>
            <a:rect l="l" t="t" r="r" b="b"/>
            <a:pathLst>
              <a:path w="7556500" h="3921125">
                <a:moveTo>
                  <a:pt x="31750" y="0"/>
                </a:moveTo>
                <a:lnTo>
                  <a:pt x="7524750" y="0"/>
                </a:lnTo>
                <a:cubicBezTo>
                  <a:pt x="7542273" y="0"/>
                  <a:pt x="7556500" y="14227"/>
                  <a:pt x="7556500" y="31750"/>
                </a:cubicBezTo>
                <a:lnTo>
                  <a:pt x="7556500" y="3857642"/>
                </a:lnTo>
                <a:cubicBezTo>
                  <a:pt x="7556500" y="3892703"/>
                  <a:pt x="7528078" y="3921125"/>
                  <a:pt x="7493017" y="3921125"/>
                </a:cubicBezTo>
                <a:lnTo>
                  <a:pt x="63483" y="3921125"/>
                </a:lnTo>
                <a:cubicBezTo>
                  <a:pt x="28422" y="3921125"/>
                  <a:pt x="0" y="3892703"/>
                  <a:pt x="0" y="3857642"/>
                </a:cubicBez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317500" y="1063625"/>
            <a:ext cx="7556500" cy="31750"/>
          </a:xfrm>
          <a:custGeom>
            <a:avLst/>
            <a:gdLst/>
            <a:ahLst/>
            <a:cxnLst/>
            <a:rect l="l" t="t" r="r" b="b"/>
            <a:pathLst>
              <a:path w="7556500" h="31750">
                <a:moveTo>
                  <a:pt x="31750" y="0"/>
                </a:moveTo>
                <a:lnTo>
                  <a:pt x="7524750" y="0"/>
                </a:lnTo>
                <a:cubicBezTo>
                  <a:pt x="7542273" y="0"/>
                  <a:pt x="7556500" y="14227"/>
                  <a:pt x="7556500" y="31750"/>
                </a:cubicBezTo>
                <a:lnTo>
                  <a:pt x="7556500" y="31750"/>
                </a:lnTo>
                <a:lnTo>
                  <a:pt x="0" y="31750"/>
                </a:lnTo>
                <a:lnTo>
                  <a:pt x="0" y="31750"/>
                </a:lnTo>
                <a:cubicBezTo>
                  <a:pt x="0" y="14227"/>
                  <a:pt x="14227" y="0"/>
                  <a:pt x="31750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08000" y="1270000"/>
            <a:ext cx="317500" cy="317500"/>
          </a:xfrm>
          <a:custGeom>
            <a:avLst/>
            <a:gdLst/>
            <a:ahLst/>
            <a:cxnLst/>
            <a:rect l="l" t="t" r="r" b="b"/>
            <a:pathLst>
              <a:path w="317500" h="317500">
                <a:moveTo>
                  <a:pt x="158750" y="0"/>
                </a:moveTo>
                <a:lnTo>
                  <a:pt x="158750" y="0"/>
                </a:lnTo>
                <a:cubicBezTo>
                  <a:pt x="246367" y="0"/>
                  <a:pt x="317500" y="71133"/>
                  <a:pt x="317500" y="158750"/>
                </a:cubicBezTo>
                <a:lnTo>
                  <a:pt x="317500" y="158750"/>
                </a:lnTo>
                <a:cubicBezTo>
                  <a:pt x="317500" y="246367"/>
                  <a:pt x="246367" y="317500"/>
                  <a:pt x="158750" y="317500"/>
                </a:cubicBezTo>
                <a:lnTo>
                  <a:pt x="158750" y="317500"/>
                </a:lnTo>
                <a:cubicBezTo>
                  <a:pt x="71133" y="317500"/>
                  <a:pt x="0" y="246367"/>
                  <a:pt x="0" y="158750"/>
                </a:cubicBezTo>
                <a:lnTo>
                  <a:pt x="0" y="158750"/>
                </a:lnTo>
                <a:cubicBezTo>
                  <a:pt x="0" y="71133"/>
                  <a:pt x="71133" y="0"/>
                  <a:pt x="158750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920750" y="1301750"/>
            <a:ext cx="2730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2C3E50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Real Examples from the Case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08000" y="171450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Text 8"/>
          <p:cNvSpPr/>
          <p:nvPr/>
        </p:nvSpPr>
        <p:spPr>
          <a:xfrm>
            <a:off x="928688" y="1841500"/>
            <a:ext cx="311150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Native Language Dominance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928688" y="2095500"/>
            <a:ext cx="31035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speak their native languages, not fluent English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508000" y="250825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928688" y="2635250"/>
            <a:ext cx="266700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Gary's Communication Failure</a:t>
            </a:r>
            <a:endParaRPr lang="en-US" sz="1600" dirty="0"/>
          </a:p>
        </p:txBody>
      </p:sp>
      <p:sp>
        <p:nvSpPr>
          <p:cNvPr id="14" name="Text 12"/>
          <p:cNvSpPr/>
          <p:nvPr/>
        </p:nvSpPr>
        <p:spPr>
          <a:xfrm>
            <a:off x="928688" y="2889250"/>
            <a:ext cx="265906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can't communicate instructions effectively</a:t>
            </a:r>
            <a:endParaRPr lang="en-US" sz="1600" dirty="0"/>
          </a:p>
        </p:txBody>
      </p:sp>
      <p:sp>
        <p:nvSpPr>
          <p:cNvPr id="15" name="Shape 13"/>
          <p:cNvSpPr/>
          <p:nvPr/>
        </p:nvSpPr>
        <p:spPr>
          <a:xfrm>
            <a:off x="508000" y="330200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Text 14"/>
          <p:cNvSpPr/>
          <p:nvPr/>
        </p:nvSpPr>
        <p:spPr>
          <a:xfrm>
            <a:off x="928688" y="3429000"/>
            <a:ext cx="4159250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Misunderstanding Pattern</a:t>
            </a:r>
            <a:endParaRPr lang="en-US" sz="1600" dirty="0"/>
          </a:p>
        </p:txBody>
      </p:sp>
      <p:sp>
        <p:nvSpPr>
          <p:cNvPr id="17" name="Text 15"/>
          <p:cNvSpPr/>
          <p:nvPr/>
        </p:nvSpPr>
        <p:spPr>
          <a:xfrm>
            <a:off x="928688" y="3683000"/>
            <a:ext cx="41513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Workers appear to understand but then do something completely different</a:t>
            </a:r>
            <a:endParaRPr lang="en-US" sz="1600" dirty="0"/>
          </a:p>
        </p:txBody>
      </p:sp>
      <p:sp>
        <p:nvSpPr>
          <p:cNvPr id="18" name="Shape 16"/>
          <p:cNvSpPr/>
          <p:nvPr/>
        </p:nvSpPr>
        <p:spPr>
          <a:xfrm>
            <a:off x="508000" y="4095750"/>
            <a:ext cx="7175500" cy="698500"/>
          </a:xfrm>
          <a:custGeom>
            <a:avLst/>
            <a:gdLst/>
            <a:ahLst/>
            <a:cxnLst/>
            <a:rect l="l" t="t" r="r" b="b"/>
            <a:pathLst>
              <a:path w="7175500" h="698500">
                <a:moveTo>
                  <a:pt x="63501" y="0"/>
                </a:moveTo>
                <a:lnTo>
                  <a:pt x="7111999" y="0"/>
                </a:lnTo>
                <a:cubicBezTo>
                  <a:pt x="7147070" y="0"/>
                  <a:pt x="7175500" y="28430"/>
                  <a:pt x="7175500" y="63501"/>
                </a:cubicBezTo>
                <a:lnTo>
                  <a:pt x="7175500" y="634999"/>
                </a:lnTo>
                <a:cubicBezTo>
                  <a:pt x="7175500" y="670070"/>
                  <a:pt x="7147070" y="698500"/>
                  <a:pt x="7111999" y="698500"/>
                </a:cubicBezTo>
                <a:lnTo>
                  <a:pt x="63501" y="698500"/>
                </a:lnTo>
                <a:cubicBezTo>
                  <a:pt x="28430" y="698500"/>
                  <a:pt x="0" y="670070"/>
                  <a:pt x="0" y="634999"/>
                </a:cubicBezTo>
                <a:lnTo>
                  <a:pt x="0" y="63501"/>
                </a:lnTo>
                <a:cubicBezTo>
                  <a:pt x="0" y="28430"/>
                  <a:pt x="28430" y="0"/>
                  <a:pt x="6350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7"/>
          <p:cNvSpPr/>
          <p:nvPr/>
        </p:nvSpPr>
        <p:spPr>
          <a:xfrm>
            <a:off x="928688" y="4222750"/>
            <a:ext cx="354012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125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Desperate Measures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928688" y="4476750"/>
            <a:ext cx="3532188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Gary's solution: plastering walls with signs (which isn't working)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317500" y="5111750"/>
            <a:ext cx="7556500" cy="1063625"/>
          </a:xfrm>
          <a:custGeom>
            <a:avLst/>
            <a:gdLst/>
            <a:ahLst/>
            <a:cxnLst/>
            <a:rect l="l" t="t" r="r" b="b"/>
            <a:pathLst>
              <a:path w="7556500" h="1063625">
                <a:moveTo>
                  <a:pt x="63498" y="0"/>
                </a:moveTo>
                <a:lnTo>
                  <a:pt x="7493002" y="0"/>
                </a:lnTo>
                <a:cubicBezTo>
                  <a:pt x="7528071" y="0"/>
                  <a:pt x="7556500" y="28429"/>
                  <a:pt x="7556500" y="63498"/>
                </a:cubicBezTo>
                <a:lnTo>
                  <a:pt x="7556500" y="1000127"/>
                </a:lnTo>
                <a:cubicBezTo>
                  <a:pt x="7556500" y="1035196"/>
                  <a:pt x="7528071" y="1063625"/>
                  <a:pt x="7493002" y="1063625"/>
                </a:cubicBezTo>
                <a:lnTo>
                  <a:pt x="63498" y="1063625"/>
                </a:lnTo>
                <a:cubicBezTo>
                  <a:pt x="28429" y="1063625"/>
                  <a:pt x="0" y="1035196"/>
                  <a:pt x="0" y="1000127"/>
                </a:cubicBezTo>
                <a:lnTo>
                  <a:pt x="0" y="63498"/>
                </a:lnTo>
                <a:cubicBezTo>
                  <a:pt x="0" y="28453"/>
                  <a:pt x="28453" y="0"/>
                  <a:pt x="63498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436563" y="5270500"/>
            <a:ext cx="7318375" cy="2222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20000"/>
              </a:lnSpc>
            </a:pPr>
            <a:r>
              <a:rPr lang="en-US" sz="125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Reality</a:t>
            </a:r>
            <a:endParaRPr lang="en-US" sz="1600" dirty="0"/>
          </a:p>
        </p:txBody>
      </p:sp>
      <p:sp>
        <p:nvSpPr>
          <p:cNvPr id="23" name="Text 21"/>
          <p:cNvSpPr/>
          <p:nvPr/>
        </p:nvSpPr>
        <p:spPr>
          <a:xfrm>
            <a:off x="440531" y="5556250"/>
            <a:ext cx="7310438" cy="4603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40000"/>
              </a:lnSpc>
            </a:pPr>
            <a:r>
              <a:rPr lang="en-US" sz="1125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 thinks putting up signs will solve it, but that's a band-aid. The real issue is encoding and decoding aren't matching up.</a:t>
            </a:r>
            <a:endParaRPr lang="en-US" sz="1600" dirty="0"/>
          </a:p>
        </p:txBody>
      </p:sp>
      <p:sp>
        <p:nvSpPr>
          <p:cNvPr id="24" name="Shape 22"/>
          <p:cNvSpPr/>
          <p:nvPr/>
        </p:nvSpPr>
        <p:spPr>
          <a:xfrm>
            <a:off x="8064500" y="1047750"/>
            <a:ext cx="3810000" cy="1714500"/>
          </a:xfrm>
          <a:custGeom>
            <a:avLst/>
            <a:gdLst/>
            <a:ahLst/>
            <a:cxnLst/>
            <a:rect l="l" t="t" r="r" b="b"/>
            <a:pathLst>
              <a:path w="3810000" h="1714500">
                <a:moveTo>
                  <a:pt x="63505" y="0"/>
                </a:moveTo>
                <a:lnTo>
                  <a:pt x="3746495" y="0"/>
                </a:lnTo>
                <a:cubicBezTo>
                  <a:pt x="3781568" y="0"/>
                  <a:pt x="3810000" y="28432"/>
                  <a:pt x="3810000" y="63505"/>
                </a:cubicBezTo>
                <a:lnTo>
                  <a:pt x="3810000" y="1650995"/>
                </a:lnTo>
                <a:cubicBezTo>
                  <a:pt x="3810000" y="1686068"/>
                  <a:pt x="3781568" y="1714500"/>
                  <a:pt x="3746495" y="1714500"/>
                </a:cubicBezTo>
                <a:lnTo>
                  <a:pt x="63505" y="1714500"/>
                </a:lnTo>
                <a:cubicBezTo>
                  <a:pt x="28432" y="1714500"/>
                  <a:pt x="0" y="1686068"/>
                  <a:pt x="0" y="1650995"/>
                </a:cubicBezTo>
                <a:lnTo>
                  <a:pt x="0" y="63505"/>
                </a:lnTo>
                <a:cubicBezTo>
                  <a:pt x="0" y="28456"/>
                  <a:pt x="28456" y="0"/>
                  <a:pt x="63505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47625" dist="317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pic>
        <p:nvPicPr>
          <p:cNvPr id="25" name="Image 0" descr="https://kimi-web-img.moonshot.cn/img/www.alert-software.com/80bc6979769b8bdfe8d1091ef6a4a756773e52a2.png"/>
          <p:cNvPicPr>
            <a:picLocks noChangeAspect="1"/>
          </p:cNvPicPr>
          <p:nvPr/>
        </p:nvPicPr>
        <p:blipFill>
          <a:blip r:embed="rId3"/>
          <a:srcRect t="21441" b="21441"/>
          <a:stretch/>
        </p:blipFill>
        <p:spPr>
          <a:xfrm>
            <a:off x="8064500" y="1047750"/>
            <a:ext cx="3810000" cy="1270000"/>
          </a:xfrm>
          <a:prstGeom prst="roundRect">
            <a:avLst>
              <a:gd name="adj" fmla="val 3704"/>
            </a:avLst>
          </a:prstGeom>
        </p:spPr>
      </p:pic>
      <p:sp>
        <p:nvSpPr>
          <p:cNvPr id="26" name="Shape 23"/>
          <p:cNvSpPr/>
          <p:nvPr/>
        </p:nvSpPr>
        <p:spPr>
          <a:xfrm>
            <a:off x="8064500" y="2317750"/>
            <a:ext cx="3810000" cy="444500"/>
          </a:xfrm>
          <a:custGeom>
            <a:avLst/>
            <a:gdLst/>
            <a:ahLst/>
            <a:cxnLst/>
            <a:rect l="l" t="t" r="r" b="b"/>
            <a:pathLst>
              <a:path w="3810000" h="444500">
                <a:moveTo>
                  <a:pt x="0" y="0"/>
                </a:moveTo>
                <a:lnTo>
                  <a:pt x="3810000" y="0"/>
                </a:lnTo>
                <a:lnTo>
                  <a:pt x="3810000" y="444500"/>
                </a:lnTo>
                <a:lnTo>
                  <a:pt x="0" y="444500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7" name="Text 24"/>
          <p:cNvSpPr/>
          <p:nvPr/>
        </p:nvSpPr>
        <p:spPr>
          <a:xfrm>
            <a:off x="8159750" y="2444750"/>
            <a:ext cx="361950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Communication Breakdown in Multicultural Teams</a:t>
            </a:r>
            <a:endParaRPr lang="en-US" sz="1600" dirty="0"/>
          </a:p>
        </p:txBody>
      </p:sp>
      <p:sp>
        <p:nvSpPr>
          <p:cNvPr id="28" name="Shape 25"/>
          <p:cNvSpPr/>
          <p:nvPr/>
        </p:nvSpPr>
        <p:spPr>
          <a:xfrm>
            <a:off x="8064500" y="2889250"/>
            <a:ext cx="3810000" cy="4000500"/>
          </a:xfrm>
          <a:custGeom>
            <a:avLst/>
            <a:gdLst/>
            <a:ahLst/>
            <a:cxnLst/>
            <a:rect l="l" t="t" r="r" b="b"/>
            <a:pathLst>
              <a:path w="3810000" h="4000500">
                <a:moveTo>
                  <a:pt x="63513" y="0"/>
                </a:moveTo>
                <a:lnTo>
                  <a:pt x="3746487" y="0"/>
                </a:lnTo>
                <a:cubicBezTo>
                  <a:pt x="3781564" y="0"/>
                  <a:pt x="3810000" y="28436"/>
                  <a:pt x="3810000" y="63513"/>
                </a:cubicBezTo>
                <a:lnTo>
                  <a:pt x="3810000" y="3936987"/>
                </a:lnTo>
                <a:cubicBezTo>
                  <a:pt x="3810000" y="3972064"/>
                  <a:pt x="3781564" y="4000500"/>
                  <a:pt x="3746487" y="4000500"/>
                </a:cubicBezTo>
                <a:lnTo>
                  <a:pt x="63513" y="4000500"/>
                </a:lnTo>
                <a:cubicBezTo>
                  <a:pt x="28436" y="4000500"/>
                  <a:pt x="0" y="3972064"/>
                  <a:pt x="0" y="3936987"/>
                </a:cubicBezTo>
                <a:lnTo>
                  <a:pt x="0" y="63513"/>
                </a:lnTo>
                <a:cubicBezTo>
                  <a:pt x="0" y="28459"/>
                  <a:pt x="28459" y="0"/>
                  <a:pt x="63513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19063" dist="79375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9" name="Shape 26"/>
          <p:cNvSpPr/>
          <p:nvPr/>
        </p:nvSpPr>
        <p:spPr>
          <a:xfrm>
            <a:off x="8255000" y="3079750"/>
            <a:ext cx="317500" cy="317500"/>
          </a:xfrm>
          <a:custGeom>
            <a:avLst/>
            <a:gdLst/>
            <a:ahLst/>
            <a:cxnLst/>
            <a:rect l="l" t="t" r="r" b="b"/>
            <a:pathLst>
              <a:path w="317500" h="317500">
                <a:moveTo>
                  <a:pt x="158750" y="0"/>
                </a:moveTo>
                <a:lnTo>
                  <a:pt x="158750" y="0"/>
                </a:lnTo>
                <a:cubicBezTo>
                  <a:pt x="246367" y="0"/>
                  <a:pt x="317500" y="71133"/>
                  <a:pt x="317500" y="158750"/>
                </a:cubicBezTo>
                <a:lnTo>
                  <a:pt x="317500" y="158750"/>
                </a:lnTo>
                <a:cubicBezTo>
                  <a:pt x="317500" y="246367"/>
                  <a:pt x="246367" y="317500"/>
                  <a:pt x="158750" y="317500"/>
                </a:cubicBezTo>
                <a:lnTo>
                  <a:pt x="158750" y="317500"/>
                </a:lnTo>
                <a:cubicBezTo>
                  <a:pt x="71133" y="317500"/>
                  <a:pt x="0" y="246367"/>
                  <a:pt x="0" y="158750"/>
                </a:cubicBezTo>
                <a:lnTo>
                  <a:pt x="0" y="158750"/>
                </a:lnTo>
                <a:cubicBezTo>
                  <a:pt x="0" y="71133"/>
                  <a:pt x="71133" y="0"/>
                  <a:pt x="158750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7"/>
          <p:cNvSpPr/>
          <p:nvPr/>
        </p:nvSpPr>
        <p:spPr>
          <a:xfrm>
            <a:off x="8667750" y="3111500"/>
            <a:ext cx="1714500" cy="254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5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Research Support</a:t>
            </a:r>
            <a:endParaRPr lang="en-US" sz="1600" dirty="0"/>
          </a:p>
        </p:txBody>
      </p:sp>
      <p:sp>
        <p:nvSpPr>
          <p:cNvPr id="31" name="Shape 28"/>
          <p:cNvSpPr/>
          <p:nvPr/>
        </p:nvSpPr>
        <p:spPr>
          <a:xfrm>
            <a:off x="8255000" y="3524250"/>
            <a:ext cx="3429000" cy="857250"/>
          </a:xfrm>
          <a:custGeom>
            <a:avLst/>
            <a:gdLst/>
            <a:ahLst/>
            <a:cxnLst/>
            <a:rect l="l" t="t" r="r" b="b"/>
            <a:pathLst>
              <a:path w="3429000" h="857250">
                <a:moveTo>
                  <a:pt x="63497" y="0"/>
                </a:moveTo>
                <a:lnTo>
                  <a:pt x="3365503" y="0"/>
                </a:lnTo>
                <a:cubicBezTo>
                  <a:pt x="3400572" y="0"/>
                  <a:pt x="3429000" y="28428"/>
                  <a:pt x="3429000" y="63497"/>
                </a:cubicBezTo>
                <a:lnTo>
                  <a:pt x="3429000" y="793753"/>
                </a:lnTo>
                <a:cubicBezTo>
                  <a:pt x="3429000" y="828822"/>
                  <a:pt x="3400572" y="857250"/>
                  <a:pt x="3365503" y="857250"/>
                </a:cubicBezTo>
                <a:lnTo>
                  <a:pt x="63497" y="857250"/>
                </a:lnTo>
                <a:cubicBezTo>
                  <a:pt x="28428" y="857250"/>
                  <a:pt x="0" y="828822"/>
                  <a:pt x="0" y="793753"/>
                </a:cubicBezTo>
                <a:lnTo>
                  <a:pt x="0" y="63497"/>
                </a:lnTo>
                <a:cubicBezTo>
                  <a:pt x="0" y="28428"/>
                  <a:pt x="28428" y="0"/>
                  <a:pt x="63497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29"/>
          <p:cNvSpPr/>
          <p:nvPr/>
        </p:nvSpPr>
        <p:spPr>
          <a:xfrm>
            <a:off x="8675688" y="3651250"/>
            <a:ext cx="2944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Guffey &amp; Loewy (2012)</a:t>
            </a:r>
            <a:endParaRPr lang="en-US" sz="1600" dirty="0"/>
          </a:p>
        </p:txBody>
      </p:sp>
      <p:sp>
        <p:nvSpPr>
          <p:cNvPr id="33" name="Text 30"/>
          <p:cNvSpPr/>
          <p:nvPr/>
        </p:nvSpPr>
        <p:spPr>
          <a:xfrm>
            <a:off x="8675688" y="3873500"/>
            <a:ext cx="2944813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Language diversity is a primary obstacle in multicultural workplaces</a:t>
            </a:r>
            <a:endParaRPr lang="en-US" sz="1600" dirty="0"/>
          </a:p>
        </p:txBody>
      </p:sp>
      <p:sp>
        <p:nvSpPr>
          <p:cNvPr id="34" name="Shape 31"/>
          <p:cNvSpPr/>
          <p:nvPr/>
        </p:nvSpPr>
        <p:spPr>
          <a:xfrm>
            <a:off x="8255000" y="4508500"/>
            <a:ext cx="3429000" cy="857250"/>
          </a:xfrm>
          <a:custGeom>
            <a:avLst/>
            <a:gdLst/>
            <a:ahLst/>
            <a:cxnLst/>
            <a:rect l="l" t="t" r="r" b="b"/>
            <a:pathLst>
              <a:path w="3429000" h="857250">
                <a:moveTo>
                  <a:pt x="63497" y="0"/>
                </a:moveTo>
                <a:lnTo>
                  <a:pt x="3365503" y="0"/>
                </a:lnTo>
                <a:cubicBezTo>
                  <a:pt x="3400572" y="0"/>
                  <a:pt x="3429000" y="28428"/>
                  <a:pt x="3429000" y="63497"/>
                </a:cubicBezTo>
                <a:lnTo>
                  <a:pt x="3429000" y="793753"/>
                </a:lnTo>
                <a:cubicBezTo>
                  <a:pt x="3429000" y="828822"/>
                  <a:pt x="3400572" y="857250"/>
                  <a:pt x="3365503" y="857250"/>
                </a:cubicBezTo>
                <a:lnTo>
                  <a:pt x="63497" y="857250"/>
                </a:lnTo>
                <a:cubicBezTo>
                  <a:pt x="28428" y="857250"/>
                  <a:pt x="0" y="828822"/>
                  <a:pt x="0" y="793753"/>
                </a:cubicBezTo>
                <a:lnTo>
                  <a:pt x="0" y="63497"/>
                </a:lnTo>
                <a:cubicBezTo>
                  <a:pt x="0" y="28428"/>
                  <a:pt x="28428" y="0"/>
                  <a:pt x="63497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2"/>
          <p:cNvSpPr/>
          <p:nvPr/>
        </p:nvSpPr>
        <p:spPr>
          <a:xfrm>
            <a:off x="8675688" y="4635500"/>
            <a:ext cx="2944813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Robbins &amp; Judge (2017)</a:t>
            </a:r>
            <a:endParaRPr lang="en-US" sz="1600" dirty="0"/>
          </a:p>
        </p:txBody>
      </p:sp>
      <p:sp>
        <p:nvSpPr>
          <p:cNvPr id="36" name="Text 33"/>
          <p:cNvSpPr/>
          <p:nvPr/>
        </p:nvSpPr>
        <p:spPr>
          <a:xfrm>
            <a:off x="8675688" y="4857750"/>
            <a:ext cx="2944813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"Semantic barriers"—when words don't carry the same meaning</a:t>
            </a:r>
            <a:endParaRPr lang="en-US" sz="1600" dirty="0"/>
          </a:p>
        </p:txBody>
      </p:sp>
      <p:sp>
        <p:nvSpPr>
          <p:cNvPr id="37" name="Shape 34"/>
          <p:cNvSpPr/>
          <p:nvPr/>
        </p:nvSpPr>
        <p:spPr>
          <a:xfrm>
            <a:off x="8255000" y="5492750"/>
            <a:ext cx="3429000" cy="635000"/>
          </a:xfrm>
          <a:custGeom>
            <a:avLst/>
            <a:gdLst/>
            <a:ahLst/>
            <a:cxnLst/>
            <a:rect l="l" t="t" r="r" b="b"/>
            <a:pathLst>
              <a:path w="3429000" h="635000">
                <a:moveTo>
                  <a:pt x="63500" y="0"/>
                </a:moveTo>
                <a:lnTo>
                  <a:pt x="3365500" y="0"/>
                </a:lnTo>
                <a:cubicBezTo>
                  <a:pt x="3400547" y="0"/>
                  <a:pt x="3429000" y="28453"/>
                  <a:pt x="3429000" y="63500"/>
                </a:cubicBezTo>
                <a:lnTo>
                  <a:pt x="3429000" y="571500"/>
                </a:lnTo>
                <a:cubicBezTo>
                  <a:pt x="3429000" y="606547"/>
                  <a:pt x="3400547" y="635000"/>
                  <a:pt x="3365500" y="635000"/>
                </a:cubicBezTo>
                <a:lnTo>
                  <a:pt x="63500" y="635000"/>
                </a:lnTo>
                <a:cubicBezTo>
                  <a:pt x="28453" y="635000"/>
                  <a:pt x="0" y="606547"/>
                  <a:pt x="0" y="571500"/>
                </a:cubicBezTo>
                <a:lnTo>
                  <a:pt x="0" y="63500"/>
                </a:lnTo>
                <a:cubicBezTo>
                  <a:pt x="0" y="28453"/>
                  <a:pt x="28453" y="0"/>
                  <a:pt x="63500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Text 35"/>
          <p:cNvSpPr/>
          <p:nvPr/>
        </p:nvSpPr>
        <p:spPr>
          <a:xfrm>
            <a:off x="8675688" y="5619750"/>
            <a:ext cx="2944813" cy="3810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Language barriers create "semantic barriers" where meaning gets lost</a:t>
            </a:r>
            <a:endParaRPr lang="en-US" sz="1600" dirty="0"/>
          </a:p>
        </p:txBody>
      </p:sp>
      <p:sp>
        <p:nvSpPr>
          <p:cNvPr id="39" name="Shape 36"/>
          <p:cNvSpPr/>
          <p:nvPr/>
        </p:nvSpPr>
        <p:spPr>
          <a:xfrm>
            <a:off x="8255000" y="6254750"/>
            <a:ext cx="3429000" cy="444500"/>
          </a:xfrm>
          <a:custGeom>
            <a:avLst/>
            <a:gdLst/>
            <a:ahLst/>
            <a:cxnLst/>
            <a:rect l="l" t="t" r="r" b="b"/>
            <a:pathLst>
              <a:path w="3429000" h="444500">
                <a:moveTo>
                  <a:pt x="63501" y="0"/>
                </a:moveTo>
                <a:lnTo>
                  <a:pt x="3365499" y="0"/>
                </a:lnTo>
                <a:cubicBezTo>
                  <a:pt x="3400570" y="0"/>
                  <a:pt x="3429000" y="28430"/>
                  <a:pt x="3429000" y="63501"/>
                </a:cubicBezTo>
                <a:lnTo>
                  <a:pt x="3429000" y="380999"/>
                </a:lnTo>
                <a:cubicBezTo>
                  <a:pt x="3429000" y="416070"/>
                  <a:pt x="3400570" y="444500"/>
                  <a:pt x="3365499" y="444500"/>
                </a:cubicBezTo>
                <a:lnTo>
                  <a:pt x="63501" y="444500"/>
                </a:lnTo>
                <a:cubicBezTo>
                  <a:pt x="28454" y="444500"/>
                  <a:pt x="0" y="416046"/>
                  <a:pt x="0" y="380999"/>
                </a:cubicBezTo>
                <a:lnTo>
                  <a:pt x="0" y="63501"/>
                </a:lnTo>
                <a:cubicBezTo>
                  <a:pt x="0" y="28454"/>
                  <a:pt x="28454" y="0"/>
                  <a:pt x="63501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7"/>
          <p:cNvSpPr/>
          <p:nvPr/>
        </p:nvSpPr>
        <p:spPr>
          <a:xfrm>
            <a:off x="8675688" y="6381750"/>
            <a:ext cx="2889250" cy="1905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0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Limited fluency leads to misunderstood instructions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47350" y="451556"/>
            <a:ext cx="416821" cy="416821"/>
          </a:xfrm>
          <a:custGeom>
            <a:avLst/>
            <a:gdLst/>
            <a:ahLst/>
            <a:cxnLst/>
            <a:rect l="l" t="t" r="r" b="b"/>
            <a:pathLst>
              <a:path w="416821" h="416821">
                <a:moveTo>
                  <a:pt x="69471" y="0"/>
                </a:moveTo>
                <a:lnTo>
                  <a:pt x="347349" y="0"/>
                </a:lnTo>
                <a:cubicBezTo>
                  <a:pt x="385691" y="0"/>
                  <a:pt x="416821" y="31129"/>
                  <a:pt x="416821" y="69471"/>
                </a:cubicBezTo>
                <a:lnTo>
                  <a:pt x="416821" y="347349"/>
                </a:lnTo>
                <a:cubicBezTo>
                  <a:pt x="416821" y="385691"/>
                  <a:pt x="385691" y="416821"/>
                  <a:pt x="347349" y="416821"/>
                </a:cubicBezTo>
                <a:lnTo>
                  <a:pt x="69471" y="416821"/>
                </a:lnTo>
                <a:cubicBezTo>
                  <a:pt x="31129" y="416821"/>
                  <a:pt x="0" y="385691"/>
                  <a:pt x="0" y="347349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903111" y="347350"/>
            <a:ext cx="6287043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b="1" kern="0" spc="55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STRATEGIC SOLUTIONS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03111" y="555761"/>
            <a:ext cx="6425983" cy="4168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282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Solutions—Fixing the Noise Problem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47350" y="1146256"/>
            <a:ext cx="3716650" cy="4446085"/>
          </a:xfrm>
          <a:custGeom>
            <a:avLst/>
            <a:gdLst/>
            <a:ahLst/>
            <a:cxnLst/>
            <a:rect l="l" t="t" r="r" b="b"/>
            <a:pathLst>
              <a:path w="3716650" h="4446085">
                <a:moveTo>
                  <a:pt x="69464" y="0"/>
                </a:moveTo>
                <a:lnTo>
                  <a:pt x="3647185" y="0"/>
                </a:lnTo>
                <a:cubicBezTo>
                  <a:pt x="3685549" y="0"/>
                  <a:pt x="3716650" y="31100"/>
                  <a:pt x="3716650" y="69464"/>
                </a:cubicBezTo>
                <a:lnTo>
                  <a:pt x="3716650" y="4376621"/>
                </a:lnTo>
                <a:cubicBezTo>
                  <a:pt x="3716650" y="4414985"/>
                  <a:pt x="3685549" y="4446085"/>
                  <a:pt x="3647185" y="4446085"/>
                </a:cubicBezTo>
                <a:lnTo>
                  <a:pt x="69464" y="4446085"/>
                </a:lnTo>
                <a:cubicBezTo>
                  <a:pt x="31100" y="4446085"/>
                  <a:pt x="0" y="4414985"/>
                  <a:pt x="0" y="4376621"/>
                </a:cubicBezTo>
                <a:lnTo>
                  <a:pt x="0" y="69464"/>
                </a:lnTo>
                <a:cubicBezTo>
                  <a:pt x="0" y="31126"/>
                  <a:pt x="31126" y="0"/>
                  <a:pt x="6946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0256" dist="86838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347350" y="1146256"/>
            <a:ext cx="3716650" cy="764171"/>
          </a:xfrm>
          <a:custGeom>
            <a:avLst/>
            <a:gdLst/>
            <a:ahLst/>
            <a:cxnLst/>
            <a:rect l="l" t="t" r="r" b="b"/>
            <a:pathLst>
              <a:path w="3716650" h="764171">
                <a:moveTo>
                  <a:pt x="0" y="0"/>
                </a:moveTo>
                <a:lnTo>
                  <a:pt x="3716650" y="0"/>
                </a:lnTo>
                <a:lnTo>
                  <a:pt x="3716650" y="764171"/>
                </a:lnTo>
                <a:lnTo>
                  <a:pt x="0" y="764171"/>
                </a:lnTo>
                <a:lnTo>
                  <a:pt x="0" y="0"/>
                </a:ln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21026" y="1319932"/>
            <a:ext cx="416821" cy="416821"/>
          </a:xfrm>
          <a:custGeom>
            <a:avLst/>
            <a:gdLst/>
            <a:ahLst/>
            <a:cxnLst/>
            <a:rect l="l" t="t" r="r" b="b"/>
            <a:pathLst>
              <a:path w="416821" h="416821">
                <a:moveTo>
                  <a:pt x="208410" y="0"/>
                </a:moveTo>
                <a:lnTo>
                  <a:pt x="208410" y="0"/>
                </a:lnTo>
                <a:cubicBezTo>
                  <a:pt x="323435" y="0"/>
                  <a:pt x="416821" y="93386"/>
                  <a:pt x="416821" y="208410"/>
                </a:cubicBezTo>
                <a:lnTo>
                  <a:pt x="416821" y="208410"/>
                </a:lnTo>
                <a:cubicBezTo>
                  <a:pt x="416821" y="323435"/>
                  <a:pt x="323435" y="416821"/>
                  <a:pt x="208410" y="416821"/>
                </a:cubicBezTo>
                <a:lnTo>
                  <a:pt x="208410" y="416821"/>
                </a:lnTo>
                <a:cubicBezTo>
                  <a:pt x="93386" y="416821"/>
                  <a:pt x="0" y="323435"/>
                  <a:pt x="0" y="208410"/>
                </a:cubicBezTo>
                <a:lnTo>
                  <a:pt x="0" y="208410"/>
                </a:lnTo>
                <a:cubicBezTo>
                  <a:pt x="0" y="93386"/>
                  <a:pt x="93386" y="0"/>
                  <a:pt x="208410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042051" y="1389402"/>
            <a:ext cx="2170940" cy="277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41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Equipment Solutions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21026" y="2292513"/>
            <a:ext cx="3369299" cy="972581"/>
          </a:xfrm>
          <a:custGeom>
            <a:avLst/>
            <a:gdLst/>
            <a:ahLst/>
            <a:cxnLst/>
            <a:rect l="l" t="t" r="r" b="b"/>
            <a:pathLst>
              <a:path w="3369299" h="972581">
                <a:moveTo>
                  <a:pt x="69471" y="0"/>
                </a:moveTo>
                <a:lnTo>
                  <a:pt x="3299828" y="0"/>
                </a:lnTo>
                <a:cubicBezTo>
                  <a:pt x="3338196" y="0"/>
                  <a:pt x="3369299" y="31103"/>
                  <a:pt x="3369299" y="69471"/>
                </a:cubicBezTo>
                <a:lnTo>
                  <a:pt x="3369299" y="903110"/>
                </a:lnTo>
                <a:cubicBezTo>
                  <a:pt x="3369299" y="941478"/>
                  <a:pt x="3338196" y="972581"/>
                  <a:pt x="3299828" y="972581"/>
                </a:cubicBezTo>
                <a:lnTo>
                  <a:pt x="69471" y="972581"/>
                </a:lnTo>
                <a:cubicBezTo>
                  <a:pt x="31103" y="972581"/>
                  <a:pt x="0" y="941478"/>
                  <a:pt x="0" y="90311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659966" y="2431453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111521" y="2431453"/>
            <a:ext cx="2718017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Regular Maintenance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111521" y="2709333"/>
            <a:ext cx="2709333" cy="4168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Reduce machine noise through proper upkeep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21026" y="3404034"/>
            <a:ext cx="3369299" cy="764171"/>
          </a:xfrm>
          <a:custGeom>
            <a:avLst/>
            <a:gdLst/>
            <a:ahLst/>
            <a:cxnLst/>
            <a:rect l="l" t="t" r="r" b="b"/>
            <a:pathLst>
              <a:path w="3369299" h="764171">
                <a:moveTo>
                  <a:pt x="69471" y="0"/>
                </a:moveTo>
                <a:lnTo>
                  <a:pt x="3299828" y="0"/>
                </a:lnTo>
                <a:cubicBezTo>
                  <a:pt x="3338170" y="0"/>
                  <a:pt x="3369299" y="31129"/>
                  <a:pt x="3369299" y="69471"/>
                </a:cubicBezTo>
                <a:lnTo>
                  <a:pt x="3369299" y="694700"/>
                </a:lnTo>
                <a:cubicBezTo>
                  <a:pt x="3369299" y="733068"/>
                  <a:pt x="3338196" y="764171"/>
                  <a:pt x="3299828" y="764171"/>
                </a:cubicBezTo>
                <a:lnTo>
                  <a:pt x="69471" y="764171"/>
                </a:lnTo>
                <a:cubicBezTo>
                  <a:pt x="31129" y="764171"/>
                  <a:pt x="0" y="733042"/>
                  <a:pt x="0" y="69470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659966" y="3542974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111521" y="3542974"/>
            <a:ext cx="2084103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Noise Barriers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111521" y="3820855"/>
            <a:ext cx="2075419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Install sound-absorbing materials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521026" y="4723966"/>
            <a:ext cx="3369299" cy="486291"/>
          </a:xfrm>
          <a:custGeom>
            <a:avLst/>
            <a:gdLst/>
            <a:ahLst/>
            <a:cxnLst/>
            <a:rect l="l" t="t" r="r" b="b"/>
            <a:pathLst>
              <a:path w="3369299" h="486291">
                <a:moveTo>
                  <a:pt x="69471" y="0"/>
                </a:moveTo>
                <a:lnTo>
                  <a:pt x="3299828" y="0"/>
                </a:lnTo>
                <a:cubicBezTo>
                  <a:pt x="3338196" y="0"/>
                  <a:pt x="3369299" y="31103"/>
                  <a:pt x="3369299" y="69471"/>
                </a:cubicBezTo>
                <a:lnTo>
                  <a:pt x="3369299" y="416819"/>
                </a:lnTo>
                <a:cubicBezTo>
                  <a:pt x="3369299" y="455187"/>
                  <a:pt x="3338196" y="486291"/>
                  <a:pt x="3299828" y="486291"/>
                </a:cubicBezTo>
                <a:lnTo>
                  <a:pt x="69471" y="486291"/>
                </a:lnTo>
                <a:cubicBezTo>
                  <a:pt x="31103" y="486291"/>
                  <a:pt x="0" y="455187"/>
                  <a:pt x="0" y="416819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846407" y="4862906"/>
            <a:ext cx="2939713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94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Target:</a:t>
            </a:r>
            <a:r>
              <a:rPr lang="en-US" sz="1094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Reduce physical noise at the source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4238896" y="1146256"/>
            <a:ext cx="3716650" cy="4446085"/>
          </a:xfrm>
          <a:custGeom>
            <a:avLst/>
            <a:gdLst/>
            <a:ahLst/>
            <a:cxnLst/>
            <a:rect l="l" t="t" r="r" b="b"/>
            <a:pathLst>
              <a:path w="3716650" h="4446085">
                <a:moveTo>
                  <a:pt x="69464" y="0"/>
                </a:moveTo>
                <a:lnTo>
                  <a:pt x="3647185" y="0"/>
                </a:lnTo>
                <a:cubicBezTo>
                  <a:pt x="3685549" y="0"/>
                  <a:pt x="3716650" y="31100"/>
                  <a:pt x="3716650" y="69464"/>
                </a:cubicBezTo>
                <a:lnTo>
                  <a:pt x="3716650" y="4376621"/>
                </a:lnTo>
                <a:cubicBezTo>
                  <a:pt x="3716650" y="4414985"/>
                  <a:pt x="3685549" y="4446085"/>
                  <a:pt x="3647185" y="4446085"/>
                </a:cubicBezTo>
                <a:lnTo>
                  <a:pt x="69464" y="4446085"/>
                </a:lnTo>
                <a:cubicBezTo>
                  <a:pt x="31100" y="4446085"/>
                  <a:pt x="0" y="4414985"/>
                  <a:pt x="0" y="4376621"/>
                </a:cubicBezTo>
                <a:lnTo>
                  <a:pt x="0" y="69464"/>
                </a:lnTo>
                <a:cubicBezTo>
                  <a:pt x="0" y="31126"/>
                  <a:pt x="31126" y="0"/>
                  <a:pt x="6946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0256" dist="86838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4238896" y="1146256"/>
            <a:ext cx="3716650" cy="764171"/>
          </a:xfrm>
          <a:custGeom>
            <a:avLst/>
            <a:gdLst/>
            <a:ahLst/>
            <a:cxnLst/>
            <a:rect l="l" t="t" r="r" b="b"/>
            <a:pathLst>
              <a:path w="3716650" h="764171">
                <a:moveTo>
                  <a:pt x="0" y="0"/>
                </a:moveTo>
                <a:lnTo>
                  <a:pt x="3716650" y="0"/>
                </a:lnTo>
                <a:lnTo>
                  <a:pt x="3716650" y="764171"/>
                </a:lnTo>
                <a:lnTo>
                  <a:pt x="0" y="764171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4412572" y="1319932"/>
            <a:ext cx="416821" cy="416821"/>
          </a:xfrm>
          <a:custGeom>
            <a:avLst/>
            <a:gdLst/>
            <a:ahLst/>
            <a:cxnLst/>
            <a:rect l="l" t="t" r="r" b="b"/>
            <a:pathLst>
              <a:path w="416821" h="416821">
                <a:moveTo>
                  <a:pt x="208410" y="0"/>
                </a:moveTo>
                <a:lnTo>
                  <a:pt x="208410" y="0"/>
                </a:lnTo>
                <a:cubicBezTo>
                  <a:pt x="323435" y="0"/>
                  <a:pt x="416821" y="93386"/>
                  <a:pt x="416821" y="208410"/>
                </a:cubicBezTo>
                <a:lnTo>
                  <a:pt x="416821" y="208410"/>
                </a:lnTo>
                <a:cubicBezTo>
                  <a:pt x="416821" y="323435"/>
                  <a:pt x="323435" y="416821"/>
                  <a:pt x="208410" y="416821"/>
                </a:cubicBezTo>
                <a:lnTo>
                  <a:pt x="208410" y="416821"/>
                </a:lnTo>
                <a:cubicBezTo>
                  <a:pt x="93386" y="416821"/>
                  <a:pt x="0" y="323435"/>
                  <a:pt x="0" y="208410"/>
                </a:cubicBezTo>
                <a:lnTo>
                  <a:pt x="0" y="208410"/>
                </a:lnTo>
                <a:cubicBezTo>
                  <a:pt x="0" y="93386"/>
                  <a:pt x="93386" y="0"/>
                  <a:pt x="20841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4933597" y="1389402"/>
            <a:ext cx="2665915" cy="277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41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Communication Solutions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4412572" y="2136205"/>
            <a:ext cx="3369299" cy="764171"/>
          </a:xfrm>
          <a:custGeom>
            <a:avLst/>
            <a:gdLst/>
            <a:ahLst/>
            <a:cxnLst/>
            <a:rect l="l" t="t" r="r" b="b"/>
            <a:pathLst>
              <a:path w="3369299" h="764171">
                <a:moveTo>
                  <a:pt x="69471" y="0"/>
                </a:moveTo>
                <a:lnTo>
                  <a:pt x="3299828" y="0"/>
                </a:lnTo>
                <a:cubicBezTo>
                  <a:pt x="3338170" y="0"/>
                  <a:pt x="3369299" y="31129"/>
                  <a:pt x="3369299" y="69471"/>
                </a:cubicBezTo>
                <a:lnTo>
                  <a:pt x="3369299" y="694700"/>
                </a:lnTo>
                <a:cubicBezTo>
                  <a:pt x="3369299" y="733068"/>
                  <a:pt x="3338196" y="764171"/>
                  <a:pt x="3299828" y="764171"/>
                </a:cubicBezTo>
                <a:lnTo>
                  <a:pt x="69471" y="764171"/>
                </a:lnTo>
                <a:cubicBezTo>
                  <a:pt x="31129" y="764171"/>
                  <a:pt x="0" y="733042"/>
                  <a:pt x="0" y="69470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4551512" y="2275145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5003067" y="2275145"/>
            <a:ext cx="2440137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Visual Aids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5003067" y="2553026"/>
            <a:ext cx="2431453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Use demonstrations instead of shouting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4412572" y="3004581"/>
            <a:ext cx="3369299" cy="764171"/>
          </a:xfrm>
          <a:custGeom>
            <a:avLst/>
            <a:gdLst/>
            <a:ahLst/>
            <a:cxnLst/>
            <a:rect l="l" t="t" r="r" b="b"/>
            <a:pathLst>
              <a:path w="3369299" h="764171">
                <a:moveTo>
                  <a:pt x="69471" y="0"/>
                </a:moveTo>
                <a:lnTo>
                  <a:pt x="3299828" y="0"/>
                </a:lnTo>
                <a:cubicBezTo>
                  <a:pt x="3338170" y="0"/>
                  <a:pt x="3369299" y="31129"/>
                  <a:pt x="3369299" y="69471"/>
                </a:cubicBezTo>
                <a:lnTo>
                  <a:pt x="3369299" y="694700"/>
                </a:lnTo>
                <a:cubicBezTo>
                  <a:pt x="3369299" y="733068"/>
                  <a:pt x="3338196" y="764171"/>
                  <a:pt x="3299828" y="764171"/>
                </a:cubicBezTo>
                <a:lnTo>
                  <a:pt x="69471" y="764171"/>
                </a:lnTo>
                <a:cubicBezTo>
                  <a:pt x="31129" y="764171"/>
                  <a:pt x="0" y="733042"/>
                  <a:pt x="0" y="69470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4551512" y="3143521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5003067" y="3143521"/>
            <a:ext cx="2023316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Hand Signals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5003067" y="3421402"/>
            <a:ext cx="2014632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Create signals for common tasks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4412572" y="3872957"/>
            <a:ext cx="3369299" cy="764171"/>
          </a:xfrm>
          <a:custGeom>
            <a:avLst/>
            <a:gdLst/>
            <a:ahLst/>
            <a:cxnLst/>
            <a:rect l="l" t="t" r="r" b="b"/>
            <a:pathLst>
              <a:path w="3369299" h="764171">
                <a:moveTo>
                  <a:pt x="69471" y="0"/>
                </a:moveTo>
                <a:lnTo>
                  <a:pt x="3299828" y="0"/>
                </a:lnTo>
                <a:cubicBezTo>
                  <a:pt x="3338170" y="0"/>
                  <a:pt x="3369299" y="31129"/>
                  <a:pt x="3369299" y="69471"/>
                </a:cubicBezTo>
                <a:lnTo>
                  <a:pt x="3369299" y="694700"/>
                </a:lnTo>
                <a:cubicBezTo>
                  <a:pt x="3369299" y="733068"/>
                  <a:pt x="3338196" y="764171"/>
                  <a:pt x="3299828" y="764171"/>
                </a:cubicBezTo>
                <a:lnTo>
                  <a:pt x="69471" y="764171"/>
                </a:lnTo>
                <a:cubicBezTo>
                  <a:pt x="31129" y="764171"/>
                  <a:pt x="0" y="733042"/>
                  <a:pt x="0" y="69470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Shape 30"/>
          <p:cNvSpPr/>
          <p:nvPr/>
        </p:nvSpPr>
        <p:spPr>
          <a:xfrm>
            <a:off x="4551512" y="4011897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3" name="Text 31"/>
          <p:cNvSpPr/>
          <p:nvPr/>
        </p:nvSpPr>
        <p:spPr>
          <a:xfrm>
            <a:off x="5003067" y="4011897"/>
            <a:ext cx="1979897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Pictures &amp; Diagrams</a:t>
            </a:r>
            <a:endParaRPr lang="en-US" sz="1600" dirty="0"/>
          </a:p>
        </p:txBody>
      </p:sp>
      <p:sp>
        <p:nvSpPr>
          <p:cNvPr id="34" name="Text 32"/>
          <p:cNvSpPr/>
          <p:nvPr/>
        </p:nvSpPr>
        <p:spPr>
          <a:xfrm>
            <a:off x="5003067" y="4289778"/>
            <a:ext cx="1971214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Visual instructions bypass noise</a:t>
            </a:r>
            <a:endParaRPr lang="en-US" sz="1600" dirty="0"/>
          </a:p>
        </p:txBody>
      </p:sp>
      <p:sp>
        <p:nvSpPr>
          <p:cNvPr id="35" name="Shape 33"/>
          <p:cNvSpPr/>
          <p:nvPr/>
        </p:nvSpPr>
        <p:spPr>
          <a:xfrm>
            <a:off x="4412572" y="4880274"/>
            <a:ext cx="3369299" cy="486291"/>
          </a:xfrm>
          <a:custGeom>
            <a:avLst/>
            <a:gdLst/>
            <a:ahLst/>
            <a:cxnLst/>
            <a:rect l="l" t="t" r="r" b="b"/>
            <a:pathLst>
              <a:path w="3369299" h="486291">
                <a:moveTo>
                  <a:pt x="69471" y="0"/>
                </a:moveTo>
                <a:lnTo>
                  <a:pt x="3299828" y="0"/>
                </a:lnTo>
                <a:cubicBezTo>
                  <a:pt x="3338196" y="0"/>
                  <a:pt x="3369299" y="31103"/>
                  <a:pt x="3369299" y="69471"/>
                </a:cubicBezTo>
                <a:lnTo>
                  <a:pt x="3369299" y="416819"/>
                </a:lnTo>
                <a:cubicBezTo>
                  <a:pt x="3369299" y="455187"/>
                  <a:pt x="3338196" y="486291"/>
                  <a:pt x="3299828" y="486291"/>
                </a:cubicBezTo>
                <a:lnTo>
                  <a:pt x="69471" y="486291"/>
                </a:lnTo>
                <a:cubicBezTo>
                  <a:pt x="31103" y="486291"/>
                  <a:pt x="0" y="455187"/>
                  <a:pt x="0" y="416819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4737953" y="5019214"/>
            <a:ext cx="2939713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94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Target:</a:t>
            </a:r>
            <a:r>
              <a:rPr lang="en-US" sz="1094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Alternative communication channels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130442" y="1146256"/>
            <a:ext cx="3716650" cy="4446085"/>
          </a:xfrm>
          <a:custGeom>
            <a:avLst/>
            <a:gdLst/>
            <a:ahLst/>
            <a:cxnLst/>
            <a:rect l="l" t="t" r="r" b="b"/>
            <a:pathLst>
              <a:path w="3716650" h="4446085">
                <a:moveTo>
                  <a:pt x="69464" y="0"/>
                </a:moveTo>
                <a:lnTo>
                  <a:pt x="3647185" y="0"/>
                </a:lnTo>
                <a:cubicBezTo>
                  <a:pt x="3685549" y="0"/>
                  <a:pt x="3716650" y="31100"/>
                  <a:pt x="3716650" y="69464"/>
                </a:cubicBezTo>
                <a:lnTo>
                  <a:pt x="3716650" y="4376621"/>
                </a:lnTo>
                <a:cubicBezTo>
                  <a:pt x="3716650" y="4414985"/>
                  <a:pt x="3685549" y="4446085"/>
                  <a:pt x="3647185" y="4446085"/>
                </a:cubicBezTo>
                <a:lnTo>
                  <a:pt x="69464" y="4446085"/>
                </a:lnTo>
                <a:cubicBezTo>
                  <a:pt x="31100" y="4446085"/>
                  <a:pt x="0" y="4414985"/>
                  <a:pt x="0" y="4376621"/>
                </a:cubicBezTo>
                <a:lnTo>
                  <a:pt x="0" y="69464"/>
                </a:lnTo>
                <a:cubicBezTo>
                  <a:pt x="0" y="31126"/>
                  <a:pt x="31126" y="0"/>
                  <a:pt x="6946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30256" dist="86838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8130442" y="1146256"/>
            <a:ext cx="3716650" cy="764171"/>
          </a:xfrm>
          <a:custGeom>
            <a:avLst/>
            <a:gdLst/>
            <a:ahLst/>
            <a:cxnLst/>
            <a:rect l="l" t="t" r="r" b="b"/>
            <a:pathLst>
              <a:path w="3716650" h="764171">
                <a:moveTo>
                  <a:pt x="0" y="0"/>
                </a:moveTo>
                <a:lnTo>
                  <a:pt x="3716650" y="0"/>
                </a:lnTo>
                <a:lnTo>
                  <a:pt x="3716650" y="764171"/>
                </a:lnTo>
                <a:lnTo>
                  <a:pt x="0" y="764171"/>
                </a:lnTo>
                <a:lnTo>
                  <a:pt x="0" y="0"/>
                </a:ln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Shape 37"/>
          <p:cNvSpPr/>
          <p:nvPr/>
        </p:nvSpPr>
        <p:spPr>
          <a:xfrm>
            <a:off x="8304118" y="1319932"/>
            <a:ext cx="416821" cy="416821"/>
          </a:xfrm>
          <a:custGeom>
            <a:avLst/>
            <a:gdLst/>
            <a:ahLst/>
            <a:cxnLst/>
            <a:rect l="l" t="t" r="r" b="b"/>
            <a:pathLst>
              <a:path w="416821" h="416821">
                <a:moveTo>
                  <a:pt x="208410" y="0"/>
                </a:moveTo>
                <a:lnTo>
                  <a:pt x="208410" y="0"/>
                </a:lnTo>
                <a:cubicBezTo>
                  <a:pt x="323435" y="0"/>
                  <a:pt x="416821" y="93386"/>
                  <a:pt x="416821" y="208410"/>
                </a:cubicBezTo>
                <a:lnTo>
                  <a:pt x="416821" y="208410"/>
                </a:lnTo>
                <a:cubicBezTo>
                  <a:pt x="416821" y="323435"/>
                  <a:pt x="323435" y="416821"/>
                  <a:pt x="208410" y="416821"/>
                </a:cubicBezTo>
                <a:lnTo>
                  <a:pt x="208410" y="416821"/>
                </a:lnTo>
                <a:cubicBezTo>
                  <a:pt x="93386" y="416821"/>
                  <a:pt x="0" y="323435"/>
                  <a:pt x="0" y="208410"/>
                </a:cubicBezTo>
                <a:lnTo>
                  <a:pt x="0" y="208410"/>
                </a:lnTo>
                <a:cubicBezTo>
                  <a:pt x="0" y="93386"/>
                  <a:pt x="93386" y="0"/>
                  <a:pt x="208410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8825143" y="1389402"/>
            <a:ext cx="2526974" cy="2778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41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Environmental Solutions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8304118" y="2292513"/>
            <a:ext cx="3369299" cy="972581"/>
          </a:xfrm>
          <a:custGeom>
            <a:avLst/>
            <a:gdLst/>
            <a:ahLst/>
            <a:cxnLst/>
            <a:rect l="l" t="t" r="r" b="b"/>
            <a:pathLst>
              <a:path w="3369299" h="972581">
                <a:moveTo>
                  <a:pt x="69471" y="0"/>
                </a:moveTo>
                <a:lnTo>
                  <a:pt x="3299828" y="0"/>
                </a:lnTo>
                <a:cubicBezTo>
                  <a:pt x="3338196" y="0"/>
                  <a:pt x="3369299" y="31103"/>
                  <a:pt x="3369299" y="69471"/>
                </a:cubicBezTo>
                <a:lnTo>
                  <a:pt x="3369299" y="903110"/>
                </a:lnTo>
                <a:cubicBezTo>
                  <a:pt x="3369299" y="941478"/>
                  <a:pt x="3338196" y="972581"/>
                  <a:pt x="3299828" y="972581"/>
                </a:cubicBezTo>
                <a:lnTo>
                  <a:pt x="69471" y="972581"/>
                </a:lnTo>
                <a:cubicBezTo>
                  <a:pt x="31103" y="972581"/>
                  <a:pt x="0" y="941478"/>
                  <a:pt x="0" y="90311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Shape 40"/>
          <p:cNvSpPr/>
          <p:nvPr/>
        </p:nvSpPr>
        <p:spPr>
          <a:xfrm>
            <a:off x="8443058" y="2431453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8894613" y="2431453"/>
            <a:ext cx="2718017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Quiet Zones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8894613" y="2709333"/>
            <a:ext cx="2709333" cy="416821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Designated areas for important communications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8304118" y="3404034"/>
            <a:ext cx="3369299" cy="764171"/>
          </a:xfrm>
          <a:custGeom>
            <a:avLst/>
            <a:gdLst/>
            <a:ahLst/>
            <a:cxnLst/>
            <a:rect l="l" t="t" r="r" b="b"/>
            <a:pathLst>
              <a:path w="3369299" h="764171">
                <a:moveTo>
                  <a:pt x="69471" y="0"/>
                </a:moveTo>
                <a:lnTo>
                  <a:pt x="3299828" y="0"/>
                </a:lnTo>
                <a:cubicBezTo>
                  <a:pt x="3338170" y="0"/>
                  <a:pt x="3369299" y="31129"/>
                  <a:pt x="3369299" y="69471"/>
                </a:cubicBezTo>
                <a:lnTo>
                  <a:pt x="3369299" y="694700"/>
                </a:lnTo>
                <a:cubicBezTo>
                  <a:pt x="3369299" y="733068"/>
                  <a:pt x="3338196" y="764171"/>
                  <a:pt x="3299828" y="764171"/>
                </a:cubicBezTo>
                <a:lnTo>
                  <a:pt x="69471" y="764171"/>
                </a:lnTo>
                <a:cubicBezTo>
                  <a:pt x="31129" y="764171"/>
                  <a:pt x="0" y="733042"/>
                  <a:pt x="0" y="694700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6" name="Shape 44"/>
          <p:cNvSpPr/>
          <p:nvPr/>
        </p:nvSpPr>
        <p:spPr>
          <a:xfrm>
            <a:off x="8443058" y="3542974"/>
            <a:ext cx="347350" cy="347350"/>
          </a:xfrm>
          <a:custGeom>
            <a:avLst/>
            <a:gdLst/>
            <a:ahLst/>
            <a:cxnLst/>
            <a:rect l="l" t="t" r="r" b="b"/>
            <a:pathLst>
              <a:path w="347350" h="347350">
                <a:moveTo>
                  <a:pt x="173675" y="0"/>
                </a:moveTo>
                <a:lnTo>
                  <a:pt x="173675" y="0"/>
                </a:lnTo>
                <a:cubicBezTo>
                  <a:pt x="269529" y="0"/>
                  <a:pt x="347350" y="77821"/>
                  <a:pt x="347350" y="173675"/>
                </a:cubicBezTo>
                <a:lnTo>
                  <a:pt x="347350" y="173675"/>
                </a:lnTo>
                <a:cubicBezTo>
                  <a:pt x="347350" y="269529"/>
                  <a:pt x="269529" y="347350"/>
                  <a:pt x="173675" y="347350"/>
                </a:cubicBezTo>
                <a:lnTo>
                  <a:pt x="173675" y="347350"/>
                </a:lnTo>
                <a:cubicBezTo>
                  <a:pt x="77821" y="347350"/>
                  <a:pt x="0" y="269529"/>
                  <a:pt x="0" y="173675"/>
                </a:cubicBezTo>
                <a:lnTo>
                  <a:pt x="0" y="173675"/>
                </a:lnTo>
                <a:cubicBezTo>
                  <a:pt x="0" y="77821"/>
                  <a:pt x="77821" y="0"/>
                  <a:pt x="173675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7" name="Text 45"/>
          <p:cNvSpPr/>
          <p:nvPr/>
        </p:nvSpPr>
        <p:spPr>
          <a:xfrm>
            <a:off x="8894613" y="3542974"/>
            <a:ext cx="2535658" cy="24314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31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Strategic Timing</a:t>
            </a:r>
            <a:endParaRPr lang="en-US" sz="1600" dirty="0"/>
          </a:p>
        </p:txBody>
      </p:sp>
      <p:sp>
        <p:nvSpPr>
          <p:cNvPr id="48" name="Text 46"/>
          <p:cNvSpPr/>
          <p:nvPr/>
        </p:nvSpPr>
        <p:spPr>
          <a:xfrm>
            <a:off x="8894613" y="3820855"/>
            <a:ext cx="2526974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94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Schedule briefings during quieter periods</a:t>
            </a:r>
            <a:endParaRPr lang="en-US" sz="1600" dirty="0"/>
          </a:p>
        </p:txBody>
      </p:sp>
      <p:sp>
        <p:nvSpPr>
          <p:cNvPr id="49" name="Shape 47"/>
          <p:cNvSpPr/>
          <p:nvPr/>
        </p:nvSpPr>
        <p:spPr>
          <a:xfrm>
            <a:off x="8304118" y="4723966"/>
            <a:ext cx="3369299" cy="486291"/>
          </a:xfrm>
          <a:custGeom>
            <a:avLst/>
            <a:gdLst/>
            <a:ahLst/>
            <a:cxnLst/>
            <a:rect l="l" t="t" r="r" b="b"/>
            <a:pathLst>
              <a:path w="3369299" h="486291">
                <a:moveTo>
                  <a:pt x="69471" y="0"/>
                </a:moveTo>
                <a:lnTo>
                  <a:pt x="3299828" y="0"/>
                </a:lnTo>
                <a:cubicBezTo>
                  <a:pt x="3338196" y="0"/>
                  <a:pt x="3369299" y="31103"/>
                  <a:pt x="3369299" y="69471"/>
                </a:cubicBezTo>
                <a:lnTo>
                  <a:pt x="3369299" y="416819"/>
                </a:lnTo>
                <a:cubicBezTo>
                  <a:pt x="3369299" y="455187"/>
                  <a:pt x="3338196" y="486291"/>
                  <a:pt x="3299828" y="486291"/>
                </a:cubicBezTo>
                <a:lnTo>
                  <a:pt x="69471" y="486291"/>
                </a:lnTo>
                <a:cubicBezTo>
                  <a:pt x="31103" y="486291"/>
                  <a:pt x="0" y="455187"/>
                  <a:pt x="0" y="416819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0" name="Text 48"/>
          <p:cNvSpPr/>
          <p:nvPr/>
        </p:nvSpPr>
        <p:spPr>
          <a:xfrm>
            <a:off x="8629499" y="4862906"/>
            <a:ext cx="2939713" cy="20841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094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Target:</a:t>
            </a:r>
            <a:r>
              <a:rPr lang="en-US" sz="1094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Optimize communication environment</a:t>
            </a:r>
            <a:endParaRPr lang="en-US" sz="1600" dirty="0"/>
          </a:p>
        </p:txBody>
      </p:sp>
      <p:sp>
        <p:nvSpPr>
          <p:cNvPr id="51" name="Shape 49"/>
          <p:cNvSpPr/>
          <p:nvPr/>
        </p:nvSpPr>
        <p:spPr>
          <a:xfrm>
            <a:off x="347350" y="5731282"/>
            <a:ext cx="11497299" cy="781538"/>
          </a:xfrm>
          <a:custGeom>
            <a:avLst/>
            <a:gdLst/>
            <a:ahLst/>
            <a:cxnLst/>
            <a:rect l="l" t="t" r="r" b="b"/>
            <a:pathLst>
              <a:path w="11497299" h="781538">
                <a:moveTo>
                  <a:pt x="69471" y="0"/>
                </a:moveTo>
                <a:lnTo>
                  <a:pt x="11427828" y="0"/>
                </a:lnTo>
                <a:cubicBezTo>
                  <a:pt x="11466196" y="0"/>
                  <a:pt x="11497299" y="31103"/>
                  <a:pt x="11497299" y="69471"/>
                </a:cubicBezTo>
                <a:lnTo>
                  <a:pt x="11497299" y="712068"/>
                </a:lnTo>
                <a:cubicBezTo>
                  <a:pt x="11497299" y="750435"/>
                  <a:pt x="11466196" y="781538"/>
                  <a:pt x="11427828" y="781538"/>
                </a:cubicBezTo>
                <a:lnTo>
                  <a:pt x="69471" y="781538"/>
                </a:lnTo>
                <a:cubicBezTo>
                  <a:pt x="31103" y="781538"/>
                  <a:pt x="0" y="750435"/>
                  <a:pt x="0" y="712068"/>
                </a:cubicBezTo>
                <a:lnTo>
                  <a:pt x="0" y="69471"/>
                </a:lnTo>
                <a:cubicBezTo>
                  <a:pt x="0" y="31129"/>
                  <a:pt x="31129" y="0"/>
                  <a:pt x="69471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30256" dist="86838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2" name="Text 50"/>
          <p:cNvSpPr/>
          <p:nvPr/>
        </p:nvSpPr>
        <p:spPr>
          <a:xfrm>
            <a:off x="936218" y="5870222"/>
            <a:ext cx="10854701" cy="50365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31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Research Insight:</a:t>
            </a:r>
            <a:r>
              <a:rPr lang="en-US" sz="123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Reducing environmental noise is crucial for effective communication. If you can't hear, you can't communicate—so fix the physical environment first.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81000" y="4953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76202" y="0"/>
                </a:moveTo>
                <a:lnTo>
                  <a:pt x="380998" y="0"/>
                </a:lnTo>
                <a:cubicBezTo>
                  <a:pt x="423055" y="0"/>
                  <a:pt x="457200" y="34145"/>
                  <a:pt x="457200" y="76202"/>
                </a:cubicBezTo>
                <a:lnTo>
                  <a:pt x="457200" y="380998"/>
                </a:lnTo>
                <a:cubicBezTo>
                  <a:pt x="457200" y="423055"/>
                  <a:pt x="423055" y="457200"/>
                  <a:pt x="380998" y="457200"/>
                </a:cubicBezTo>
                <a:lnTo>
                  <a:pt x="76202" y="457200"/>
                </a:lnTo>
                <a:cubicBezTo>
                  <a:pt x="34145" y="457200"/>
                  <a:pt x="0" y="423055"/>
                  <a:pt x="0" y="3809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990600" y="381000"/>
            <a:ext cx="763905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b="1" kern="0" spc="60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STRATEGIC SOLUTIONS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990600" y="609600"/>
            <a:ext cx="779145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Solutions—Fixing the Language Barriers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81000" y="1257300"/>
            <a:ext cx="3686175" cy="4419600"/>
          </a:xfrm>
          <a:custGeom>
            <a:avLst/>
            <a:gdLst/>
            <a:ahLst/>
            <a:cxnLst/>
            <a:rect l="l" t="t" r="r" b="b"/>
            <a:pathLst>
              <a:path w="3686175" h="4419600">
                <a:moveTo>
                  <a:pt x="76193" y="0"/>
                </a:moveTo>
                <a:lnTo>
                  <a:pt x="3609982" y="0"/>
                </a:lnTo>
                <a:cubicBezTo>
                  <a:pt x="3652062" y="0"/>
                  <a:pt x="3686175" y="34113"/>
                  <a:pt x="3686175" y="76193"/>
                </a:cubicBezTo>
                <a:lnTo>
                  <a:pt x="3686175" y="4343407"/>
                </a:lnTo>
                <a:cubicBezTo>
                  <a:pt x="3686175" y="4385487"/>
                  <a:pt x="3652062" y="4419600"/>
                  <a:pt x="3609982" y="4419600"/>
                </a:cubicBezTo>
                <a:lnTo>
                  <a:pt x="76193" y="4419600"/>
                </a:lnTo>
                <a:cubicBezTo>
                  <a:pt x="34113" y="4419600"/>
                  <a:pt x="0" y="4385487"/>
                  <a:pt x="0" y="4343407"/>
                </a:cubicBezTo>
                <a:lnTo>
                  <a:pt x="0" y="76193"/>
                </a:lnTo>
                <a:cubicBezTo>
                  <a:pt x="0" y="34141"/>
                  <a:pt x="34141" y="0"/>
                  <a:pt x="7619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381000" y="1257300"/>
            <a:ext cx="3686175" cy="838200"/>
          </a:xfrm>
          <a:custGeom>
            <a:avLst/>
            <a:gdLst/>
            <a:ahLst/>
            <a:cxnLst/>
            <a:rect l="l" t="t" r="r" b="b"/>
            <a:pathLst>
              <a:path w="3686175" h="838200">
                <a:moveTo>
                  <a:pt x="0" y="0"/>
                </a:moveTo>
                <a:lnTo>
                  <a:pt x="3686175" y="0"/>
                </a:lnTo>
                <a:lnTo>
                  <a:pt x="3686175" y="838200"/>
                </a:lnTo>
                <a:lnTo>
                  <a:pt x="0" y="838200"/>
                </a:lnTo>
                <a:lnTo>
                  <a:pt x="0" y="0"/>
                </a:ln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71500" y="14478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1143000" y="1524000"/>
            <a:ext cx="2085975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Training Solutions</a:t>
            </a:r>
            <a:endParaRPr lang="en-US" sz="1600" dirty="0"/>
          </a:p>
        </p:txBody>
      </p:sp>
      <p:sp>
        <p:nvSpPr>
          <p:cNvPr id="9" name="Shape 7"/>
          <p:cNvSpPr/>
          <p:nvPr/>
        </p:nvSpPr>
        <p:spPr>
          <a:xfrm>
            <a:off x="571500" y="2286000"/>
            <a:ext cx="3305175" cy="1066800"/>
          </a:xfrm>
          <a:custGeom>
            <a:avLst/>
            <a:gdLst/>
            <a:ahLst/>
            <a:cxnLst/>
            <a:rect l="l" t="t" r="r" b="b"/>
            <a:pathLst>
              <a:path w="3305175" h="1066800">
                <a:moveTo>
                  <a:pt x="76202" y="0"/>
                </a:moveTo>
                <a:lnTo>
                  <a:pt x="3228973" y="0"/>
                </a:lnTo>
                <a:cubicBezTo>
                  <a:pt x="3271058" y="0"/>
                  <a:pt x="3305175" y="34117"/>
                  <a:pt x="3305175" y="76202"/>
                </a:cubicBezTo>
                <a:lnTo>
                  <a:pt x="3305175" y="990598"/>
                </a:lnTo>
                <a:cubicBezTo>
                  <a:pt x="3305175" y="1032683"/>
                  <a:pt x="3271058" y="1066800"/>
                  <a:pt x="3228973" y="1066800"/>
                </a:cubicBezTo>
                <a:lnTo>
                  <a:pt x="76202" y="1066800"/>
                </a:lnTo>
                <a:cubicBezTo>
                  <a:pt x="34117" y="1066800"/>
                  <a:pt x="0" y="1032683"/>
                  <a:pt x="0" y="9905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0" name="Shape 8"/>
          <p:cNvSpPr/>
          <p:nvPr/>
        </p:nvSpPr>
        <p:spPr>
          <a:xfrm>
            <a:off x="723900" y="24384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9"/>
          <p:cNvSpPr/>
          <p:nvPr/>
        </p:nvSpPr>
        <p:spPr>
          <a:xfrm>
            <a:off x="1219200" y="2438400"/>
            <a:ext cx="25908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English Training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1219200" y="2743200"/>
            <a:ext cx="25812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Basic English language training for workers</a:t>
            </a:r>
            <a:endParaRPr lang="en-US" sz="1600" dirty="0"/>
          </a:p>
        </p:txBody>
      </p:sp>
      <p:sp>
        <p:nvSpPr>
          <p:cNvPr id="13" name="Shape 11"/>
          <p:cNvSpPr/>
          <p:nvPr/>
        </p:nvSpPr>
        <p:spPr>
          <a:xfrm>
            <a:off x="571500" y="3505200"/>
            <a:ext cx="3305175" cy="1066800"/>
          </a:xfrm>
          <a:custGeom>
            <a:avLst/>
            <a:gdLst/>
            <a:ahLst/>
            <a:cxnLst/>
            <a:rect l="l" t="t" r="r" b="b"/>
            <a:pathLst>
              <a:path w="3305175" h="1066800">
                <a:moveTo>
                  <a:pt x="76202" y="0"/>
                </a:moveTo>
                <a:lnTo>
                  <a:pt x="3228973" y="0"/>
                </a:lnTo>
                <a:cubicBezTo>
                  <a:pt x="3271058" y="0"/>
                  <a:pt x="3305175" y="34117"/>
                  <a:pt x="3305175" y="76202"/>
                </a:cubicBezTo>
                <a:lnTo>
                  <a:pt x="3305175" y="990598"/>
                </a:lnTo>
                <a:cubicBezTo>
                  <a:pt x="3305175" y="1032683"/>
                  <a:pt x="3271058" y="1066800"/>
                  <a:pt x="3228973" y="1066800"/>
                </a:cubicBezTo>
                <a:lnTo>
                  <a:pt x="76202" y="1066800"/>
                </a:lnTo>
                <a:cubicBezTo>
                  <a:pt x="34117" y="1066800"/>
                  <a:pt x="0" y="1032683"/>
                  <a:pt x="0" y="9905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4" name="Shape 12"/>
          <p:cNvSpPr/>
          <p:nvPr/>
        </p:nvSpPr>
        <p:spPr>
          <a:xfrm>
            <a:off x="723900" y="36576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3"/>
          <p:cNvSpPr/>
          <p:nvPr/>
        </p:nvSpPr>
        <p:spPr>
          <a:xfrm>
            <a:off x="1219200" y="3657600"/>
            <a:ext cx="25908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Gary's Training</a:t>
            </a:r>
            <a:endParaRPr lang="en-US" sz="1600" dirty="0"/>
          </a:p>
        </p:txBody>
      </p:sp>
      <p:sp>
        <p:nvSpPr>
          <p:cNvPr id="16" name="Text 14"/>
          <p:cNvSpPr/>
          <p:nvPr/>
        </p:nvSpPr>
        <p:spPr>
          <a:xfrm>
            <a:off x="1219200" y="3962400"/>
            <a:ext cx="25812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Teach Gary key phrases in workers' native languages</a:t>
            </a:r>
            <a:endParaRPr lang="en-US" sz="1600" dirty="0"/>
          </a:p>
        </p:txBody>
      </p:sp>
      <p:sp>
        <p:nvSpPr>
          <p:cNvPr id="17" name="Shape 15"/>
          <p:cNvSpPr/>
          <p:nvPr/>
        </p:nvSpPr>
        <p:spPr>
          <a:xfrm>
            <a:off x="571500" y="4724400"/>
            <a:ext cx="3305175" cy="762000"/>
          </a:xfrm>
          <a:custGeom>
            <a:avLst/>
            <a:gdLst/>
            <a:ahLst/>
            <a:cxnLst/>
            <a:rect l="l" t="t" r="r" b="b"/>
            <a:pathLst>
              <a:path w="3305175" h="762000">
                <a:moveTo>
                  <a:pt x="76200" y="0"/>
                </a:moveTo>
                <a:lnTo>
                  <a:pt x="3228975" y="0"/>
                </a:lnTo>
                <a:cubicBezTo>
                  <a:pt x="3271031" y="0"/>
                  <a:pt x="3305175" y="34144"/>
                  <a:pt x="3305175" y="76200"/>
                </a:cubicBezTo>
                <a:lnTo>
                  <a:pt x="3305175" y="685800"/>
                </a:lnTo>
                <a:cubicBezTo>
                  <a:pt x="3305175" y="727856"/>
                  <a:pt x="3271031" y="762000"/>
                  <a:pt x="3228975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Text 16"/>
          <p:cNvSpPr/>
          <p:nvPr/>
        </p:nvSpPr>
        <p:spPr>
          <a:xfrm>
            <a:off x="933450" y="4876800"/>
            <a:ext cx="28289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Target:</a:t>
            </a:r>
            <a:r>
              <a:rPr lang="en-US" sz="12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Build shared language competency</a:t>
            </a:r>
            <a:endParaRPr lang="en-US" sz="1600" dirty="0"/>
          </a:p>
        </p:txBody>
      </p:sp>
      <p:sp>
        <p:nvSpPr>
          <p:cNvPr id="19" name="Shape 17"/>
          <p:cNvSpPr/>
          <p:nvPr/>
        </p:nvSpPr>
        <p:spPr>
          <a:xfrm>
            <a:off x="4254401" y="1257300"/>
            <a:ext cx="3686175" cy="4419600"/>
          </a:xfrm>
          <a:custGeom>
            <a:avLst/>
            <a:gdLst/>
            <a:ahLst/>
            <a:cxnLst/>
            <a:rect l="l" t="t" r="r" b="b"/>
            <a:pathLst>
              <a:path w="3686175" h="4419600">
                <a:moveTo>
                  <a:pt x="76193" y="0"/>
                </a:moveTo>
                <a:lnTo>
                  <a:pt x="3609982" y="0"/>
                </a:lnTo>
                <a:cubicBezTo>
                  <a:pt x="3652062" y="0"/>
                  <a:pt x="3686175" y="34113"/>
                  <a:pt x="3686175" y="76193"/>
                </a:cubicBezTo>
                <a:lnTo>
                  <a:pt x="3686175" y="4343407"/>
                </a:lnTo>
                <a:cubicBezTo>
                  <a:pt x="3686175" y="4385487"/>
                  <a:pt x="3652062" y="4419600"/>
                  <a:pt x="3609982" y="4419600"/>
                </a:cubicBezTo>
                <a:lnTo>
                  <a:pt x="76193" y="4419600"/>
                </a:lnTo>
                <a:cubicBezTo>
                  <a:pt x="34113" y="4419600"/>
                  <a:pt x="0" y="4385487"/>
                  <a:pt x="0" y="4343407"/>
                </a:cubicBezTo>
                <a:lnTo>
                  <a:pt x="0" y="76193"/>
                </a:lnTo>
                <a:cubicBezTo>
                  <a:pt x="0" y="34141"/>
                  <a:pt x="34141" y="0"/>
                  <a:pt x="7619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0" name="Shape 18"/>
          <p:cNvSpPr/>
          <p:nvPr/>
        </p:nvSpPr>
        <p:spPr>
          <a:xfrm>
            <a:off x="4254401" y="1257300"/>
            <a:ext cx="3686175" cy="990600"/>
          </a:xfrm>
          <a:custGeom>
            <a:avLst/>
            <a:gdLst/>
            <a:ahLst/>
            <a:cxnLst/>
            <a:rect l="l" t="t" r="r" b="b"/>
            <a:pathLst>
              <a:path w="3686175" h="990600">
                <a:moveTo>
                  <a:pt x="0" y="0"/>
                </a:moveTo>
                <a:lnTo>
                  <a:pt x="3686175" y="0"/>
                </a:lnTo>
                <a:lnTo>
                  <a:pt x="3686175" y="990600"/>
                </a:lnTo>
                <a:lnTo>
                  <a:pt x="0" y="990600"/>
                </a:lnTo>
                <a:lnTo>
                  <a:pt x="0" y="0"/>
                </a:ln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Shape 19"/>
          <p:cNvSpPr/>
          <p:nvPr/>
        </p:nvSpPr>
        <p:spPr>
          <a:xfrm>
            <a:off x="4444901" y="1524000"/>
            <a:ext cx="447675" cy="457200"/>
          </a:xfrm>
          <a:custGeom>
            <a:avLst/>
            <a:gdLst/>
            <a:ahLst/>
            <a:cxnLst/>
            <a:rect l="l" t="t" r="r" b="b"/>
            <a:pathLst>
              <a:path w="447675" h="457200">
                <a:moveTo>
                  <a:pt x="223838" y="0"/>
                </a:moveTo>
                <a:lnTo>
                  <a:pt x="223838" y="0"/>
                </a:lnTo>
                <a:cubicBezTo>
                  <a:pt x="347377" y="0"/>
                  <a:pt x="447675" y="100298"/>
                  <a:pt x="447675" y="223838"/>
                </a:cubicBezTo>
                <a:lnTo>
                  <a:pt x="447675" y="233362"/>
                </a:lnTo>
                <a:cubicBezTo>
                  <a:pt x="447675" y="356902"/>
                  <a:pt x="347377" y="457200"/>
                  <a:pt x="223838" y="457200"/>
                </a:cubicBezTo>
                <a:lnTo>
                  <a:pt x="223838" y="457200"/>
                </a:lnTo>
                <a:cubicBezTo>
                  <a:pt x="100298" y="457200"/>
                  <a:pt x="0" y="356902"/>
                  <a:pt x="0" y="233363"/>
                </a:cubicBezTo>
                <a:lnTo>
                  <a:pt x="0" y="223838"/>
                </a:lnTo>
                <a:cubicBezTo>
                  <a:pt x="0" y="100298"/>
                  <a:pt x="100298" y="0"/>
                  <a:pt x="223837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5005536" y="1447800"/>
            <a:ext cx="2857500" cy="609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Communication Solutions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4444901" y="2457450"/>
            <a:ext cx="3305175" cy="1066800"/>
          </a:xfrm>
          <a:custGeom>
            <a:avLst/>
            <a:gdLst/>
            <a:ahLst/>
            <a:cxnLst/>
            <a:rect l="l" t="t" r="r" b="b"/>
            <a:pathLst>
              <a:path w="3305175" h="1066800">
                <a:moveTo>
                  <a:pt x="76202" y="0"/>
                </a:moveTo>
                <a:lnTo>
                  <a:pt x="3228973" y="0"/>
                </a:lnTo>
                <a:cubicBezTo>
                  <a:pt x="3271058" y="0"/>
                  <a:pt x="3305175" y="34117"/>
                  <a:pt x="3305175" y="76202"/>
                </a:cubicBezTo>
                <a:lnTo>
                  <a:pt x="3305175" y="990598"/>
                </a:lnTo>
                <a:cubicBezTo>
                  <a:pt x="3305175" y="1032683"/>
                  <a:pt x="3271058" y="1066800"/>
                  <a:pt x="3228973" y="1066800"/>
                </a:cubicBezTo>
                <a:lnTo>
                  <a:pt x="76202" y="1066800"/>
                </a:lnTo>
                <a:cubicBezTo>
                  <a:pt x="34117" y="1066800"/>
                  <a:pt x="0" y="1032683"/>
                  <a:pt x="0" y="9905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4597301" y="26098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Text 23"/>
          <p:cNvSpPr/>
          <p:nvPr/>
        </p:nvSpPr>
        <p:spPr>
          <a:xfrm>
            <a:off x="5092601" y="2609850"/>
            <a:ext cx="25908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Visual Diagrams</a:t>
            </a:r>
            <a:endParaRPr lang="en-US" sz="1600" dirty="0"/>
          </a:p>
        </p:txBody>
      </p:sp>
      <p:sp>
        <p:nvSpPr>
          <p:cNvPr id="26" name="Text 24"/>
          <p:cNvSpPr/>
          <p:nvPr/>
        </p:nvSpPr>
        <p:spPr>
          <a:xfrm>
            <a:off x="5092601" y="2914650"/>
            <a:ext cx="258127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Show, don't just tell—demonstrate tasks</a:t>
            </a:r>
            <a:endParaRPr lang="en-US" sz="1600" dirty="0"/>
          </a:p>
        </p:txBody>
      </p:sp>
      <p:sp>
        <p:nvSpPr>
          <p:cNvPr id="27" name="Shape 25"/>
          <p:cNvSpPr/>
          <p:nvPr/>
        </p:nvSpPr>
        <p:spPr>
          <a:xfrm>
            <a:off x="4444901" y="3676650"/>
            <a:ext cx="3305175" cy="838200"/>
          </a:xfrm>
          <a:custGeom>
            <a:avLst/>
            <a:gdLst/>
            <a:ahLst/>
            <a:cxnLst/>
            <a:rect l="l" t="t" r="r" b="b"/>
            <a:pathLst>
              <a:path w="3305175" h="838200">
                <a:moveTo>
                  <a:pt x="76201" y="0"/>
                </a:moveTo>
                <a:lnTo>
                  <a:pt x="3228974" y="0"/>
                </a:lnTo>
                <a:cubicBezTo>
                  <a:pt x="3271059" y="0"/>
                  <a:pt x="3305175" y="34116"/>
                  <a:pt x="3305175" y="76201"/>
                </a:cubicBezTo>
                <a:lnTo>
                  <a:pt x="3305175" y="761999"/>
                </a:lnTo>
                <a:cubicBezTo>
                  <a:pt x="3305175" y="804084"/>
                  <a:pt x="3271059" y="838200"/>
                  <a:pt x="3228974" y="838200"/>
                </a:cubicBezTo>
                <a:lnTo>
                  <a:pt x="76201" y="838200"/>
                </a:lnTo>
                <a:cubicBezTo>
                  <a:pt x="34116" y="838200"/>
                  <a:pt x="0" y="804084"/>
                  <a:pt x="0" y="761999"/>
                </a:cubicBezTo>
                <a:lnTo>
                  <a:pt x="0" y="76201"/>
                </a:lnTo>
                <a:cubicBezTo>
                  <a:pt x="0" y="34144"/>
                  <a:pt x="34144" y="0"/>
                  <a:pt x="76201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Shape 26"/>
          <p:cNvSpPr/>
          <p:nvPr/>
        </p:nvSpPr>
        <p:spPr>
          <a:xfrm>
            <a:off x="4597301" y="38290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9" name="Text 27"/>
          <p:cNvSpPr/>
          <p:nvPr/>
        </p:nvSpPr>
        <p:spPr>
          <a:xfrm>
            <a:off x="5092601" y="3829050"/>
            <a:ext cx="21812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Multilingual Signage</a:t>
            </a:r>
            <a:endParaRPr lang="en-US" sz="1600" dirty="0"/>
          </a:p>
        </p:txBody>
      </p:sp>
      <p:sp>
        <p:nvSpPr>
          <p:cNvPr id="30" name="Text 28"/>
          <p:cNvSpPr/>
          <p:nvPr/>
        </p:nvSpPr>
        <p:spPr>
          <a:xfrm>
            <a:off x="5092601" y="4133850"/>
            <a:ext cx="21717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Signs with pictures, not just text</a:t>
            </a:r>
            <a:endParaRPr lang="en-US" sz="1600" dirty="0"/>
          </a:p>
        </p:txBody>
      </p:sp>
      <p:sp>
        <p:nvSpPr>
          <p:cNvPr id="31" name="Shape 29"/>
          <p:cNvSpPr/>
          <p:nvPr/>
        </p:nvSpPr>
        <p:spPr>
          <a:xfrm>
            <a:off x="4444901" y="4705350"/>
            <a:ext cx="3305175" cy="762000"/>
          </a:xfrm>
          <a:custGeom>
            <a:avLst/>
            <a:gdLst/>
            <a:ahLst/>
            <a:cxnLst/>
            <a:rect l="l" t="t" r="r" b="b"/>
            <a:pathLst>
              <a:path w="3305175" h="762000">
                <a:moveTo>
                  <a:pt x="76200" y="0"/>
                </a:moveTo>
                <a:lnTo>
                  <a:pt x="3228975" y="0"/>
                </a:lnTo>
                <a:cubicBezTo>
                  <a:pt x="3271031" y="0"/>
                  <a:pt x="3305175" y="34144"/>
                  <a:pt x="3305175" y="76200"/>
                </a:cubicBezTo>
                <a:lnTo>
                  <a:pt x="3305175" y="685800"/>
                </a:lnTo>
                <a:cubicBezTo>
                  <a:pt x="3305175" y="727856"/>
                  <a:pt x="3271031" y="762000"/>
                  <a:pt x="3228975" y="762000"/>
                </a:cubicBezTo>
                <a:lnTo>
                  <a:pt x="76200" y="762000"/>
                </a:lnTo>
                <a:cubicBezTo>
                  <a:pt x="34144" y="762000"/>
                  <a:pt x="0" y="727856"/>
                  <a:pt x="0" y="685800"/>
                </a:cubicBezTo>
                <a:lnTo>
                  <a:pt x="0" y="76200"/>
                </a:lnTo>
                <a:cubicBezTo>
                  <a:pt x="0" y="34144"/>
                  <a:pt x="34144" y="0"/>
                  <a:pt x="76200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30"/>
          <p:cNvSpPr/>
          <p:nvPr/>
        </p:nvSpPr>
        <p:spPr>
          <a:xfrm>
            <a:off x="4806851" y="4857750"/>
            <a:ext cx="28289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Target:</a:t>
            </a:r>
            <a:r>
              <a:rPr lang="en-US" sz="12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Reduce reliance on verbal communication</a:t>
            </a:r>
            <a:endParaRPr lang="en-US" sz="1600" dirty="0"/>
          </a:p>
        </p:txBody>
      </p:sp>
      <p:sp>
        <p:nvSpPr>
          <p:cNvPr id="33" name="Shape 31"/>
          <p:cNvSpPr/>
          <p:nvPr/>
        </p:nvSpPr>
        <p:spPr>
          <a:xfrm>
            <a:off x="8127950" y="1257300"/>
            <a:ext cx="3686175" cy="4419600"/>
          </a:xfrm>
          <a:custGeom>
            <a:avLst/>
            <a:gdLst/>
            <a:ahLst/>
            <a:cxnLst/>
            <a:rect l="l" t="t" r="r" b="b"/>
            <a:pathLst>
              <a:path w="3686175" h="4419600">
                <a:moveTo>
                  <a:pt x="76193" y="0"/>
                </a:moveTo>
                <a:lnTo>
                  <a:pt x="3609982" y="0"/>
                </a:lnTo>
                <a:cubicBezTo>
                  <a:pt x="3652062" y="0"/>
                  <a:pt x="3686175" y="34113"/>
                  <a:pt x="3686175" y="76193"/>
                </a:cubicBezTo>
                <a:lnTo>
                  <a:pt x="3686175" y="4343407"/>
                </a:lnTo>
                <a:cubicBezTo>
                  <a:pt x="3686175" y="4385487"/>
                  <a:pt x="3652062" y="4419600"/>
                  <a:pt x="3609982" y="4419600"/>
                </a:cubicBezTo>
                <a:lnTo>
                  <a:pt x="76193" y="4419600"/>
                </a:lnTo>
                <a:cubicBezTo>
                  <a:pt x="34113" y="4419600"/>
                  <a:pt x="0" y="4385487"/>
                  <a:pt x="0" y="4343407"/>
                </a:cubicBezTo>
                <a:lnTo>
                  <a:pt x="0" y="76193"/>
                </a:lnTo>
                <a:cubicBezTo>
                  <a:pt x="0" y="34141"/>
                  <a:pt x="34141" y="0"/>
                  <a:pt x="76193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8127950" y="1257300"/>
            <a:ext cx="3686175" cy="838200"/>
          </a:xfrm>
          <a:custGeom>
            <a:avLst/>
            <a:gdLst/>
            <a:ahLst/>
            <a:cxnLst/>
            <a:rect l="l" t="t" r="r" b="b"/>
            <a:pathLst>
              <a:path w="3686175" h="838200">
                <a:moveTo>
                  <a:pt x="0" y="0"/>
                </a:moveTo>
                <a:lnTo>
                  <a:pt x="3686175" y="0"/>
                </a:lnTo>
                <a:lnTo>
                  <a:pt x="3686175" y="838200"/>
                </a:lnTo>
                <a:lnTo>
                  <a:pt x="0" y="838200"/>
                </a:lnTo>
                <a:lnTo>
                  <a:pt x="0" y="0"/>
                </a:ln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Shape 33"/>
          <p:cNvSpPr/>
          <p:nvPr/>
        </p:nvSpPr>
        <p:spPr>
          <a:xfrm>
            <a:off x="8318450" y="14478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6" name="Text 34"/>
          <p:cNvSpPr/>
          <p:nvPr/>
        </p:nvSpPr>
        <p:spPr>
          <a:xfrm>
            <a:off x="8889950" y="1524000"/>
            <a:ext cx="27813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Organizational Solutions</a:t>
            </a:r>
            <a:endParaRPr lang="en-US" sz="1600" dirty="0"/>
          </a:p>
        </p:txBody>
      </p:sp>
      <p:sp>
        <p:nvSpPr>
          <p:cNvPr id="37" name="Shape 35"/>
          <p:cNvSpPr/>
          <p:nvPr/>
        </p:nvSpPr>
        <p:spPr>
          <a:xfrm>
            <a:off x="8318450" y="2457450"/>
            <a:ext cx="3305175" cy="838200"/>
          </a:xfrm>
          <a:custGeom>
            <a:avLst/>
            <a:gdLst/>
            <a:ahLst/>
            <a:cxnLst/>
            <a:rect l="l" t="t" r="r" b="b"/>
            <a:pathLst>
              <a:path w="3305175" h="838200">
                <a:moveTo>
                  <a:pt x="76201" y="0"/>
                </a:moveTo>
                <a:lnTo>
                  <a:pt x="3228974" y="0"/>
                </a:lnTo>
                <a:cubicBezTo>
                  <a:pt x="3271059" y="0"/>
                  <a:pt x="3305175" y="34116"/>
                  <a:pt x="3305175" y="76201"/>
                </a:cubicBezTo>
                <a:lnTo>
                  <a:pt x="3305175" y="761999"/>
                </a:lnTo>
                <a:cubicBezTo>
                  <a:pt x="3305175" y="804084"/>
                  <a:pt x="3271059" y="838200"/>
                  <a:pt x="3228974" y="838200"/>
                </a:cubicBezTo>
                <a:lnTo>
                  <a:pt x="76201" y="838200"/>
                </a:lnTo>
                <a:cubicBezTo>
                  <a:pt x="34116" y="838200"/>
                  <a:pt x="0" y="804084"/>
                  <a:pt x="0" y="761999"/>
                </a:cubicBezTo>
                <a:lnTo>
                  <a:pt x="0" y="76201"/>
                </a:lnTo>
                <a:cubicBezTo>
                  <a:pt x="0" y="34144"/>
                  <a:pt x="34144" y="0"/>
                  <a:pt x="76201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8" name="Shape 36"/>
          <p:cNvSpPr/>
          <p:nvPr/>
        </p:nvSpPr>
        <p:spPr>
          <a:xfrm>
            <a:off x="8470850" y="26098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9" name="Text 37"/>
          <p:cNvSpPr/>
          <p:nvPr/>
        </p:nvSpPr>
        <p:spPr>
          <a:xfrm>
            <a:off x="8966150" y="2609850"/>
            <a:ext cx="1828800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Bilingual Supervisors</a:t>
            </a:r>
            <a:endParaRPr lang="en-US" sz="1600" dirty="0"/>
          </a:p>
        </p:txBody>
      </p:sp>
      <p:sp>
        <p:nvSpPr>
          <p:cNvPr id="40" name="Text 38"/>
          <p:cNvSpPr/>
          <p:nvPr/>
        </p:nvSpPr>
        <p:spPr>
          <a:xfrm>
            <a:off x="8966150" y="2914650"/>
            <a:ext cx="181927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Hire bilingual team leaders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8318450" y="3448050"/>
            <a:ext cx="3305175" cy="838200"/>
          </a:xfrm>
          <a:custGeom>
            <a:avLst/>
            <a:gdLst/>
            <a:ahLst/>
            <a:cxnLst/>
            <a:rect l="l" t="t" r="r" b="b"/>
            <a:pathLst>
              <a:path w="3305175" h="838200">
                <a:moveTo>
                  <a:pt x="76201" y="0"/>
                </a:moveTo>
                <a:lnTo>
                  <a:pt x="3228974" y="0"/>
                </a:lnTo>
                <a:cubicBezTo>
                  <a:pt x="3271059" y="0"/>
                  <a:pt x="3305175" y="34116"/>
                  <a:pt x="3305175" y="76201"/>
                </a:cubicBezTo>
                <a:lnTo>
                  <a:pt x="3305175" y="761999"/>
                </a:lnTo>
                <a:cubicBezTo>
                  <a:pt x="3305175" y="804084"/>
                  <a:pt x="3271059" y="838200"/>
                  <a:pt x="3228974" y="838200"/>
                </a:cubicBezTo>
                <a:lnTo>
                  <a:pt x="76201" y="838200"/>
                </a:lnTo>
                <a:cubicBezTo>
                  <a:pt x="34116" y="838200"/>
                  <a:pt x="0" y="804084"/>
                  <a:pt x="0" y="761999"/>
                </a:cubicBezTo>
                <a:lnTo>
                  <a:pt x="0" y="76201"/>
                </a:lnTo>
                <a:cubicBezTo>
                  <a:pt x="0" y="34144"/>
                  <a:pt x="34144" y="0"/>
                  <a:pt x="76201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2" name="Shape 40"/>
          <p:cNvSpPr/>
          <p:nvPr/>
        </p:nvSpPr>
        <p:spPr>
          <a:xfrm>
            <a:off x="8470850" y="360045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Text 41"/>
          <p:cNvSpPr/>
          <p:nvPr/>
        </p:nvSpPr>
        <p:spPr>
          <a:xfrm>
            <a:off x="8966150" y="3600450"/>
            <a:ext cx="20288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Buddy System</a:t>
            </a:r>
            <a:endParaRPr lang="en-US" sz="1600" dirty="0"/>
          </a:p>
        </p:txBody>
      </p:sp>
      <p:sp>
        <p:nvSpPr>
          <p:cNvPr id="44" name="Text 42"/>
          <p:cNvSpPr/>
          <p:nvPr/>
        </p:nvSpPr>
        <p:spPr>
          <a:xfrm>
            <a:off x="8966150" y="3905250"/>
            <a:ext cx="20193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00" dirty="0">
                <a:solidFill>
                  <a:srgbClr val="2B2D42">
                    <a:alpha val="7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Pair workers for peer learning</a:t>
            </a:r>
            <a:endParaRPr lang="en-US" sz="1600" dirty="0"/>
          </a:p>
        </p:txBody>
      </p:sp>
      <p:sp>
        <p:nvSpPr>
          <p:cNvPr id="45" name="Shape 43"/>
          <p:cNvSpPr/>
          <p:nvPr/>
        </p:nvSpPr>
        <p:spPr>
          <a:xfrm>
            <a:off x="8318450" y="4781550"/>
            <a:ext cx="3305175" cy="533400"/>
          </a:xfrm>
          <a:custGeom>
            <a:avLst/>
            <a:gdLst/>
            <a:ahLst/>
            <a:cxnLst/>
            <a:rect l="l" t="t" r="r" b="b"/>
            <a:pathLst>
              <a:path w="3305175" h="533400">
                <a:moveTo>
                  <a:pt x="76202" y="0"/>
                </a:moveTo>
                <a:lnTo>
                  <a:pt x="3228973" y="0"/>
                </a:lnTo>
                <a:cubicBezTo>
                  <a:pt x="3271058" y="0"/>
                  <a:pt x="3305175" y="34117"/>
                  <a:pt x="3305175" y="76202"/>
                </a:cubicBezTo>
                <a:lnTo>
                  <a:pt x="3305175" y="457198"/>
                </a:lnTo>
                <a:cubicBezTo>
                  <a:pt x="3305175" y="499283"/>
                  <a:pt x="3271058" y="533400"/>
                  <a:pt x="3228973" y="533400"/>
                </a:cubicBezTo>
                <a:lnTo>
                  <a:pt x="76202" y="533400"/>
                </a:lnTo>
                <a:cubicBezTo>
                  <a:pt x="34117" y="533400"/>
                  <a:pt x="0" y="499283"/>
                  <a:pt x="0" y="4571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6" name="Text 44"/>
          <p:cNvSpPr/>
          <p:nvPr/>
        </p:nvSpPr>
        <p:spPr>
          <a:xfrm>
            <a:off x="8680400" y="4933950"/>
            <a:ext cx="2828925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30000"/>
              </a:lnSpc>
            </a:pPr>
            <a:r>
              <a:rPr lang="en-US" sz="1200" b="1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Target:</a:t>
            </a:r>
            <a:r>
              <a:rPr lang="en-US" sz="1200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Build linguistic bridges in teams</a:t>
            </a:r>
            <a:endParaRPr lang="en-US" sz="1600" dirty="0"/>
          </a:p>
        </p:txBody>
      </p:sp>
      <p:sp>
        <p:nvSpPr>
          <p:cNvPr id="47" name="Shape 45"/>
          <p:cNvSpPr/>
          <p:nvPr/>
        </p:nvSpPr>
        <p:spPr>
          <a:xfrm>
            <a:off x="381000" y="5829300"/>
            <a:ext cx="11430000" cy="857250"/>
          </a:xfrm>
          <a:custGeom>
            <a:avLst/>
            <a:gdLst/>
            <a:ahLst/>
            <a:cxnLst/>
            <a:rect l="l" t="t" r="r" b="b"/>
            <a:pathLst>
              <a:path w="11430000" h="857250">
                <a:moveTo>
                  <a:pt x="76201" y="0"/>
                </a:moveTo>
                <a:lnTo>
                  <a:pt x="11353799" y="0"/>
                </a:lnTo>
                <a:cubicBezTo>
                  <a:pt x="11395884" y="0"/>
                  <a:pt x="11430000" y="34116"/>
                  <a:pt x="11430000" y="76201"/>
                </a:cubicBezTo>
                <a:lnTo>
                  <a:pt x="11430000" y="781049"/>
                </a:lnTo>
                <a:cubicBezTo>
                  <a:pt x="11430000" y="823134"/>
                  <a:pt x="11395884" y="857250"/>
                  <a:pt x="11353799" y="857250"/>
                </a:cubicBezTo>
                <a:lnTo>
                  <a:pt x="76201" y="857250"/>
                </a:lnTo>
                <a:cubicBezTo>
                  <a:pt x="34116" y="857250"/>
                  <a:pt x="0" y="823134"/>
                  <a:pt x="0" y="781049"/>
                </a:cubicBezTo>
                <a:lnTo>
                  <a:pt x="0" y="76201"/>
                </a:lnTo>
                <a:cubicBezTo>
                  <a:pt x="0" y="34145"/>
                  <a:pt x="34145" y="0"/>
                  <a:pt x="76201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8" name="Text 46"/>
          <p:cNvSpPr/>
          <p:nvPr/>
        </p:nvSpPr>
        <p:spPr>
          <a:xfrm>
            <a:off x="926306" y="5981700"/>
            <a:ext cx="10820400" cy="55245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5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Research Insight:</a:t>
            </a:r>
            <a:r>
              <a:rPr lang="en-US" sz="1350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Training and alternative communication channels (visuals, demonstrations) are effective ways to overcome language barriers. Don't just rely on verbal communication when words are the problem.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2C3E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0"/>
          <p:cNvSpPr/>
          <p:nvPr/>
        </p:nvSpPr>
        <p:spPr>
          <a:xfrm>
            <a:off x="-162045" y="2305773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0" y="0"/>
                </a:moveTo>
                <a:lnTo>
                  <a:pt x="12192000" y="0"/>
                </a:lnTo>
                <a:lnTo>
                  <a:pt x="12192000" y="6858000"/>
                </a:lnTo>
                <a:lnTo>
                  <a:pt x="0" y="6858000"/>
                </a:lnTo>
                <a:lnTo>
                  <a:pt x="0" y="0"/>
                </a:lnTo>
                <a:close/>
              </a:path>
            </a:pathLst>
          </a:custGeom>
          <a:gradFill flip="none" rotWithShape="1">
            <a:gsLst>
              <a:gs pos="0">
                <a:srgbClr val="2C3E50">
                  <a:alpha val="95000"/>
                </a:srgbClr>
              </a:gs>
              <a:gs pos="50000">
                <a:srgbClr val="2C3E50">
                  <a:alpha val="90000"/>
                </a:srgbClr>
              </a:gs>
              <a:gs pos="100000">
                <a:srgbClr val="E07A5F">
                  <a:alpha val="30000"/>
                </a:srgbClr>
              </a:gs>
            </a:gsLst>
            <a:lin ang="2700000" scaled="1"/>
          </a:gradFill>
          <a:ln/>
        </p:spPr>
        <p:txBody>
          <a:bodyPr/>
          <a:lstStyle/>
          <a:p>
            <a:endParaRPr lang="en-US"/>
          </a:p>
        </p:txBody>
      </p:sp>
      <p:sp>
        <p:nvSpPr>
          <p:cNvPr id="4" name="Shape 1"/>
          <p:cNvSpPr/>
          <p:nvPr/>
        </p:nvSpPr>
        <p:spPr>
          <a:xfrm>
            <a:off x="381000" y="3810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76202" y="0"/>
                </a:moveTo>
                <a:lnTo>
                  <a:pt x="380998" y="0"/>
                </a:lnTo>
                <a:cubicBezTo>
                  <a:pt x="423055" y="0"/>
                  <a:pt x="457200" y="34145"/>
                  <a:pt x="457200" y="76202"/>
                </a:cubicBezTo>
                <a:lnTo>
                  <a:pt x="457200" y="380998"/>
                </a:lnTo>
                <a:cubicBezTo>
                  <a:pt x="457200" y="423055"/>
                  <a:pt x="423055" y="457200"/>
                  <a:pt x="380998" y="457200"/>
                </a:cubicBezTo>
                <a:lnTo>
                  <a:pt x="76202" y="457200"/>
                </a:lnTo>
                <a:cubicBezTo>
                  <a:pt x="34145" y="457200"/>
                  <a:pt x="0" y="423055"/>
                  <a:pt x="0" y="380998"/>
                </a:cubicBezTo>
                <a:lnTo>
                  <a:pt x="0" y="76202"/>
                </a:lnTo>
                <a:cubicBezTo>
                  <a:pt x="0" y="34145"/>
                  <a:pt x="34145" y="0"/>
                  <a:pt x="76202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5" name="Text 2"/>
          <p:cNvSpPr/>
          <p:nvPr/>
        </p:nvSpPr>
        <p:spPr>
          <a:xfrm>
            <a:off x="990600" y="381000"/>
            <a:ext cx="2295525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60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Conclusion</a:t>
            </a:r>
            <a:endParaRPr lang="en-US" sz="1600" dirty="0"/>
          </a:p>
        </p:txBody>
      </p:sp>
      <p:sp>
        <p:nvSpPr>
          <p:cNvPr id="6" name="Shape 3"/>
          <p:cNvSpPr/>
          <p:nvPr/>
        </p:nvSpPr>
        <p:spPr>
          <a:xfrm>
            <a:off x="400050" y="1066800"/>
            <a:ext cx="6419850" cy="2819400"/>
          </a:xfrm>
          <a:custGeom>
            <a:avLst/>
            <a:gdLst/>
            <a:ahLst/>
            <a:cxnLst/>
            <a:rect l="l" t="t" r="r" b="b"/>
            <a:pathLst>
              <a:path w="6419850" h="2819400">
                <a:moveTo>
                  <a:pt x="38100" y="0"/>
                </a:moveTo>
                <a:lnTo>
                  <a:pt x="6343642" y="0"/>
                </a:lnTo>
                <a:cubicBezTo>
                  <a:pt x="6385730" y="0"/>
                  <a:pt x="6419850" y="34120"/>
                  <a:pt x="6419850" y="76208"/>
                </a:cubicBezTo>
                <a:lnTo>
                  <a:pt x="6419850" y="2743192"/>
                </a:lnTo>
                <a:cubicBezTo>
                  <a:pt x="6419850" y="2785280"/>
                  <a:pt x="6385730" y="2819400"/>
                  <a:pt x="6343642" y="2819400"/>
                </a:cubicBezTo>
                <a:lnTo>
                  <a:pt x="38100" y="2819400"/>
                </a:lnTo>
                <a:cubicBezTo>
                  <a:pt x="17072" y="2819400"/>
                  <a:pt x="0" y="2802328"/>
                  <a:pt x="0" y="2781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4"/>
          <p:cNvSpPr/>
          <p:nvPr/>
        </p:nvSpPr>
        <p:spPr>
          <a:xfrm>
            <a:off x="400050" y="1066800"/>
            <a:ext cx="38100" cy="2819400"/>
          </a:xfrm>
          <a:custGeom>
            <a:avLst/>
            <a:gdLst/>
            <a:ahLst/>
            <a:cxnLst/>
            <a:rect l="l" t="t" r="r" b="b"/>
            <a:pathLst>
              <a:path w="38100" h="2819400">
                <a:moveTo>
                  <a:pt x="38100" y="0"/>
                </a:moveTo>
                <a:lnTo>
                  <a:pt x="38100" y="0"/>
                </a:lnTo>
                <a:lnTo>
                  <a:pt x="38100" y="2819400"/>
                </a:lnTo>
                <a:lnTo>
                  <a:pt x="38100" y="2819400"/>
                </a:lnTo>
                <a:cubicBezTo>
                  <a:pt x="17072" y="2819400"/>
                  <a:pt x="0" y="2802328"/>
                  <a:pt x="0" y="27813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Shape 5"/>
          <p:cNvSpPr/>
          <p:nvPr/>
        </p:nvSpPr>
        <p:spPr>
          <a:xfrm>
            <a:off x="647700" y="12954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9" name="Text 6"/>
          <p:cNvSpPr/>
          <p:nvPr/>
        </p:nvSpPr>
        <p:spPr>
          <a:xfrm>
            <a:off x="1143000" y="1333500"/>
            <a:ext cx="184785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What We Found</a:t>
            </a:r>
            <a:endParaRPr lang="en-US" sz="1600" dirty="0"/>
          </a:p>
        </p:txBody>
      </p:sp>
      <p:sp>
        <p:nvSpPr>
          <p:cNvPr id="10" name="Shape 7"/>
          <p:cNvSpPr/>
          <p:nvPr/>
        </p:nvSpPr>
        <p:spPr>
          <a:xfrm>
            <a:off x="647700" y="18669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0"/>
                </a:moveTo>
                <a:lnTo>
                  <a:pt x="152400" y="0"/>
                </a:lnTo>
                <a:cubicBezTo>
                  <a:pt x="236512" y="0"/>
                  <a:pt x="304800" y="68288"/>
                  <a:pt x="304800" y="152400"/>
                </a:cubicBezTo>
                <a:lnTo>
                  <a:pt x="304800" y="152400"/>
                </a:lnTo>
                <a:cubicBezTo>
                  <a:pt x="304800" y="236512"/>
                  <a:pt x="236512" y="304800"/>
                  <a:pt x="152400" y="304800"/>
                </a:cubicBezTo>
                <a:lnTo>
                  <a:pt x="152400" y="304800"/>
                </a:lnTo>
                <a:cubicBezTo>
                  <a:pt x="68288" y="304800"/>
                  <a:pt x="0" y="236512"/>
                  <a:pt x="0" y="152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1" name="Text 8"/>
          <p:cNvSpPr/>
          <p:nvPr/>
        </p:nvSpPr>
        <p:spPr>
          <a:xfrm>
            <a:off x="1066800" y="1828800"/>
            <a:ext cx="56102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Flight Foods has </a:t>
            </a:r>
            <a:r>
              <a:rPr lang="en-US" sz="1350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two major communication barriers</a:t>
            </a: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: environmental noise and language differences</a:t>
            </a:r>
            <a:endParaRPr lang="en-US" sz="1600" dirty="0"/>
          </a:p>
        </p:txBody>
      </p:sp>
      <p:sp>
        <p:nvSpPr>
          <p:cNvPr id="12" name="Shape 9"/>
          <p:cNvSpPr/>
          <p:nvPr/>
        </p:nvSpPr>
        <p:spPr>
          <a:xfrm>
            <a:off x="647700" y="25146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0"/>
                </a:moveTo>
                <a:lnTo>
                  <a:pt x="152400" y="0"/>
                </a:lnTo>
                <a:cubicBezTo>
                  <a:pt x="236512" y="0"/>
                  <a:pt x="304800" y="68288"/>
                  <a:pt x="304800" y="152400"/>
                </a:cubicBezTo>
                <a:lnTo>
                  <a:pt x="304800" y="152400"/>
                </a:lnTo>
                <a:cubicBezTo>
                  <a:pt x="304800" y="236512"/>
                  <a:pt x="236512" y="304800"/>
                  <a:pt x="152400" y="304800"/>
                </a:cubicBezTo>
                <a:lnTo>
                  <a:pt x="152400" y="304800"/>
                </a:lnTo>
                <a:cubicBezTo>
                  <a:pt x="68288" y="304800"/>
                  <a:pt x="0" y="236512"/>
                  <a:pt x="0" y="152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0"/>
          <p:cNvSpPr/>
          <p:nvPr/>
        </p:nvSpPr>
        <p:spPr>
          <a:xfrm>
            <a:off x="1066800" y="2476500"/>
            <a:ext cx="56102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These barriers are causing </a:t>
            </a:r>
            <a:r>
              <a:rPr lang="en-US" sz="1350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real quality problems</a:t>
            </a: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: undercooked food, wrong ingredients</a:t>
            </a:r>
            <a:endParaRPr lang="en-US" sz="1600" dirty="0"/>
          </a:p>
        </p:txBody>
      </p:sp>
      <p:sp>
        <p:nvSpPr>
          <p:cNvPr id="14" name="Shape 11"/>
          <p:cNvSpPr/>
          <p:nvPr/>
        </p:nvSpPr>
        <p:spPr>
          <a:xfrm>
            <a:off x="647700" y="31623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0"/>
                </a:moveTo>
                <a:lnTo>
                  <a:pt x="152400" y="0"/>
                </a:lnTo>
                <a:cubicBezTo>
                  <a:pt x="236512" y="0"/>
                  <a:pt x="304800" y="68288"/>
                  <a:pt x="304800" y="152400"/>
                </a:cubicBezTo>
                <a:lnTo>
                  <a:pt x="304800" y="152400"/>
                </a:lnTo>
                <a:cubicBezTo>
                  <a:pt x="304800" y="236512"/>
                  <a:pt x="236512" y="304800"/>
                  <a:pt x="152400" y="304800"/>
                </a:cubicBezTo>
                <a:lnTo>
                  <a:pt x="152400" y="304800"/>
                </a:lnTo>
                <a:cubicBezTo>
                  <a:pt x="68288" y="304800"/>
                  <a:pt x="0" y="236512"/>
                  <a:pt x="0" y="152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5" name="Text 12"/>
          <p:cNvSpPr/>
          <p:nvPr/>
        </p:nvSpPr>
        <p:spPr>
          <a:xfrm>
            <a:off x="1066800" y="3124200"/>
            <a:ext cx="5610225" cy="533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Shannon-Weaver model helps us </a:t>
            </a:r>
            <a:r>
              <a:rPr lang="en-US" sz="1350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pinpoint exactly where</a:t>
            </a: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communication breaks down</a:t>
            </a:r>
            <a:endParaRPr lang="en-US" sz="1600" dirty="0"/>
          </a:p>
        </p:txBody>
      </p:sp>
      <p:sp>
        <p:nvSpPr>
          <p:cNvPr id="16" name="Shape 13"/>
          <p:cNvSpPr/>
          <p:nvPr/>
        </p:nvSpPr>
        <p:spPr>
          <a:xfrm>
            <a:off x="400050" y="4038600"/>
            <a:ext cx="6419850" cy="1790700"/>
          </a:xfrm>
          <a:custGeom>
            <a:avLst/>
            <a:gdLst/>
            <a:ahLst/>
            <a:cxnLst/>
            <a:rect l="l" t="t" r="r" b="b"/>
            <a:pathLst>
              <a:path w="6419850" h="1790700">
                <a:moveTo>
                  <a:pt x="38100" y="0"/>
                </a:moveTo>
                <a:lnTo>
                  <a:pt x="6343656" y="0"/>
                </a:lnTo>
                <a:cubicBezTo>
                  <a:pt x="6385708" y="0"/>
                  <a:pt x="6419850" y="34142"/>
                  <a:pt x="6419850" y="76194"/>
                </a:cubicBezTo>
                <a:lnTo>
                  <a:pt x="6419850" y="1714506"/>
                </a:lnTo>
                <a:cubicBezTo>
                  <a:pt x="6419850" y="1756587"/>
                  <a:pt x="6385737" y="1790700"/>
                  <a:pt x="6343656" y="1790700"/>
                </a:cubicBezTo>
                <a:lnTo>
                  <a:pt x="38100" y="1790700"/>
                </a:lnTo>
                <a:cubicBezTo>
                  <a:pt x="17072" y="1790700"/>
                  <a:pt x="0" y="1773628"/>
                  <a:pt x="0" y="17526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Shape 14"/>
          <p:cNvSpPr/>
          <p:nvPr/>
        </p:nvSpPr>
        <p:spPr>
          <a:xfrm>
            <a:off x="400050" y="4038600"/>
            <a:ext cx="38100" cy="1790700"/>
          </a:xfrm>
          <a:custGeom>
            <a:avLst/>
            <a:gdLst/>
            <a:ahLst/>
            <a:cxnLst/>
            <a:rect l="l" t="t" r="r" b="b"/>
            <a:pathLst>
              <a:path w="38100" h="1790700">
                <a:moveTo>
                  <a:pt x="38100" y="0"/>
                </a:moveTo>
                <a:lnTo>
                  <a:pt x="38100" y="0"/>
                </a:lnTo>
                <a:lnTo>
                  <a:pt x="38100" y="1790700"/>
                </a:lnTo>
                <a:lnTo>
                  <a:pt x="38100" y="1790700"/>
                </a:lnTo>
                <a:cubicBezTo>
                  <a:pt x="17072" y="1790700"/>
                  <a:pt x="0" y="1773628"/>
                  <a:pt x="0" y="1752600"/>
                </a:cubicBezTo>
                <a:lnTo>
                  <a:pt x="0" y="38100"/>
                </a:lnTo>
                <a:cubicBezTo>
                  <a:pt x="0" y="17072"/>
                  <a:pt x="17072" y="0"/>
                  <a:pt x="381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8" name="Shape 15"/>
          <p:cNvSpPr/>
          <p:nvPr/>
        </p:nvSpPr>
        <p:spPr>
          <a:xfrm>
            <a:off x="647700" y="4267200"/>
            <a:ext cx="381000" cy="381000"/>
          </a:xfrm>
          <a:custGeom>
            <a:avLst/>
            <a:gdLst/>
            <a:ahLst/>
            <a:cxnLst/>
            <a:rect l="l" t="t" r="r" b="b"/>
            <a:pathLst>
              <a:path w="381000" h="381000">
                <a:moveTo>
                  <a:pt x="190500" y="0"/>
                </a:moveTo>
                <a:lnTo>
                  <a:pt x="190500" y="0"/>
                </a:lnTo>
                <a:cubicBezTo>
                  <a:pt x="295640" y="0"/>
                  <a:pt x="381000" y="85360"/>
                  <a:pt x="381000" y="190500"/>
                </a:cubicBezTo>
                <a:lnTo>
                  <a:pt x="381000" y="190500"/>
                </a:lnTo>
                <a:cubicBezTo>
                  <a:pt x="381000" y="295640"/>
                  <a:pt x="295640" y="381000"/>
                  <a:pt x="190500" y="381000"/>
                </a:cubicBezTo>
                <a:lnTo>
                  <a:pt x="190500" y="381000"/>
                </a:lnTo>
                <a:cubicBezTo>
                  <a:pt x="85360" y="381000"/>
                  <a:pt x="0" y="295640"/>
                  <a:pt x="0" y="190500"/>
                </a:cubicBezTo>
                <a:lnTo>
                  <a:pt x="0" y="190500"/>
                </a:lnTo>
                <a:cubicBezTo>
                  <a:pt x="0" y="85360"/>
                  <a:pt x="85360" y="0"/>
                  <a:pt x="1905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9" name="Text 16"/>
          <p:cNvSpPr/>
          <p:nvPr/>
        </p:nvSpPr>
        <p:spPr>
          <a:xfrm>
            <a:off x="1143000" y="4305300"/>
            <a:ext cx="1828800" cy="304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80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The Good News</a:t>
            </a:r>
            <a:endParaRPr lang="en-US" sz="1600" dirty="0"/>
          </a:p>
        </p:txBody>
      </p:sp>
      <p:sp>
        <p:nvSpPr>
          <p:cNvPr id="20" name="Shape 17"/>
          <p:cNvSpPr/>
          <p:nvPr/>
        </p:nvSpPr>
        <p:spPr>
          <a:xfrm>
            <a:off x="647700" y="48387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0"/>
                </a:moveTo>
                <a:lnTo>
                  <a:pt x="152400" y="0"/>
                </a:lnTo>
                <a:cubicBezTo>
                  <a:pt x="236512" y="0"/>
                  <a:pt x="304800" y="68288"/>
                  <a:pt x="304800" y="152400"/>
                </a:cubicBezTo>
                <a:lnTo>
                  <a:pt x="304800" y="152400"/>
                </a:lnTo>
                <a:cubicBezTo>
                  <a:pt x="304800" y="236512"/>
                  <a:pt x="236512" y="304800"/>
                  <a:pt x="152400" y="304800"/>
                </a:cubicBezTo>
                <a:lnTo>
                  <a:pt x="152400" y="304800"/>
                </a:lnTo>
                <a:cubicBezTo>
                  <a:pt x="68288" y="304800"/>
                  <a:pt x="0" y="236512"/>
                  <a:pt x="0" y="152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1" name="Text 18"/>
          <p:cNvSpPr/>
          <p:nvPr/>
        </p:nvSpPr>
        <p:spPr>
          <a:xfrm>
            <a:off x="1066800" y="4800600"/>
            <a:ext cx="381952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Both problems have </a:t>
            </a:r>
            <a:r>
              <a:rPr lang="en-US" sz="1350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practical, proven solutions</a:t>
            </a:r>
            <a:endParaRPr lang="en-US" sz="1600" dirty="0"/>
          </a:p>
        </p:txBody>
      </p:sp>
      <p:sp>
        <p:nvSpPr>
          <p:cNvPr id="22" name="Shape 19"/>
          <p:cNvSpPr/>
          <p:nvPr/>
        </p:nvSpPr>
        <p:spPr>
          <a:xfrm>
            <a:off x="647700" y="5295900"/>
            <a:ext cx="304800" cy="304800"/>
          </a:xfrm>
          <a:custGeom>
            <a:avLst/>
            <a:gdLst/>
            <a:ahLst/>
            <a:cxnLst/>
            <a:rect l="l" t="t" r="r" b="b"/>
            <a:pathLst>
              <a:path w="304800" h="304800">
                <a:moveTo>
                  <a:pt x="152400" y="0"/>
                </a:moveTo>
                <a:lnTo>
                  <a:pt x="152400" y="0"/>
                </a:lnTo>
                <a:cubicBezTo>
                  <a:pt x="236512" y="0"/>
                  <a:pt x="304800" y="68288"/>
                  <a:pt x="304800" y="152400"/>
                </a:cubicBezTo>
                <a:lnTo>
                  <a:pt x="304800" y="152400"/>
                </a:lnTo>
                <a:cubicBezTo>
                  <a:pt x="304800" y="236512"/>
                  <a:pt x="236512" y="304800"/>
                  <a:pt x="152400" y="304800"/>
                </a:cubicBezTo>
                <a:lnTo>
                  <a:pt x="152400" y="304800"/>
                </a:lnTo>
                <a:cubicBezTo>
                  <a:pt x="68288" y="304800"/>
                  <a:pt x="0" y="236512"/>
                  <a:pt x="0" y="152400"/>
                </a:cubicBezTo>
                <a:lnTo>
                  <a:pt x="0" y="152400"/>
                </a:lnTo>
                <a:cubicBezTo>
                  <a:pt x="0" y="68288"/>
                  <a:pt x="68288" y="0"/>
                  <a:pt x="152400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3" name="Text 20"/>
          <p:cNvSpPr/>
          <p:nvPr/>
        </p:nvSpPr>
        <p:spPr>
          <a:xfrm>
            <a:off x="1066800" y="5257800"/>
            <a:ext cx="5553075" cy="2667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350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Noise reduction, visual communication, and language training </a:t>
            </a:r>
            <a:r>
              <a:rPr lang="en-US" sz="1350" b="1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can fix this</a:t>
            </a:r>
            <a:endParaRPr lang="en-US" sz="1600" dirty="0"/>
          </a:p>
        </p:txBody>
      </p:sp>
      <p:sp>
        <p:nvSpPr>
          <p:cNvPr id="24" name="Shape 21"/>
          <p:cNvSpPr/>
          <p:nvPr/>
        </p:nvSpPr>
        <p:spPr>
          <a:xfrm>
            <a:off x="7048500" y="1066800"/>
            <a:ext cx="4762500" cy="4048125"/>
          </a:xfrm>
          <a:custGeom>
            <a:avLst/>
            <a:gdLst/>
            <a:ahLst/>
            <a:cxnLst/>
            <a:rect l="l" t="t" r="r" b="b"/>
            <a:pathLst>
              <a:path w="4762500" h="4048125">
                <a:moveTo>
                  <a:pt x="76186" y="0"/>
                </a:moveTo>
                <a:lnTo>
                  <a:pt x="4686314" y="0"/>
                </a:lnTo>
                <a:cubicBezTo>
                  <a:pt x="4728362" y="0"/>
                  <a:pt x="4762500" y="34138"/>
                  <a:pt x="4762500" y="76186"/>
                </a:cubicBezTo>
                <a:lnTo>
                  <a:pt x="4762500" y="3971939"/>
                </a:lnTo>
                <a:cubicBezTo>
                  <a:pt x="4762500" y="4014015"/>
                  <a:pt x="4728390" y="4048125"/>
                  <a:pt x="4686314" y="4048125"/>
                </a:cubicBezTo>
                <a:lnTo>
                  <a:pt x="76186" y="4048125"/>
                </a:lnTo>
                <a:cubicBezTo>
                  <a:pt x="34138" y="4048125"/>
                  <a:pt x="0" y="4013987"/>
                  <a:pt x="0" y="3971939"/>
                </a:cubicBezTo>
                <a:lnTo>
                  <a:pt x="0" y="76186"/>
                </a:lnTo>
                <a:cubicBezTo>
                  <a:pt x="0" y="34138"/>
                  <a:pt x="34138" y="0"/>
                  <a:pt x="76186" y="0"/>
                </a:cubicBezTo>
                <a:close/>
              </a:path>
            </a:pathLst>
          </a:custGeom>
          <a:solidFill>
            <a:srgbClr val="E07A5F"/>
          </a:solidFill>
          <a:ln/>
          <a:effectLst>
            <a:outerShdw blurRad="142875" dist="95250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5" name="Shape 22"/>
          <p:cNvSpPr/>
          <p:nvPr/>
        </p:nvSpPr>
        <p:spPr>
          <a:xfrm>
            <a:off x="7277100" y="1295400"/>
            <a:ext cx="457200" cy="457200"/>
          </a:xfrm>
          <a:custGeom>
            <a:avLst/>
            <a:gdLst/>
            <a:ahLst/>
            <a:cxnLst/>
            <a:rect l="l" t="t" r="r" b="b"/>
            <a:pathLst>
              <a:path w="457200" h="457200">
                <a:moveTo>
                  <a:pt x="228600" y="0"/>
                </a:moveTo>
                <a:lnTo>
                  <a:pt x="228600" y="0"/>
                </a:lnTo>
                <a:cubicBezTo>
                  <a:pt x="354768" y="0"/>
                  <a:pt x="457200" y="102432"/>
                  <a:pt x="457200" y="228600"/>
                </a:cubicBezTo>
                <a:lnTo>
                  <a:pt x="457200" y="228600"/>
                </a:lnTo>
                <a:cubicBezTo>
                  <a:pt x="457200" y="354768"/>
                  <a:pt x="354768" y="457200"/>
                  <a:pt x="228600" y="457200"/>
                </a:cubicBezTo>
                <a:lnTo>
                  <a:pt x="228600" y="457200"/>
                </a:lnTo>
                <a:cubicBezTo>
                  <a:pt x="102432" y="457200"/>
                  <a:pt x="0" y="354768"/>
                  <a:pt x="0" y="228600"/>
                </a:cubicBezTo>
                <a:lnTo>
                  <a:pt x="0" y="228600"/>
                </a:lnTo>
                <a:cubicBezTo>
                  <a:pt x="0" y="102432"/>
                  <a:pt x="102432" y="0"/>
                  <a:pt x="228600" y="0"/>
                </a:cubicBez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3"/>
          <p:cNvSpPr/>
          <p:nvPr/>
        </p:nvSpPr>
        <p:spPr>
          <a:xfrm>
            <a:off x="7848600" y="1352550"/>
            <a:ext cx="1771650" cy="3429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00000"/>
              </a:lnSpc>
            </a:pPr>
            <a:r>
              <a:rPr lang="en-US" sz="2250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Bottom Line</a:t>
            </a:r>
            <a:endParaRPr lang="en-US" sz="1600" dirty="0"/>
          </a:p>
        </p:txBody>
      </p:sp>
      <p:sp>
        <p:nvSpPr>
          <p:cNvPr id="27" name="Shape 24"/>
          <p:cNvSpPr/>
          <p:nvPr/>
        </p:nvSpPr>
        <p:spPr>
          <a:xfrm>
            <a:off x="7277100" y="1905000"/>
            <a:ext cx="4305300" cy="2524125"/>
          </a:xfrm>
          <a:custGeom>
            <a:avLst/>
            <a:gdLst/>
            <a:ahLst/>
            <a:cxnLst/>
            <a:rect l="l" t="t" r="r" b="b"/>
            <a:pathLst>
              <a:path w="4305300" h="2524125">
                <a:moveTo>
                  <a:pt x="76203" y="0"/>
                </a:moveTo>
                <a:lnTo>
                  <a:pt x="4229097" y="0"/>
                </a:lnTo>
                <a:cubicBezTo>
                  <a:pt x="4271183" y="0"/>
                  <a:pt x="4305300" y="34117"/>
                  <a:pt x="4305300" y="76203"/>
                </a:cubicBezTo>
                <a:lnTo>
                  <a:pt x="4305300" y="2447922"/>
                </a:lnTo>
                <a:cubicBezTo>
                  <a:pt x="4305300" y="2490008"/>
                  <a:pt x="4271183" y="2524125"/>
                  <a:pt x="4229097" y="2524125"/>
                </a:cubicBezTo>
                <a:lnTo>
                  <a:pt x="76203" y="2524125"/>
                </a:lnTo>
                <a:cubicBezTo>
                  <a:pt x="34117" y="2524125"/>
                  <a:pt x="0" y="2490008"/>
                  <a:pt x="0" y="2447922"/>
                </a:cubicBezTo>
                <a:lnTo>
                  <a:pt x="0" y="76203"/>
                </a:lnTo>
                <a:cubicBezTo>
                  <a:pt x="0" y="34146"/>
                  <a:pt x="34146" y="0"/>
                  <a:pt x="76203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8" name="Text 25"/>
          <p:cNvSpPr/>
          <p:nvPr/>
        </p:nvSpPr>
        <p:spPr>
          <a:xfrm>
            <a:off x="7467600" y="2095500"/>
            <a:ext cx="4038600" cy="111442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8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Effective communication isn't just "nice to have"—it's </a:t>
            </a:r>
            <a:r>
              <a:rPr lang="en-US" sz="1800" b="1" dirty="0">
                <a:solidFill>
                  <a:srgbClr val="E07A5F"/>
                </a:solidFill>
                <a:highlight>
                  <a:srgbClr val="EDF2F4">
                    <a:alpha val="100000"/>
                  </a:srgbClr>
                </a:highlight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essential for food safety and business success </a:t>
            </a:r>
            <a:r>
              <a:rPr lang="en-US" sz="180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.</a:t>
            </a:r>
            <a:endParaRPr lang="en-US" sz="1600" dirty="0"/>
          </a:p>
        </p:txBody>
      </p:sp>
      <p:sp>
        <p:nvSpPr>
          <p:cNvPr id="29" name="Shape 26"/>
          <p:cNvSpPr/>
          <p:nvPr/>
        </p:nvSpPr>
        <p:spPr>
          <a:xfrm>
            <a:off x="7467600" y="3362325"/>
            <a:ext cx="3924300" cy="38100"/>
          </a:xfrm>
          <a:custGeom>
            <a:avLst/>
            <a:gdLst/>
            <a:ahLst/>
            <a:cxnLst/>
            <a:rect l="l" t="t" r="r" b="b"/>
            <a:pathLst>
              <a:path w="3924300" h="38100">
                <a:moveTo>
                  <a:pt x="0" y="0"/>
                </a:moveTo>
                <a:lnTo>
                  <a:pt x="3924300" y="0"/>
                </a:lnTo>
                <a:lnTo>
                  <a:pt x="3924300" y="38100"/>
                </a:lnTo>
                <a:lnTo>
                  <a:pt x="0" y="38100"/>
                </a:lnTo>
                <a:lnTo>
                  <a:pt x="0" y="0"/>
                </a:lnTo>
                <a:close/>
              </a:path>
            </a:pathLst>
          </a:custGeom>
          <a:solidFill>
            <a:srgbClr val="EDF2F4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0" name="Text 27"/>
          <p:cNvSpPr/>
          <p:nvPr/>
        </p:nvSpPr>
        <p:spPr>
          <a:xfrm>
            <a:off x="7396162" y="3552825"/>
            <a:ext cx="4067175" cy="6858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Fix the communication,</a:t>
            </a:r>
            <a:endParaRPr lang="en-US" sz="1600" dirty="0"/>
          </a:p>
          <a:p>
            <a:pPr algn="ctr">
              <a:lnSpc>
                <a:spcPct val="100000"/>
              </a:lnSpc>
            </a:pPr>
            <a:r>
              <a:rPr lang="en-US" sz="2250" b="1" dirty="0">
                <a:solidFill>
                  <a:srgbClr val="EDF2F4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fix the quality problems.</a:t>
            </a:r>
            <a:endParaRPr lang="en-US" sz="1600" dirty="0"/>
          </a:p>
        </p:txBody>
      </p:sp>
      <p:sp>
        <p:nvSpPr>
          <p:cNvPr id="31" name="Shape 28"/>
          <p:cNvSpPr/>
          <p:nvPr/>
        </p:nvSpPr>
        <p:spPr>
          <a:xfrm>
            <a:off x="7048500" y="5267325"/>
            <a:ext cx="4762500" cy="1209675"/>
          </a:xfrm>
          <a:custGeom>
            <a:avLst/>
            <a:gdLst/>
            <a:ahLst/>
            <a:cxnLst/>
            <a:rect l="l" t="t" r="r" b="b"/>
            <a:pathLst>
              <a:path w="4762500" h="1209675">
                <a:moveTo>
                  <a:pt x="76197" y="0"/>
                </a:moveTo>
                <a:lnTo>
                  <a:pt x="4686303" y="0"/>
                </a:lnTo>
                <a:cubicBezTo>
                  <a:pt x="4728357" y="0"/>
                  <a:pt x="4762500" y="34143"/>
                  <a:pt x="4762500" y="76197"/>
                </a:cubicBezTo>
                <a:lnTo>
                  <a:pt x="4762500" y="1133478"/>
                </a:lnTo>
                <a:cubicBezTo>
                  <a:pt x="4762500" y="1175532"/>
                  <a:pt x="4728357" y="1209675"/>
                  <a:pt x="4686303" y="1209675"/>
                </a:cubicBezTo>
                <a:lnTo>
                  <a:pt x="76197" y="1209675"/>
                </a:lnTo>
                <a:cubicBezTo>
                  <a:pt x="34143" y="1209675"/>
                  <a:pt x="0" y="1175532"/>
                  <a:pt x="0" y="1133478"/>
                </a:cubicBezTo>
                <a:lnTo>
                  <a:pt x="0" y="76197"/>
                </a:lnTo>
                <a:cubicBezTo>
                  <a:pt x="0" y="34143"/>
                  <a:pt x="34143" y="0"/>
                  <a:pt x="76197" y="0"/>
                </a:cubicBezTo>
                <a:close/>
              </a:path>
            </a:pathLst>
          </a:custGeom>
          <a:solidFill>
            <a:srgbClr val="EDF2F4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2" name="Text 29"/>
          <p:cNvSpPr/>
          <p:nvPr/>
        </p:nvSpPr>
        <p:spPr>
          <a:xfrm>
            <a:off x="7514927" y="5457825"/>
            <a:ext cx="4191000" cy="8286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350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Remember:</a:t>
            </a:r>
            <a:r>
              <a:rPr lang="en-US" sz="1350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 This isn't just academic theory—this is about preventing food safety disasters and saving the company money.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5F5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343437" y="446468"/>
            <a:ext cx="412124" cy="412124"/>
          </a:xfrm>
          <a:custGeom>
            <a:avLst/>
            <a:gdLst/>
            <a:ahLst/>
            <a:cxnLst/>
            <a:rect l="l" t="t" r="r" b="b"/>
            <a:pathLst>
              <a:path w="412124" h="412124">
                <a:moveTo>
                  <a:pt x="68689" y="0"/>
                </a:moveTo>
                <a:lnTo>
                  <a:pt x="343435" y="0"/>
                </a:lnTo>
                <a:cubicBezTo>
                  <a:pt x="381346" y="0"/>
                  <a:pt x="412124" y="30778"/>
                  <a:pt x="412124" y="68689"/>
                </a:cubicBezTo>
                <a:lnTo>
                  <a:pt x="412124" y="343435"/>
                </a:lnTo>
                <a:cubicBezTo>
                  <a:pt x="412124" y="381346"/>
                  <a:pt x="381346" y="412124"/>
                  <a:pt x="343435" y="412124"/>
                </a:cubicBezTo>
                <a:lnTo>
                  <a:pt x="68689" y="412124"/>
                </a:lnTo>
                <a:cubicBezTo>
                  <a:pt x="30778" y="412124"/>
                  <a:pt x="0" y="381346"/>
                  <a:pt x="0" y="343435"/>
                </a:cubicBezTo>
                <a:lnTo>
                  <a:pt x="0" y="68689"/>
                </a:lnTo>
                <a:cubicBezTo>
                  <a:pt x="0" y="30778"/>
                  <a:pt x="30778" y="0"/>
                  <a:pt x="68689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" name="Text 1"/>
          <p:cNvSpPr/>
          <p:nvPr/>
        </p:nvSpPr>
        <p:spPr>
          <a:xfrm>
            <a:off x="892935" y="343437"/>
            <a:ext cx="1931831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b="1" kern="0" spc="54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ACADEMIC SOURCES</a:t>
            </a:r>
            <a:endParaRPr lang="en-US" sz="1600" dirty="0"/>
          </a:p>
        </p:txBody>
      </p:sp>
      <p:sp>
        <p:nvSpPr>
          <p:cNvPr id="4" name="Text 2"/>
          <p:cNvSpPr/>
          <p:nvPr/>
        </p:nvSpPr>
        <p:spPr>
          <a:xfrm>
            <a:off x="892935" y="549499"/>
            <a:ext cx="2069206" cy="4121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80000"/>
              </a:lnSpc>
            </a:pPr>
            <a:r>
              <a:rPr lang="en-US" sz="3245" b="1" dirty="0">
                <a:solidFill>
                  <a:srgbClr val="2C3E50"/>
                </a:solidFill>
                <a:latin typeface="Oranienbaum" pitchFamily="34" charset="0"/>
                <a:ea typeface="Oranienbaum" pitchFamily="34" charset="-122"/>
                <a:cs typeface="Oranienbaum" pitchFamily="34" charset="-120"/>
              </a:rPr>
              <a:t>References</a:t>
            </a:r>
            <a:endParaRPr lang="en-US" sz="1600" dirty="0"/>
          </a:p>
        </p:txBody>
      </p:sp>
      <p:sp>
        <p:nvSpPr>
          <p:cNvPr id="5" name="Shape 3"/>
          <p:cNvSpPr/>
          <p:nvPr/>
        </p:nvSpPr>
        <p:spPr>
          <a:xfrm>
            <a:off x="360608" y="1167685"/>
            <a:ext cx="7160654" cy="1717183"/>
          </a:xfrm>
          <a:custGeom>
            <a:avLst/>
            <a:gdLst/>
            <a:ahLst/>
            <a:cxnLst/>
            <a:rect l="l" t="t" r="r" b="b"/>
            <a:pathLst>
              <a:path w="7160654" h="1717183">
                <a:moveTo>
                  <a:pt x="34344" y="0"/>
                </a:moveTo>
                <a:lnTo>
                  <a:pt x="7091966" y="0"/>
                </a:lnTo>
                <a:cubicBezTo>
                  <a:pt x="7129901" y="0"/>
                  <a:pt x="7160654" y="30752"/>
                  <a:pt x="7160654" y="68687"/>
                </a:cubicBezTo>
                <a:lnTo>
                  <a:pt x="7160654" y="1648496"/>
                </a:lnTo>
                <a:cubicBezTo>
                  <a:pt x="7160654" y="1686431"/>
                  <a:pt x="7129901" y="1717183"/>
                  <a:pt x="7091966" y="1717183"/>
                </a:cubicBezTo>
                <a:lnTo>
                  <a:pt x="34344" y="1717183"/>
                </a:lnTo>
                <a:cubicBezTo>
                  <a:pt x="15376" y="1717183"/>
                  <a:pt x="0" y="1701807"/>
                  <a:pt x="0" y="1682839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1515" dist="3434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6" name="Shape 4"/>
          <p:cNvSpPr/>
          <p:nvPr/>
        </p:nvSpPr>
        <p:spPr>
          <a:xfrm>
            <a:off x="360608" y="1167685"/>
            <a:ext cx="34344" cy="1717183"/>
          </a:xfrm>
          <a:custGeom>
            <a:avLst/>
            <a:gdLst/>
            <a:ahLst/>
            <a:cxnLst/>
            <a:rect l="l" t="t" r="r" b="b"/>
            <a:pathLst>
              <a:path w="34344" h="1717183">
                <a:moveTo>
                  <a:pt x="34344" y="0"/>
                </a:moveTo>
                <a:lnTo>
                  <a:pt x="34344" y="0"/>
                </a:lnTo>
                <a:lnTo>
                  <a:pt x="34344" y="1717183"/>
                </a:lnTo>
                <a:lnTo>
                  <a:pt x="34344" y="1717183"/>
                </a:lnTo>
                <a:cubicBezTo>
                  <a:pt x="15376" y="1717183"/>
                  <a:pt x="0" y="1701807"/>
                  <a:pt x="0" y="1682839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7" name="Shape 5"/>
          <p:cNvSpPr/>
          <p:nvPr/>
        </p:nvSpPr>
        <p:spPr>
          <a:xfrm>
            <a:off x="583842" y="1373746"/>
            <a:ext cx="412124" cy="412124"/>
          </a:xfrm>
          <a:custGeom>
            <a:avLst/>
            <a:gdLst/>
            <a:ahLst/>
            <a:cxnLst/>
            <a:rect l="l" t="t" r="r" b="b"/>
            <a:pathLst>
              <a:path w="412124" h="412124">
                <a:moveTo>
                  <a:pt x="206062" y="0"/>
                </a:moveTo>
                <a:lnTo>
                  <a:pt x="206062" y="0"/>
                </a:lnTo>
                <a:cubicBezTo>
                  <a:pt x="319791" y="0"/>
                  <a:pt x="412124" y="92333"/>
                  <a:pt x="412124" y="206062"/>
                </a:cubicBezTo>
                <a:lnTo>
                  <a:pt x="412124" y="206062"/>
                </a:lnTo>
                <a:cubicBezTo>
                  <a:pt x="412124" y="319791"/>
                  <a:pt x="319791" y="412124"/>
                  <a:pt x="206062" y="412124"/>
                </a:cubicBezTo>
                <a:lnTo>
                  <a:pt x="206062" y="412124"/>
                </a:lnTo>
                <a:cubicBezTo>
                  <a:pt x="92333" y="412124"/>
                  <a:pt x="0" y="319791"/>
                  <a:pt x="0" y="206062"/>
                </a:cubicBezTo>
                <a:lnTo>
                  <a:pt x="0" y="206062"/>
                </a:lnTo>
                <a:cubicBezTo>
                  <a:pt x="0" y="92333"/>
                  <a:pt x="92333" y="0"/>
                  <a:pt x="206062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8" name="Text 6"/>
          <p:cNvSpPr/>
          <p:nvPr/>
        </p:nvSpPr>
        <p:spPr>
          <a:xfrm>
            <a:off x="758378" y="1459606"/>
            <a:ext cx="145961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52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1</a:t>
            </a:r>
            <a:endParaRPr lang="en-US" sz="1600" dirty="0"/>
          </a:p>
        </p:txBody>
      </p:sp>
      <p:sp>
        <p:nvSpPr>
          <p:cNvPr id="9" name="Text 7"/>
          <p:cNvSpPr/>
          <p:nvPr/>
        </p:nvSpPr>
        <p:spPr>
          <a:xfrm>
            <a:off x="1133341" y="1373746"/>
            <a:ext cx="3082344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17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Shannon, C.E. and Weaver, W. (1949)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1133341" y="1708597"/>
            <a:ext cx="2737602" cy="15454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The Mathematical Theory of Communication.</a:t>
            </a:r>
            <a:endParaRPr lang="en-US" sz="1600" dirty="0"/>
          </a:p>
        </p:txBody>
      </p:sp>
      <p:sp>
        <p:nvSpPr>
          <p:cNvPr id="11" name="Text 9"/>
          <p:cNvSpPr/>
          <p:nvPr/>
        </p:nvSpPr>
        <p:spPr>
          <a:xfrm>
            <a:off x="1133341" y="1957589"/>
            <a:ext cx="3073758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Urbana, IL: University of Illinois Press.</a:t>
            </a:r>
            <a:endParaRPr lang="en-US" sz="1600" dirty="0"/>
          </a:p>
        </p:txBody>
      </p:sp>
      <p:sp>
        <p:nvSpPr>
          <p:cNvPr id="12" name="Shape 10"/>
          <p:cNvSpPr/>
          <p:nvPr/>
        </p:nvSpPr>
        <p:spPr>
          <a:xfrm>
            <a:off x="1133341" y="2266682"/>
            <a:ext cx="3005070" cy="412124"/>
          </a:xfrm>
          <a:custGeom>
            <a:avLst/>
            <a:gdLst/>
            <a:ahLst/>
            <a:cxnLst/>
            <a:rect l="l" t="t" r="r" b="b"/>
            <a:pathLst>
              <a:path w="3005070" h="412124">
                <a:moveTo>
                  <a:pt x="68689" y="0"/>
                </a:moveTo>
                <a:lnTo>
                  <a:pt x="2936382" y="0"/>
                </a:lnTo>
                <a:cubicBezTo>
                  <a:pt x="2974317" y="0"/>
                  <a:pt x="3005070" y="30753"/>
                  <a:pt x="3005070" y="68689"/>
                </a:cubicBezTo>
                <a:lnTo>
                  <a:pt x="3005070" y="343435"/>
                </a:lnTo>
                <a:cubicBezTo>
                  <a:pt x="3005070" y="381371"/>
                  <a:pt x="2974317" y="412124"/>
                  <a:pt x="2936382" y="412124"/>
                </a:cubicBezTo>
                <a:lnTo>
                  <a:pt x="68689" y="412124"/>
                </a:lnTo>
                <a:cubicBezTo>
                  <a:pt x="30778" y="412124"/>
                  <a:pt x="0" y="381346"/>
                  <a:pt x="0" y="343435"/>
                </a:cubicBezTo>
                <a:lnTo>
                  <a:pt x="0" y="68689"/>
                </a:lnTo>
                <a:cubicBezTo>
                  <a:pt x="0" y="30778"/>
                  <a:pt x="30778" y="0"/>
                  <a:pt x="68689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3" name="Text 11"/>
          <p:cNvSpPr/>
          <p:nvPr/>
        </p:nvSpPr>
        <p:spPr>
          <a:xfrm>
            <a:off x="1454527" y="2369713"/>
            <a:ext cx="2649541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Foundational communication theory model</a:t>
            </a:r>
            <a:endParaRPr lang="en-US" sz="1600" dirty="0"/>
          </a:p>
        </p:txBody>
      </p:sp>
      <p:sp>
        <p:nvSpPr>
          <p:cNvPr id="14" name="Shape 12"/>
          <p:cNvSpPr/>
          <p:nvPr/>
        </p:nvSpPr>
        <p:spPr>
          <a:xfrm>
            <a:off x="360608" y="3022242"/>
            <a:ext cx="7160654" cy="1923245"/>
          </a:xfrm>
          <a:custGeom>
            <a:avLst/>
            <a:gdLst/>
            <a:ahLst/>
            <a:cxnLst/>
            <a:rect l="l" t="t" r="r" b="b"/>
            <a:pathLst>
              <a:path w="7160654" h="1923245">
                <a:moveTo>
                  <a:pt x="34344" y="0"/>
                </a:moveTo>
                <a:lnTo>
                  <a:pt x="7091974" y="0"/>
                </a:lnTo>
                <a:cubicBezTo>
                  <a:pt x="7129905" y="0"/>
                  <a:pt x="7160654" y="30749"/>
                  <a:pt x="7160654" y="68679"/>
                </a:cubicBezTo>
                <a:lnTo>
                  <a:pt x="7160654" y="1854566"/>
                </a:lnTo>
                <a:cubicBezTo>
                  <a:pt x="7160654" y="1892496"/>
                  <a:pt x="7129905" y="1923245"/>
                  <a:pt x="7091974" y="1923245"/>
                </a:cubicBezTo>
                <a:lnTo>
                  <a:pt x="34344" y="1923245"/>
                </a:lnTo>
                <a:cubicBezTo>
                  <a:pt x="15376" y="1923245"/>
                  <a:pt x="0" y="1907869"/>
                  <a:pt x="0" y="1888901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1515" dist="3434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15" name="Shape 13"/>
          <p:cNvSpPr/>
          <p:nvPr/>
        </p:nvSpPr>
        <p:spPr>
          <a:xfrm>
            <a:off x="360608" y="3022242"/>
            <a:ext cx="34344" cy="1923245"/>
          </a:xfrm>
          <a:custGeom>
            <a:avLst/>
            <a:gdLst/>
            <a:ahLst/>
            <a:cxnLst/>
            <a:rect l="l" t="t" r="r" b="b"/>
            <a:pathLst>
              <a:path w="34344" h="1923245">
                <a:moveTo>
                  <a:pt x="34344" y="0"/>
                </a:moveTo>
                <a:lnTo>
                  <a:pt x="34344" y="0"/>
                </a:lnTo>
                <a:lnTo>
                  <a:pt x="34344" y="1923245"/>
                </a:lnTo>
                <a:lnTo>
                  <a:pt x="34344" y="1923245"/>
                </a:lnTo>
                <a:cubicBezTo>
                  <a:pt x="15376" y="1923245"/>
                  <a:pt x="0" y="1907869"/>
                  <a:pt x="0" y="1888901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6" name="Shape 14"/>
          <p:cNvSpPr/>
          <p:nvPr/>
        </p:nvSpPr>
        <p:spPr>
          <a:xfrm>
            <a:off x="583842" y="3228304"/>
            <a:ext cx="412124" cy="412124"/>
          </a:xfrm>
          <a:custGeom>
            <a:avLst/>
            <a:gdLst/>
            <a:ahLst/>
            <a:cxnLst/>
            <a:rect l="l" t="t" r="r" b="b"/>
            <a:pathLst>
              <a:path w="412124" h="412124">
                <a:moveTo>
                  <a:pt x="206062" y="0"/>
                </a:moveTo>
                <a:lnTo>
                  <a:pt x="206062" y="0"/>
                </a:lnTo>
                <a:cubicBezTo>
                  <a:pt x="319791" y="0"/>
                  <a:pt x="412124" y="92333"/>
                  <a:pt x="412124" y="206062"/>
                </a:cubicBezTo>
                <a:lnTo>
                  <a:pt x="412124" y="206062"/>
                </a:lnTo>
                <a:cubicBezTo>
                  <a:pt x="412124" y="319791"/>
                  <a:pt x="319791" y="412124"/>
                  <a:pt x="206062" y="412124"/>
                </a:cubicBezTo>
                <a:lnTo>
                  <a:pt x="206062" y="412124"/>
                </a:lnTo>
                <a:cubicBezTo>
                  <a:pt x="92333" y="412124"/>
                  <a:pt x="0" y="319791"/>
                  <a:pt x="0" y="206062"/>
                </a:cubicBezTo>
                <a:lnTo>
                  <a:pt x="0" y="206062"/>
                </a:lnTo>
                <a:cubicBezTo>
                  <a:pt x="0" y="92333"/>
                  <a:pt x="92333" y="0"/>
                  <a:pt x="206062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17" name="Text 15"/>
          <p:cNvSpPr/>
          <p:nvPr/>
        </p:nvSpPr>
        <p:spPr>
          <a:xfrm>
            <a:off x="741877" y="3314163"/>
            <a:ext cx="180304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52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2</a:t>
            </a:r>
            <a:endParaRPr lang="en-US" sz="1600" dirty="0"/>
          </a:p>
        </p:txBody>
      </p:sp>
      <p:sp>
        <p:nvSpPr>
          <p:cNvPr id="18" name="Text 16"/>
          <p:cNvSpPr/>
          <p:nvPr/>
        </p:nvSpPr>
        <p:spPr>
          <a:xfrm>
            <a:off x="1133341" y="3228304"/>
            <a:ext cx="6259132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17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Stans, S.E.A. et al. (2017)</a:t>
            </a:r>
            <a:endParaRPr lang="en-US" sz="1600" dirty="0"/>
          </a:p>
        </p:txBody>
      </p:sp>
      <p:sp>
        <p:nvSpPr>
          <p:cNvPr id="19" name="Text 17"/>
          <p:cNvSpPr/>
          <p:nvPr/>
        </p:nvSpPr>
        <p:spPr>
          <a:xfrm>
            <a:off x="1133341" y="3537397"/>
            <a:ext cx="6250546" cy="4121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'The role of the physical environment in conversations between people who are communication vulnerable and health-care professionals'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1133341" y="4018208"/>
            <a:ext cx="6250546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Disability and Rehabilitation, 39(26), pp. 2594-2605.</a:t>
            </a:r>
            <a:endParaRPr lang="en-US" sz="1600" dirty="0"/>
          </a:p>
        </p:txBody>
      </p:sp>
      <p:sp>
        <p:nvSpPr>
          <p:cNvPr id="21" name="Shape 19"/>
          <p:cNvSpPr/>
          <p:nvPr/>
        </p:nvSpPr>
        <p:spPr>
          <a:xfrm>
            <a:off x="1133341" y="4327301"/>
            <a:ext cx="6181859" cy="412124"/>
          </a:xfrm>
          <a:custGeom>
            <a:avLst/>
            <a:gdLst/>
            <a:ahLst/>
            <a:cxnLst/>
            <a:rect l="l" t="t" r="r" b="b"/>
            <a:pathLst>
              <a:path w="6181859" h="412124">
                <a:moveTo>
                  <a:pt x="68689" y="0"/>
                </a:moveTo>
                <a:lnTo>
                  <a:pt x="6113170" y="0"/>
                </a:lnTo>
                <a:cubicBezTo>
                  <a:pt x="6151106" y="0"/>
                  <a:pt x="6181859" y="30753"/>
                  <a:pt x="6181859" y="68689"/>
                </a:cubicBezTo>
                <a:lnTo>
                  <a:pt x="6181859" y="343435"/>
                </a:lnTo>
                <a:cubicBezTo>
                  <a:pt x="6181859" y="381371"/>
                  <a:pt x="6151106" y="412124"/>
                  <a:pt x="6113170" y="412124"/>
                </a:cubicBezTo>
                <a:lnTo>
                  <a:pt x="68689" y="412124"/>
                </a:lnTo>
                <a:cubicBezTo>
                  <a:pt x="30778" y="412124"/>
                  <a:pt x="0" y="381346"/>
                  <a:pt x="0" y="343435"/>
                </a:cubicBezTo>
                <a:lnTo>
                  <a:pt x="0" y="68689"/>
                </a:lnTo>
                <a:cubicBezTo>
                  <a:pt x="0" y="30778"/>
                  <a:pt x="30778" y="0"/>
                  <a:pt x="68689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2" name="Text 20"/>
          <p:cNvSpPr/>
          <p:nvPr/>
        </p:nvSpPr>
        <p:spPr>
          <a:xfrm>
            <a:off x="1454527" y="4430332"/>
            <a:ext cx="5826330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Environmental impact on communication effectiveness</a:t>
            </a:r>
            <a:endParaRPr lang="en-US" sz="1600" dirty="0"/>
          </a:p>
        </p:txBody>
      </p:sp>
      <p:sp>
        <p:nvSpPr>
          <p:cNvPr id="23" name="Shape 21"/>
          <p:cNvSpPr/>
          <p:nvPr/>
        </p:nvSpPr>
        <p:spPr>
          <a:xfrm>
            <a:off x="360608" y="5082862"/>
            <a:ext cx="7160654" cy="1717183"/>
          </a:xfrm>
          <a:custGeom>
            <a:avLst/>
            <a:gdLst/>
            <a:ahLst/>
            <a:cxnLst/>
            <a:rect l="l" t="t" r="r" b="b"/>
            <a:pathLst>
              <a:path w="7160654" h="1717183">
                <a:moveTo>
                  <a:pt x="34344" y="0"/>
                </a:moveTo>
                <a:lnTo>
                  <a:pt x="7091966" y="0"/>
                </a:lnTo>
                <a:cubicBezTo>
                  <a:pt x="7129901" y="0"/>
                  <a:pt x="7160654" y="30752"/>
                  <a:pt x="7160654" y="68687"/>
                </a:cubicBezTo>
                <a:lnTo>
                  <a:pt x="7160654" y="1648496"/>
                </a:lnTo>
                <a:cubicBezTo>
                  <a:pt x="7160654" y="1686431"/>
                  <a:pt x="7129901" y="1717183"/>
                  <a:pt x="7091966" y="1717183"/>
                </a:cubicBezTo>
                <a:lnTo>
                  <a:pt x="34344" y="1717183"/>
                </a:lnTo>
                <a:cubicBezTo>
                  <a:pt x="15376" y="1717183"/>
                  <a:pt x="0" y="1701807"/>
                  <a:pt x="0" y="1682839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1515" dist="3434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24" name="Shape 22"/>
          <p:cNvSpPr/>
          <p:nvPr/>
        </p:nvSpPr>
        <p:spPr>
          <a:xfrm>
            <a:off x="360608" y="5082862"/>
            <a:ext cx="34344" cy="1717183"/>
          </a:xfrm>
          <a:custGeom>
            <a:avLst/>
            <a:gdLst/>
            <a:ahLst/>
            <a:cxnLst/>
            <a:rect l="l" t="t" r="r" b="b"/>
            <a:pathLst>
              <a:path w="34344" h="1717183">
                <a:moveTo>
                  <a:pt x="34344" y="0"/>
                </a:moveTo>
                <a:lnTo>
                  <a:pt x="34344" y="0"/>
                </a:lnTo>
                <a:lnTo>
                  <a:pt x="34344" y="1717183"/>
                </a:lnTo>
                <a:lnTo>
                  <a:pt x="34344" y="1717183"/>
                </a:lnTo>
                <a:cubicBezTo>
                  <a:pt x="15376" y="1717183"/>
                  <a:pt x="0" y="1701807"/>
                  <a:pt x="0" y="1682839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5" name="Shape 23"/>
          <p:cNvSpPr/>
          <p:nvPr/>
        </p:nvSpPr>
        <p:spPr>
          <a:xfrm>
            <a:off x="583842" y="5288924"/>
            <a:ext cx="412124" cy="412124"/>
          </a:xfrm>
          <a:custGeom>
            <a:avLst/>
            <a:gdLst/>
            <a:ahLst/>
            <a:cxnLst/>
            <a:rect l="l" t="t" r="r" b="b"/>
            <a:pathLst>
              <a:path w="412124" h="412124">
                <a:moveTo>
                  <a:pt x="206062" y="0"/>
                </a:moveTo>
                <a:lnTo>
                  <a:pt x="206062" y="0"/>
                </a:lnTo>
                <a:cubicBezTo>
                  <a:pt x="319791" y="0"/>
                  <a:pt x="412124" y="92333"/>
                  <a:pt x="412124" y="206062"/>
                </a:cubicBezTo>
                <a:lnTo>
                  <a:pt x="412124" y="206062"/>
                </a:lnTo>
                <a:cubicBezTo>
                  <a:pt x="412124" y="319791"/>
                  <a:pt x="319791" y="412124"/>
                  <a:pt x="206062" y="412124"/>
                </a:cubicBezTo>
                <a:lnTo>
                  <a:pt x="206062" y="412124"/>
                </a:lnTo>
                <a:cubicBezTo>
                  <a:pt x="92333" y="412124"/>
                  <a:pt x="0" y="319791"/>
                  <a:pt x="0" y="206062"/>
                </a:cubicBezTo>
                <a:lnTo>
                  <a:pt x="0" y="206062"/>
                </a:lnTo>
                <a:cubicBezTo>
                  <a:pt x="0" y="92333"/>
                  <a:pt x="92333" y="0"/>
                  <a:pt x="206062" y="0"/>
                </a:cubicBezTo>
                <a:close/>
              </a:path>
            </a:pathLst>
          </a:custGeom>
          <a:solidFill>
            <a:srgbClr val="8D99AE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26" name="Text 24"/>
          <p:cNvSpPr/>
          <p:nvPr/>
        </p:nvSpPr>
        <p:spPr>
          <a:xfrm>
            <a:off x="739596" y="5374783"/>
            <a:ext cx="188890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52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3</a:t>
            </a:r>
            <a:endParaRPr lang="en-US" sz="1600" dirty="0"/>
          </a:p>
        </p:txBody>
      </p:sp>
      <p:sp>
        <p:nvSpPr>
          <p:cNvPr id="27" name="Text 25"/>
          <p:cNvSpPr/>
          <p:nvPr/>
        </p:nvSpPr>
        <p:spPr>
          <a:xfrm>
            <a:off x="1133341" y="5288924"/>
            <a:ext cx="3211132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17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Guffey, M.E. and Loewy, D. (2012)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1133341" y="5598017"/>
            <a:ext cx="3202546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Essentials of Business Communication. 9th edn.</a:t>
            </a:r>
            <a:endParaRPr lang="en-US" sz="1600" dirty="0"/>
          </a:p>
        </p:txBody>
      </p:sp>
      <p:sp>
        <p:nvSpPr>
          <p:cNvPr id="29" name="Text 27"/>
          <p:cNvSpPr/>
          <p:nvPr/>
        </p:nvSpPr>
        <p:spPr>
          <a:xfrm>
            <a:off x="1133341" y="5872766"/>
            <a:ext cx="3202546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Mason, OH: South-Western Cengage Learning.</a:t>
            </a:r>
            <a:endParaRPr lang="en-US" sz="1600" dirty="0"/>
          </a:p>
        </p:txBody>
      </p:sp>
      <p:sp>
        <p:nvSpPr>
          <p:cNvPr id="30" name="Shape 28"/>
          <p:cNvSpPr/>
          <p:nvPr/>
        </p:nvSpPr>
        <p:spPr>
          <a:xfrm>
            <a:off x="1133341" y="6181859"/>
            <a:ext cx="3133859" cy="412124"/>
          </a:xfrm>
          <a:custGeom>
            <a:avLst/>
            <a:gdLst/>
            <a:ahLst/>
            <a:cxnLst/>
            <a:rect l="l" t="t" r="r" b="b"/>
            <a:pathLst>
              <a:path w="3133859" h="412124">
                <a:moveTo>
                  <a:pt x="68689" y="0"/>
                </a:moveTo>
                <a:lnTo>
                  <a:pt x="3065170" y="0"/>
                </a:lnTo>
                <a:cubicBezTo>
                  <a:pt x="3103106" y="0"/>
                  <a:pt x="3133859" y="30753"/>
                  <a:pt x="3133859" y="68689"/>
                </a:cubicBezTo>
                <a:lnTo>
                  <a:pt x="3133859" y="343435"/>
                </a:lnTo>
                <a:cubicBezTo>
                  <a:pt x="3133859" y="381371"/>
                  <a:pt x="3103106" y="412124"/>
                  <a:pt x="3065170" y="412124"/>
                </a:cubicBezTo>
                <a:lnTo>
                  <a:pt x="68689" y="412124"/>
                </a:lnTo>
                <a:cubicBezTo>
                  <a:pt x="30778" y="412124"/>
                  <a:pt x="0" y="381346"/>
                  <a:pt x="0" y="343435"/>
                </a:cubicBezTo>
                <a:lnTo>
                  <a:pt x="0" y="68689"/>
                </a:lnTo>
                <a:cubicBezTo>
                  <a:pt x="0" y="30778"/>
                  <a:pt x="30778" y="0"/>
                  <a:pt x="68689" y="0"/>
                </a:cubicBezTo>
                <a:close/>
              </a:path>
            </a:pathLst>
          </a:custGeom>
          <a:solidFill>
            <a:srgbClr val="8D99AE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1" name="Text 29"/>
          <p:cNvSpPr/>
          <p:nvPr/>
        </p:nvSpPr>
        <p:spPr>
          <a:xfrm>
            <a:off x="1454527" y="6284890"/>
            <a:ext cx="2778330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Language barriers in multicultural workplaces</a:t>
            </a:r>
            <a:endParaRPr lang="en-US" sz="1600" dirty="0"/>
          </a:p>
        </p:txBody>
      </p:sp>
      <p:sp>
        <p:nvSpPr>
          <p:cNvPr id="32" name="Shape 30"/>
          <p:cNvSpPr/>
          <p:nvPr/>
        </p:nvSpPr>
        <p:spPr>
          <a:xfrm>
            <a:off x="7748252" y="1167685"/>
            <a:ext cx="4104068" cy="1923245"/>
          </a:xfrm>
          <a:custGeom>
            <a:avLst/>
            <a:gdLst/>
            <a:ahLst/>
            <a:cxnLst/>
            <a:rect l="l" t="t" r="r" b="b"/>
            <a:pathLst>
              <a:path w="4104068" h="1923245">
                <a:moveTo>
                  <a:pt x="34344" y="0"/>
                </a:moveTo>
                <a:lnTo>
                  <a:pt x="4035389" y="0"/>
                </a:lnTo>
                <a:cubicBezTo>
                  <a:pt x="4073294" y="0"/>
                  <a:pt x="4104068" y="30774"/>
                  <a:pt x="4104068" y="68679"/>
                </a:cubicBezTo>
                <a:lnTo>
                  <a:pt x="4104068" y="1854566"/>
                </a:lnTo>
                <a:cubicBezTo>
                  <a:pt x="4104068" y="1892496"/>
                  <a:pt x="4073319" y="1923245"/>
                  <a:pt x="4035389" y="1923245"/>
                </a:cubicBezTo>
                <a:lnTo>
                  <a:pt x="34344" y="1923245"/>
                </a:lnTo>
                <a:cubicBezTo>
                  <a:pt x="15376" y="1923245"/>
                  <a:pt x="0" y="1907869"/>
                  <a:pt x="0" y="1888901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1515" dist="3434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33" name="Shape 31"/>
          <p:cNvSpPr/>
          <p:nvPr/>
        </p:nvSpPr>
        <p:spPr>
          <a:xfrm>
            <a:off x="7748252" y="1167685"/>
            <a:ext cx="34344" cy="1923245"/>
          </a:xfrm>
          <a:custGeom>
            <a:avLst/>
            <a:gdLst/>
            <a:ahLst/>
            <a:cxnLst/>
            <a:rect l="l" t="t" r="r" b="b"/>
            <a:pathLst>
              <a:path w="34344" h="1923245">
                <a:moveTo>
                  <a:pt x="34344" y="0"/>
                </a:moveTo>
                <a:lnTo>
                  <a:pt x="34344" y="0"/>
                </a:lnTo>
                <a:lnTo>
                  <a:pt x="34344" y="1923245"/>
                </a:lnTo>
                <a:lnTo>
                  <a:pt x="34344" y="1923245"/>
                </a:lnTo>
                <a:cubicBezTo>
                  <a:pt x="15376" y="1923245"/>
                  <a:pt x="0" y="1907869"/>
                  <a:pt x="0" y="1888901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4" name="Shape 32"/>
          <p:cNvSpPr/>
          <p:nvPr/>
        </p:nvSpPr>
        <p:spPr>
          <a:xfrm>
            <a:off x="7971486" y="1373746"/>
            <a:ext cx="412124" cy="412124"/>
          </a:xfrm>
          <a:custGeom>
            <a:avLst/>
            <a:gdLst/>
            <a:ahLst/>
            <a:cxnLst/>
            <a:rect l="l" t="t" r="r" b="b"/>
            <a:pathLst>
              <a:path w="412124" h="412124">
                <a:moveTo>
                  <a:pt x="206062" y="0"/>
                </a:moveTo>
                <a:lnTo>
                  <a:pt x="206062" y="0"/>
                </a:lnTo>
                <a:cubicBezTo>
                  <a:pt x="319791" y="0"/>
                  <a:pt x="412124" y="92333"/>
                  <a:pt x="412124" y="206062"/>
                </a:cubicBezTo>
                <a:lnTo>
                  <a:pt x="412124" y="206062"/>
                </a:lnTo>
                <a:cubicBezTo>
                  <a:pt x="412124" y="319791"/>
                  <a:pt x="319791" y="412124"/>
                  <a:pt x="206062" y="412124"/>
                </a:cubicBezTo>
                <a:lnTo>
                  <a:pt x="206062" y="412124"/>
                </a:lnTo>
                <a:cubicBezTo>
                  <a:pt x="92333" y="412124"/>
                  <a:pt x="0" y="319791"/>
                  <a:pt x="0" y="206062"/>
                </a:cubicBezTo>
                <a:lnTo>
                  <a:pt x="0" y="206062"/>
                </a:lnTo>
                <a:cubicBezTo>
                  <a:pt x="0" y="92333"/>
                  <a:pt x="92333" y="0"/>
                  <a:pt x="206062" y="0"/>
                </a:cubicBezTo>
                <a:close/>
              </a:path>
            </a:pathLst>
          </a:custGeom>
          <a:solidFill>
            <a:srgbClr val="E07A5F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35" name="Text 33"/>
          <p:cNvSpPr/>
          <p:nvPr/>
        </p:nvSpPr>
        <p:spPr>
          <a:xfrm>
            <a:off x="8129520" y="1459606"/>
            <a:ext cx="180304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52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4</a:t>
            </a:r>
            <a:endParaRPr lang="en-US" sz="1600" dirty="0"/>
          </a:p>
        </p:txBody>
      </p:sp>
      <p:sp>
        <p:nvSpPr>
          <p:cNvPr id="36" name="Text 34"/>
          <p:cNvSpPr/>
          <p:nvPr/>
        </p:nvSpPr>
        <p:spPr>
          <a:xfrm>
            <a:off x="8520985" y="1373746"/>
            <a:ext cx="3202546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17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Robbins, S.P. and Judge, T.A. (2017)</a:t>
            </a:r>
            <a:endParaRPr lang="en-US" sz="1600" dirty="0"/>
          </a:p>
        </p:txBody>
      </p:sp>
      <p:sp>
        <p:nvSpPr>
          <p:cNvPr id="37" name="Text 35"/>
          <p:cNvSpPr/>
          <p:nvPr/>
        </p:nvSpPr>
        <p:spPr>
          <a:xfrm>
            <a:off x="8520985" y="1682839"/>
            <a:ext cx="3193961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Organizational Behaviour. 17th edn.</a:t>
            </a:r>
            <a:endParaRPr lang="en-US" sz="1600" dirty="0"/>
          </a:p>
        </p:txBody>
      </p:sp>
      <p:sp>
        <p:nvSpPr>
          <p:cNvPr id="38" name="Text 36"/>
          <p:cNvSpPr/>
          <p:nvPr/>
        </p:nvSpPr>
        <p:spPr>
          <a:xfrm>
            <a:off x="8520985" y="1957589"/>
            <a:ext cx="3193961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Harlow: Pearson Education.</a:t>
            </a:r>
            <a:endParaRPr lang="en-US" sz="1600" dirty="0"/>
          </a:p>
        </p:txBody>
      </p:sp>
      <p:sp>
        <p:nvSpPr>
          <p:cNvPr id="39" name="Shape 37"/>
          <p:cNvSpPr/>
          <p:nvPr/>
        </p:nvSpPr>
        <p:spPr>
          <a:xfrm>
            <a:off x="8520985" y="2266682"/>
            <a:ext cx="3125273" cy="618186"/>
          </a:xfrm>
          <a:custGeom>
            <a:avLst/>
            <a:gdLst/>
            <a:ahLst/>
            <a:cxnLst/>
            <a:rect l="l" t="t" r="r" b="b"/>
            <a:pathLst>
              <a:path w="3125273" h="618186">
                <a:moveTo>
                  <a:pt x="68687" y="0"/>
                </a:moveTo>
                <a:lnTo>
                  <a:pt x="3056587" y="0"/>
                </a:lnTo>
                <a:cubicBezTo>
                  <a:pt x="3094521" y="0"/>
                  <a:pt x="3125273" y="30752"/>
                  <a:pt x="3125273" y="68687"/>
                </a:cubicBezTo>
                <a:lnTo>
                  <a:pt x="3125273" y="549499"/>
                </a:lnTo>
                <a:cubicBezTo>
                  <a:pt x="3125273" y="587434"/>
                  <a:pt x="3094521" y="618186"/>
                  <a:pt x="3056587" y="618186"/>
                </a:cubicBezTo>
                <a:lnTo>
                  <a:pt x="68687" y="618186"/>
                </a:lnTo>
                <a:cubicBezTo>
                  <a:pt x="30777" y="618186"/>
                  <a:pt x="0" y="587408"/>
                  <a:pt x="0" y="549499"/>
                </a:cubicBezTo>
                <a:lnTo>
                  <a:pt x="0" y="68687"/>
                </a:lnTo>
                <a:cubicBezTo>
                  <a:pt x="0" y="30777"/>
                  <a:pt x="30777" y="0"/>
                  <a:pt x="68687" y="0"/>
                </a:cubicBezTo>
                <a:close/>
              </a:path>
            </a:pathLst>
          </a:custGeom>
          <a:solidFill>
            <a:srgbClr val="E07A5F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0" name="Text 38"/>
          <p:cNvSpPr/>
          <p:nvPr/>
        </p:nvSpPr>
        <p:spPr>
          <a:xfrm>
            <a:off x="8842170" y="2369713"/>
            <a:ext cx="2769744" cy="4121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Semantic barriers in organizational communication</a:t>
            </a:r>
            <a:endParaRPr lang="en-US" sz="1600" dirty="0"/>
          </a:p>
        </p:txBody>
      </p:sp>
      <p:sp>
        <p:nvSpPr>
          <p:cNvPr id="41" name="Shape 39"/>
          <p:cNvSpPr/>
          <p:nvPr/>
        </p:nvSpPr>
        <p:spPr>
          <a:xfrm>
            <a:off x="7748252" y="3228304"/>
            <a:ext cx="4104068" cy="1923245"/>
          </a:xfrm>
          <a:custGeom>
            <a:avLst/>
            <a:gdLst/>
            <a:ahLst/>
            <a:cxnLst/>
            <a:rect l="l" t="t" r="r" b="b"/>
            <a:pathLst>
              <a:path w="4104068" h="1923245">
                <a:moveTo>
                  <a:pt x="34344" y="0"/>
                </a:moveTo>
                <a:lnTo>
                  <a:pt x="4035389" y="0"/>
                </a:lnTo>
                <a:cubicBezTo>
                  <a:pt x="4073294" y="0"/>
                  <a:pt x="4104068" y="30774"/>
                  <a:pt x="4104068" y="68679"/>
                </a:cubicBezTo>
                <a:lnTo>
                  <a:pt x="4104068" y="1854566"/>
                </a:lnTo>
                <a:cubicBezTo>
                  <a:pt x="4104068" y="1892496"/>
                  <a:pt x="4073319" y="1923245"/>
                  <a:pt x="4035389" y="1923245"/>
                </a:cubicBezTo>
                <a:lnTo>
                  <a:pt x="34344" y="1923245"/>
                </a:lnTo>
                <a:cubicBezTo>
                  <a:pt x="15376" y="1923245"/>
                  <a:pt x="0" y="1907869"/>
                  <a:pt x="0" y="1888901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FFFFFF"/>
          </a:solidFill>
          <a:ln/>
          <a:effectLst>
            <a:outerShdw blurRad="51515" dist="34344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42" name="Shape 40"/>
          <p:cNvSpPr/>
          <p:nvPr/>
        </p:nvSpPr>
        <p:spPr>
          <a:xfrm>
            <a:off x="7748252" y="3228304"/>
            <a:ext cx="34344" cy="1923245"/>
          </a:xfrm>
          <a:custGeom>
            <a:avLst/>
            <a:gdLst/>
            <a:ahLst/>
            <a:cxnLst/>
            <a:rect l="l" t="t" r="r" b="b"/>
            <a:pathLst>
              <a:path w="34344" h="1923245">
                <a:moveTo>
                  <a:pt x="34344" y="0"/>
                </a:moveTo>
                <a:lnTo>
                  <a:pt x="34344" y="0"/>
                </a:lnTo>
                <a:lnTo>
                  <a:pt x="34344" y="1923245"/>
                </a:lnTo>
                <a:lnTo>
                  <a:pt x="34344" y="1923245"/>
                </a:lnTo>
                <a:cubicBezTo>
                  <a:pt x="15376" y="1923245"/>
                  <a:pt x="0" y="1907869"/>
                  <a:pt x="0" y="1888901"/>
                </a:cubicBezTo>
                <a:lnTo>
                  <a:pt x="0" y="34344"/>
                </a:lnTo>
                <a:cubicBezTo>
                  <a:pt x="0" y="15389"/>
                  <a:pt x="15389" y="0"/>
                  <a:pt x="34344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3" name="Shape 41"/>
          <p:cNvSpPr/>
          <p:nvPr/>
        </p:nvSpPr>
        <p:spPr>
          <a:xfrm>
            <a:off x="7971486" y="3434366"/>
            <a:ext cx="412124" cy="412124"/>
          </a:xfrm>
          <a:custGeom>
            <a:avLst/>
            <a:gdLst/>
            <a:ahLst/>
            <a:cxnLst/>
            <a:rect l="l" t="t" r="r" b="b"/>
            <a:pathLst>
              <a:path w="412124" h="412124">
                <a:moveTo>
                  <a:pt x="206062" y="0"/>
                </a:moveTo>
                <a:lnTo>
                  <a:pt x="206062" y="0"/>
                </a:lnTo>
                <a:cubicBezTo>
                  <a:pt x="319791" y="0"/>
                  <a:pt x="412124" y="92333"/>
                  <a:pt x="412124" y="206062"/>
                </a:cubicBezTo>
                <a:lnTo>
                  <a:pt x="412124" y="206062"/>
                </a:lnTo>
                <a:cubicBezTo>
                  <a:pt x="412124" y="319791"/>
                  <a:pt x="319791" y="412124"/>
                  <a:pt x="206062" y="412124"/>
                </a:cubicBezTo>
                <a:lnTo>
                  <a:pt x="206062" y="412124"/>
                </a:lnTo>
                <a:cubicBezTo>
                  <a:pt x="92333" y="412124"/>
                  <a:pt x="0" y="319791"/>
                  <a:pt x="0" y="206062"/>
                </a:cubicBezTo>
                <a:lnTo>
                  <a:pt x="0" y="206062"/>
                </a:lnTo>
                <a:cubicBezTo>
                  <a:pt x="0" y="92333"/>
                  <a:pt x="92333" y="0"/>
                  <a:pt x="206062" y="0"/>
                </a:cubicBezTo>
                <a:close/>
              </a:path>
            </a:pathLst>
          </a:custGeom>
          <a:solidFill>
            <a:srgbClr val="2C3E50"/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4" name="Text 42"/>
          <p:cNvSpPr/>
          <p:nvPr/>
        </p:nvSpPr>
        <p:spPr>
          <a:xfrm>
            <a:off x="8126971" y="3520225"/>
            <a:ext cx="188890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20000"/>
              </a:lnSpc>
            </a:pPr>
            <a:r>
              <a:rPr lang="en-US" sz="1352" b="1" dirty="0">
                <a:solidFill>
                  <a:srgbClr val="EDF2F4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5</a:t>
            </a:r>
            <a:endParaRPr lang="en-US" sz="1600" dirty="0"/>
          </a:p>
        </p:txBody>
      </p:sp>
      <p:sp>
        <p:nvSpPr>
          <p:cNvPr id="45" name="Text 43"/>
          <p:cNvSpPr/>
          <p:nvPr/>
        </p:nvSpPr>
        <p:spPr>
          <a:xfrm>
            <a:off x="8520985" y="3434366"/>
            <a:ext cx="3202546" cy="24040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217" b="1" dirty="0">
                <a:solidFill>
                  <a:srgbClr val="2C3E50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Jelanit, F. and Nordin, N.S. (n.d.)</a:t>
            </a:r>
            <a:endParaRPr lang="en-US" sz="1600" dirty="0"/>
          </a:p>
        </p:txBody>
      </p:sp>
      <p:sp>
        <p:nvSpPr>
          <p:cNvPr id="46" name="Text 44"/>
          <p:cNvSpPr/>
          <p:nvPr/>
        </p:nvSpPr>
        <p:spPr>
          <a:xfrm>
            <a:off x="8520985" y="3743459"/>
            <a:ext cx="3193961" cy="41212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'Barriers to Effective Communication at the Workplace'</a:t>
            </a:r>
            <a:endParaRPr lang="en-US" sz="1600" dirty="0"/>
          </a:p>
        </p:txBody>
      </p:sp>
      <p:sp>
        <p:nvSpPr>
          <p:cNvPr id="47" name="Text 45"/>
          <p:cNvSpPr/>
          <p:nvPr/>
        </p:nvSpPr>
        <p:spPr>
          <a:xfrm>
            <a:off x="8520985" y="4224270"/>
            <a:ext cx="3193961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8D99AE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UiTM Shah Alam.</a:t>
            </a:r>
            <a:endParaRPr lang="en-US" sz="1600" dirty="0"/>
          </a:p>
        </p:txBody>
      </p:sp>
      <p:sp>
        <p:nvSpPr>
          <p:cNvPr id="48" name="Shape 46"/>
          <p:cNvSpPr/>
          <p:nvPr/>
        </p:nvSpPr>
        <p:spPr>
          <a:xfrm>
            <a:off x="8520985" y="4533363"/>
            <a:ext cx="3125273" cy="412124"/>
          </a:xfrm>
          <a:custGeom>
            <a:avLst/>
            <a:gdLst/>
            <a:ahLst/>
            <a:cxnLst/>
            <a:rect l="l" t="t" r="r" b="b"/>
            <a:pathLst>
              <a:path w="3125273" h="412124">
                <a:moveTo>
                  <a:pt x="68689" y="0"/>
                </a:moveTo>
                <a:lnTo>
                  <a:pt x="3056585" y="0"/>
                </a:lnTo>
                <a:cubicBezTo>
                  <a:pt x="3094520" y="0"/>
                  <a:pt x="3125273" y="30753"/>
                  <a:pt x="3125273" y="68689"/>
                </a:cubicBezTo>
                <a:lnTo>
                  <a:pt x="3125273" y="343435"/>
                </a:lnTo>
                <a:cubicBezTo>
                  <a:pt x="3125273" y="381371"/>
                  <a:pt x="3094520" y="412124"/>
                  <a:pt x="3056585" y="412124"/>
                </a:cubicBezTo>
                <a:lnTo>
                  <a:pt x="68689" y="412124"/>
                </a:lnTo>
                <a:cubicBezTo>
                  <a:pt x="30778" y="412124"/>
                  <a:pt x="0" y="381346"/>
                  <a:pt x="0" y="343435"/>
                </a:cubicBezTo>
                <a:lnTo>
                  <a:pt x="0" y="68689"/>
                </a:lnTo>
                <a:cubicBezTo>
                  <a:pt x="0" y="30778"/>
                  <a:pt x="30778" y="0"/>
                  <a:pt x="68689" y="0"/>
                </a:cubicBezTo>
                <a:close/>
              </a:path>
            </a:pathLst>
          </a:custGeom>
          <a:solidFill>
            <a:srgbClr val="2C3E50">
              <a:alpha val="10196"/>
            </a:srgbClr>
          </a:solidFill>
          <a:ln/>
        </p:spPr>
        <p:txBody>
          <a:bodyPr/>
          <a:lstStyle/>
          <a:p>
            <a:endParaRPr lang="en-US"/>
          </a:p>
        </p:txBody>
      </p:sp>
      <p:sp>
        <p:nvSpPr>
          <p:cNvPr id="49" name="Text 47"/>
          <p:cNvSpPr/>
          <p:nvPr/>
        </p:nvSpPr>
        <p:spPr>
          <a:xfrm>
            <a:off x="8842170" y="4636394"/>
            <a:ext cx="2769744" cy="20606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30000"/>
              </a:lnSpc>
            </a:pPr>
            <a:r>
              <a:rPr lang="en-US" sz="1082" dirty="0">
                <a:solidFill>
                  <a:srgbClr val="2B2D42"/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Workplace communication barriers research</a:t>
            </a:r>
            <a:endParaRPr lang="en-US" sz="1600" dirty="0"/>
          </a:p>
        </p:txBody>
      </p:sp>
      <p:sp>
        <p:nvSpPr>
          <p:cNvPr id="50" name="Shape 48"/>
          <p:cNvSpPr/>
          <p:nvPr/>
        </p:nvSpPr>
        <p:spPr>
          <a:xfrm>
            <a:off x="7731080" y="5288924"/>
            <a:ext cx="4121239" cy="1571223"/>
          </a:xfrm>
          <a:custGeom>
            <a:avLst/>
            <a:gdLst/>
            <a:ahLst/>
            <a:cxnLst/>
            <a:rect l="l" t="t" r="r" b="b"/>
            <a:pathLst>
              <a:path w="4121239" h="1571223">
                <a:moveTo>
                  <a:pt x="68694" y="0"/>
                </a:moveTo>
                <a:lnTo>
                  <a:pt x="4052546" y="0"/>
                </a:lnTo>
                <a:cubicBezTo>
                  <a:pt x="4090484" y="0"/>
                  <a:pt x="4121239" y="30755"/>
                  <a:pt x="4121239" y="68694"/>
                </a:cubicBezTo>
                <a:lnTo>
                  <a:pt x="4121239" y="1502529"/>
                </a:lnTo>
                <a:cubicBezTo>
                  <a:pt x="4121239" y="1540467"/>
                  <a:pt x="4090484" y="1571223"/>
                  <a:pt x="4052546" y="1571223"/>
                </a:cubicBezTo>
                <a:lnTo>
                  <a:pt x="68694" y="1571223"/>
                </a:lnTo>
                <a:cubicBezTo>
                  <a:pt x="30755" y="1571223"/>
                  <a:pt x="0" y="1540467"/>
                  <a:pt x="0" y="1502529"/>
                </a:cubicBezTo>
                <a:lnTo>
                  <a:pt x="0" y="68694"/>
                </a:lnTo>
                <a:cubicBezTo>
                  <a:pt x="0" y="30781"/>
                  <a:pt x="30781" y="0"/>
                  <a:pt x="68694" y="0"/>
                </a:cubicBezTo>
                <a:close/>
              </a:path>
            </a:pathLst>
          </a:custGeom>
          <a:solidFill>
            <a:srgbClr val="2C3E50"/>
          </a:solidFill>
          <a:ln/>
          <a:effectLst>
            <a:outerShdw blurRad="128789" dist="85859" dir="5400000" algn="bl" rotWithShape="0">
              <a:srgbClr val="000000">
                <a:alpha val="10196"/>
              </a:srgbClr>
            </a:outerShdw>
          </a:effectLst>
        </p:spPr>
        <p:txBody>
          <a:bodyPr/>
          <a:lstStyle/>
          <a:p>
            <a:endParaRPr lang="en-US"/>
          </a:p>
        </p:txBody>
      </p:sp>
      <p:sp>
        <p:nvSpPr>
          <p:cNvPr id="51" name="Text 49"/>
          <p:cNvSpPr/>
          <p:nvPr/>
        </p:nvSpPr>
        <p:spPr>
          <a:xfrm>
            <a:off x="8362145" y="5494986"/>
            <a:ext cx="2240924" cy="274749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10000"/>
              </a:lnSpc>
            </a:pPr>
            <a:r>
              <a:rPr lang="en-US" sz="1623" b="1" dirty="0">
                <a:solidFill>
                  <a:srgbClr val="EDF2F4"/>
                </a:solidFill>
                <a:latin typeface="Liter" pitchFamily="34" charset="0"/>
                <a:ea typeface="Liter" pitchFamily="34" charset="-122"/>
                <a:cs typeface="Liter" pitchFamily="34" charset="-120"/>
              </a:rPr>
              <a:t>Academic Foundation</a:t>
            </a:r>
            <a:endParaRPr lang="en-US" sz="1600" dirty="0"/>
          </a:p>
        </p:txBody>
      </p:sp>
      <p:sp>
        <p:nvSpPr>
          <p:cNvPr id="52" name="Text 50"/>
          <p:cNvSpPr/>
          <p:nvPr/>
        </p:nvSpPr>
        <p:spPr>
          <a:xfrm>
            <a:off x="7937142" y="5907110"/>
            <a:ext cx="3786389" cy="746975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>
              <a:lnSpc>
                <a:spcPct val="140000"/>
              </a:lnSpc>
            </a:pPr>
            <a:r>
              <a:rPr lang="en-US" sz="1217" dirty="0">
                <a:solidFill>
                  <a:srgbClr val="EDF2F4">
                    <a:alpha val="90000"/>
                  </a:srgbClr>
                </a:solidFill>
                <a:latin typeface="Quattrocento Sans" pitchFamily="34" charset="0"/>
                <a:ea typeface="Quattrocento Sans" pitchFamily="34" charset="-122"/>
                <a:cs typeface="Quattrocento Sans" pitchFamily="34" charset="-120"/>
              </a:rPr>
              <a:t>This analysis is grounded in established communication theory and peer-reviewed research, ensuring evidence-based recommendations for Flight Foods Ltd.</a:t>
            </a:r>
            <a:endParaRPr lang="en-US" sz="1600" dirty="0"/>
          </a:p>
        </p:txBody>
      </p:sp>
    </p:spTree>
  </p:cSld>
  <p:clrMapOvr>
    <a:masterClrMapping/>
  </p:clrMapOvr>
  <p:transition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8667C2B-8356-B357-3949-241382C70D84}"/>
              </a:ext>
            </a:extLst>
          </p:cNvPr>
          <p:cNvSpPr txBox="1"/>
          <p:nvPr/>
        </p:nvSpPr>
        <p:spPr>
          <a:xfrm>
            <a:off x="1645534" y="1979272"/>
            <a:ext cx="8900932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/>
              <a:t>Thank You for Listening. </a:t>
            </a:r>
          </a:p>
          <a:p>
            <a:pPr algn="ctr"/>
            <a:endParaRPr lang="en-US" sz="5400" b="1" dirty="0"/>
          </a:p>
          <a:p>
            <a:pPr algn="ctr"/>
            <a:r>
              <a:rPr lang="en-US" sz="5400" b="1" dirty="0"/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1139638752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Theme">
  <a:themeElements>
    <a:clrScheme name="Custom">
      <a:dk1>
        <a:srgbClr val="000000"/>
      </a:dk1>
      <a:lt1>
        <a:srgbClr val="FFFFFF"/>
      </a:lt1>
      <a:dk2>
        <a:srgbClr val="333333"/>
      </a:dk2>
      <a:lt2>
        <a:srgbClr val="EEEEEE"/>
      </a:lt2>
      <a:accent1>
        <a:srgbClr val="8DAAC2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1513</Words>
  <Application>Microsoft Macintosh PowerPoint</Application>
  <PresentationFormat>Widescreen</PresentationFormat>
  <Paragraphs>273</Paragraphs>
  <Slides>13</Slides>
  <Notes>12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0" baseType="lpstr">
      <vt:lpstr>-webkit-standard</vt:lpstr>
      <vt:lpstr>Impact</vt:lpstr>
      <vt:lpstr>Arial</vt:lpstr>
      <vt:lpstr>Quattrocento Sans</vt:lpstr>
      <vt:lpstr>Liter</vt:lpstr>
      <vt:lpstr>Oranienbaum</vt:lpstr>
      <vt:lpstr>Custom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Moonshot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 Barriers at Flight Foods Ltd</dc:title>
  <dc:subject>Communication Barriers at Flight Foods Ltd</dc:subject>
  <dc:creator>Kimi</dc:creator>
  <cp:lastModifiedBy>Haseeb Rahman Kiyani (2511018)</cp:lastModifiedBy>
  <cp:revision>3</cp:revision>
  <dcterms:created xsi:type="dcterms:W3CDTF">2026-03-19T04:02:15Z</dcterms:created>
  <dcterms:modified xsi:type="dcterms:W3CDTF">2026-03-19T04:20:35Z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IGC">
    <vt:lpwstr>{"Label":"Communication Barriers at Flight Foods Ltd","ContentProducer":"001191110108MACG2KBH8F10000","ProduceID":"19d043dc-30a2-8cfb-8000-00005722d304","ReservedCode1":"","ContentPropagator":"001191110108MACG2KBH8F20000","PropagateID":"19d043dc-30a2-8cfb-8000-00005722d304","ReservedCode2":""}</vt:lpwstr>
  </property>
</Properties>
</file>