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65" r:id="rId2"/>
    <p:sldId id="263" r:id="rId3"/>
    <p:sldId id="257" r:id="rId4"/>
    <p:sldId id="258" r:id="rId5"/>
    <p:sldId id="259" r:id="rId6"/>
    <p:sldId id="260" r:id="rId7"/>
    <p:sldId id="261" r:id="rId8"/>
    <p:sldId id="262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96212B6-01FA-41A1-9F3F-2F5FCDD8A0B1}" v="62" dt="2026-03-17T15:32:09.67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21" autoAdjust="0"/>
    <p:restoredTop sz="94660"/>
  </p:normalViewPr>
  <p:slideViewPr>
    <p:cSldViewPr snapToGrid="0">
      <p:cViewPr varScale="1">
        <p:scale>
          <a:sx n="111" d="100"/>
          <a:sy n="111" d="100"/>
        </p:scale>
        <p:origin x="58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AC14DBA-92C5-4A3F-A284-B134245B835C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A41FCB1-7C53-40D3-83FB-8C131B130B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9266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3/17/2026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514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3/17/2026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51384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3/17/2026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63968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4088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1344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3/17/2026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99547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929147"/>
            <a:ext cx="10689336" cy="79845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4088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4088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81344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81344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3/17/2026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86508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3/17/2026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42646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3/17/2026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12369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9848"/>
            <a:ext cx="4093599" cy="131673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9848"/>
            <a:ext cx="6172200" cy="47912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1176"/>
            <a:ext cx="4093599" cy="33192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3/17/2026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86718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3/17/2026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41124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3/17/2026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2341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8927" y="997973"/>
            <a:ext cx="8473395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3/17/2026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07421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21992"/>
            <a:ext cx="10691265" cy="37398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E31BA835-12AC-4E8F-955A-EA3F4DE2791F}" type="datetime1">
              <a:rPr lang="en-US" smtClean="0"/>
              <a:t>3/17/2026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04088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321506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www.https/sourcebooks.fordham.edu/source/Usamah2.asp" TargetMode="Externa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?10.15640/ijll.v2n4a9" TargetMode="External"/><Relationship Id="rId2" Type="http://schemas.openxmlformats.org/officeDocument/2006/relationships/hyperlink" Target="http://www.https/sourcebooks.fordham.edu/source/Usamah2.asp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oi.org/1009191/575337/134862777/5200_davi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5000"/>
            <a:lumOff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FE2FD4-83D6-A519-C624-F46B34E6367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br>
              <a:rPr lang="en-GB" sz="3600" dirty="0">
                <a:latin typeface="Arial Rounded MT Bold" panose="020F0704030504030204" pitchFamily="34" charset="0"/>
              </a:rPr>
            </a:br>
            <a:r>
              <a:rPr lang="en-GB" sz="3600" dirty="0">
                <a:latin typeface="Arial Rounded MT Bold" panose="020F0704030504030204" pitchFamily="34" charset="0"/>
              </a:rPr>
              <a:t>To what extent were the crusades responsible for the improvement To western medicine during the Medieval Period?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7462DD5-9A81-C81B-F584-3FF183C4DE7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>
                <a:latin typeface="Arial Rounded MT Bold" panose="020F0704030504030204" pitchFamily="34" charset="0"/>
              </a:rPr>
              <a:t>HPHP6902</a:t>
            </a:r>
          </a:p>
          <a:p>
            <a:r>
              <a:rPr lang="en-GB" dirty="0">
                <a:latin typeface="Arial Rounded MT Bold" panose="020F0704030504030204" pitchFamily="34" charset="0"/>
              </a:rPr>
              <a:t>By Jenny Weaver</a:t>
            </a:r>
          </a:p>
        </p:txBody>
      </p:sp>
    </p:spTree>
    <p:extLst>
      <p:ext uri="{BB962C8B-B14F-4D97-AF65-F5344CB8AC3E}">
        <p14:creationId xmlns:p14="http://schemas.microsoft.com/office/powerpoint/2010/main" val="10499528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5000"/>
            <a:lumOff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A3B05E-F862-0589-D2D7-6D4A014D1A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52507" y="1358671"/>
            <a:ext cx="2843711" cy="149332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dirty="0">
                <a:latin typeface="Arial Rounded MT Bold" panose="020F0704030504030204" pitchFamily="34" charset="0"/>
              </a:rPr>
              <a:t>Crusades</a:t>
            </a:r>
          </a:p>
        </p:txBody>
      </p:sp>
      <p:pic>
        <p:nvPicPr>
          <p:cNvPr id="4" name="Content Placeholder 3" descr="A painting of a crowd of people&#10;&#10;AI-generated content may be incorrect.">
            <a:extLst>
              <a:ext uri="{FF2B5EF4-FFF2-40B4-BE49-F238E27FC236}">
                <a16:creationId xmlns:a16="http://schemas.microsoft.com/office/drawing/2014/main" id="{38A1C321-6ADA-C15E-94E2-1BEBCBEE991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21" r="9959"/>
          <a:stretch>
            <a:fillRect/>
          </a:stretch>
        </p:blipFill>
        <p:spPr bwMode="auto">
          <a:xfrm>
            <a:off x="-1" y="10"/>
            <a:ext cx="8056345" cy="6857990"/>
          </a:xfrm>
          <a:prstGeom prst="rect">
            <a:avLst/>
          </a:prstGeom>
          <a:noFill/>
        </p:spPr>
      </p:pic>
      <p:sp>
        <p:nvSpPr>
          <p:cNvPr id="26" name="Content Placeholder 9">
            <a:extLst>
              <a:ext uri="{FF2B5EF4-FFF2-40B4-BE49-F238E27FC236}">
                <a16:creationId xmlns:a16="http://schemas.microsoft.com/office/drawing/2014/main" id="{99EDB58A-D176-8CFB-0C82-7E73AE4AE5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52509" y="3359338"/>
            <a:ext cx="2843711" cy="2862072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spcAft>
                <a:spcPts val="800"/>
              </a:spcAft>
              <a:buNone/>
            </a:pPr>
            <a:r>
              <a:rPr lang="en-US" sz="1600" dirty="0">
                <a:effectLst/>
                <a:latin typeface="Arial Rounded MT Bold" panose="020F0704030504030204" pitchFamily="34" charset="0"/>
              </a:rPr>
              <a:t>The Taking of Jerusalem by  the Crusaders by Emile </a:t>
            </a:r>
            <a:r>
              <a:rPr lang="en-US" sz="1600" dirty="0" err="1">
                <a:effectLst/>
                <a:latin typeface="Arial Rounded MT Bold" panose="020F0704030504030204" pitchFamily="34" charset="0"/>
              </a:rPr>
              <a:t>Signol</a:t>
            </a:r>
            <a:r>
              <a:rPr lang="en-US" sz="1600" dirty="0">
                <a:effectLst/>
                <a:latin typeface="Arial Rounded MT Bold" panose="020F0704030504030204" pitchFamily="34" charset="0"/>
              </a:rPr>
              <a:t>  1847</a:t>
            </a:r>
          </a:p>
          <a:p>
            <a:pPr marL="0" indent="0">
              <a:spcAft>
                <a:spcPts val="800"/>
              </a:spcAft>
              <a:buNone/>
            </a:pPr>
            <a:r>
              <a:rPr lang="en-US" sz="1400" dirty="0">
                <a:effectLst/>
                <a:latin typeface="Arial Rounded MT Bold" panose="020F0704030504030204" pitchFamily="34" charset="0"/>
              </a:rPr>
              <a:t>https://www.worldhistory.org/article/1249/the-crusades-causes--goals/</a:t>
            </a:r>
          </a:p>
        </p:txBody>
      </p:sp>
    </p:spTree>
    <p:extLst>
      <p:ext uri="{BB962C8B-B14F-4D97-AF65-F5344CB8AC3E}">
        <p14:creationId xmlns:p14="http://schemas.microsoft.com/office/powerpoint/2010/main" val="9148032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5000"/>
            <a:lumOff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151" name="Straight Connector 6150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53" name="Straight Connector 6152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6155" name="Rectangle 6154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6157" name="Straight Connector 6156">
            <a:extLst>
              <a:ext uri="{FF2B5EF4-FFF2-40B4-BE49-F238E27FC236}">
                <a16:creationId xmlns:a16="http://schemas.microsoft.com/office/drawing/2014/main" id="{4583FD9E-C5A7-96F7-951D-7D292013CD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430811C6-CCE7-4224-853E-7DFB6EAF68C4}"/>
              </a:ext>
            </a:extLst>
          </p:cNvPr>
          <p:cNvSpPr txBox="1"/>
          <p:nvPr/>
        </p:nvSpPr>
        <p:spPr>
          <a:xfrm>
            <a:off x="704088" y="2231136"/>
            <a:ext cx="5195889" cy="3931920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/>
          <a:p>
            <a:pPr>
              <a:spcAft>
                <a:spcPts val="600"/>
              </a:spcAft>
            </a:pPr>
            <a:r>
              <a:rPr lang="en-US" dirty="0">
                <a:latin typeface="Arial Rounded MT Bold" panose="020F0704030504030204" pitchFamily="34" charset="0"/>
              </a:rPr>
              <a:t>‘They brought before me a knight in whose leg an abscess had grown; and a woman afflicted with imbecility. To the knight I applied a small poultice until the abscess opened and became well; and the woman I put on diet and made her humor wet.</a:t>
            </a:r>
            <a:r>
              <a:rPr lang="en-US" dirty="0">
                <a:effectLst/>
                <a:latin typeface="Arial Rounded MT Bold" panose="020F0704030504030204" pitchFamily="34" charset="0"/>
              </a:rPr>
              <a:t> Then a Frankish physician came to them and said, "This man knows nothing about treating them.“</a:t>
            </a:r>
          </a:p>
          <a:p>
            <a:pPr>
              <a:spcAft>
                <a:spcPts val="600"/>
              </a:spcAft>
            </a:pPr>
            <a:r>
              <a:rPr lang="en-US" dirty="0">
                <a:latin typeface="Arial Rounded MT Bold" panose="020F0704030504030204" pitchFamily="34" charset="0"/>
              </a:rPr>
              <a:t>                                           by Usamah ibn </a:t>
            </a:r>
            <a:r>
              <a:rPr lang="en-US" dirty="0" err="1">
                <a:latin typeface="Arial Rounded MT Bold" panose="020F0704030504030204" pitchFamily="34" charset="0"/>
              </a:rPr>
              <a:t>Munqidh</a:t>
            </a:r>
            <a:endParaRPr lang="en-US" dirty="0">
              <a:latin typeface="Arial Rounded MT Bold" panose="020F0704030504030204" pitchFamily="34" charset="0"/>
            </a:endParaRPr>
          </a:p>
          <a:p>
            <a:pPr>
              <a:spcAft>
                <a:spcPts val="600"/>
              </a:spcAft>
            </a:pPr>
            <a:r>
              <a:rPr lang="en-GB" dirty="0">
                <a:latin typeface="Arial Rounded MT Bold" panose="020F0704030504030204" pitchFamily="34" charset="0"/>
              </a:rPr>
              <a:t>Paul Halsall / Fordham University, </a:t>
            </a:r>
            <a:r>
              <a:rPr lang="en-GB" i="1" dirty="0">
                <a:latin typeface="Arial Rounded MT Bold" panose="020F0704030504030204" pitchFamily="34" charset="0"/>
              </a:rPr>
              <a:t>Internet Medieval Sourcebook</a:t>
            </a:r>
            <a:r>
              <a:rPr lang="en-GB" dirty="0">
                <a:latin typeface="Arial Rounded MT Bold" panose="020F0704030504030204" pitchFamily="34" charset="0"/>
              </a:rPr>
              <a:t>, Usamah Ibn </a:t>
            </a:r>
            <a:r>
              <a:rPr lang="en-GB" dirty="0" err="1">
                <a:latin typeface="Arial Rounded MT Bold" panose="020F0704030504030204" pitchFamily="34" charset="0"/>
              </a:rPr>
              <a:t>Munqidh</a:t>
            </a:r>
            <a:r>
              <a:rPr lang="en-GB" dirty="0">
                <a:latin typeface="Arial Rounded MT Bold" panose="020F0704030504030204" pitchFamily="34" charset="0"/>
              </a:rPr>
              <a:t> (1095-1188), ‘Autobiography, Excerpts On the Franks’    (1998) </a:t>
            </a:r>
            <a:r>
              <a:rPr lang="en-GB" dirty="0">
                <a:solidFill>
                  <a:srgbClr val="0070C0"/>
                </a:solidFill>
                <a:latin typeface="Arial Rounded MT Bold" panose="020F070403050403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www.https://sourcebooks.fordham.edu/source/Usamah2.asp</a:t>
            </a:r>
            <a:r>
              <a:rPr lang="en-GB" dirty="0">
                <a:solidFill>
                  <a:srgbClr val="0070C0"/>
                </a:solidFill>
                <a:latin typeface="Arial Rounded MT Bold" panose="020F0704030504030204" pitchFamily="34" charset="0"/>
              </a:rPr>
              <a:t> </a:t>
            </a:r>
          </a:p>
          <a:p>
            <a:pPr>
              <a:spcAft>
                <a:spcPts val="600"/>
              </a:spcAft>
            </a:pPr>
            <a:endParaRPr lang="en-US" dirty="0">
              <a:latin typeface="Arial Rounded MT Bold" panose="020F0704030504030204" pitchFamily="34" charset="0"/>
            </a:endParaRPr>
          </a:p>
          <a:p>
            <a:pPr>
              <a:spcAft>
                <a:spcPts val="600"/>
              </a:spcAft>
            </a:pPr>
            <a:endParaRPr lang="en-US" dirty="0">
              <a:latin typeface="Arial Rounded MT Bold" panose="020F0704030504030204" pitchFamily="34" charset="0"/>
            </a:endParaRPr>
          </a:p>
          <a:p>
            <a:pPr>
              <a:spcAft>
                <a:spcPts val="600"/>
              </a:spcAft>
            </a:pPr>
            <a:r>
              <a:rPr lang="en-US" dirty="0">
                <a:effectLst/>
                <a:latin typeface="Arial Rounded MT Bold" panose="020F0704030504030204" pitchFamily="34" charset="0"/>
              </a:rPr>
              <a:t>           </a:t>
            </a:r>
          </a:p>
          <a:p>
            <a:pPr>
              <a:spcAft>
                <a:spcPts val="600"/>
              </a:spcAft>
            </a:pPr>
            <a:r>
              <a:rPr lang="en-US" sz="1400" dirty="0">
                <a:effectLst/>
                <a:latin typeface="Arial Rounded MT Bold" panose="020F0704030504030204" pitchFamily="34" charset="0"/>
              </a:rPr>
              <a:t>The Doctor’s Visit To His Patient from </a:t>
            </a:r>
            <a:r>
              <a:rPr lang="en-US" sz="1400" dirty="0" err="1">
                <a:effectLst/>
                <a:latin typeface="Arial Rounded MT Bold" panose="020F0704030504030204" pitchFamily="34" charset="0"/>
              </a:rPr>
              <a:t>Maqamat</a:t>
            </a:r>
            <a:r>
              <a:rPr lang="en-US" sz="1400" dirty="0">
                <a:effectLst/>
                <a:latin typeface="Arial Rounded MT Bold" panose="020F0704030504030204" pitchFamily="34" charset="0"/>
              </a:rPr>
              <a:t> of al-Hari</a:t>
            </a:r>
          </a:p>
          <a:p>
            <a:pPr>
              <a:spcAft>
                <a:spcPts val="600"/>
              </a:spcAft>
            </a:pPr>
            <a:r>
              <a:rPr lang="en-US" sz="1400" dirty="0">
                <a:effectLst/>
                <a:latin typeface="Arial Rounded MT Bold" panose="020F0704030504030204" pitchFamily="34" charset="0"/>
              </a:rPr>
              <a:t>https://aboutislam.net/muslim-issues/science-muslim-issues/enduring-legacy-medieval-islamic-medicine/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6146" name="Picture 2">
            <a:extLst>
              <a:ext uri="{FF2B5EF4-FFF2-40B4-BE49-F238E27FC236}">
                <a16:creationId xmlns:a16="http://schemas.microsoft.com/office/drawing/2014/main" id="{74C54C55-EB25-8F9C-06F6-B2BED6AA9AB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777" r="9251" b="-1"/>
          <a:stretch>
            <a:fillRect/>
          </a:stretch>
        </p:blipFill>
        <p:spPr bwMode="auto">
          <a:xfrm>
            <a:off x="6420752" y="731520"/>
            <a:ext cx="5055865" cy="5422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969795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5000"/>
            <a:lumOff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64" name="Rectangle 1063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6CD6EA-428F-0BAA-7195-31F5D11C0C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3799763" cy="1473200"/>
          </a:xfrm>
        </p:spPr>
        <p:txBody>
          <a:bodyPr>
            <a:normAutofit/>
          </a:bodyPr>
          <a:lstStyle/>
          <a:p>
            <a:r>
              <a:rPr lang="en-GB" sz="3600" dirty="0">
                <a:latin typeface="Arial Rounded MT Bold" panose="020F0704030504030204" pitchFamily="34" charset="0"/>
              </a:rPr>
              <a:t>Exchange Of           ideas</a:t>
            </a:r>
          </a:p>
        </p:txBody>
      </p:sp>
      <p:cxnSp>
        <p:nvCxnSpPr>
          <p:cNvPr id="1066" name="Straight Connector 1065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7704EE-A2C9-612E-7908-E1C9C14DE3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4088" y="2387600"/>
            <a:ext cx="3799763" cy="3767328"/>
          </a:xfrm>
        </p:spPr>
        <p:txBody>
          <a:bodyPr>
            <a:normAutofit/>
          </a:bodyPr>
          <a:lstStyle/>
          <a:p>
            <a:r>
              <a:rPr lang="en-GB" dirty="0">
                <a:latin typeface="Arial Rounded MT Bold" panose="020F0704030504030204" pitchFamily="34" charset="0"/>
              </a:rPr>
              <a:t>Crusade</a:t>
            </a:r>
          </a:p>
          <a:p>
            <a:r>
              <a:rPr lang="en-GB" dirty="0">
                <a:latin typeface="Arial Rounded MT Bold" panose="020F0704030504030204" pitchFamily="34" charset="0"/>
              </a:rPr>
              <a:t>Co-existence of   cultures, Spain, Sicily and the Holy Land </a:t>
            </a:r>
          </a:p>
          <a:p>
            <a:r>
              <a:rPr lang="en-GB" dirty="0">
                <a:latin typeface="Arial Rounded MT Bold" panose="020F0704030504030204" pitchFamily="34" charset="0"/>
              </a:rPr>
              <a:t>Trade</a:t>
            </a:r>
          </a:p>
          <a:p>
            <a:pPr marL="0" indent="0">
              <a:buNone/>
            </a:pPr>
            <a:endParaRPr lang="en-GB" dirty="0">
              <a:latin typeface="Arial Rounded MT Bold" panose="020F0704030504030204" pitchFamily="34" charset="0"/>
            </a:endParaRPr>
          </a:p>
          <a:p>
            <a:pPr marL="0" indent="0">
              <a:buNone/>
            </a:pPr>
            <a:r>
              <a:rPr lang="en-GB" sz="1300" dirty="0">
                <a:latin typeface="Arial Rounded MT Bold" panose="020F0704030504030204" pitchFamily="34" charset="0"/>
              </a:rPr>
              <a:t>From Libro de </a:t>
            </a:r>
            <a:r>
              <a:rPr lang="en-GB" sz="1300" dirty="0" err="1">
                <a:latin typeface="Arial Rounded MT Bold" panose="020F0704030504030204" pitchFamily="34" charset="0"/>
              </a:rPr>
              <a:t>los</a:t>
            </a:r>
            <a:r>
              <a:rPr lang="en-GB" sz="1300" dirty="0">
                <a:latin typeface="Arial Rounded MT Bold" panose="020F0704030504030204" pitchFamily="34" charset="0"/>
              </a:rPr>
              <a:t> </a:t>
            </a:r>
            <a:r>
              <a:rPr lang="en-GB" sz="1300" dirty="0" err="1">
                <a:latin typeface="Arial Rounded MT Bold" panose="020F0704030504030204" pitchFamily="34" charset="0"/>
              </a:rPr>
              <a:t>Juegos</a:t>
            </a:r>
            <a:r>
              <a:rPr lang="en-GB" sz="1300" dirty="0">
                <a:latin typeface="Arial Rounded MT Bold" panose="020F0704030504030204" pitchFamily="34" charset="0"/>
              </a:rPr>
              <a:t> commissioned by Alfonso X of Castile</a:t>
            </a:r>
          </a:p>
          <a:p>
            <a:pPr marL="0" indent="0">
              <a:buNone/>
            </a:pPr>
            <a:r>
              <a:rPr lang="en-GB" sz="1300" dirty="0">
                <a:latin typeface="Arial Rounded MT Bold" panose="020F0704030504030204" pitchFamily="34" charset="0"/>
              </a:rPr>
              <a:t>https://www.baytalfann.com/post/chess-muslim-heritage</a:t>
            </a:r>
          </a:p>
          <a:p>
            <a:endParaRPr lang="en-GB" dirty="0"/>
          </a:p>
        </p:txBody>
      </p:sp>
      <p:pic>
        <p:nvPicPr>
          <p:cNvPr id="5" name="Picture 10">
            <a:extLst>
              <a:ext uri="{FF2B5EF4-FFF2-40B4-BE49-F238E27FC236}">
                <a16:creationId xmlns:a16="http://schemas.microsoft.com/office/drawing/2014/main" id="{D5F7D0E9-1E1F-A7BF-DB00-A89EC1F02D4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41" r="12663" b="-1"/>
          <a:stretch>
            <a:fillRect/>
          </a:stretch>
        </p:blipFill>
        <p:spPr bwMode="auto">
          <a:xfrm>
            <a:off x="4981575" y="735286"/>
            <a:ext cx="6495042" cy="54196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750853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5000"/>
            <a:lumOff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9" name="Rectangle 2058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72FED5-4BD3-DA3F-0494-9FD281F282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3799763" cy="1473200"/>
          </a:xfrm>
        </p:spPr>
        <p:txBody>
          <a:bodyPr>
            <a:normAutofit fontScale="90000"/>
          </a:bodyPr>
          <a:lstStyle/>
          <a:p>
            <a:r>
              <a:rPr lang="en-GB" sz="3600" dirty="0">
                <a:latin typeface="Arial Rounded MT Bold" panose="020F0704030504030204" pitchFamily="34" charset="0"/>
              </a:rPr>
              <a:t>Medical Improvements</a:t>
            </a:r>
          </a:p>
        </p:txBody>
      </p:sp>
      <p:cxnSp>
        <p:nvCxnSpPr>
          <p:cNvPr id="2060" name="Straight Connector 2059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3CD02-C71C-F495-9BCB-ECA598D555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4088" y="2387600"/>
            <a:ext cx="3799763" cy="3767328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sz="3100" dirty="0">
                <a:latin typeface="Arial Rounded MT Bold" panose="020F0704030504030204" pitchFamily="34" charset="0"/>
              </a:rPr>
              <a:t>Medical theory and learning</a:t>
            </a:r>
          </a:p>
          <a:p>
            <a:r>
              <a:rPr lang="en-GB" sz="3100" dirty="0">
                <a:latin typeface="Arial Rounded MT Bold" panose="020F0704030504030204" pitchFamily="34" charset="0"/>
              </a:rPr>
              <a:t>Practical medicine</a:t>
            </a:r>
          </a:p>
          <a:p>
            <a:r>
              <a:rPr lang="en-GB" sz="3100" dirty="0">
                <a:latin typeface="Arial Rounded MT Bold" panose="020F0704030504030204" pitchFamily="34" charset="0"/>
              </a:rPr>
              <a:t>Hospitals and Care Givers</a:t>
            </a:r>
          </a:p>
          <a:p>
            <a:pPr marL="0" indent="0">
              <a:buNone/>
            </a:pPr>
            <a:endParaRPr lang="en-GB" sz="1400" dirty="0">
              <a:latin typeface="Arial Rounded MT Bold" panose="020F0704030504030204" pitchFamily="34" charset="0"/>
            </a:endParaRPr>
          </a:p>
          <a:p>
            <a:pPr marL="0" indent="0">
              <a:buNone/>
            </a:pPr>
            <a:endParaRPr lang="en-GB" sz="1400" dirty="0">
              <a:latin typeface="Arial Rounded MT Bold" panose="020F0704030504030204" pitchFamily="34" charset="0"/>
            </a:endParaRPr>
          </a:p>
          <a:p>
            <a:pPr marL="0" indent="0">
              <a:buNone/>
            </a:pPr>
            <a:r>
              <a:rPr lang="en-GB" sz="1700" dirty="0">
                <a:latin typeface="Arial Rounded MT Bold" panose="020F0704030504030204" pitchFamily="34" charset="0"/>
              </a:rPr>
              <a:t>Thirteenth century manuscript,  Cantigas de Santa Maria depicting a medieval hospital commissioned by Alfonso X of Castile</a:t>
            </a:r>
          </a:p>
          <a:p>
            <a:pPr marL="0" indent="0">
              <a:buNone/>
            </a:pPr>
            <a:r>
              <a:rPr lang="en-GB" sz="1700" dirty="0">
                <a:latin typeface="Arial Rounded MT Bold" panose="020F0704030504030204" pitchFamily="34" charset="0"/>
              </a:rPr>
              <a:t>https://pixels.com/featured/spain-medieval-hospital-granger.html</a:t>
            </a: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E923383A-C1A0-50CB-753B-1C74A7A58E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359" r="2" b="2110"/>
          <a:stretch>
            <a:fillRect/>
          </a:stretch>
        </p:blipFill>
        <p:spPr bwMode="auto">
          <a:xfrm>
            <a:off x="4981575" y="735286"/>
            <a:ext cx="6495042" cy="54196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228015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5000"/>
            <a:lumOff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88" name="Rectangle 3087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770E4A-D475-5B50-2D66-3D1B43EB7E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088" y="909637"/>
            <a:ext cx="6400800" cy="1307592"/>
          </a:xfrm>
        </p:spPr>
        <p:txBody>
          <a:bodyPr>
            <a:normAutofit/>
          </a:bodyPr>
          <a:lstStyle/>
          <a:p>
            <a:r>
              <a:rPr lang="en-GB" dirty="0">
                <a:latin typeface="Arial Rounded MT Bold" panose="020F0704030504030204" pitchFamily="34" charset="0"/>
              </a:rPr>
              <a:t>Primary Sources</a:t>
            </a:r>
          </a:p>
        </p:txBody>
      </p:sp>
      <p:cxnSp>
        <p:nvCxnSpPr>
          <p:cNvPr id="3090" name="Straight Connector 3089">
            <a:extLst>
              <a:ext uri="{FF2B5EF4-FFF2-40B4-BE49-F238E27FC236}">
                <a16:creationId xmlns:a16="http://schemas.microsoft.com/office/drawing/2014/main" id="{8E813B4C-6731-0B72-5252-A79AB0E20B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3900"/>
            <a:ext cx="10588752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596BEB-730B-73A4-A3E9-C18B0FA00F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088" y="2221992"/>
            <a:ext cx="6400800" cy="3739896"/>
          </a:xfrm>
        </p:spPr>
        <p:txBody>
          <a:bodyPr>
            <a:normAutofit lnSpcReduction="10000"/>
          </a:bodyPr>
          <a:lstStyle/>
          <a:p>
            <a:pPr>
              <a:lnSpc>
                <a:spcPct val="100000"/>
              </a:lnSpc>
            </a:pPr>
            <a:r>
              <a:rPr lang="en-GB" sz="1800" dirty="0">
                <a:latin typeface="Arial Rounded MT Bold" panose="020F0704030504030204" pitchFamily="34" charset="0"/>
              </a:rPr>
              <a:t>Chronicles</a:t>
            </a:r>
          </a:p>
          <a:p>
            <a:pPr>
              <a:lnSpc>
                <a:spcPct val="100000"/>
              </a:lnSpc>
            </a:pPr>
            <a:r>
              <a:rPr lang="en-GB" sz="1800" dirty="0">
                <a:latin typeface="Arial Rounded MT Bold" panose="020F0704030504030204" pitchFamily="34" charset="0"/>
              </a:rPr>
              <a:t>Rules and Statutes                              </a:t>
            </a:r>
          </a:p>
          <a:p>
            <a:pPr>
              <a:lnSpc>
                <a:spcPct val="100000"/>
              </a:lnSpc>
            </a:pPr>
            <a:r>
              <a:rPr lang="en-GB" sz="1800" dirty="0">
                <a:latin typeface="Arial Rounded MT Bold" panose="020F0704030504030204" pitchFamily="34" charset="0"/>
              </a:rPr>
              <a:t>Treatises</a:t>
            </a:r>
          </a:p>
          <a:p>
            <a:pPr>
              <a:lnSpc>
                <a:spcPct val="100000"/>
              </a:lnSpc>
            </a:pPr>
            <a:r>
              <a:rPr lang="en-GB" sz="1800" dirty="0">
                <a:latin typeface="Arial Rounded MT Bold" panose="020F0704030504030204" pitchFamily="34" charset="0"/>
              </a:rPr>
              <a:t>Laws </a:t>
            </a:r>
          </a:p>
          <a:p>
            <a:pPr>
              <a:lnSpc>
                <a:spcPct val="100000"/>
              </a:lnSpc>
            </a:pPr>
            <a:r>
              <a:rPr lang="en-GB" sz="1800" dirty="0">
                <a:latin typeface="Arial Rounded MT Bold" panose="020F0704030504030204" pitchFamily="34" charset="0"/>
              </a:rPr>
              <a:t>Lectures</a:t>
            </a:r>
          </a:p>
          <a:p>
            <a:pPr marL="0" indent="0">
              <a:lnSpc>
                <a:spcPct val="100000"/>
              </a:lnSpc>
              <a:buNone/>
            </a:pPr>
            <a:endParaRPr lang="en-GB" sz="1400" dirty="0"/>
          </a:p>
          <a:p>
            <a:pPr marL="0" indent="0">
              <a:lnSpc>
                <a:spcPct val="100000"/>
              </a:lnSpc>
              <a:buNone/>
            </a:pPr>
            <a:endParaRPr lang="en-GB" sz="1400" dirty="0"/>
          </a:p>
          <a:p>
            <a:pPr marL="0" indent="0">
              <a:lnSpc>
                <a:spcPct val="100000"/>
              </a:lnSpc>
              <a:buNone/>
            </a:pPr>
            <a:r>
              <a:rPr lang="en-GB" sz="1400" dirty="0">
                <a:latin typeface="Arial Rounded MT Bold" panose="020F0704030504030204" pitchFamily="34" charset="0"/>
              </a:rPr>
              <a:t>A manuscript of Liber </a:t>
            </a:r>
            <a:r>
              <a:rPr lang="en-GB" sz="1400" dirty="0" err="1">
                <a:latin typeface="Arial Rounded MT Bold" panose="020F0704030504030204" pitchFamily="34" charset="0"/>
              </a:rPr>
              <a:t>Pantegni</a:t>
            </a:r>
            <a:r>
              <a:rPr lang="en-GB" sz="1400" dirty="0">
                <a:latin typeface="Arial Rounded MT Bold" panose="020F0704030504030204" pitchFamily="34" charset="0"/>
              </a:rPr>
              <a:t>, The Earliest surviving manuscript of Constantinus Africanus- one of the earliest comprehensive treatises in Europe.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400" dirty="0">
                <a:latin typeface="Arial Rounded MT Bold" panose="020F0704030504030204" pitchFamily="34" charset="0"/>
              </a:rPr>
              <a:t>https://www.historyofinformation.com/detail.php?id=2670</a:t>
            </a:r>
          </a:p>
          <a:p>
            <a:pPr>
              <a:lnSpc>
                <a:spcPct val="100000"/>
              </a:lnSpc>
            </a:pPr>
            <a:endParaRPr lang="en-GB" sz="1400" dirty="0"/>
          </a:p>
        </p:txBody>
      </p:sp>
      <p:pic>
        <p:nvPicPr>
          <p:cNvPr id="3078" name="Picture 6">
            <a:extLst>
              <a:ext uri="{FF2B5EF4-FFF2-40B4-BE49-F238E27FC236}">
                <a16:creationId xmlns:a16="http://schemas.microsoft.com/office/drawing/2014/main" id="{0BAB397D-5516-6371-69E4-1816B1351B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837000" y="1633539"/>
            <a:ext cx="4554900" cy="4372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3092" name="Straight Connector 3091">
            <a:extLst>
              <a:ext uri="{FF2B5EF4-FFF2-40B4-BE49-F238E27FC236}">
                <a16:creationId xmlns:a16="http://schemas.microsoft.com/office/drawing/2014/main" id="{6E0E8146-6E65-2E6C-0C86-547E3C9254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9065" y="6145599"/>
            <a:ext cx="1058283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592011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5000"/>
            <a:lumOff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10" name="Rectangle 4109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56F8B2-2999-F4B8-D3A6-BA4C8AA0AD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6001512" cy="1307592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Arial Rounded MT Bold" panose="020F0704030504030204" pitchFamily="34" charset="0"/>
              </a:rPr>
              <a:t>Secondary Sources</a:t>
            </a:r>
          </a:p>
        </p:txBody>
      </p:sp>
      <p:cxnSp>
        <p:nvCxnSpPr>
          <p:cNvPr id="4112" name="Straight Connector 4111">
            <a:extLst>
              <a:ext uri="{FF2B5EF4-FFF2-40B4-BE49-F238E27FC236}">
                <a16:creationId xmlns:a16="http://schemas.microsoft.com/office/drawing/2014/main" id="{4583FD9E-C5A7-96F7-951D-7D292013CD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16F7F6-0AD5-E04B-B938-93A470B43C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4088" y="2231136"/>
            <a:ext cx="6001512" cy="3931920"/>
          </a:xfrm>
        </p:spPr>
        <p:txBody>
          <a:bodyPr>
            <a:normAutofit/>
          </a:bodyPr>
          <a:lstStyle/>
          <a:p>
            <a:r>
              <a:rPr lang="en-GB" dirty="0">
                <a:latin typeface="Arial Rounded MT Bold" panose="020F0704030504030204" pitchFamily="34" charset="0"/>
              </a:rPr>
              <a:t> Books </a:t>
            </a:r>
          </a:p>
          <a:p>
            <a:r>
              <a:rPr lang="en-GB" dirty="0">
                <a:latin typeface="Arial Rounded MT Bold" panose="020F0704030504030204" pitchFamily="34" charset="0"/>
              </a:rPr>
              <a:t>Papers</a:t>
            </a:r>
          </a:p>
          <a:p>
            <a:r>
              <a:rPr lang="en-GB" dirty="0">
                <a:latin typeface="Arial Rounded MT Bold" panose="020F0704030504030204" pitchFamily="34" charset="0"/>
              </a:rPr>
              <a:t>Blogs</a:t>
            </a:r>
          </a:p>
          <a:p>
            <a:r>
              <a:rPr lang="en-GB" dirty="0">
                <a:latin typeface="Arial Rounded MT Bold" panose="020F0704030504030204" pitchFamily="34" charset="0"/>
              </a:rPr>
              <a:t>Journals</a:t>
            </a:r>
          </a:p>
          <a:p>
            <a:r>
              <a:rPr lang="en-GB" dirty="0">
                <a:latin typeface="Arial Rounded MT Bold" panose="020F0704030504030204" pitchFamily="34" charset="0"/>
              </a:rPr>
              <a:t>Radio </a:t>
            </a:r>
          </a:p>
          <a:p>
            <a:endParaRPr lang="en-GB" dirty="0"/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9BB38D99-E8E4-3233-3415-B3BABB55B2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3" b="1039"/>
          <a:stretch>
            <a:fillRect/>
          </a:stretch>
        </p:blipFill>
        <p:spPr bwMode="auto">
          <a:xfrm>
            <a:off x="7553659" y="731520"/>
            <a:ext cx="3643858" cy="5422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719091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5000"/>
            <a:lumOff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C917BA-394B-D491-9F76-2541F69C5D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 Rounded MT Bold" panose="020F0704030504030204" pitchFamily="34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663BD6-9BF3-8984-EEC1-710A9F19AD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latin typeface="Arial Rounded MT Bold" panose="020F0704030504030204" pitchFamily="34" charset="0"/>
              </a:rPr>
              <a:t> Improvement to medicine in the western world in the two hundred years of the crusades</a:t>
            </a:r>
          </a:p>
          <a:p>
            <a:pPr marL="0" indent="0">
              <a:buNone/>
            </a:pPr>
            <a:r>
              <a:rPr lang="en-GB" dirty="0">
                <a:latin typeface="Arial Rounded MT Bold" panose="020F0704030504030204" pitchFamily="34" charset="0"/>
              </a:rPr>
              <a:t>New ideas from Islamic countries resulting in improvement of  hospitals, treatment and learning. </a:t>
            </a:r>
          </a:p>
          <a:p>
            <a:pPr marL="0" indent="0">
              <a:buNone/>
            </a:pPr>
            <a:r>
              <a:rPr lang="en-GB" dirty="0">
                <a:latin typeface="Arial Rounded MT Bold" panose="020F0704030504030204" pitchFamily="34" charset="0"/>
              </a:rPr>
              <a:t>Co- existence of Muslims, Christians and other religions 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21146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5000"/>
            <a:lumOff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7B840-E9B4-54D8-AB7D-868A38731C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1042416"/>
            <a:ext cx="10691265" cy="1307592"/>
          </a:xfrm>
        </p:spPr>
        <p:txBody>
          <a:bodyPr/>
          <a:lstStyle/>
          <a:p>
            <a:r>
              <a:rPr lang="en-GB" dirty="0">
                <a:latin typeface="Arial Rounded MT Bold" panose="020F0704030504030204" pitchFamily="34" charset="0"/>
              </a:rPr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76E47A-5366-775A-0699-2E1762B32A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635" y="1865376"/>
            <a:ext cx="10691265" cy="4096512"/>
          </a:xfrm>
        </p:spPr>
        <p:txBody>
          <a:bodyPr>
            <a:normAutofit lnSpcReduction="10000"/>
          </a:bodyPr>
          <a:lstStyle/>
          <a:p>
            <a:r>
              <a:rPr lang="en-GB" dirty="0">
                <a:latin typeface="Arial Rounded MT Bold" panose="020F0704030504030204" pitchFamily="34" charset="0"/>
              </a:rPr>
              <a:t>Primary sources</a:t>
            </a:r>
          </a:p>
          <a:p>
            <a:pPr marL="0" indent="0">
              <a:buNone/>
            </a:pPr>
            <a:r>
              <a:rPr lang="en-GB" sz="1200" dirty="0">
                <a:latin typeface="Arial Rounded MT Bold" panose="020F0704030504030204" pitchFamily="34" charset="0"/>
              </a:rPr>
              <a:t>Wallis, Faith, </a:t>
            </a:r>
            <a:r>
              <a:rPr lang="en-GB" sz="1200" i="1" dirty="0">
                <a:latin typeface="Arial Rounded MT Bold" panose="020F0704030504030204" pitchFamily="34" charset="0"/>
              </a:rPr>
              <a:t>Medieval Medicine A Reader </a:t>
            </a:r>
            <a:r>
              <a:rPr lang="en-GB" sz="1200" dirty="0">
                <a:latin typeface="Arial Rounded MT Bold" panose="020F0704030504030204" pitchFamily="34" charset="0"/>
              </a:rPr>
              <a:t>(Toronto, University of Toronto Press, 2010).</a:t>
            </a:r>
          </a:p>
          <a:p>
            <a:pPr marL="0" indent="0">
              <a:buNone/>
            </a:pPr>
            <a:r>
              <a:rPr lang="en-GB" sz="1200" dirty="0">
                <a:latin typeface="Arial Rounded MT Bold" panose="020F0704030504030204" pitchFamily="34" charset="0"/>
              </a:rPr>
              <a:t>Halsall Paul/ Fordham University, </a:t>
            </a:r>
            <a:r>
              <a:rPr lang="en-GB" sz="1200" i="1" dirty="0">
                <a:latin typeface="Arial Rounded MT Bold" panose="020F0704030504030204" pitchFamily="34" charset="0"/>
              </a:rPr>
              <a:t>Internet Medieval Sourcebook</a:t>
            </a:r>
            <a:r>
              <a:rPr lang="en-GB" sz="1200" dirty="0">
                <a:latin typeface="Arial Rounded MT Bold" panose="020F0704030504030204" pitchFamily="34" charset="0"/>
              </a:rPr>
              <a:t>, Usamah Ibn </a:t>
            </a:r>
            <a:r>
              <a:rPr lang="en-GB" sz="1200" dirty="0" err="1">
                <a:latin typeface="Arial Rounded MT Bold" panose="020F0704030504030204" pitchFamily="34" charset="0"/>
              </a:rPr>
              <a:t>Munqidh</a:t>
            </a:r>
            <a:r>
              <a:rPr lang="en-GB" sz="1200" dirty="0">
                <a:latin typeface="Arial Rounded MT Bold" panose="020F0704030504030204" pitchFamily="34" charset="0"/>
              </a:rPr>
              <a:t> (1095-1188), ‘Autobiography, Excerpts On the Franks’    (1998) </a:t>
            </a:r>
            <a:r>
              <a:rPr lang="en-GB" sz="1200" dirty="0">
                <a:solidFill>
                  <a:srgbClr val="0070C0"/>
                </a:solidFill>
                <a:latin typeface="Arial Rounded MT Bold" panose="020F070403050403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www.https://sourcebooks.fordham.edu/source/Usamah2.asp</a:t>
            </a:r>
            <a:r>
              <a:rPr lang="en-GB" sz="1200" dirty="0">
                <a:solidFill>
                  <a:srgbClr val="0070C0"/>
                </a:solidFill>
                <a:latin typeface="Arial Rounded MT Bold" panose="020F0704030504030204" pitchFamily="34" charset="0"/>
              </a:rPr>
              <a:t> </a:t>
            </a:r>
          </a:p>
          <a:p>
            <a:pPr marL="0" indent="0">
              <a:buNone/>
            </a:pPr>
            <a:r>
              <a:rPr lang="en-GB" dirty="0">
                <a:latin typeface="Arial Rounded MT Bold" panose="020F0704030504030204" pitchFamily="34" charset="0"/>
              </a:rPr>
              <a:t>Secondary Sources </a:t>
            </a:r>
          </a:p>
          <a:p>
            <a:pPr marL="0" indent="0">
              <a:buNone/>
            </a:pPr>
            <a:r>
              <a:rPr lang="en-GB" sz="1200" dirty="0">
                <a:latin typeface="Arial Rounded MT Bold" panose="020F0704030504030204" pitchFamily="34" charset="0"/>
              </a:rPr>
              <a:t>Anwar, Gehan M., Dedo </a:t>
            </a:r>
            <a:r>
              <a:rPr lang="en-GB" sz="1200" dirty="0" err="1">
                <a:latin typeface="Arial Rounded MT Bold" panose="020F0704030504030204" pitchFamily="34" charset="0"/>
              </a:rPr>
              <a:t>Esmaiel</a:t>
            </a:r>
            <a:r>
              <a:rPr lang="en-GB" sz="1200" dirty="0">
                <a:latin typeface="Arial Rounded MT Bold" panose="020F0704030504030204" pitchFamily="34" charset="0"/>
              </a:rPr>
              <a:t>, ‘Inventing A Myth: The Medieval Islamic Civilisation Through Western Perspectives’, </a:t>
            </a:r>
            <a:r>
              <a:rPr lang="en-GB" sz="1200" i="1" dirty="0">
                <a:latin typeface="Arial Rounded MT Bold" panose="020F0704030504030204" pitchFamily="34" charset="0"/>
              </a:rPr>
              <a:t>International Journal Of language And Literature</a:t>
            </a:r>
            <a:r>
              <a:rPr lang="en-GB" sz="1200" dirty="0">
                <a:latin typeface="Arial Rounded MT Bold" panose="020F0704030504030204" pitchFamily="34" charset="0"/>
              </a:rPr>
              <a:t>,  2.4 (2014) 139-177 </a:t>
            </a:r>
            <a:r>
              <a:rPr lang="en-GB" sz="1200" dirty="0">
                <a:solidFill>
                  <a:srgbClr val="0070C0"/>
                </a:solidFill>
                <a:latin typeface="Arial Rounded MT Bold" panose="020F070403050403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https://doi.org?10.15640/ijll.v2n4a9</a:t>
            </a:r>
            <a:r>
              <a:rPr lang="en-GB" sz="1200" dirty="0">
                <a:solidFill>
                  <a:srgbClr val="0070C0"/>
                </a:solidFill>
                <a:latin typeface="Arial Rounded MT Bold" panose="020F0704030504030204" pitchFamily="34" charset="0"/>
              </a:rPr>
              <a:t> </a:t>
            </a:r>
          </a:p>
          <a:p>
            <a:pPr marL="0" indent="0">
              <a:buNone/>
            </a:pPr>
            <a:r>
              <a:rPr lang="en-GB" sz="1200" dirty="0">
                <a:latin typeface="Arial Rounded MT Bold" panose="020F0704030504030204" pitchFamily="34" charset="0"/>
              </a:rPr>
              <a:t>Jackson, Mark, </a:t>
            </a:r>
            <a:r>
              <a:rPr lang="en-GB" sz="1200" i="1" dirty="0">
                <a:latin typeface="Arial Rounded MT Bold" panose="020F0704030504030204" pitchFamily="34" charset="0"/>
              </a:rPr>
              <a:t>The Oxford Handbook Of The History Of Medicine </a:t>
            </a:r>
            <a:r>
              <a:rPr lang="en-GB" sz="1200" dirty="0">
                <a:latin typeface="Arial Rounded MT Bold" panose="020F0704030504030204" pitchFamily="34" charset="0"/>
              </a:rPr>
              <a:t>(Oxford: Oxford University Press, 2011). </a:t>
            </a:r>
          </a:p>
          <a:p>
            <a:pPr marL="0" indent="0">
              <a:buNone/>
            </a:pPr>
            <a:r>
              <a:rPr lang="en-GB" sz="1200" dirty="0" err="1">
                <a:latin typeface="Arial Rounded MT Bold" panose="020F0704030504030204" pitchFamily="34" charset="0"/>
              </a:rPr>
              <a:t>Matzliach</a:t>
            </a:r>
            <a:r>
              <a:rPr lang="en-GB" sz="1200" dirty="0">
                <a:latin typeface="Arial Rounded MT Bold" panose="020F0704030504030204" pitchFamily="34" charset="0"/>
              </a:rPr>
              <a:t>, David, The Medical Legacy Of the Knights Of St John And The Crusader Hospitals Of Jerusalem And Acre, </a:t>
            </a:r>
            <a:r>
              <a:rPr lang="en-GB" sz="1200" i="1" dirty="0">
                <a:latin typeface="Arial Rounded MT Bold" panose="020F0704030504030204" pitchFamily="34" charset="0"/>
              </a:rPr>
              <a:t>Academia.edu , </a:t>
            </a:r>
            <a:r>
              <a:rPr lang="en-GB" sz="1200" dirty="0">
                <a:solidFill>
                  <a:srgbClr val="0070C0"/>
                </a:solidFill>
                <a:latin typeface="Arial Rounded MT Bold" panose="020F070403050403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https://doi.org/1009191/575337/134862777/5200_david</a:t>
            </a:r>
            <a:r>
              <a:rPr lang="en-GB" sz="1200" dirty="0">
                <a:solidFill>
                  <a:srgbClr val="0070C0"/>
                </a:solidFill>
                <a:latin typeface="Arial Rounded MT Bold" panose="020F0704030504030204" pitchFamily="34" charset="0"/>
              </a:rPr>
              <a:t> </a:t>
            </a:r>
            <a:r>
              <a:rPr lang="en-GB" sz="1200" dirty="0">
                <a:latin typeface="Arial Rounded MT Bold" panose="020F0704030504030204" pitchFamily="34" charset="0"/>
              </a:rPr>
              <a:t>[</a:t>
            </a:r>
            <a:r>
              <a:rPr lang="en-GB" sz="1200">
                <a:latin typeface="Arial Rounded MT Bold" panose="020F0704030504030204" pitchFamily="34" charset="0"/>
              </a:rPr>
              <a:t>accessed 16 March 2026].</a:t>
            </a:r>
            <a:endParaRPr lang="en-GB" sz="1200" dirty="0">
              <a:latin typeface="Arial Rounded MT Bold" panose="020F0704030504030204" pitchFamily="34" charset="0"/>
            </a:endParaRPr>
          </a:p>
          <a:p>
            <a:pPr marL="0" indent="0">
              <a:buNone/>
            </a:pPr>
            <a:r>
              <a:rPr lang="en-GB" sz="1200" dirty="0">
                <a:latin typeface="Arial Rounded MT Bold" panose="020F0704030504030204" pitchFamily="34" charset="0"/>
              </a:rPr>
              <a:t>Mitchell, Piers D. </a:t>
            </a:r>
            <a:r>
              <a:rPr lang="en-GB" sz="1200" i="1" dirty="0">
                <a:latin typeface="Arial Rounded MT Bold" panose="020F0704030504030204" pitchFamily="34" charset="0"/>
              </a:rPr>
              <a:t>Medicine In The Middle Ages </a:t>
            </a:r>
            <a:r>
              <a:rPr lang="en-GB" sz="1200" dirty="0">
                <a:latin typeface="Arial Rounded MT Bold" panose="020F0704030504030204" pitchFamily="34" charset="0"/>
              </a:rPr>
              <a:t>(Cambridge: Cambridge University Press, 2004).</a:t>
            </a:r>
          </a:p>
          <a:p>
            <a:pPr marL="0" indent="0">
              <a:buNone/>
            </a:pPr>
            <a:r>
              <a:rPr lang="en-GB" sz="1200" dirty="0" err="1">
                <a:latin typeface="Arial Rounded MT Bold" panose="020F0704030504030204" pitchFamily="34" charset="0"/>
              </a:rPr>
              <a:t>Pormann</a:t>
            </a:r>
            <a:r>
              <a:rPr lang="en-GB" sz="1200" dirty="0">
                <a:latin typeface="Arial Rounded MT Bold" panose="020F0704030504030204" pitchFamily="34" charset="0"/>
              </a:rPr>
              <a:t>, Peter E. and Savage Smith, Emilie,</a:t>
            </a:r>
            <a:r>
              <a:rPr lang="en-GB" sz="1200" i="1" dirty="0">
                <a:latin typeface="Arial Rounded MT Bold" panose="020F0704030504030204" pitchFamily="34" charset="0"/>
              </a:rPr>
              <a:t> Medieval Islamic Medicine</a:t>
            </a:r>
            <a:r>
              <a:rPr lang="en-GB" sz="1200" dirty="0">
                <a:latin typeface="Arial Rounded MT Bold" panose="020F0704030504030204" pitchFamily="34" charset="0"/>
              </a:rPr>
              <a:t> (Edinburgh: Edinburgh University Press,2007).</a:t>
            </a:r>
          </a:p>
          <a:p>
            <a:pPr marL="0" indent="0">
              <a:buNone/>
            </a:pPr>
            <a:r>
              <a:rPr lang="en-GB" sz="1200" dirty="0">
                <a:latin typeface="Arial Rounded MT Bold" panose="020F0704030504030204" pitchFamily="34" charset="0"/>
              </a:rPr>
              <a:t>Siraisi, Nancy G. </a:t>
            </a:r>
            <a:r>
              <a:rPr lang="en-GB" sz="1200" i="1" dirty="0">
                <a:latin typeface="Arial Rounded MT Bold" panose="020F0704030504030204" pitchFamily="34" charset="0"/>
              </a:rPr>
              <a:t>Medieval &amp;Early Renaissance Medicine </a:t>
            </a:r>
            <a:r>
              <a:rPr lang="en-GB" sz="1200" dirty="0">
                <a:latin typeface="Arial Rounded MT Bold" panose="020F0704030504030204" pitchFamily="34" charset="0"/>
              </a:rPr>
              <a:t>(Chicago: University of Chicago Press,1990). </a:t>
            </a:r>
          </a:p>
          <a:p>
            <a:pPr marL="0" indent="0">
              <a:buNone/>
            </a:pPr>
            <a:endParaRPr lang="en-GB" sz="1400" dirty="0">
              <a:latin typeface="Arial Rounded MT Bold" panose="020F07040305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1397655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 w="12700" cap="flat" cmpd="sng" algn="ctr">
          <a:noFill/>
          <a:prstDash val="solid"/>
          <a:miter lim="800000"/>
        </a:ln>
        <a:effectLst/>
        <a:extLst>
          <a:ext uri="{91240B29-F687-4F45-9708-019B960494DF}">
            <a14:hiddenLine xmlns:a14="http://schemas.microsoft.com/office/drawing/2010/main" w="12700" cap="flat" cmpd="sng" algn="ctr">
              <a:solidFill>
                <a:schemeClr val="accent1">
                  <a:shade val="50000"/>
                </a:schemeClr>
              </a:solidFill>
              <a:prstDash val="solid"/>
              <a:miter lim="800000"/>
            </a14:hiddenLine>
          </a:ext>
        </a:ex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7134</TotalTime>
  <Words>599</Words>
  <Application>Microsoft Office PowerPoint</Application>
  <PresentationFormat>Widescreen</PresentationFormat>
  <Paragraphs>61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Aptos</vt:lpstr>
      <vt:lpstr>Arial</vt:lpstr>
      <vt:lpstr>Arial Rounded MT Bold</vt:lpstr>
      <vt:lpstr>Calisto MT</vt:lpstr>
      <vt:lpstr>Univers Condensed</vt:lpstr>
      <vt:lpstr>ChronicleVTI</vt:lpstr>
      <vt:lpstr> To what extent were the crusades responsible for the improvement To western medicine during the Medieval Period?</vt:lpstr>
      <vt:lpstr>Crusades</vt:lpstr>
      <vt:lpstr>PowerPoint Presentation</vt:lpstr>
      <vt:lpstr>Exchange Of           ideas</vt:lpstr>
      <vt:lpstr>Medical Improvements</vt:lpstr>
      <vt:lpstr>Primary Sources</vt:lpstr>
      <vt:lpstr>Secondary Sources</vt:lpstr>
      <vt:lpstr>Conclusion</vt:lpstr>
      <vt:lpstr>Bibliography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jenny weaver</dc:creator>
  <cp:lastModifiedBy>jenny weaver</cp:lastModifiedBy>
  <cp:revision>3</cp:revision>
  <dcterms:created xsi:type="dcterms:W3CDTF">2026-03-10T13:58:07Z</dcterms:created>
  <dcterms:modified xsi:type="dcterms:W3CDTF">2026-03-17T16:45:42Z</dcterms:modified>
</cp:coreProperties>
</file>