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8" r:id="rId3"/>
    <p:sldId id="269" r:id="rId4"/>
    <p:sldId id="272" r:id="rId5"/>
    <p:sldId id="261" r:id="rId6"/>
    <p:sldId id="262" r:id="rId7"/>
    <p:sldId id="263" r:id="rId8"/>
    <p:sldId id="264" r:id="rId9"/>
    <p:sldId id="270" r:id="rId10"/>
    <p:sldId id="265" r:id="rId11"/>
    <p:sldId id="266" r:id="rId12"/>
    <p:sldId id="274" r:id="rId13"/>
    <p:sldId id="267" r:id="rId14"/>
    <p:sldId id="27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 varScale="1">
        <p:scale>
          <a:sx n="85" d="100"/>
          <a:sy n="85" d="100"/>
        </p:scale>
        <p:origin x="13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B91057-9015-4422-8D7B-02681D4B762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1B876F2-5888-4857-B6C2-262AB3A0A055}">
      <dgm:prSet/>
      <dgm:spPr/>
      <dgm:t>
        <a:bodyPr/>
        <a:lstStyle/>
        <a:p>
          <a:r>
            <a:rPr lang="en-US"/>
            <a:t>Module: Community Care and Development (BMHP6022_LON)</a:t>
          </a:r>
        </a:p>
      </dgm:t>
    </dgm:pt>
    <dgm:pt modelId="{A43DF23C-5828-483E-B3FC-CAF6F205F5FB}" type="parTrans" cxnId="{A8E2F5D8-D5BC-47CD-9D01-A72EEE031EDB}">
      <dgm:prSet/>
      <dgm:spPr/>
      <dgm:t>
        <a:bodyPr/>
        <a:lstStyle/>
        <a:p>
          <a:endParaRPr lang="en-US"/>
        </a:p>
      </dgm:t>
    </dgm:pt>
    <dgm:pt modelId="{D3F252A9-1F85-4703-B1DB-8FF08773299B}" type="sibTrans" cxnId="{A8E2F5D8-D5BC-47CD-9D01-A72EEE031EDB}">
      <dgm:prSet/>
      <dgm:spPr/>
      <dgm:t>
        <a:bodyPr/>
        <a:lstStyle/>
        <a:p>
          <a:endParaRPr lang="en-US"/>
        </a:p>
      </dgm:t>
    </dgm:pt>
    <dgm:pt modelId="{1718FEAB-8A4B-45A7-B3D2-EE954D2B46AA}">
      <dgm:prSet/>
      <dgm:spPr/>
      <dgm:t>
        <a:bodyPr/>
        <a:lstStyle/>
        <a:p>
          <a:r>
            <a:rPr lang="en-US"/>
            <a:t>Assessment</a:t>
          </a:r>
          <a:r>
            <a:rPr lang="hr-HR"/>
            <a:t> </a:t>
          </a:r>
          <a:r>
            <a:rPr lang="en-US"/>
            <a:t>1</a:t>
          </a:r>
          <a:r>
            <a:rPr lang="hr-HR"/>
            <a:t>:</a:t>
          </a:r>
          <a:endParaRPr lang="en-US"/>
        </a:p>
      </dgm:t>
    </dgm:pt>
    <dgm:pt modelId="{3AAE87E1-62BA-482C-8EE6-ACF22C5BDA29}" type="parTrans" cxnId="{3BE24CC2-F165-4174-9234-222EA5E94665}">
      <dgm:prSet/>
      <dgm:spPr/>
      <dgm:t>
        <a:bodyPr/>
        <a:lstStyle/>
        <a:p>
          <a:endParaRPr lang="en-US"/>
        </a:p>
      </dgm:t>
    </dgm:pt>
    <dgm:pt modelId="{DDC77D3A-5F19-4713-96C0-CBDEBA6E4ECA}" type="sibTrans" cxnId="{3BE24CC2-F165-4174-9234-222EA5E94665}">
      <dgm:prSet/>
      <dgm:spPr/>
      <dgm:t>
        <a:bodyPr/>
        <a:lstStyle/>
        <a:p>
          <a:endParaRPr lang="en-US"/>
        </a:p>
      </dgm:t>
    </dgm:pt>
    <dgm:pt modelId="{70A0FAD1-3E18-4ADB-90F3-76FA05045403}">
      <dgm:prSet/>
      <dgm:spPr/>
      <dgm:t>
        <a:bodyPr/>
        <a:lstStyle/>
        <a:p>
          <a:r>
            <a:rPr lang="hr-HR" b="1" dirty="0"/>
            <a:t>Air pollution </a:t>
          </a:r>
          <a:r>
            <a:rPr lang="en-US" b="1" dirty="0"/>
            <a:t>in Royal Borough Kensington &amp; Chelsea</a:t>
          </a:r>
          <a:endParaRPr lang="en-US" dirty="0"/>
        </a:p>
      </dgm:t>
    </dgm:pt>
    <dgm:pt modelId="{FD3DA15D-4F34-4D4C-9FA6-D0679707DF7D}" type="parTrans" cxnId="{2DC6E638-1B8A-4B42-A22F-4BBF1C861F1A}">
      <dgm:prSet/>
      <dgm:spPr/>
      <dgm:t>
        <a:bodyPr/>
        <a:lstStyle/>
        <a:p>
          <a:endParaRPr lang="en-US"/>
        </a:p>
      </dgm:t>
    </dgm:pt>
    <dgm:pt modelId="{33F4A3B4-B650-4A6F-88D1-BB549F4E902D}" type="sibTrans" cxnId="{2DC6E638-1B8A-4B42-A22F-4BBF1C861F1A}">
      <dgm:prSet/>
      <dgm:spPr/>
      <dgm:t>
        <a:bodyPr/>
        <a:lstStyle/>
        <a:p>
          <a:endParaRPr lang="en-US"/>
        </a:p>
      </dgm:t>
    </dgm:pt>
    <dgm:pt modelId="{F2904D4F-BC02-4B5D-BE47-6B9B74E1A03E}">
      <dgm:prSet/>
      <dgm:spPr/>
      <dgm:t>
        <a:bodyPr/>
        <a:lstStyle/>
        <a:p>
          <a:r>
            <a:rPr lang="en-GB"/>
            <a:t>Student Name: Bozica Katic </a:t>
          </a:r>
          <a:endParaRPr lang="en-US"/>
        </a:p>
      </dgm:t>
    </dgm:pt>
    <dgm:pt modelId="{8E9E3573-6EBF-4D24-BF4B-634E38C53944}" type="parTrans" cxnId="{364FBB81-AC5A-4602-9C1C-9BE5F6A5C17A}">
      <dgm:prSet/>
      <dgm:spPr/>
      <dgm:t>
        <a:bodyPr/>
        <a:lstStyle/>
        <a:p>
          <a:endParaRPr lang="en-US"/>
        </a:p>
      </dgm:t>
    </dgm:pt>
    <dgm:pt modelId="{511EE083-9AC6-4B3E-85E4-05F12DACF75A}" type="sibTrans" cxnId="{364FBB81-AC5A-4602-9C1C-9BE5F6A5C17A}">
      <dgm:prSet/>
      <dgm:spPr/>
      <dgm:t>
        <a:bodyPr/>
        <a:lstStyle/>
        <a:p>
          <a:endParaRPr lang="en-US"/>
        </a:p>
      </dgm:t>
    </dgm:pt>
    <dgm:pt modelId="{AA0C62FD-86D6-42CD-8940-FBB1DC9BDFE8}">
      <dgm:prSet/>
      <dgm:spPr/>
      <dgm:t>
        <a:bodyPr/>
        <a:lstStyle/>
        <a:p>
          <a:r>
            <a:rPr lang="en-GB"/>
            <a:t>Student Number: 2008115</a:t>
          </a:r>
          <a:endParaRPr lang="en-US"/>
        </a:p>
      </dgm:t>
    </dgm:pt>
    <dgm:pt modelId="{BE93E610-8A2B-4F3A-B7D9-63CADEF76800}" type="parTrans" cxnId="{7CECD893-F14C-4856-A9E7-054DA4ADD877}">
      <dgm:prSet/>
      <dgm:spPr/>
      <dgm:t>
        <a:bodyPr/>
        <a:lstStyle/>
        <a:p>
          <a:endParaRPr lang="en-US"/>
        </a:p>
      </dgm:t>
    </dgm:pt>
    <dgm:pt modelId="{459C0E32-B8DE-4965-AF60-13F6229AAE19}" type="sibTrans" cxnId="{7CECD893-F14C-4856-A9E7-054DA4ADD877}">
      <dgm:prSet/>
      <dgm:spPr/>
      <dgm:t>
        <a:bodyPr/>
        <a:lstStyle/>
        <a:p>
          <a:endParaRPr lang="en-US"/>
        </a:p>
      </dgm:t>
    </dgm:pt>
    <dgm:pt modelId="{4E5E64B6-C17F-4E09-8B82-D026D837ED4F}" type="pres">
      <dgm:prSet presAssocID="{04B91057-9015-4422-8D7B-02681D4B762D}" presName="linear" presStyleCnt="0">
        <dgm:presLayoutVars>
          <dgm:animLvl val="lvl"/>
          <dgm:resizeHandles val="exact"/>
        </dgm:presLayoutVars>
      </dgm:prSet>
      <dgm:spPr/>
    </dgm:pt>
    <dgm:pt modelId="{8780C53C-B866-489C-8225-15D7246C5008}" type="pres">
      <dgm:prSet presAssocID="{81B876F2-5888-4857-B6C2-262AB3A0A05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A96D466-89B0-4D2D-8C76-4D45C64C5DA0}" type="pres">
      <dgm:prSet presAssocID="{D3F252A9-1F85-4703-B1DB-8FF08773299B}" presName="spacer" presStyleCnt="0"/>
      <dgm:spPr/>
    </dgm:pt>
    <dgm:pt modelId="{84EFFAA5-15F0-41F0-9D2F-9225FF5853E4}" type="pres">
      <dgm:prSet presAssocID="{1718FEAB-8A4B-45A7-B3D2-EE954D2B46A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947E906-7280-493E-B169-AEA98FDD6738}" type="pres">
      <dgm:prSet presAssocID="{DDC77D3A-5F19-4713-96C0-CBDEBA6E4ECA}" presName="spacer" presStyleCnt="0"/>
      <dgm:spPr/>
    </dgm:pt>
    <dgm:pt modelId="{4CD77D2A-2A95-4552-93CC-0E72893476EB}" type="pres">
      <dgm:prSet presAssocID="{70A0FAD1-3E18-4ADB-90F3-76FA0504540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D1D7AD7-D31B-4BAF-8A9B-EDBD81F5CF6F}" type="pres">
      <dgm:prSet presAssocID="{33F4A3B4-B650-4A6F-88D1-BB549F4E902D}" presName="spacer" presStyleCnt="0"/>
      <dgm:spPr/>
    </dgm:pt>
    <dgm:pt modelId="{8B546D5B-A30A-4E03-98B0-4E92B2D844D2}" type="pres">
      <dgm:prSet presAssocID="{F2904D4F-BC02-4B5D-BE47-6B9B74E1A03E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D75C0A4-91A7-4416-8FB8-1CDF590EAEB1}" type="pres">
      <dgm:prSet presAssocID="{511EE083-9AC6-4B3E-85E4-05F12DACF75A}" presName="spacer" presStyleCnt="0"/>
      <dgm:spPr/>
    </dgm:pt>
    <dgm:pt modelId="{0500207B-A47A-419C-A0B5-9F3F8C60E2B1}" type="pres">
      <dgm:prSet presAssocID="{AA0C62FD-86D6-42CD-8940-FBB1DC9BDFE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E08AA23-8F18-4A4D-9FBE-83569702A4F8}" type="presOf" srcId="{70A0FAD1-3E18-4ADB-90F3-76FA05045403}" destId="{4CD77D2A-2A95-4552-93CC-0E72893476EB}" srcOrd="0" destOrd="0" presId="urn:microsoft.com/office/officeart/2005/8/layout/vList2"/>
    <dgm:cxn modelId="{DC5B3724-20E4-4127-82C0-732D1C7B4821}" type="presOf" srcId="{F2904D4F-BC02-4B5D-BE47-6B9B74E1A03E}" destId="{8B546D5B-A30A-4E03-98B0-4E92B2D844D2}" srcOrd="0" destOrd="0" presId="urn:microsoft.com/office/officeart/2005/8/layout/vList2"/>
    <dgm:cxn modelId="{2DC6E638-1B8A-4B42-A22F-4BBF1C861F1A}" srcId="{04B91057-9015-4422-8D7B-02681D4B762D}" destId="{70A0FAD1-3E18-4ADB-90F3-76FA05045403}" srcOrd="2" destOrd="0" parTransId="{FD3DA15D-4F34-4D4C-9FA6-D0679707DF7D}" sibTransId="{33F4A3B4-B650-4A6F-88D1-BB549F4E902D}"/>
    <dgm:cxn modelId="{C0481439-D4AC-4C6E-AB99-248D8208B637}" type="presOf" srcId="{1718FEAB-8A4B-45A7-B3D2-EE954D2B46AA}" destId="{84EFFAA5-15F0-41F0-9D2F-9225FF5853E4}" srcOrd="0" destOrd="0" presId="urn:microsoft.com/office/officeart/2005/8/layout/vList2"/>
    <dgm:cxn modelId="{AB75C159-1EC8-4B29-9905-E3DDB60472D8}" type="presOf" srcId="{AA0C62FD-86D6-42CD-8940-FBB1DC9BDFE8}" destId="{0500207B-A47A-419C-A0B5-9F3F8C60E2B1}" srcOrd="0" destOrd="0" presId="urn:microsoft.com/office/officeart/2005/8/layout/vList2"/>
    <dgm:cxn modelId="{364FBB81-AC5A-4602-9C1C-9BE5F6A5C17A}" srcId="{04B91057-9015-4422-8D7B-02681D4B762D}" destId="{F2904D4F-BC02-4B5D-BE47-6B9B74E1A03E}" srcOrd="3" destOrd="0" parTransId="{8E9E3573-6EBF-4D24-BF4B-634E38C53944}" sibTransId="{511EE083-9AC6-4B3E-85E4-05F12DACF75A}"/>
    <dgm:cxn modelId="{7CECD893-F14C-4856-A9E7-054DA4ADD877}" srcId="{04B91057-9015-4422-8D7B-02681D4B762D}" destId="{AA0C62FD-86D6-42CD-8940-FBB1DC9BDFE8}" srcOrd="4" destOrd="0" parTransId="{BE93E610-8A2B-4F3A-B7D9-63CADEF76800}" sibTransId="{459C0E32-B8DE-4965-AF60-13F6229AAE19}"/>
    <dgm:cxn modelId="{3BE24CC2-F165-4174-9234-222EA5E94665}" srcId="{04B91057-9015-4422-8D7B-02681D4B762D}" destId="{1718FEAB-8A4B-45A7-B3D2-EE954D2B46AA}" srcOrd="1" destOrd="0" parTransId="{3AAE87E1-62BA-482C-8EE6-ACF22C5BDA29}" sibTransId="{DDC77D3A-5F19-4713-96C0-CBDEBA6E4ECA}"/>
    <dgm:cxn modelId="{A8E2F5D8-D5BC-47CD-9D01-A72EEE031EDB}" srcId="{04B91057-9015-4422-8D7B-02681D4B762D}" destId="{81B876F2-5888-4857-B6C2-262AB3A0A055}" srcOrd="0" destOrd="0" parTransId="{A43DF23C-5828-483E-B3FC-CAF6F205F5FB}" sibTransId="{D3F252A9-1F85-4703-B1DB-8FF08773299B}"/>
    <dgm:cxn modelId="{80DBE1E9-07E8-4552-8847-A365A1E95164}" type="presOf" srcId="{81B876F2-5888-4857-B6C2-262AB3A0A055}" destId="{8780C53C-B866-489C-8225-15D7246C5008}" srcOrd="0" destOrd="0" presId="urn:microsoft.com/office/officeart/2005/8/layout/vList2"/>
    <dgm:cxn modelId="{14112DEF-DD7B-4307-8554-C748B2C9FC59}" type="presOf" srcId="{04B91057-9015-4422-8D7B-02681D4B762D}" destId="{4E5E64B6-C17F-4E09-8B82-D026D837ED4F}" srcOrd="0" destOrd="0" presId="urn:microsoft.com/office/officeart/2005/8/layout/vList2"/>
    <dgm:cxn modelId="{C1C52B5C-0BC8-4D9A-B882-C6BE46836CE7}" type="presParOf" srcId="{4E5E64B6-C17F-4E09-8B82-D026D837ED4F}" destId="{8780C53C-B866-489C-8225-15D7246C5008}" srcOrd="0" destOrd="0" presId="urn:microsoft.com/office/officeart/2005/8/layout/vList2"/>
    <dgm:cxn modelId="{AF223913-D265-4CF0-BA84-499539DF82C0}" type="presParOf" srcId="{4E5E64B6-C17F-4E09-8B82-D026D837ED4F}" destId="{7A96D466-89B0-4D2D-8C76-4D45C64C5DA0}" srcOrd="1" destOrd="0" presId="urn:microsoft.com/office/officeart/2005/8/layout/vList2"/>
    <dgm:cxn modelId="{0A6C031F-EB7B-4ADE-A82B-806327258B55}" type="presParOf" srcId="{4E5E64B6-C17F-4E09-8B82-D026D837ED4F}" destId="{84EFFAA5-15F0-41F0-9D2F-9225FF5853E4}" srcOrd="2" destOrd="0" presId="urn:microsoft.com/office/officeart/2005/8/layout/vList2"/>
    <dgm:cxn modelId="{ED18FAE3-E756-4B0A-9ECF-D07515B40821}" type="presParOf" srcId="{4E5E64B6-C17F-4E09-8B82-D026D837ED4F}" destId="{0947E906-7280-493E-B169-AEA98FDD6738}" srcOrd="3" destOrd="0" presId="urn:microsoft.com/office/officeart/2005/8/layout/vList2"/>
    <dgm:cxn modelId="{0C5F2C90-0F86-4D2D-9B81-2F20BBFFEAFE}" type="presParOf" srcId="{4E5E64B6-C17F-4E09-8B82-D026D837ED4F}" destId="{4CD77D2A-2A95-4552-93CC-0E72893476EB}" srcOrd="4" destOrd="0" presId="urn:microsoft.com/office/officeart/2005/8/layout/vList2"/>
    <dgm:cxn modelId="{5BDB2C5F-E5E9-44E6-994A-F272458D821F}" type="presParOf" srcId="{4E5E64B6-C17F-4E09-8B82-D026D837ED4F}" destId="{ED1D7AD7-D31B-4BAF-8A9B-EDBD81F5CF6F}" srcOrd="5" destOrd="0" presId="urn:microsoft.com/office/officeart/2005/8/layout/vList2"/>
    <dgm:cxn modelId="{52439982-A7D1-47AB-9883-4CA4AB474990}" type="presParOf" srcId="{4E5E64B6-C17F-4E09-8B82-D026D837ED4F}" destId="{8B546D5B-A30A-4E03-98B0-4E92B2D844D2}" srcOrd="6" destOrd="0" presId="urn:microsoft.com/office/officeart/2005/8/layout/vList2"/>
    <dgm:cxn modelId="{C3E60C47-6A98-407F-8B97-B75670E60155}" type="presParOf" srcId="{4E5E64B6-C17F-4E09-8B82-D026D837ED4F}" destId="{5D75C0A4-91A7-4416-8FB8-1CDF590EAEB1}" srcOrd="7" destOrd="0" presId="urn:microsoft.com/office/officeart/2005/8/layout/vList2"/>
    <dgm:cxn modelId="{4FCB2B69-D8E7-457A-975F-BABE4A4E66FE}" type="presParOf" srcId="{4E5E64B6-C17F-4E09-8B82-D026D837ED4F}" destId="{0500207B-A47A-419C-A0B5-9F3F8C60E2B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80C53C-B866-489C-8225-15D7246C5008}">
      <dsp:nvSpPr>
        <dsp:cNvPr id="0" name=""/>
        <dsp:cNvSpPr/>
      </dsp:nvSpPr>
      <dsp:spPr>
        <a:xfrm>
          <a:off x="0" y="32610"/>
          <a:ext cx="6900512" cy="1034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Module: Community Care and Development (BMHP6022_LON)</a:t>
          </a:r>
        </a:p>
      </dsp:txBody>
      <dsp:txXfrm>
        <a:off x="50489" y="83099"/>
        <a:ext cx="6799534" cy="933302"/>
      </dsp:txXfrm>
    </dsp:sp>
    <dsp:sp modelId="{84EFFAA5-15F0-41F0-9D2F-9225FF5853E4}">
      <dsp:nvSpPr>
        <dsp:cNvPr id="0" name=""/>
        <dsp:cNvSpPr/>
      </dsp:nvSpPr>
      <dsp:spPr>
        <a:xfrm>
          <a:off x="0" y="1141770"/>
          <a:ext cx="6900512" cy="1034280"/>
        </a:xfrm>
        <a:prstGeom prst="roundRect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Assessment</a:t>
          </a:r>
          <a:r>
            <a:rPr lang="hr-HR" sz="2600" kern="1200"/>
            <a:t> </a:t>
          </a:r>
          <a:r>
            <a:rPr lang="en-US" sz="2600" kern="1200"/>
            <a:t>1</a:t>
          </a:r>
          <a:r>
            <a:rPr lang="hr-HR" sz="2600" kern="1200"/>
            <a:t>:</a:t>
          </a:r>
          <a:endParaRPr lang="en-US" sz="2600" kern="1200"/>
        </a:p>
      </dsp:txBody>
      <dsp:txXfrm>
        <a:off x="50489" y="1192259"/>
        <a:ext cx="6799534" cy="933302"/>
      </dsp:txXfrm>
    </dsp:sp>
    <dsp:sp modelId="{4CD77D2A-2A95-4552-93CC-0E72893476EB}">
      <dsp:nvSpPr>
        <dsp:cNvPr id="0" name=""/>
        <dsp:cNvSpPr/>
      </dsp:nvSpPr>
      <dsp:spPr>
        <a:xfrm>
          <a:off x="0" y="2250930"/>
          <a:ext cx="6900512" cy="103428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hr-HR" sz="2600" b="1" kern="1200" dirty="0"/>
            <a:t>Air pollution </a:t>
          </a:r>
          <a:r>
            <a:rPr lang="en-US" sz="2600" b="1" kern="1200" dirty="0"/>
            <a:t>in Royal Borough Kensington &amp; Chelsea</a:t>
          </a:r>
          <a:endParaRPr lang="en-US" sz="2600" kern="1200" dirty="0"/>
        </a:p>
      </dsp:txBody>
      <dsp:txXfrm>
        <a:off x="50489" y="2301419"/>
        <a:ext cx="6799534" cy="933302"/>
      </dsp:txXfrm>
    </dsp:sp>
    <dsp:sp modelId="{8B546D5B-A30A-4E03-98B0-4E92B2D844D2}">
      <dsp:nvSpPr>
        <dsp:cNvPr id="0" name=""/>
        <dsp:cNvSpPr/>
      </dsp:nvSpPr>
      <dsp:spPr>
        <a:xfrm>
          <a:off x="0" y="3360090"/>
          <a:ext cx="6900512" cy="1034280"/>
        </a:xfrm>
        <a:prstGeom prst="roundRect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Student Name: Bozica Katic </a:t>
          </a:r>
          <a:endParaRPr lang="en-US" sz="2600" kern="1200"/>
        </a:p>
      </dsp:txBody>
      <dsp:txXfrm>
        <a:off x="50489" y="3410579"/>
        <a:ext cx="6799534" cy="933302"/>
      </dsp:txXfrm>
    </dsp:sp>
    <dsp:sp modelId="{0500207B-A47A-419C-A0B5-9F3F8C60E2B1}">
      <dsp:nvSpPr>
        <dsp:cNvPr id="0" name=""/>
        <dsp:cNvSpPr/>
      </dsp:nvSpPr>
      <dsp:spPr>
        <a:xfrm>
          <a:off x="0" y="4469250"/>
          <a:ext cx="6900512" cy="103428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Student Number: 2008115</a:t>
          </a:r>
          <a:endParaRPr lang="en-US" sz="2600" kern="1200"/>
        </a:p>
      </dsp:txBody>
      <dsp:txXfrm>
        <a:off x="50489" y="4519739"/>
        <a:ext cx="6799534" cy="9333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Naslovni slaj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CB65619F-3B48-7433-A427-F9AFCAE52F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hr-HR"/>
              <a:t>Kliknite da biste uredili stil naslova matrice</a:t>
            </a:r>
            <a:endParaRPr lang="en-GB"/>
          </a:p>
        </p:txBody>
      </p:sp>
      <p:sp>
        <p:nvSpPr>
          <p:cNvPr id="3" name="Podnaslov 2">
            <a:extLst>
              <a:ext uri="{FF2B5EF4-FFF2-40B4-BE49-F238E27FC236}">
                <a16:creationId xmlns:a16="http://schemas.microsoft.com/office/drawing/2014/main" id="{C43B867F-23DE-60EB-18FD-DB329407C6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hr-HR"/>
              <a:t>Kliknite da biste uredili stil podnaslova matrice</a:t>
            </a:r>
            <a:endParaRPr lang="en-GB"/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2FF9928B-FA52-2A68-34CF-C23679AD18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7BB44-B806-4E17-B0ED-5817EAF1B7EE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9D4FA5C8-C502-3FC0-6556-8404344F8B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35FD11DB-04E9-CE4B-9027-FDC8189541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F6948-2E1B-423D-859F-EA3E0E5C46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0894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slov i sadržaj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D3E2E515-F9D5-DE9C-4D16-D4C7BEADFD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/>
              <a:t>Kliknite da biste uredili stil naslova matrice</a:t>
            </a:r>
            <a:endParaRPr lang="en-GB"/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C27C8EAA-85BA-1E76-012F-8712EB26A2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  <a:endParaRPr lang="en-GB"/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9A84FCA9-44BE-8D12-1237-2FE46DC701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7BB44-B806-4E17-B0ED-5817EAF1B7EE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7E4F06DA-4B52-141A-7A1D-721E04E8A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47F20548-8A03-67C1-97BF-DBA2F8FB8E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F6948-2E1B-423D-859F-EA3E0E5C46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5013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aglavlje sekcij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88AB8B9F-F2EB-C6F0-7CED-3A7379FB7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hr-HR"/>
              <a:t>Kliknite da biste uredili stil naslova matrice</a:t>
            </a:r>
            <a:endParaRPr lang="en-GB"/>
          </a:p>
        </p:txBody>
      </p:sp>
      <p:sp>
        <p:nvSpPr>
          <p:cNvPr id="3" name="Rezervirano mjesto teksta 2">
            <a:extLst>
              <a:ext uri="{FF2B5EF4-FFF2-40B4-BE49-F238E27FC236}">
                <a16:creationId xmlns:a16="http://schemas.microsoft.com/office/drawing/2014/main" id="{878779AE-FA98-D170-0265-FF0B74EE69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r-HR"/>
              <a:t>Kliknite da biste uredili matrice</a:t>
            </a:r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1A06B166-7A5C-A7EB-4FDE-7FAFEC0DA4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7BB44-B806-4E17-B0ED-5817EAF1B7EE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54D60A5A-B1A7-AF72-EDE4-F49660BF2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F697E8A0-507C-AFA7-2F17-52EE99FF6F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F6948-2E1B-423D-859F-EA3E0E5C46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07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sadržaj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BBB4D624-2729-96DD-AF46-7564E6F788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/>
              <a:t>Kliknite da biste uredili stil naslova matrice</a:t>
            </a:r>
            <a:endParaRPr lang="en-GB"/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DF399E2B-912B-E62D-52F8-8C8C1B18B5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  <a:endParaRPr lang="en-GB"/>
          </a:p>
        </p:txBody>
      </p:sp>
      <p:sp>
        <p:nvSpPr>
          <p:cNvPr id="4" name="Rezervirano mjesto sadržaja 3">
            <a:extLst>
              <a:ext uri="{FF2B5EF4-FFF2-40B4-BE49-F238E27FC236}">
                <a16:creationId xmlns:a16="http://schemas.microsoft.com/office/drawing/2014/main" id="{1243359C-1942-D1DD-30AD-A170C07F3A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  <a:endParaRPr lang="en-GB"/>
          </a:p>
        </p:txBody>
      </p:sp>
      <p:sp>
        <p:nvSpPr>
          <p:cNvPr id="5" name="Rezervirano mjesto datuma 4">
            <a:extLst>
              <a:ext uri="{FF2B5EF4-FFF2-40B4-BE49-F238E27FC236}">
                <a16:creationId xmlns:a16="http://schemas.microsoft.com/office/drawing/2014/main" id="{9CED8805-53DB-214F-EEB9-6B8469A78C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7BB44-B806-4E17-B0ED-5817EAF1B7EE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6" name="Rezervirano mjesto podnožja 5">
            <a:extLst>
              <a:ext uri="{FF2B5EF4-FFF2-40B4-BE49-F238E27FC236}">
                <a16:creationId xmlns:a16="http://schemas.microsoft.com/office/drawing/2014/main" id="{BFACB0A2-FD8B-4F64-FF24-10171A7395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zervirano mjesto broja slajda 6">
            <a:extLst>
              <a:ext uri="{FF2B5EF4-FFF2-40B4-BE49-F238E27FC236}">
                <a16:creationId xmlns:a16="http://schemas.microsoft.com/office/drawing/2014/main" id="{F691F6D2-68C6-50D7-9C34-E035BBCC1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F6948-2E1B-423D-859F-EA3E0E5C46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Usporedb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322A10E1-F170-DF65-69A8-229FC1163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hr-HR"/>
              <a:t>Kliknite da biste uredili stil naslova matrice</a:t>
            </a:r>
            <a:endParaRPr lang="en-GB"/>
          </a:p>
        </p:txBody>
      </p:sp>
      <p:sp>
        <p:nvSpPr>
          <p:cNvPr id="3" name="Rezervirano mjesto teksta 2">
            <a:extLst>
              <a:ext uri="{FF2B5EF4-FFF2-40B4-BE49-F238E27FC236}">
                <a16:creationId xmlns:a16="http://schemas.microsoft.com/office/drawing/2014/main" id="{4CC21ED0-5187-8B04-BA73-5601678E3F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r-HR"/>
              <a:t>Kliknite da biste uredili matrice</a:t>
            </a:r>
          </a:p>
        </p:txBody>
      </p:sp>
      <p:sp>
        <p:nvSpPr>
          <p:cNvPr id="4" name="Rezervirano mjesto sadržaja 3">
            <a:extLst>
              <a:ext uri="{FF2B5EF4-FFF2-40B4-BE49-F238E27FC236}">
                <a16:creationId xmlns:a16="http://schemas.microsoft.com/office/drawing/2014/main" id="{E3D358B8-9AB8-4ABD-E5B4-9636A24835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  <a:endParaRPr lang="en-GB"/>
          </a:p>
        </p:txBody>
      </p:sp>
      <p:sp>
        <p:nvSpPr>
          <p:cNvPr id="5" name="Rezervirano mjesto teksta 4">
            <a:extLst>
              <a:ext uri="{FF2B5EF4-FFF2-40B4-BE49-F238E27FC236}">
                <a16:creationId xmlns:a16="http://schemas.microsoft.com/office/drawing/2014/main" id="{9A66119A-CE14-CFA3-D4C4-19A913BBA1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r-HR"/>
              <a:t>Kliknite da biste uredili matrice</a:t>
            </a:r>
          </a:p>
        </p:txBody>
      </p:sp>
      <p:sp>
        <p:nvSpPr>
          <p:cNvPr id="6" name="Rezervirano mjesto sadržaja 5">
            <a:extLst>
              <a:ext uri="{FF2B5EF4-FFF2-40B4-BE49-F238E27FC236}">
                <a16:creationId xmlns:a16="http://schemas.microsoft.com/office/drawing/2014/main" id="{248C32A5-B012-9F65-7317-62DE1A6A58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  <a:endParaRPr lang="en-GB"/>
          </a:p>
        </p:txBody>
      </p:sp>
      <p:sp>
        <p:nvSpPr>
          <p:cNvPr id="7" name="Rezervirano mjesto datuma 6">
            <a:extLst>
              <a:ext uri="{FF2B5EF4-FFF2-40B4-BE49-F238E27FC236}">
                <a16:creationId xmlns:a16="http://schemas.microsoft.com/office/drawing/2014/main" id="{16D74744-B05D-6397-44CF-E353CD72B2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7BB44-B806-4E17-B0ED-5817EAF1B7EE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8" name="Rezervirano mjesto podnožja 7">
            <a:extLst>
              <a:ext uri="{FF2B5EF4-FFF2-40B4-BE49-F238E27FC236}">
                <a16:creationId xmlns:a16="http://schemas.microsoft.com/office/drawing/2014/main" id="{BB686DE7-C5A1-122C-10AF-499CAB8D7D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Rezervirano mjesto broja slajda 8">
            <a:extLst>
              <a:ext uri="{FF2B5EF4-FFF2-40B4-BE49-F238E27FC236}">
                <a16:creationId xmlns:a16="http://schemas.microsoft.com/office/drawing/2014/main" id="{80BDE6AF-5790-6D4A-8E93-2B03891F3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F6948-2E1B-423D-859F-EA3E0E5C46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170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amo naslo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6A762360-89C3-B13D-5F2B-80DCCA8B9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/>
              <a:t>Kliknite da biste uredili stil naslova matrice</a:t>
            </a:r>
            <a:endParaRPr lang="en-GB"/>
          </a:p>
        </p:txBody>
      </p:sp>
      <p:sp>
        <p:nvSpPr>
          <p:cNvPr id="3" name="Rezervirano mjesto datuma 2">
            <a:extLst>
              <a:ext uri="{FF2B5EF4-FFF2-40B4-BE49-F238E27FC236}">
                <a16:creationId xmlns:a16="http://schemas.microsoft.com/office/drawing/2014/main" id="{B39F5809-0CCD-3044-0B97-E2B32E3A3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7BB44-B806-4E17-B0ED-5817EAF1B7EE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4" name="Rezervirano mjesto podnožja 3">
            <a:extLst>
              <a:ext uri="{FF2B5EF4-FFF2-40B4-BE49-F238E27FC236}">
                <a16:creationId xmlns:a16="http://schemas.microsoft.com/office/drawing/2014/main" id="{5E64D93F-9461-6ED6-977E-D9EC0773D3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Rezervirano mjesto broja slajda 4">
            <a:extLst>
              <a:ext uri="{FF2B5EF4-FFF2-40B4-BE49-F238E27FC236}">
                <a16:creationId xmlns:a16="http://schemas.microsoft.com/office/drawing/2014/main" id="{0BD8E3E3-8EBA-1363-7FB3-D572F6962B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F6948-2E1B-423D-859F-EA3E0E5C46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4563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azn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zervirano mjesto datuma 1">
            <a:extLst>
              <a:ext uri="{FF2B5EF4-FFF2-40B4-BE49-F238E27FC236}">
                <a16:creationId xmlns:a16="http://schemas.microsoft.com/office/drawing/2014/main" id="{DA689B07-CEAC-35B1-12CE-848180A839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7BB44-B806-4E17-B0ED-5817EAF1B7EE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3" name="Rezervirano mjesto podnožja 2">
            <a:extLst>
              <a:ext uri="{FF2B5EF4-FFF2-40B4-BE49-F238E27FC236}">
                <a16:creationId xmlns:a16="http://schemas.microsoft.com/office/drawing/2014/main" id="{6C4F407E-90DB-A2AE-B8ED-B5B0B80FFB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zervirano mjesto broja slajda 3">
            <a:extLst>
              <a:ext uri="{FF2B5EF4-FFF2-40B4-BE49-F238E27FC236}">
                <a16:creationId xmlns:a16="http://schemas.microsoft.com/office/drawing/2014/main" id="{80A0E434-6D7F-B197-9588-75FC2DCD5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F6948-2E1B-423D-859F-EA3E0E5C46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996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Sadržaj s 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96258823-C7B6-09DE-328A-73D466F5A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r-HR"/>
              <a:t>Kliknite da biste uredili stil naslova matrice</a:t>
            </a:r>
            <a:endParaRPr lang="en-GB"/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4FB94947-CAF0-DC26-EC8D-281C20655C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  <a:endParaRPr lang="en-GB"/>
          </a:p>
        </p:txBody>
      </p:sp>
      <p:sp>
        <p:nvSpPr>
          <p:cNvPr id="4" name="Rezervirano mjesto teksta 3">
            <a:extLst>
              <a:ext uri="{FF2B5EF4-FFF2-40B4-BE49-F238E27FC236}">
                <a16:creationId xmlns:a16="http://schemas.microsoft.com/office/drawing/2014/main" id="{75D4D30A-A93D-6FCA-E653-A8566FEC53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r-HR"/>
              <a:t>Kliknite da biste uredili matrice</a:t>
            </a:r>
          </a:p>
        </p:txBody>
      </p:sp>
      <p:sp>
        <p:nvSpPr>
          <p:cNvPr id="5" name="Rezervirano mjesto datuma 4">
            <a:extLst>
              <a:ext uri="{FF2B5EF4-FFF2-40B4-BE49-F238E27FC236}">
                <a16:creationId xmlns:a16="http://schemas.microsoft.com/office/drawing/2014/main" id="{81400588-E46D-135F-D7DD-064F692EFE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7BB44-B806-4E17-B0ED-5817EAF1B7EE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6" name="Rezervirano mjesto podnožja 5">
            <a:extLst>
              <a:ext uri="{FF2B5EF4-FFF2-40B4-BE49-F238E27FC236}">
                <a16:creationId xmlns:a16="http://schemas.microsoft.com/office/drawing/2014/main" id="{FFCCD4AE-8FE4-2C7A-6501-CD0404E1F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zervirano mjesto broja slajda 6">
            <a:extLst>
              <a:ext uri="{FF2B5EF4-FFF2-40B4-BE49-F238E27FC236}">
                <a16:creationId xmlns:a16="http://schemas.microsoft.com/office/drawing/2014/main" id="{647FCA15-B4B8-62B5-020E-AAF49880EA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F6948-2E1B-423D-859F-EA3E0E5C46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016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Slika s 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2FA69B9F-4264-E305-A45A-039BB166A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r-HR"/>
              <a:t>Kliknite da biste uredili stil naslova matrice</a:t>
            </a:r>
            <a:endParaRPr lang="en-GB"/>
          </a:p>
        </p:txBody>
      </p:sp>
      <p:sp>
        <p:nvSpPr>
          <p:cNvPr id="3" name="Rezervirano mjesto slike 2">
            <a:extLst>
              <a:ext uri="{FF2B5EF4-FFF2-40B4-BE49-F238E27FC236}">
                <a16:creationId xmlns:a16="http://schemas.microsoft.com/office/drawing/2014/main" id="{9FA528B7-6563-34EF-F424-9949390E3A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Rezervirano mjesto teksta 3">
            <a:extLst>
              <a:ext uri="{FF2B5EF4-FFF2-40B4-BE49-F238E27FC236}">
                <a16:creationId xmlns:a16="http://schemas.microsoft.com/office/drawing/2014/main" id="{CD38BC8B-E707-2AF9-63AB-0787829D61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r-HR"/>
              <a:t>Kliknite da biste uredili matrice</a:t>
            </a:r>
          </a:p>
        </p:txBody>
      </p:sp>
      <p:sp>
        <p:nvSpPr>
          <p:cNvPr id="5" name="Rezervirano mjesto datuma 4">
            <a:extLst>
              <a:ext uri="{FF2B5EF4-FFF2-40B4-BE49-F238E27FC236}">
                <a16:creationId xmlns:a16="http://schemas.microsoft.com/office/drawing/2014/main" id="{EDF51571-027D-F5AB-24AA-277374C39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7BB44-B806-4E17-B0ED-5817EAF1B7EE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6" name="Rezervirano mjesto podnožja 5">
            <a:extLst>
              <a:ext uri="{FF2B5EF4-FFF2-40B4-BE49-F238E27FC236}">
                <a16:creationId xmlns:a16="http://schemas.microsoft.com/office/drawing/2014/main" id="{ED27F580-0BDD-4BD5-E1F9-D2993ABD5E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zervirano mjesto broja slajda 6">
            <a:extLst>
              <a:ext uri="{FF2B5EF4-FFF2-40B4-BE49-F238E27FC236}">
                <a16:creationId xmlns:a16="http://schemas.microsoft.com/office/drawing/2014/main" id="{EA2AA0BE-A479-ADBB-BFC8-A01081C424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F6948-2E1B-423D-859F-EA3E0E5C46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0172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slov i okomit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4CDC207B-1508-5936-98AF-A625D8AD2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/>
              <a:t>Kliknite da biste uredili stil naslova matrice</a:t>
            </a:r>
            <a:endParaRPr lang="en-GB"/>
          </a:p>
        </p:txBody>
      </p:sp>
      <p:sp>
        <p:nvSpPr>
          <p:cNvPr id="3" name="Rezervirano mjesto okomitog teksta 2">
            <a:extLst>
              <a:ext uri="{FF2B5EF4-FFF2-40B4-BE49-F238E27FC236}">
                <a16:creationId xmlns:a16="http://schemas.microsoft.com/office/drawing/2014/main" id="{63806284-540E-FF1D-26A8-68B6B4C649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  <a:endParaRPr lang="en-GB"/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27A1BB44-F5FC-C8CA-95AD-41B59529B4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7BB44-B806-4E17-B0ED-5817EAF1B7EE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D997E7C5-A5D0-B0B0-C72D-3324E658B3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F645106D-A61C-F3EF-043C-3092E1073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F6948-2E1B-423D-859F-EA3E0E5C46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400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Okomiti naslov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komiti naslov 1">
            <a:extLst>
              <a:ext uri="{FF2B5EF4-FFF2-40B4-BE49-F238E27FC236}">
                <a16:creationId xmlns:a16="http://schemas.microsoft.com/office/drawing/2014/main" id="{3FC17168-4C06-113F-6EF2-C06F75B335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hr-HR"/>
              <a:t>Kliknite da biste uredili stil naslova matrice</a:t>
            </a:r>
            <a:endParaRPr lang="en-GB"/>
          </a:p>
        </p:txBody>
      </p:sp>
      <p:sp>
        <p:nvSpPr>
          <p:cNvPr id="3" name="Rezervirano mjesto okomitog teksta 2">
            <a:extLst>
              <a:ext uri="{FF2B5EF4-FFF2-40B4-BE49-F238E27FC236}">
                <a16:creationId xmlns:a16="http://schemas.microsoft.com/office/drawing/2014/main" id="{2FB3A581-36DD-95AB-447E-53DB64A568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  <a:endParaRPr lang="en-GB"/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43DF3F8E-BD67-9CDC-2DAF-05BED8ADD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7BB44-B806-4E17-B0ED-5817EAF1B7EE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ACA193EA-365A-CBB8-E863-D334634D4E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BC8F84FD-442F-B7F6-336A-CC4A768AB3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F6948-2E1B-423D-859F-EA3E0E5C46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250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zervirano mjesto naslova 1">
            <a:extLst>
              <a:ext uri="{FF2B5EF4-FFF2-40B4-BE49-F238E27FC236}">
                <a16:creationId xmlns:a16="http://schemas.microsoft.com/office/drawing/2014/main" id="{42F87FB7-AF34-8531-D249-82B7E5E33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hr-HR"/>
              <a:t>Kliknite da biste uredili stil naslova matrice</a:t>
            </a:r>
            <a:endParaRPr lang="en-GB"/>
          </a:p>
        </p:txBody>
      </p:sp>
      <p:sp>
        <p:nvSpPr>
          <p:cNvPr id="3" name="Rezervirano mjesto teksta 2">
            <a:extLst>
              <a:ext uri="{FF2B5EF4-FFF2-40B4-BE49-F238E27FC236}">
                <a16:creationId xmlns:a16="http://schemas.microsoft.com/office/drawing/2014/main" id="{3DD52568-89EB-AA88-78B8-7FF5E800F4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  <a:endParaRPr lang="en-GB"/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F959F5AC-1DAA-44F6-D20A-DC862D06F3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D7BB44-B806-4E17-B0ED-5817EAF1B7EE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D068BAB2-D53F-AA5E-5C7F-C629BC68481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D825BC7B-1DEF-F63C-DAA5-2405B59EA6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1F6948-2E1B-423D-859F-EA3E0E5C46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2897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ho.int/health-topics/air-pollution#tab=tab_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Rezervirano mjesto sadržaja 2">
            <a:extLst>
              <a:ext uri="{FF2B5EF4-FFF2-40B4-BE49-F238E27FC236}">
                <a16:creationId xmlns:a16="http://schemas.microsoft.com/office/drawing/2014/main" id="{BAE906E8-6B77-6154-1FD6-1A7F0DE820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6476746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514408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15DBA1C-AC87-CCBA-663C-8292316A3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91142"/>
          </a:xfrm>
        </p:spPr>
        <p:txBody>
          <a:bodyPr>
            <a:normAutofit/>
          </a:bodyPr>
          <a:lstStyle/>
          <a:p>
            <a:r>
              <a:rPr lang="hr-HR" dirty="0"/>
              <a:t>                       </a:t>
            </a:r>
            <a:r>
              <a:rPr lang="hr-HR" sz="2800" b="1" dirty="0">
                <a:latin typeface="Arial" panose="020B0604020202020204" pitchFamily="34" charset="0"/>
                <a:cs typeface="Arial" panose="020B0604020202020204" pitchFamily="34" charset="0"/>
              </a:rPr>
              <a:t>Location of community</a:t>
            </a:r>
            <a:br>
              <a:rPr lang="hr-HR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id="{005128F5-8714-A2B7-FC29-7A24AFBBD5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935" y="2023798"/>
            <a:ext cx="4257675" cy="3128961"/>
          </a:xfrm>
          <a:prstGeom prst="rect">
            <a:avLst/>
          </a:prstGeom>
        </p:spPr>
      </p:pic>
      <p:sp>
        <p:nvSpPr>
          <p:cNvPr id="8" name="TekstniOkvir 7">
            <a:extLst>
              <a:ext uri="{FF2B5EF4-FFF2-40B4-BE49-F238E27FC236}">
                <a16:creationId xmlns:a16="http://schemas.microsoft.com/office/drawing/2014/main" id="{597E0B80-FB6F-7AA4-371F-642D28CF352D}"/>
              </a:ext>
            </a:extLst>
          </p:cNvPr>
          <p:cNvSpPr txBox="1"/>
          <p:nvPr/>
        </p:nvSpPr>
        <p:spPr>
          <a:xfrm>
            <a:off x="2571952" y="5480195"/>
            <a:ext cx="20683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hr-HR" dirty="0"/>
              <a:t>(</a:t>
            </a:r>
            <a:r>
              <a:rPr lang="en-GB" dirty="0"/>
              <a:t>rbkc.gov.uk</a:t>
            </a:r>
            <a:r>
              <a:rPr lang="hr-HR" dirty="0"/>
              <a:t>, 2023) </a:t>
            </a:r>
            <a:endParaRPr lang="en-GB" dirty="0"/>
          </a:p>
        </p:txBody>
      </p:sp>
      <p:sp>
        <p:nvSpPr>
          <p:cNvPr id="6" name="Rezervirano mjesto sadržaja 5">
            <a:extLst>
              <a:ext uri="{FF2B5EF4-FFF2-40B4-BE49-F238E27FC236}">
                <a16:creationId xmlns:a16="http://schemas.microsoft.com/office/drawing/2014/main" id="{C324F9D8-8725-E31F-6B20-0B540DBF93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hr-HR" dirty="0"/>
              <a:t>                                                      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Kensington and Chelsea is located in the west of central London</a:t>
            </a:r>
            <a:endParaRPr lang="hr-HR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Area:     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4.7 sq miles  </a:t>
            </a:r>
            <a:endParaRPr lang="hr-HR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Population number</a:t>
            </a:r>
            <a:r>
              <a:rPr lang="hr-HR" sz="16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143,400 residents</a:t>
            </a:r>
          </a:p>
          <a:p>
            <a:pPr marL="0" indent="0">
              <a:buNone/>
            </a:pPr>
            <a:endParaRPr lang="hr-HR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Borough in the UK that is most densely populated 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hr-HR" dirty="0"/>
              <a:t>                                                                    </a:t>
            </a:r>
          </a:p>
          <a:p>
            <a:pPr marL="0" indent="0">
              <a:buNone/>
            </a:pP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(ONS, 2023)</a:t>
            </a:r>
          </a:p>
          <a:p>
            <a:pPr marL="0" indent="0">
              <a:buNone/>
            </a:pPr>
            <a:endParaRPr lang="hr-HR" dirty="0"/>
          </a:p>
          <a:p>
            <a:pPr marL="0" indent="0">
              <a:buNone/>
            </a:pPr>
            <a:r>
              <a:rPr lang="hr-HR" dirty="0"/>
              <a:t>                                                                                  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4085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39BB1FA-275F-F85B-6048-F7F08BBBF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4711" y="-406399"/>
            <a:ext cx="9482668" cy="1873955"/>
          </a:xfrm>
        </p:spPr>
        <p:txBody>
          <a:bodyPr/>
          <a:lstStyle/>
          <a:p>
            <a:r>
              <a:rPr lang="hr-HR" sz="24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</a:t>
            </a:r>
            <a:br>
              <a:rPr lang="hr-HR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hr-HR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hr-HR" sz="24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Royal Borough Kensington &amp; Chelsea</a:t>
            </a:r>
            <a:br>
              <a:rPr lang="hr-HR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0896E3F1-C41F-B7E4-4F11-655FAB6393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911" y="1083734"/>
            <a:ext cx="11367911" cy="577426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hr-HR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living conditions of the residents in the borough differ considerably.</a:t>
            </a:r>
            <a:endParaRPr lang="hr-H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The northern part of the borough is more deprived than the southern part.</a:t>
            </a:r>
            <a:endParaRPr lang="hr-H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RBKC is the centre of London culture</a:t>
            </a:r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: national and international</a:t>
            </a:r>
          </a:p>
          <a:p>
            <a:pPr marL="0" indent="0">
              <a:buNone/>
            </a:pPr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   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ots of different community hubs</a:t>
            </a:r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 across the Borough.</a:t>
            </a:r>
          </a:p>
          <a:p>
            <a:pPr marL="0" indent="0">
              <a:buNone/>
            </a:pPr>
            <a:endParaRPr lang="hr-H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Borough has an extensive network of public transport</a:t>
            </a:r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hr-H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ain employment industries</a:t>
            </a:r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retail and accommodation</a:t>
            </a:r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(RBKC, 2021)</a:t>
            </a:r>
          </a:p>
          <a:p>
            <a:pPr marL="0" indent="0">
              <a:buNone/>
            </a:pPr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hr-HR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</a:t>
            </a:r>
          </a:p>
          <a:p>
            <a:pPr marL="0" indent="0">
              <a:buNone/>
            </a:pPr>
            <a:endParaRPr lang="hr-H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id="{0C6CD1B6-7AC2-C220-0E37-8E3696DE54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5689" y="2709332"/>
            <a:ext cx="3443111" cy="3714473"/>
          </a:xfrm>
          <a:prstGeom prst="rect">
            <a:avLst/>
          </a:prstGeom>
        </p:spPr>
      </p:pic>
      <p:pic>
        <p:nvPicPr>
          <p:cNvPr id="4" name="Slika 3">
            <a:extLst>
              <a:ext uri="{FF2B5EF4-FFF2-40B4-BE49-F238E27FC236}">
                <a16:creationId xmlns:a16="http://schemas.microsoft.com/office/drawing/2014/main" id="{50FF310A-5687-3F1B-6B94-4B510103AB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30826" y="823662"/>
            <a:ext cx="1922705" cy="1721983"/>
          </a:xfrm>
          <a:prstGeom prst="rect">
            <a:avLst/>
          </a:prstGeom>
        </p:spPr>
      </p:pic>
      <p:pic>
        <p:nvPicPr>
          <p:cNvPr id="6" name="Slika 5">
            <a:extLst>
              <a:ext uri="{FF2B5EF4-FFF2-40B4-BE49-F238E27FC236}">
                <a16:creationId xmlns:a16="http://schemas.microsoft.com/office/drawing/2014/main" id="{1E4D0A0F-E6FB-044B-8CCB-8302732450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67115" y="5929987"/>
            <a:ext cx="2121592" cy="493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86485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B6B32D09-E924-D4A8-C87B-AEB3D1D00D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021" y="101600"/>
            <a:ext cx="12022667" cy="66604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r-HR" sz="1200" dirty="0"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</a:p>
          <a:p>
            <a:pPr marL="0" indent="0">
              <a:buNone/>
            </a:pPr>
            <a:r>
              <a:rPr lang="hr-HR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(Varbes, 2023)</a:t>
            </a:r>
          </a:p>
          <a:p>
            <a:pPr marL="0" indent="0">
              <a:buNone/>
            </a:pPr>
            <a:endParaRPr lang="hr-HR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r-HR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hr-HR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              (ONS, 2023)</a:t>
            </a:r>
          </a:p>
          <a:p>
            <a:pPr marL="0" indent="0">
              <a:buNone/>
            </a:pPr>
            <a:endParaRPr lang="hr-HR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r-HR" sz="12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(ONS, 2023)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Dijagram toka: Poveznik 5">
            <a:extLst>
              <a:ext uri="{FF2B5EF4-FFF2-40B4-BE49-F238E27FC236}">
                <a16:creationId xmlns:a16="http://schemas.microsoft.com/office/drawing/2014/main" id="{0438393C-34F9-B286-1578-B7619D9A5DCB}"/>
              </a:ext>
            </a:extLst>
          </p:cNvPr>
          <p:cNvSpPr/>
          <p:nvPr/>
        </p:nvSpPr>
        <p:spPr>
          <a:xfrm>
            <a:off x="4932185" y="199577"/>
            <a:ext cx="2624667" cy="2359378"/>
          </a:xfrm>
          <a:prstGeom prst="flowChartConnector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r-HR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hr-HR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hr-HR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 and GENDER:</a:t>
            </a:r>
          </a:p>
          <a:p>
            <a:pPr marL="285750" indent="-285750" algn="ctr">
              <a:buFontTx/>
              <a:buChar char="-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72.4% 15-64 </a:t>
            </a:r>
            <a:endParaRPr lang="hr-HR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hr-HR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  13.2% &lt;15 y</a:t>
            </a:r>
          </a:p>
          <a:p>
            <a:pPr marL="285750" indent="-285750" algn="ctr">
              <a:buFontTx/>
              <a:buChar char="-"/>
            </a:pPr>
            <a:r>
              <a:rPr lang="hr-HR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14.4% &gt;65 y</a:t>
            </a:r>
          </a:p>
          <a:p>
            <a:pPr marL="285750" indent="-285750" algn="ctr">
              <a:buFontTx/>
              <a:buChar char="-"/>
            </a:pPr>
            <a:endParaRPr lang="hr-HR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hr-HR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+ 88 M : 100 F</a:t>
            </a:r>
          </a:p>
          <a:p>
            <a:pPr algn="ctr"/>
            <a:endParaRPr lang="hr-HR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dirty="0"/>
          </a:p>
        </p:txBody>
      </p:sp>
      <p:sp>
        <p:nvSpPr>
          <p:cNvPr id="7" name="Dijagram toka: Poveznik 6">
            <a:extLst>
              <a:ext uri="{FF2B5EF4-FFF2-40B4-BE49-F238E27FC236}">
                <a16:creationId xmlns:a16="http://schemas.microsoft.com/office/drawing/2014/main" id="{AF4D0578-F8EF-E7E1-9D85-4F8C484D2D3D}"/>
              </a:ext>
            </a:extLst>
          </p:cNvPr>
          <p:cNvSpPr/>
          <p:nvPr/>
        </p:nvSpPr>
        <p:spPr>
          <a:xfrm>
            <a:off x="297040" y="3087508"/>
            <a:ext cx="4018844" cy="2630310"/>
          </a:xfrm>
          <a:prstGeom prst="flowChartConnector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r-HR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RELIGION</a:t>
            </a:r>
            <a:r>
              <a:rPr lang="hr-HR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ctr"/>
            <a:r>
              <a:rPr lang="hr-HR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- 48,4% Christianity</a:t>
            </a:r>
          </a:p>
          <a:p>
            <a:pPr algn="ctr"/>
            <a:r>
              <a:rPr lang="hr-HR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-24,8% no religion</a:t>
            </a:r>
          </a:p>
          <a:p>
            <a:pPr algn="ctr"/>
            <a:r>
              <a:rPr lang="hr-HR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- 11,8% Muslim</a:t>
            </a:r>
          </a:p>
          <a:p>
            <a:pPr algn="ctr"/>
            <a:r>
              <a:rPr lang="hr-HR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- 10% no answer</a:t>
            </a:r>
          </a:p>
          <a:p>
            <a:pPr algn="ctr"/>
            <a:r>
              <a:rPr lang="hr-HR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- 1,9% Jewish; 1,1% Hindu; 1,1% Buddishm; 0,2% Sikh; 0,7% other</a:t>
            </a:r>
          </a:p>
        </p:txBody>
      </p:sp>
      <p:sp>
        <p:nvSpPr>
          <p:cNvPr id="8" name="Dijagram toka: Poveznik 7">
            <a:extLst>
              <a:ext uri="{FF2B5EF4-FFF2-40B4-BE49-F238E27FC236}">
                <a16:creationId xmlns:a16="http://schemas.microsoft.com/office/drawing/2014/main" id="{8308B9D6-804B-69A8-9A9F-A7291BB58645}"/>
              </a:ext>
            </a:extLst>
          </p:cNvPr>
          <p:cNvSpPr/>
          <p:nvPr/>
        </p:nvSpPr>
        <p:spPr>
          <a:xfrm>
            <a:off x="8018637" y="4329286"/>
            <a:ext cx="3668537" cy="2271539"/>
          </a:xfrm>
          <a:prstGeom prst="flowChartConnector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r-HR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EDUCATION: </a:t>
            </a:r>
          </a:p>
          <a:p>
            <a:pPr marL="285750" indent="-285750" algn="ctr">
              <a:buFontTx/>
              <a:buChar char="-"/>
            </a:pPr>
            <a:r>
              <a:rPr lang="hr-HR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highly</a:t>
            </a:r>
            <a:r>
              <a:rPr lang="hr-HR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r-HR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qualified</a:t>
            </a:r>
            <a:r>
              <a:rPr lang="hr-HR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r-HR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  <a:r>
              <a:rPr lang="hr-HR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(3 in 4 residents)</a:t>
            </a:r>
          </a:p>
          <a:p>
            <a:pPr marL="285750" indent="-285750" algn="ctr">
              <a:buFontTx/>
              <a:buChar char="-"/>
            </a:pPr>
            <a:r>
              <a:rPr lang="hr-HR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74% NVQ4+</a:t>
            </a:r>
          </a:p>
          <a:p>
            <a:pPr algn="ctr"/>
            <a:r>
              <a:rPr lang="hr-HR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- 2% no </a:t>
            </a:r>
            <a:r>
              <a:rPr lang="hr-HR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  <a:endParaRPr lang="hr-HR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Dijagram toka: Poveznik 8">
            <a:extLst>
              <a:ext uri="{FF2B5EF4-FFF2-40B4-BE49-F238E27FC236}">
                <a16:creationId xmlns:a16="http://schemas.microsoft.com/office/drawing/2014/main" id="{54BD3C04-9ACB-B699-9F94-4A49CC74BB1A}"/>
              </a:ext>
            </a:extLst>
          </p:cNvPr>
          <p:cNvSpPr/>
          <p:nvPr/>
        </p:nvSpPr>
        <p:spPr>
          <a:xfrm>
            <a:off x="417689" y="451556"/>
            <a:ext cx="3883379" cy="2540000"/>
          </a:xfrm>
          <a:prstGeom prst="flowChartConnector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r-HR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ETHNIC GROUPS:</a:t>
            </a:r>
          </a:p>
          <a:p>
            <a:pPr algn="ctr"/>
            <a:r>
              <a:rPr lang="hr-HR" dirty="0">
                <a:solidFill>
                  <a:schemeClr val="tx1"/>
                </a:solidFill>
              </a:rPr>
              <a:t>- </a:t>
            </a:r>
            <a:r>
              <a:rPr lang="it-IT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63,7% white</a:t>
            </a:r>
            <a:endParaRPr lang="hr-HR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hr-HR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36,3 % non-white minorities 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Dijagram toka: Poveznik 9">
            <a:extLst>
              <a:ext uri="{FF2B5EF4-FFF2-40B4-BE49-F238E27FC236}">
                <a16:creationId xmlns:a16="http://schemas.microsoft.com/office/drawing/2014/main" id="{096AFBB4-BD1F-6707-0E4A-978C3BBF3B5E}"/>
              </a:ext>
            </a:extLst>
          </p:cNvPr>
          <p:cNvSpPr/>
          <p:nvPr/>
        </p:nvSpPr>
        <p:spPr>
          <a:xfrm>
            <a:off x="8262406" y="1833641"/>
            <a:ext cx="2624667" cy="1625600"/>
          </a:xfrm>
          <a:prstGeom prst="flowChartConnector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r-HR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AVERAGE SALARY</a:t>
            </a:r>
            <a:r>
              <a:rPr lang="hr-HR" dirty="0">
                <a:solidFill>
                  <a:schemeClr val="tx1"/>
                </a:solidFill>
              </a:rPr>
              <a:t>:</a:t>
            </a:r>
          </a:p>
          <a:p>
            <a:pPr algn="ctr"/>
            <a:r>
              <a:rPr lang="hr-HR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£46,936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Dijagram toka: Poveznik 10">
            <a:extLst>
              <a:ext uri="{FF2B5EF4-FFF2-40B4-BE49-F238E27FC236}">
                <a16:creationId xmlns:a16="http://schemas.microsoft.com/office/drawing/2014/main" id="{EC85B0E8-4709-5F70-B2C0-EE2D60EB0D12}"/>
              </a:ext>
            </a:extLst>
          </p:cNvPr>
          <p:cNvSpPr/>
          <p:nvPr/>
        </p:nvSpPr>
        <p:spPr>
          <a:xfrm>
            <a:off x="4052712" y="4608689"/>
            <a:ext cx="3556000" cy="2147711"/>
          </a:xfrm>
          <a:prstGeom prst="flowChartConnector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hr-HR" dirty="0"/>
          </a:p>
          <a:p>
            <a:pPr algn="ctr"/>
            <a:endParaRPr lang="hr-HR" dirty="0"/>
          </a:p>
          <a:p>
            <a:pPr algn="ctr"/>
            <a:endParaRPr lang="hr-HR" dirty="0">
              <a:solidFill>
                <a:schemeClr val="tx1"/>
              </a:solidFill>
            </a:endParaRPr>
          </a:p>
          <a:p>
            <a:pPr algn="ctr"/>
            <a:r>
              <a:rPr lang="hr-HR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RELATIONSHIP:</a:t>
            </a:r>
          </a:p>
          <a:p>
            <a:pPr algn="ctr"/>
            <a:r>
              <a:rPr lang="hr-HR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49,2% not married</a:t>
            </a:r>
          </a:p>
          <a:p>
            <a:pPr algn="ctr"/>
            <a:r>
              <a:rPr lang="hr-HR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35,6 married</a:t>
            </a:r>
          </a:p>
          <a:p>
            <a:pPr algn="ctr"/>
            <a:r>
              <a:rPr lang="hr-HR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8,9% divorced</a:t>
            </a:r>
          </a:p>
          <a:p>
            <a:pPr algn="ctr"/>
            <a:r>
              <a:rPr lang="hr-HR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2,3 separated</a:t>
            </a:r>
          </a:p>
          <a:p>
            <a:pPr algn="ctr"/>
            <a:endParaRPr lang="hr-HR" dirty="0"/>
          </a:p>
          <a:p>
            <a:pPr algn="ctr"/>
            <a:endParaRPr lang="hr-HR" dirty="0"/>
          </a:p>
          <a:p>
            <a:pPr algn="ctr"/>
            <a:endParaRPr lang="en-GB" dirty="0"/>
          </a:p>
        </p:txBody>
      </p:sp>
      <p:sp>
        <p:nvSpPr>
          <p:cNvPr id="13" name="Dijagram toka: Postupak 12">
            <a:extLst>
              <a:ext uri="{FF2B5EF4-FFF2-40B4-BE49-F238E27FC236}">
                <a16:creationId xmlns:a16="http://schemas.microsoft.com/office/drawing/2014/main" id="{29FB7C90-00C9-4685-15BB-A05DB992D5A2}"/>
              </a:ext>
            </a:extLst>
          </p:cNvPr>
          <p:cNvSpPr/>
          <p:nvPr/>
        </p:nvSpPr>
        <p:spPr>
          <a:xfrm>
            <a:off x="4511321" y="2799305"/>
            <a:ext cx="3119968" cy="1273162"/>
          </a:xfrm>
          <a:prstGeom prst="flowChartProcess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r-HR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DEMOGRAPHY in RBKC</a:t>
            </a:r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kstniOkvir 14">
            <a:extLst>
              <a:ext uri="{FF2B5EF4-FFF2-40B4-BE49-F238E27FC236}">
                <a16:creationId xmlns:a16="http://schemas.microsoft.com/office/drawing/2014/main" id="{5995399B-B68A-6435-11DF-E8F5AACC3446}"/>
              </a:ext>
            </a:extLst>
          </p:cNvPr>
          <p:cNvSpPr txBox="1"/>
          <p:nvPr/>
        </p:nvSpPr>
        <p:spPr>
          <a:xfrm>
            <a:off x="7100711" y="6348780"/>
            <a:ext cx="170462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(Varbes, 2023)</a:t>
            </a:r>
          </a:p>
        </p:txBody>
      </p:sp>
      <p:sp>
        <p:nvSpPr>
          <p:cNvPr id="17" name="Dijagram toka: Poveznik 16">
            <a:extLst>
              <a:ext uri="{FF2B5EF4-FFF2-40B4-BE49-F238E27FC236}">
                <a16:creationId xmlns:a16="http://schemas.microsoft.com/office/drawing/2014/main" id="{89C739DC-C9E0-41D9-2B4B-6E770B6E1266}"/>
              </a:ext>
            </a:extLst>
          </p:cNvPr>
          <p:cNvSpPr/>
          <p:nvPr/>
        </p:nvSpPr>
        <p:spPr>
          <a:xfrm>
            <a:off x="8018640" y="139888"/>
            <a:ext cx="2547760" cy="1310734"/>
          </a:xfrm>
          <a:prstGeom prst="flowChartConnector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r-HR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</a:t>
            </a:r>
            <a:r>
              <a:rPr lang="hr-HR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r-HR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</a:t>
            </a:r>
            <a:r>
              <a:rPr lang="hr-HR" dirty="0">
                <a:solidFill>
                  <a:schemeClr val="tx1"/>
                </a:solidFill>
              </a:rPr>
              <a:t>: English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83449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zervirano mjesto sadržaja 5">
            <a:extLst>
              <a:ext uri="{FF2B5EF4-FFF2-40B4-BE49-F238E27FC236}">
                <a16:creationId xmlns:a16="http://schemas.microsoft.com/office/drawing/2014/main" id="{D874C1FF-3104-A7A0-9782-366DA0222D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933" y="349956"/>
            <a:ext cx="11796889" cy="637822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hr-HR" sz="16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Unemployed in 2022: 3,6% population of RBKC</a:t>
            </a:r>
          </a:p>
          <a:p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orkless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 households 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19.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0%    </a:t>
            </a:r>
          </a:p>
          <a:p>
            <a:pPr marL="0" indent="0">
              <a:buNone/>
            </a:pPr>
            <a:endParaRPr lang="hr-HR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Average property price £2,412,878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average price for a flat £1,594,433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  <a:p>
            <a:pPr marL="0" indent="0">
              <a:buNone/>
            </a:pP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(Varbes, 2023)</a:t>
            </a:r>
          </a:p>
          <a:p>
            <a:pPr marL="0" indent="0">
              <a:buNone/>
            </a:pPr>
            <a:endParaRPr lang="hr-HR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endParaRPr lang="hr-HR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Inequality in </a:t>
            </a:r>
            <a:r>
              <a:rPr lang="hr-HR" sz="19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orough: </a:t>
            </a:r>
            <a:r>
              <a:rPr lang="hr-HR" sz="19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Life expectancy: </a:t>
            </a:r>
            <a:r>
              <a:rPr lang="hr-HR" sz="1900" dirty="0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emale   87,9 y; </a:t>
            </a:r>
            <a:r>
              <a:rPr lang="hr-HR" sz="19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ale   84, 2 y</a:t>
            </a:r>
            <a:r>
              <a:rPr lang="hr-HR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hr-HR" sz="19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(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14,5 y for male and 10,1 y for female lower </a:t>
            </a: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in deprived area</a:t>
            </a:r>
            <a:r>
              <a:rPr lang="hr-HR" sz="1900" b="1" dirty="0">
                <a:latin typeface="Arial" panose="020B0604020202020204" pitchFamily="34" charset="0"/>
                <a:cs typeface="Arial" panose="020B0604020202020204" pitchFamily="34" charset="0"/>
              </a:rPr>
              <a:t> in North Kensington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hr-HR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r-HR" sz="19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(Public Health England, 2020)</a:t>
            </a:r>
          </a:p>
          <a:p>
            <a:pPr marL="0" indent="0">
              <a:buNone/>
            </a:pPr>
            <a:r>
              <a:rPr lang="hr-HR" sz="19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- Income in North Kensington significantly lower than in South Kensington</a:t>
            </a:r>
          </a:p>
          <a:p>
            <a:pPr marL="0" indent="0">
              <a:buNone/>
            </a:pPr>
            <a:r>
              <a:rPr lang="hr-HR" sz="1900" dirty="0">
                <a:latin typeface="Arial" panose="020B0604020202020204" pitchFamily="34" charset="0"/>
                <a:cs typeface="Arial" panose="020B0604020202020204" pitchFamily="34" charset="0"/>
              </a:rPr>
              <a:t>	                        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- Grenfell Tower fire (14 June 2017)</a:t>
            </a:r>
          </a:p>
          <a:p>
            <a:pPr marL="0" indent="0">
              <a:buNone/>
            </a:pPr>
            <a:r>
              <a:rPr lang="hr-HR" sz="19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- More health and social issues in North Kensington </a:t>
            </a:r>
          </a:p>
          <a:p>
            <a:pPr marL="0" indent="0">
              <a:buNone/>
            </a:pPr>
            <a:r>
              <a:rPr lang="hr-HR" sz="1900" dirty="0">
                <a:latin typeface="Arial" panose="020B0604020202020204" pitchFamily="34" charset="0"/>
                <a:cs typeface="Arial" panose="020B0604020202020204" pitchFamily="34" charset="0"/>
              </a:rPr>
              <a:t>		        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- Employment rates are lower for BAME and disabled people </a:t>
            </a:r>
            <a:endParaRPr lang="hr-HR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</a:t>
            </a:r>
          </a:p>
          <a:p>
            <a:pPr marL="0" indent="0">
              <a:buNone/>
            </a:pP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(RBKC.GOV.UK, 2023)</a:t>
            </a:r>
          </a:p>
          <a:p>
            <a:pPr marL="0" indent="0">
              <a:buNone/>
            </a:pPr>
            <a:endParaRPr lang="hr-HR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																				</a:t>
            </a:r>
          </a:p>
          <a:p>
            <a:pPr marL="0" indent="0">
              <a:buNone/>
            </a:pPr>
            <a:endParaRPr lang="hr-HR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hr-HR" dirty="0"/>
          </a:p>
          <a:p>
            <a:endParaRPr lang="en-GB" dirty="0"/>
          </a:p>
        </p:txBody>
      </p:sp>
      <p:pic>
        <p:nvPicPr>
          <p:cNvPr id="2" name="Slika 1">
            <a:extLst>
              <a:ext uri="{FF2B5EF4-FFF2-40B4-BE49-F238E27FC236}">
                <a16:creationId xmlns:a16="http://schemas.microsoft.com/office/drawing/2014/main" id="{B938140B-743C-EC13-798A-8C54ED7E6F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6743" y="942975"/>
            <a:ext cx="3678944" cy="2085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8483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17A7495E-2561-2E76-903C-EEB967C75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6757"/>
            <a:ext cx="10515600" cy="925687"/>
          </a:xfrm>
        </p:spPr>
        <p:txBody>
          <a:bodyPr/>
          <a:lstStyle/>
          <a:p>
            <a:r>
              <a:rPr lang="hr-HR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Air </a:t>
            </a:r>
            <a:r>
              <a:rPr lang="hr-HR" sz="2800" b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ollution and </a:t>
            </a:r>
            <a:r>
              <a:rPr lang="hr-HR" sz="2800" b="1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ealth </a:t>
            </a:r>
            <a:r>
              <a:rPr lang="hr-HR" sz="2800" b="1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mpacts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40D18850-ED68-1C01-75C3-D41E0B3AC5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533" y="1072444"/>
            <a:ext cx="11607264" cy="5542845"/>
          </a:xfrm>
        </p:spPr>
        <p:txBody>
          <a:bodyPr>
            <a:normAutofit fontScale="92500" lnSpcReduction="20000"/>
          </a:bodyPr>
          <a:lstStyle/>
          <a:p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Air pollution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is any pollution of the external or internal environment, by biological, chemical or physical agens,</a:t>
            </a:r>
            <a:endParaRPr lang="hr-HR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r-HR" sz="19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that affects the change in the natural characteristics of the atmosphere.</a:t>
            </a:r>
            <a:r>
              <a:rPr lang="hr-HR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hr-HR" sz="19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</a:t>
            </a: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(WHO, 2023)</a:t>
            </a:r>
          </a:p>
          <a:p>
            <a:r>
              <a:rPr lang="hr-HR" sz="1700" b="1" dirty="0">
                <a:latin typeface="Arial" panose="020B0604020202020204" pitchFamily="34" charset="0"/>
                <a:cs typeface="Arial" panose="020B0604020202020204" pitchFamily="34" charset="0"/>
              </a:rPr>
              <a:t>Main pollutants in RBKC   </a:t>
            </a: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-  </a:t>
            </a:r>
            <a:r>
              <a:rPr lang="hr-HR" sz="17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Nitrogen Dioxide</a:t>
            </a:r>
          </a:p>
          <a:p>
            <a:pPr marL="0" indent="0">
              <a:buNone/>
            </a:pP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(from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burning fuel in </a:t>
            </a: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cars and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aviation</a:t>
            </a: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buNone/>
            </a:pP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-   Particullate mater </a:t>
            </a:r>
            <a:r>
              <a:rPr lang="hr-HR" sz="17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PM 2,5 </a:t>
            </a: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and PM 10</a:t>
            </a:r>
          </a:p>
          <a:p>
            <a:pPr marL="0" indent="0">
              <a:buNone/>
            </a:pP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(from domestic wood and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coal</a:t>
            </a: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 burning, dust, polen)</a:t>
            </a:r>
          </a:p>
          <a:p>
            <a:pPr marL="0" indent="0">
              <a:buNone/>
            </a:pP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</a:t>
            </a:r>
            <a:r>
              <a:rPr lang="en-US" sz="17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greatest impact on human health  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(GOV.UK, 2023)</a:t>
            </a:r>
            <a:endParaRPr lang="hr-HR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Polluted air damage people’s health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: - affecting the respiratory and cardiovascular systems,</a:t>
            </a:r>
          </a:p>
          <a:p>
            <a:pPr marL="0" indent="0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</a:t>
            </a: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  increasing the risk of cancer.</a:t>
            </a:r>
          </a:p>
          <a:p>
            <a:pPr marL="0" indent="0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</a:t>
            </a: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       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                 - reduce quality of life and cuts life expectancy.</a:t>
            </a:r>
          </a:p>
          <a:p>
            <a:pPr marL="0" indent="0">
              <a:buNone/>
            </a:pPr>
            <a:endParaRPr lang="hr-HR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Population of RBKC need clean, healthy air for breadi</a:t>
            </a:r>
            <a:r>
              <a:rPr lang="hr-HR" sz="1700" b="1" dirty="0">
                <a:latin typeface="Arial" panose="020B0604020202020204" pitchFamily="34" charset="0"/>
                <a:cs typeface="Arial" panose="020B0604020202020204" pitchFamily="34" charset="0"/>
              </a:rPr>
              <a:t>ng</a:t>
            </a: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(Maslow’s first basic need)</a:t>
            </a:r>
            <a:endParaRPr lang="hr-HR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r-HR" dirty="0"/>
              <a:t>                                                                                         </a:t>
            </a: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(St. Emlyn’s, 2023)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Slika 6">
            <a:extLst>
              <a:ext uri="{FF2B5EF4-FFF2-40B4-BE49-F238E27FC236}">
                <a16:creationId xmlns:a16="http://schemas.microsoft.com/office/drawing/2014/main" id="{47635748-300F-4E7E-E72D-D5AFB7B571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07473" y="1744063"/>
            <a:ext cx="2884527" cy="5113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0927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1511A76-715A-D362-ECDB-FCBD475CE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 dirty="0"/>
              <a:t> </a:t>
            </a:r>
            <a:endParaRPr lang="en-GB" dirty="0"/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B767C299-1B36-94A7-13F4-83F3853061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8667" y="365125"/>
            <a:ext cx="11537244" cy="58118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hr-HR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hr-HR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            (NHS, 2023)</a:t>
            </a:r>
          </a:p>
        </p:txBody>
      </p:sp>
      <p:pic>
        <p:nvPicPr>
          <p:cNvPr id="4" name="Slika 3">
            <a:extLst>
              <a:ext uri="{FF2B5EF4-FFF2-40B4-BE49-F238E27FC236}">
                <a16:creationId xmlns:a16="http://schemas.microsoft.com/office/drawing/2014/main" id="{7F159770-35F5-EE3B-0C69-495CCAC17E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6718" y="1298221"/>
            <a:ext cx="6413499" cy="4684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4566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80A4A647-5F88-CFC0-5876-DD5D03BD9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60564"/>
          </a:xfrm>
        </p:spPr>
        <p:txBody>
          <a:bodyPr>
            <a:normAutofit fontScale="90000"/>
          </a:bodyPr>
          <a:lstStyle/>
          <a:p>
            <a:r>
              <a:rPr lang="hr-HR" dirty="0"/>
              <a:t>                                        </a:t>
            </a:r>
            <a:r>
              <a:rPr lang="hr-HR" sz="2700" b="1" dirty="0">
                <a:latin typeface="Arial" panose="020B0604020202020204" pitchFamily="34" charset="0"/>
                <a:cs typeface="Arial" panose="020B0604020202020204" pitchFamily="34" charset="0"/>
              </a:rPr>
              <a:t>Policies </a:t>
            </a:r>
            <a:endParaRPr lang="en-GB" sz="27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52D58E7C-F0AA-4BE4-AF64-93815D347C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756" y="1027289"/>
            <a:ext cx="11537244" cy="556542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hr-HR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hr-HR" sz="1600" b="1" dirty="0">
                <a:latin typeface="Arial" panose="020B0604020202020204" pitchFamily="34" charset="0"/>
                <a:cs typeface="Arial" panose="020B0604020202020204" pitchFamily="34" charset="0"/>
              </a:rPr>
              <a:t>WHO’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s Air Quality Guideline Values by 2030’</a:t>
            </a:r>
          </a:p>
          <a:p>
            <a:pPr marL="0" indent="0">
              <a:buNone/>
            </a:pPr>
            <a:endParaRPr lang="hr-HR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r-HR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r-HR" sz="1700" b="1" dirty="0">
                <a:latin typeface="Arial" panose="020B0604020202020204" pitchFamily="34" charset="0"/>
                <a:cs typeface="Arial" panose="020B0604020202020204" pitchFamily="34" charset="0"/>
              </a:rPr>
              <a:t>A) Current policy </a:t>
            </a:r>
          </a:p>
          <a:p>
            <a:pPr marL="0" indent="0">
              <a:buNone/>
            </a:pPr>
            <a:endParaRPr lang="hr-HR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r-HR" sz="1600" b="1" dirty="0">
                <a:latin typeface="Arial" panose="020B0604020202020204" pitchFamily="34" charset="0"/>
                <a:cs typeface="Arial" panose="020B0604020202020204" pitchFamily="34" charset="0"/>
              </a:rPr>
              <a:t>UK Air Quality Policy:</a:t>
            </a:r>
          </a:p>
          <a:p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Air Quality Standards Regulations 2010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hr-HR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UK Clean Air Strategy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2019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</a:p>
          <a:p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‘Environment Act, 2021’</a:t>
            </a:r>
          </a:p>
          <a:p>
            <a:pPr marL="0" indent="0">
              <a:buNone/>
            </a:pPr>
            <a:endParaRPr lang="hr-HR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r-HR" sz="1600" b="1" dirty="0">
                <a:latin typeface="Arial" panose="020B0604020202020204" pitchFamily="34" charset="0"/>
                <a:cs typeface="Arial" panose="020B0604020202020204" pitchFamily="34" charset="0"/>
              </a:rPr>
              <a:t>RBKC policy:</a:t>
            </a:r>
          </a:p>
          <a:p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Air Quality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Action Plan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2022–2027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</a:p>
          <a:p>
            <a:pPr marL="0" indent="0">
              <a:buNone/>
            </a:pP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      (PM 2,5 -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Annual Mean 10 μg/m3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; PM 10 -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Annual Mean 20 μg/m3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; NO2 -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Annual Mean 40 μg/m3 </a:t>
            </a:r>
            <a:endParaRPr lang="hr-HR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Grenfell recovery strategy in RBKC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2019 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2024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</a:p>
          <a:p>
            <a:pPr marL="0" indent="0">
              <a:buNone/>
            </a:pP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(support long-term recovery survivors and local community)</a:t>
            </a:r>
          </a:p>
          <a:p>
            <a:pPr marL="0" indent="0">
              <a:buNone/>
            </a:pP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</a:t>
            </a:r>
          </a:p>
          <a:p>
            <a:pPr marL="0" indent="0">
              <a:buNone/>
            </a:pP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(RBKC.GOV.UK, 2023)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Slika 3">
            <a:extLst>
              <a:ext uri="{FF2B5EF4-FFF2-40B4-BE49-F238E27FC236}">
                <a16:creationId xmlns:a16="http://schemas.microsoft.com/office/drawing/2014/main" id="{728F5AC0-4CC9-1426-59B6-20B6569AD3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4121" y="1431925"/>
            <a:ext cx="3843184" cy="2200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55503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8D4F68F0-E719-3727-A499-744D689FB4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178" y="92597"/>
            <a:ext cx="4368800" cy="1689904"/>
          </a:xfrm>
        </p:spPr>
        <p:txBody>
          <a:bodyPr>
            <a:normAutofit/>
          </a:bodyPr>
          <a:lstStyle/>
          <a:p>
            <a:r>
              <a:rPr lang="hr-HR" sz="1600" b="1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hr-HR" sz="1800" b="1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hr-HR" sz="1600" b="1" dirty="0">
                <a:latin typeface="Arial" panose="020B0604020202020204" pitchFamily="34" charset="0"/>
                <a:cs typeface="Arial" panose="020B0604020202020204" pitchFamily="34" charset="0"/>
              </a:rPr>
              <a:t>Previous policy</a:t>
            </a:r>
            <a:br>
              <a:rPr lang="en-US" dirty="0"/>
            </a:br>
            <a:endParaRPr lang="en-GB" dirty="0"/>
          </a:p>
        </p:txBody>
      </p:sp>
      <p:sp>
        <p:nvSpPr>
          <p:cNvPr id="3" name="Podnaslov 2">
            <a:extLst>
              <a:ext uri="{FF2B5EF4-FFF2-40B4-BE49-F238E27FC236}">
                <a16:creationId xmlns:a16="http://schemas.microsoft.com/office/drawing/2014/main" id="{9DFABEA9-67EC-D893-C97A-5FA4BD9E07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5112" y="1388962"/>
            <a:ext cx="11593688" cy="5164237"/>
          </a:xfrm>
        </p:spPr>
        <p:txBody>
          <a:bodyPr>
            <a:normAutofit fontScale="92500" lnSpcReduction="20000"/>
          </a:bodyPr>
          <a:lstStyle/>
          <a:p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2016 </a:t>
            </a:r>
            <a:r>
              <a:rPr lang="hr-HR" sz="1900" b="1" dirty="0">
                <a:latin typeface="Arial" panose="020B0604020202020204" pitchFamily="34" charset="0"/>
                <a:cs typeface="Arial" panose="020B0604020202020204" pitchFamily="34" charset="0"/>
              </a:rPr>
              <a:t>–</a:t>
            </a: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 2021</a:t>
            </a:r>
            <a:r>
              <a:rPr lang="hr-HR" sz="19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Air Quality and</a:t>
            </a:r>
            <a:r>
              <a:rPr lang="hr-HR" sz="19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Climate Change Action Pl</a:t>
            </a:r>
            <a:r>
              <a:rPr lang="hr-HR" sz="1900" b="1" dirty="0">
                <a:latin typeface="Arial" panose="020B0604020202020204" pitchFamily="34" charset="0"/>
                <a:cs typeface="Arial" panose="020B0604020202020204" pitchFamily="34" charset="0"/>
              </a:rPr>
              <a:t>an</a:t>
            </a:r>
          </a:p>
          <a:p>
            <a:endParaRPr lang="hr-HR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r-HR" sz="1900" dirty="0">
                <a:latin typeface="Arial" panose="020B0604020202020204" pitchFamily="34" charset="0"/>
                <a:cs typeface="Arial" panose="020B0604020202020204" pitchFamily="34" charset="0"/>
              </a:rPr>
              <a:t>Homes 4 Health programme  and  Green Doctor programme</a:t>
            </a:r>
          </a:p>
          <a:p>
            <a:endParaRPr lang="hr-HR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 - support energy use in home.    </a:t>
            </a:r>
          </a:p>
          <a:p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  - maintain monitoring networks.</a:t>
            </a:r>
          </a:p>
          <a:p>
            <a:pPr marL="342900" indent="-342900">
              <a:buFontTx/>
              <a:buChar char="-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Support and promote air quality awareness programs and campaigns in schools</a:t>
            </a: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Tx/>
              <a:buChar char="-"/>
            </a:pP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Promete use of public transport, cycling and walking.</a:t>
            </a:r>
          </a:p>
          <a:p>
            <a:pPr marL="342900" indent="-342900">
              <a:buFontTx/>
              <a:buChar char="-"/>
            </a:pP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educe the</a:t>
            </a: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Council's vehicle</a:t>
            </a: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emissions</a:t>
            </a: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Tx/>
              <a:buChar char="-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Increase</a:t>
            </a: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charging points</a:t>
            </a: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for electric vehicles</a:t>
            </a: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 on-</a:t>
            </a:r>
            <a:r>
              <a:rPr lang="hr-HR" sz="1700" dirty="0" err="1">
                <a:latin typeface="Arial" panose="020B0604020202020204" pitchFamily="34" charset="0"/>
                <a:cs typeface="Arial" panose="020B0604020202020204" pitchFamily="34" charset="0"/>
              </a:rPr>
              <a:t>street</a:t>
            </a: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- Decrease e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missions from</a:t>
            </a: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 development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and</a:t>
            </a: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 buildings.</a:t>
            </a:r>
          </a:p>
          <a:p>
            <a:pPr marL="342900" indent="-342900">
              <a:buFontTx/>
              <a:buChar char="-"/>
            </a:pP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Introduce s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treet lighting </a:t>
            </a: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that is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more</a:t>
            </a: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energy efficient</a:t>
            </a: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.      </a:t>
            </a:r>
          </a:p>
          <a:p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</a:t>
            </a:r>
          </a:p>
          <a:p>
            <a:r>
              <a:rPr lang="hr-HR" sz="17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</a:t>
            </a:r>
            <a:r>
              <a:rPr lang="en-US" sz="17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Huge improvements </a:t>
            </a:r>
            <a:r>
              <a:rPr lang="hr-HR" sz="17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since 2015 </a:t>
            </a:r>
            <a:r>
              <a:rPr lang="en-US" sz="17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air quality have been achieved across Kensington and Chelsea</a:t>
            </a:r>
            <a:r>
              <a:rPr lang="hr-HR" sz="17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 *</a:t>
            </a:r>
          </a:p>
          <a:p>
            <a:endParaRPr lang="hr-HR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(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Kensington and Chelsea Council</a:t>
            </a: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2022</a:t>
            </a:r>
            <a:r>
              <a:rPr lang="hr-HR" sz="17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Slika 3">
            <a:extLst>
              <a:ext uri="{FF2B5EF4-FFF2-40B4-BE49-F238E27FC236}">
                <a16:creationId xmlns:a16="http://schemas.microsoft.com/office/drawing/2014/main" id="{F081AB47-3E75-4FB6-909D-553BA7BE27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1422" y="3678703"/>
            <a:ext cx="2781211" cy="1457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2758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F086E021-4E9B-9DD5-6977-BA6CCDED7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73453"/>
          </a:xfrm>
        </p:spPr>
        <p:txBody>
          <a:bodyPr>
            <a:normAutofit fontScale="90000"/>
          </a:bodyPr>
          <a:lstStyle/>
          <a:p>
            <a:r>
              <a:rPr lang="hr-HR" dirty="0"/>
              <a:t>                   </a:t>
            </a:r>
            <a:r>
              <a:rPr lang="hr-HR" sz="2700" b="1" dirty="0">
                <a:latin typeface="Arial" panose="020B0604020202020204" pitchFamily="34" charset="0"/>
                <a:cs typeface="Arial" panose="020B0604020202020204" pitchFamily="34" charset="0"/>
              </a:rPr>
              <a:t>Use of digital tehnology for air quality improvement</a:t>
            </a:r>
            <a:endParaRPr lang="en-GB" sz="27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4D8AAECC-A4B4-6E7A-D8DD-888E795139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0889" y="1162756"/>
            <a:ext cx="11320389" cy="5330119"/>
          </a:xfrm>
        </p:spPr>
        <p:txBody>
          <a:bodyPr>
            <a:normAutofit fontScale="40000" lnSpcReduction="20000"/>
          </a:bodyPr>
          <a:lstStyle/>
          <a:p>
            <a:endParaRPr lang="hr-HR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Automatic Monitoring Station Network</a:t>
            </a:r>
            <a:r>
              <a:rPr lang="hr-HR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r-HR" sz="4000" dirty="0">
                <a:latin typeface="Arial" panose="020B0604020202020204" pitchFamily="34" charset="0"/>
                <a:cs typeface="Arial" panose="020B0604020202020204" pitchFamily="34" charset="0"/>
              </a:rPr>
              <a:t>in Borough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for data collection</a:t>
            </a:r>
            <a:r>
              <a:rPr lang="hr-HR" sz="4000" dirty="0">
                <a:latin typeface="Arial" panose="020B0604020202020204" pitchFamily="34" charset="0"/>
                <a:cs typeface="Arial" panose="020B0604020202020204" pitchFamily="34" charset="0"/>
              </a:rPr>
              <a:t> of air pollution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</a:t>
            </a:r>
            <a:r>
              <a:rPr lang="hr-HR" sz="4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en-US" sz="3500" dirty="0">
                <a:latin typeface="Arial" panose="020B0604020202020204" pitchFamily="34" charset="0"/>
                <a:cs typeface="Arial" panose="020B0604020202020204" pitchFamily="34" charset="0"/>
              </a:rPr>
              <a:t>(Kwon et al., 2007)</a:t>
            </a:r>
            <a:endParaRPr lang="hr-HR" sz="3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The Young Person Smoking Cessation service </a:t>
            </a: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‘Insight’</a:t>
            </a:r>
            <a:endParaRPr lang="hr-HR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r-HR" sz="4000" dirty="0">
                <a:latin typeface="Arial" panose="020B0604020202020204" pitchFamily="34" charset="0"/>
                <a:cs typeface="Arial" panose="020B0604020202020204" pitchFamily="34" charset="0"/>
              </a:rPr>
              <a:t>                - 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digital access of young smokers in schools to smoking prevention services (for counseling</a:t>
            </a:r>
            <a:r>
              <a:rPr lang="hr-HR" sz="4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buNone/>
            </a:pPr>
            <a:endParaRPr lang="hr-HR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r-HR" sz="4000" b="1" dirty="0">
                <a:latin typeface="Arial" panose="020B0604020202020204" pitchFamily="34" charset="0"/>
                <a:cs typeface="Arial" panose="020B0604020202020204" pitchFamily="34" charset="0"/>
              </a:rPr>
              <a:t>‘Airtext.info’ </a:t>
            </a:r>
            <a:r>
              <a:rPr lang="hr-HR" sz="4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free air quality alert service</a:t>
            </a:r>
            <a:r>
              <a:rPr lang="hr-HR" sz="4000" dirty="0">
                <a:latin typeface="Arial" panose="020B0604020202020204" pitchFamily="34" charset="0"/>
                <a:cs typeface="Arial" panose="020B0604020202020204" pitchFamily="34" charset="0"/>
              </a:rPr>
              <a:t> for London (data for quality of air and health advice by e-mail, </a:t>
            </a:r>
          </a:p>
          <a:p>
            <a:pPr marL="0" indent="0">
              <a:buNone/>
            </a:pPr>
            <a:r>
              <a:rPr lang="hr-HR" sz="4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sms text massage)</a:t>
            </a:r>
          </a:p>
          <a:p>
            <a:pPr marL="0" indent="0">
              <a:buNone/>
            </a:pPr>
            <a:r>
              <a:rPr lang="hr-HR" sz="4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-   mobile app: Check Air Quality, Air Matters, AirLief) </a:t>
            </a:r>
          </a:p>
          <a:p>
            <a:pPr marL="0" indent="0">
              <a:buNone/>
            </a:pPr>
            <a:r>
              <a:rPr lang="hr-HR" sz="3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</a:t>
            </a:r>
          </a:p>
          <a:p>
            <a:pPr marL="0" indent="0">
              <a:buNone/>
            </a:pPr>
            <a:r>
              <a:rPr lang="hr-HR" sz="35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(Ozcan &amp; Apergis, 2018)</a:t>
            </a:r>
          </a:p>
          <a:p>
            <a:pPr marL="0" indent="0">
              <a:buNone/>
            </a:pPr>
            <a:endParaRPr lang="hr-HR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r-HR" sz="3400" b="1" dirty="0">
                <a:latin typeface="Arial" panose="020B0604020202020204" pitchFamily="34" charset="0"/>
                <a:cs typeface="Arial" panose="020B0604020202020204" pitchFamily="34" charset="0"/>
              </a:rPr>
              <a:t>Inovations for sustainable future</a:t>
            </a:r>
            <a:r>
              <a:rPr lang="hr-HR" sz="3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buNone/>
            </a:pPr>
            <a:r>
              <a:rPr lang="hr-HR" sz="3400" dirty="0">
                <a:latin typeface="Arial" panose="020B0604020202020204" pitchFamily="34" charset="0"/>
                <a:cs typeface="Arial" panose="020B0604020202020204" pitchFamily="34" charset="0"/>
              </a:rPr>
              <a:t>    - 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The CityTree- inovation that use </a:t>
            </a:r>
            <a:r>
              <a:rPr lang="hr-HR" sz="3400" dirty="0">
                <a:latin typeface="Arial" panose="020B0604020202020204" pitchFamily="34" charset="0"/>
                <a:cs typeface="Arial" panose="020B0604020202020204" pitchFamily="34" charset="0"/>
              </a:rPr>
              <a:t>combination of 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digital tehnology and moss for air cleaning</a:t>
            </a:r>
            <a:r>
              <a:rPr lang="hr-HR" sz="3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hr-HR" sz="3400" dirty="0">
                <a:latin typeface="Arial" panose="020B0604020202020204" pitchFamily="34" charset="0"/>
                <a:cs typeface="Arial" panose="020B0604020202020204" pitchFamily="34" charset="0"/>
              </a:rPr>
              <a:t>    - Kinetic energy floor which use kinetic energy of walking for lighting at night and </a:t>
            </a:r>
            <a:r>
              <a:rPr lang="hr-HR" sz="3400" dirty="0" err="1">
                <a:latin typeface="Arial" panose="020B0604020202020204" pitchFamily="34" charset="0"/>
                <a:cs typeface="Arial" panose="020B0604020202020204" pitchFamily="34" charset="0"/>
              </a:rPr>
              <a:t>charge</a:t>
            </a:r>
            <a:r>
              <a:rPr lang="hr-HR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r-HR" sz="3400" dirty="0" err="1">
                <a:latin typeface="Arial" panose="020B0604020202020204" pitchFamily="34" charset="0"/>
                <a:cs typeface="Arial" panose="020B0604020202020204" pitchFamily="34" charset="0"/>
              </a:rPr>
              <a:t>devices</a:t>
            </a:r>
            <a:r>
              <a:rPr lang="hr-HR" sz="3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hr-HR" sz="25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</a:t>
            </a:r>
          </a:p>
          <a:p>
            <a:pPr marL="0" indent="0">
              <a:buNone/>
            </a:pPr>
            <a:r>
              <a:rPr lang="hr-HR" sz="35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(</a:t>
            </a:r>
            <a:r>
              <a:rPr lang="en-US" sz="3500" dirty="0">
                <a:latin typeface="Arial" panose="020B0604020202020204" pitchFamily="34" charset="0"/>
                <a:cs typeface="Arial" panose="020B0604020202020204" pitchFamily="34" charset="0"/>
              </a:rPr>
              <a:t>Transformation Partners in Health and Care, 2023)</a:t>
            </a:r>
          </a:p>
          <a:p>
            <a:pPr marL="0" indent="0">
              <a:buNone/>
            </a:pPr>
            <a:endParaRPr lang="hr-HR" dirty="0"/>
          </a:p>
        </p:txBody>
      </p:sp>
      <p:pic>
        <p:nvPicPr>
          <p:cNvPr id="8" name="Slika 7">
            <a:extLst>
              <a:ext uri="{FF2B5EF4-FFF2-40B4-BE49-F238E27FC236}">
                <a16:creationId xmlns:a16="http://schemas.microsoft.com/office/drawing/2014/main" id="{D5A1D49F-3F60-4610-E133-63B1D6669E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36655" y="4859581"/>
            <a:ext cx="1704623" cy="1757472"/>
          </a:xfrm>
          <a:prstGeom prst="rect">
            <a:avLst/>
          </a:prstGeom>
        </p:spPr>
      </p:pic>
      <p:pic>
        <p:nvPicPr>
          <p:cNvPr id="10" name="Slika 9">
            <a:extLst>
              <a:ext uri="{FF2B5EF4-FFF2-40B4-BE49-F238E27FC236}">
                <a16:creationId xmlns:a16="http://schemas.microsoft.com/office/drawing/2014/main" id="{832D1011-FE34-0121-5181-6E549FF19A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51093" y="1311384"/>
            <a:ext cx="1400175" cy="1374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5989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987098F3-3FF8-EB11-4CE8-B209FDBDF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hr-HR" sz="2400" b="1" dirty="0">
                <a:latin typeface="Arial" panose="020B0604020202020204" pitchFamily="34" charset="0"/>
                <a:cs typeface="Arial" panose="020B0604020202020204" pitchFamily="34" charset="0"/>
              </a:rPr>
              <a:t>Mean of communication for Air Quality Improvement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19E08E18-453C-CF45-EE25-991633E48D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511" y="1038578"/>
            <a:ext cx="11763021" cy="61524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hr-HR" b="1" dirty="0"/>
          </a:p>
          <a:p>
            <a:r>
              <a:rPr lang="hr-HR" sz="1400" b="1" dirty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utside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orough</a:t>
            </a: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:  - G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overnment</a:t>
            </a: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 (funding and legislative support)</a:t>
            </a:r>
          </a:p>
          <a:p>
            <a:pPr marL="0" indent="0">
              <a:buNone/>
            </a:pP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-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GLA</a:t>
            </a: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 (Introduced Air Quality Strategy,</a:t>
            </a:r>
            <a:r>
              <a:rPr lang="it-IT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r-HR" sz="1400" b="1" dirty="0">
                <a:latin typeface="Arial" panose="020B0604020202020204" pitchFamily="34" charset="0"/>
                <a:cs typeface="Arial" panose="020B0604020202020204" pitchFamily="34" charset="0"/>
              </a:rPr>
              <a:t>The City Tree</a:t>
            </a: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</a:p>
          <a:p>
            <a:pPr marL="0" indent="0">
              <a:buNone/>
            </a:pP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an electric vehicle infrastructure) </a:t>
            </a:r>
          </a:p>
          <a:p>
            <a:pPr marL="0" indent="0">
              <a:buNone/>
            </a:pP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- NHS (empower staff and patients to take action by supporting Mayor’s  Air Quality Strategy in public)</a:t>
            </a:r>
            <a:endParaRPr lang="hr-HR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-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TfL</a:t>
            </a: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increased public</a:t>
            </a: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transport links in the</a:t>
            </a: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borough</a:t>
            </a: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, reduce emissions  from buses) </a:t>
            </a:r>
          </a:p>
          <a:p>
            <a:pPr marL="0" indent="0">
              <a:buNone/>
            </a:pPr>
            <a:endParaRPr lang="hr-HR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r-HR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Within</a:t>
            </a: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 the Borough:      - C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ommunity groups</a:t>
            </a: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residents </a:t>
            </a: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(volunteers)</a:t>
            </a:r>
          </a:p>
          <a:p>
            <a:pPr marL="0" indent="0">
              <a:buNone/>
            </a:pP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- Schools</a:t>
            </a:r>
          </a:p>
          <a:p>
            <a:pPr marL="0" indent="0">
              <a:buNone/>
            </a:pP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- Young people</a:t>
            </a:r>
          </a:p>
          <a:p>
            <a:pPr marL="0" indent="0">
              <a:buNone/>
            </a:pP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- Universities</a:t>
            </a:r>
          </a:p>
          <a:p>
            <a:pPr marL="0" indent="0">
              <a:buNone/>
            </a:pP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- I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nstitutions</a:t>
            </a:r>
            <a:endParaRPr lang="hr-HR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- B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usinesses</a:t>
            </a: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</a:p>
          <a:p>
            <a:pPr marL="0" indent="0">
              <a:buNone/>
            </a:pPr>
            <a:endParaRPr lang="hr-HR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</a:t>
            </a:r>
            <a:r>
              <a:rPr lang="hr-HR" sz="1400" b="1" dirty="0">
                <a:latin typeface="Arial" panose="020B0604020202020204" pitchFamily="34" charset="0"/>
                <a:cs typeface="Arial" panose="020B0604020202020204" pitchFamily="34" charset="0"/>
              </a:rPr>
              <a:t> = </a:t>
            </a: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upport local</a:t>
            </a: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 actions,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involve in policy development </a:t>
            </a:r>
            <a:endParaRPr lang="hr-HR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(Rbkc.gov.uk, 2023) </a:t>
            </a:r>
          </a:p>
          <a:p>
            <a:pPr marL="0" indent="0">
              <a:buNone/>
            </a:pPr>
            <a:endParaRPr lang="hr-HR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										</a:t>
            </a:r>
          </a:p>
          <a:p>
            <a:pPr marL="0" indent="0">
              <a:buNone/>
            </a:pP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           (Priday &amp; Scott, 2018)</a:t>
            </a:r>
          </a:p>
          <a:p>
            <a:pPr marL="0" indent="0">
              <a:buNone/>
            </a:pPr>
            <a:endParaRPr lang="hr-HR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r-HR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id="{91845B6D-34DB-D4E1-A0AD-4DA68406DA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21600" y="3048000"/>
            <a:ext cx="4334931" cy="3239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39973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50836B67-ABB4-AB4B-197C-5F08067D2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15408"/>
          </a:xfrm>
        </p:spPr>
        <p:txBody>
          <a:bodyPr>
            <a:normAutofit/>
          </a:bodyPr>
          <a:lstStyle/>
          <a:p>
            <a:r>
              <a:rPr lang="hr-HR" sz="24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  <a:r>
              <a:rPr lang="hr-HR" sz="2400" b="1" dirty="0">
                <a:latin typeface="Arial" panose="020B0604020202020204" pitchFamily="34" charset="0"/>
                <a:cs typeface="Arial" panose="020B0604020202020204" pitchFamily="34" charset="0"/>
              </a:rPr>
              <a:t> and conclusion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53EB7466-2832-A6B4-8FF1-807E84D399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1244" y="1106312"/>
            <a:ext cx="11830756" cy="5475110"/>
          </a:xfrm>
        </p:spPr>
        <p:txBody>
          <a:bodyPr>
            <a:norm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hr-HR" sz="1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buNone/>
            </a:pPr>
            <a:r>
              <a:rPr lang="hr-HR" sz="1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-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stop burning fossil fuels</a:t>
            </a:r>
            <a:endParaRPr lang="hr-HR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(use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clean and modern energy sources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buNone/>
            </a:pP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-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more efficient use of energy in 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homes</a:t>
            </a:r>
          </a:p>
          <a:p>
            <a:pPr marL="0" indent="0">
              <a:buNone/>
            </a:pP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-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promote more sustainable modes of public transport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</a:t>
            </a:r>
          </a:p>
          <a:p>
            <a:pPr marL="0" indent="0">
              <a:buNone/>
            </a:pP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	                      -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reduce the use of private cars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 (use share cars)</a:t>
            </a:r>
          </a:p>
          <a:p>
            <a:pPr marL="0" indent="0">
              <a:buNone/>
            </a:pP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	                      -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reduce traffic congestion in certain areas</a:t>
            </a:r>
            <a:endParaRPr lang="hr-HR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- use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new synthetic “gas to liquid” (GTL) fuel 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instead disel in trucks, buses and ships</a:t>
            </a:r>
          </a:p>
          <a:p>
            <a:pPr marL="0" indent="0">
              <a:buNone/>
            </a:pPr>
            <a:endParaRPr lang="hr-HR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r-HR" sz="1800" b="1" dirty="0">
                <a:latin typeface="Arial" panose="020B0604020202020204" pitchFamily="34" charset="0"/>
                <a:cs typeface="Arial" panose="020B0604020202020204" pitchFamily="34" charset="0"/>
              </a:rPr>
              <a:t>Conclusion: </a:t>
            </a:r>
          </a:p>
          <a:p>
            <a:pPr marL="0" indent="0"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Air pollution in RBKC affect everyone's health, with greatest impact on most vulnerable community members. </a:t>
            </a:r>
            <a:endParaRPr lang="hr-HR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There are inequalities in exposure.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By taking appropriate measures and actions through policies and programs, including the entire community and stakeholders,</a:t>
            </a:r>
            <a:endParaRPr lang="hr-HR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it is possible to achieve immediate positive results that will contribute to the improvement of health in the RBKC community.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id="{59F4BC05-6B21-6F25-BA52-CDA6AC7FA8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0962" y="1300164"/>
            <a:ext cx="3972631" cy="2244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69698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17999EC5-3914-8929-0600-F2FEF0D534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hr-HR" sz="24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References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07ECD877-D767-ED3B-4A07-DF9AECEFFA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733" y="1690688"/>
            <a:ext cx="10778067" cy="5048779"/>
          </a:xfrm>
        </p:spPr>
        <p:txBody>
          <a:bodyPr>
            <a:normAutofit/>
          </a:bodyPr>
          <a:lstStyle/>
          <a:p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Healthy dialogues (n.y.) </a:t>
            </a:r>
            <a:r>
              <a:rPr lang="hr-HR" sz="1600" i="1" dirty="0">
                <a:latin typeface="Arial" panose="020B0604020202020204" pitchFamily="34" charset="0"/>
                <a:cs typeface="Arial" panose="020B0604020202020204" pitchFamily="34" charset="0"/>
              </a:rPr>
              <a:t>Pharmaceutical Needs Assessment for the Royal Borough Kensington and Chelsea 2018-2021, 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at:chrome-extension://efaidnbmnnnibpcajpcglclefindmkaj/https://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www.jsna.info/sites/default/files/Kensington%20and%20Chelsea%20Pharmaceutical%20Needs%20Assessment%202018-21.pdf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, (Accessed: 9 July 2023).</a:t>
            </a:r>
          </a:p>
          <a:p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Kensington and Chelsea Council (2022)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Air Quality Annual Status Report for 2021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, Available at:www.RBKC_ASR_2022_August%20Update.pdf, (Accessed: 9 July 2023).</a:t>
            </a:r>
          </a:p>
          <a:p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Kwon et al. (2007)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"Design of Air Pollution Monitoring System Using ZigBee Networks for Ubiquitous-City"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hr-HR" sz="1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Conference on Convergence Information Technology (ICCIT 2007)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Gwangju, p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p. 1024-1031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NHS (2023) Air pollution, Available at: https://www.longtermplan.nhs.uk/online-version/chapter-2-more-nhs-action-on-prevention-and-health-inequalities/air-pollution/#:~:text=At%20least%2090%25%20of%20the,will%20be%20fully%20phased%20out, (Accessed: 10 July 2023).</a:t>
            </a:r>
            <a:endParaRPr lang="hr-HR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ONS (2023)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How life has changed in Kensington and Chelsea: Census 2021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, Available </a:t>
            </a:r>
            <a:r>
              <a:rPr lang="hr-HR" sz="1600" dirty="0" err="1">
                <a:latin typeface="Arial" panose="020B0604020202020204" pitchFamily="34" charset="0"/>
                <a:cs typeface="Arial" panose="020B0604020202020204" pitchFamily="34" charset="0"/>
              </a:rPr>
              <a:t>at:https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://www.ons.gov.uk/visualisations/censusareachanges/E09000020/, (Accessa: 9 July 2023).</a:t>
            </a:r>
          </a:p>
          <a:p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Ozcan, B. &amp; Apergis, N. (2018) ‘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impact of internet use on air pollution: Evidence from emerging countries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Environ Sci Pollut Res</a:t>
            </a:r>
            <a:r>
              <a:rPr lang="hr-HR" sz="1600" i="1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25, 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 p.p.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4174–4189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287993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760454C7-188D-F4B6-0CCA-686C39DD84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732" y="835378"/>
            <a:ext cx="10790767" cy="5770563"/>
          </a:xfrm>
        </p:spPr>
        <p:txBody>
          <a:bodyPr>
            <a:normAutofit/>
          </a:bodyPr>
          <a:lstStyle/>
          <a:p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Priday, R. &amp; Scott, K. (2018)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This London bench absorbs as much pollution as 275 trees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, Available at: https://www.wired.co.uk/article/citytree-air-pollution-uk-piccadilly#:~:text=Each%20CityTree%20costs%20%E2%82%AC22%2C000,include%20NFC%20and%20iBeacon%20technology, (Accessed: 10 July 2023).</a:t>
            </a:r>
          </a:p>
          <a:p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(2020)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Local Authority Health Profile 2019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, Available at: https://fingertips.phe.org.uk/static-reports/health-profiles/2019/E09000020.html?area-name=Kensington%20and%20Chelsea, (Accessed: 09 July 2023).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Rbkc.gov.uk (2023)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City Living Local Life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Available at: www.rbkc.gov.uk/images/clll/kc_map.gif, (Accesses: 5 July 2023).</a:t>
            </a:r>
            <a:endParaRPr lang="hr-HR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RBKC.GOV.UK (2023)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Council Plan 2023 to 2027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, Available at: https://www.rbkc.gov.uk/council-councillors-and-democracy/how-council-works/council-plan-2023-2027/safer-kensington-and-chelsea (Accessed: 9 July 2023).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Transformation Partners in Health and Care 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2023</a:t>
            </a:r>
            <a:r>
              <a:rPr lang="hr-HR" sz="1600" i="1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Toolkit for NHS trusts: supporting the NHS to reduce its impact on air pollution</a:t>
            </a:r>
            <a:r>
              <a:rPr lang="hr-HR" sz="1600" i="1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 Available at: https://www.transformationpartnersinhealthandcare.nhs.uk/resource/toolkit-nhs-trusts-supporting-nhs-reduce-impact-air-pollution/, (Accessed: 10 July 2023).</a:t>
            </a:r>
          </a:p>
          <a:p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Varbes (2023)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Demographics of Kensington and Chelsea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, Available at: https://www.varbes.com/demographics/kensington-and-chelsea-demographics, (Accessed: 9 July 2023).</a:t>
            </a:r>
          </a:p>
          <a:p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St. Emlyn’s (2023) </a:t>
            </a:r>
            <a:r>
              <a:rPr lang="hr-HR" sz="1600" i="1" dirty="0">
                <a:latin typeface="Arial" panose="020B0604020202020204" pitchFamily="34" charset="0"/>
                <a:cs typeface="Arial" panose="020B0604020202020204" pitchFamily="34" charset="0"/>
              </a:rPr>
              <a:t>Educational theories you must know: Maslow. St. Emlyn’s</a:t>
            </a:r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, Available at: https://www.stemlynsblog.org/better-learning/educational-theories-you-must-know-st-emlyns/educational-theories-you-must-know-maslow-st-emlyns/, (Accesses: 22 July 2023).</a:t>
            </a:r>
          </a:p>
          <a:p>
            <a:r>
              <a:rPr lang="hr-HR" sz="1600" dirty="0">
                <a:latin typeface="Arial" panose="020B0604020202020204" pitchFamily="34" charset="0"/>
                <a:cs typeface="Arial" panose="020B0604020202020204" pitchFamily="34" charset="0"/>
              </a:rPr>
              <a:t>WHO (</a:t>
            </a: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2023) </a:t>
            </a:r>
            <a:r>
              <a:rPr lang="hr-HR" sz="1400" i="1" dirty="0">
                <a:latin typeface="Arial" panose="020B0604020202020204" pitchFamily="34" charset="0"/>
                <a:cs typeface="Arial" panose="020B0604020202020204" pitchFamily="34" charset="0"/>
              </a:rPr>
              <a:t>Air pollution</a:t>
            </a: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, Available at: </a:t>
            </a:r>
            <a:r>
              <a:rPr lang="hr-HR" sz="1400" u="sng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https://www.who.int/health-topics/air-pollution#tab=tab1</a:t>
            </a:r>
            <a:r>
              <a:rPr lang="hr-HR" sz="1400" dirty="0">
                <a:latin typeface="Arial" panose="020B0604020202020204" pitchFamily="34" charset="0"/>
                <a:cs typeface="Arial" panose="020B0604020202020204" pitchFamily="34" charset="0"/>
              </a:rPr>
              <a:t>, (Accessed: 25 July 2023).</a:t>
            </a:r>
            <a:endParaRPr lang="hr-HR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9460346"/>
      </p:ext>
    </p:extLst>
  </p:cSld>
  <p:clrMapOvr>
    <a:masterClrMapping/>
  </p:clrMapOvr>
</p:sld>
</file>

<file path=ppt/theme/theme1.xml><?xml version="1.0" encoding="utf-8"?>
<a:theme xmlns:a="http://schemas.openxmlformats.org/drawingml/2006/main" name="Tema sustava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3311</TotalTime>
  <Words>1982</Words>
  <Application>Microsoft Office PowerPoint</Application>
  <PresentationFormat>Široki zaslon</PresentationFormat>
  <Paragraphs>252</Paragraphs>
  <Slides>14</Slides>
  <Notes>0</Notes>
  <HiddenSlides>0</HiddenSlides>
  <MMClips>0</MMClips>
  <ScaleCrop>false</ScaleCrop>
  <HeadingPairs>
    <vt:vector size="6" baseType="variant">
      <vt:variant>
        <vt:lpstr>Korišteni fontovi</vt:lpstr>
      </vt:variant>
      <vt:variant>
        <vt:i4>3</vt:i4>
      </vt:variant>
      <vt:variant>
        <vt:lpstr>Tema</vt:lpstr>
      </vt:variant>
      <vt:variant>
        <vt:i4>1</vt:i4>
      </vt:variant>
      <vt:variant>
        <vt:lpstr>Naslovi slajdova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Tema sustava Office</vt:lpstr>
      <vt:lpstr>PowerPoint prezentacija</vt:lpstr>
      <vt:lpstr>                       Location of community </vt:lpstr>
      <vt:lpstr>                                                                   Royal Borough Kensington &amp; Chelsea </vt:lpstr>
      <vt:lpstr>PowerPoint prezentacija</vt:lpstr>
      <vt:lpstr>PowerPoint prezentacija</vt:lpstr>
      <vt:lpstr>                           Air pollution and health impacts</vt:lpstr>
      <vt:lpstr> </vt:lpstr>
      <vt:lpstr>                                        Policies </vt:lpstr>
      <vt:lpstr>B) Previous policy </vt:lpstr>
      <vt:lpstr>                   Use of digital tehnology for air quality improvement</vt:lpstr>
      <vt:lpstr>Mean of communication for Air Quality Improvement</vt:lpstr>
      <vt:lpstr>                                   Recommendations and conclusion</vt:lpstr>
      <vt:lpstr>                                                References</vt:lpstr>
      <vt:lpstr>PowerPoint prezentacija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Module: Community Care and Development                                              (BMHP6022_LON) </dc:title>
  <dc:creator>Bozica Katic</dc:creator>
  <cp:lastModifiedBy>Bozica Katic</cp:lastModifiedBy>
  <cp:revision>54</cp:revision>
  <dcterms:created xsi:type="dcterms:W3CDTF">2023-07-05T16:37:26Z</dcterms:created>
  <dcterms:modified xsi:type="dcterms:W3CDTF">2023-07-26T18:45:24Z</dcterms:modified>
</cp:coreProperties>
</file>