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90" r:id="rId5"/>
  </p:sldMasterIdLst>
  <p:notesMasterIdLst>
    <p:notesMasterId r:id="rId37"/>
  </p:notesMasterIdLst>
  <p:sldIdLst>
    <p:sldId id="257" r:id="rId6"/>
    <p:sldId id="315" r:id="rId7"/>
    <p:sldId id="473" r:id="rId8"/>
    <p:sldId id="268" r:id="rId9"/>
    <p:sldId id="475" r:id="rId10"/>
    <p:sldId id="476" r:id="rId11"/>
    <p:sldId id="736" r:id="rId12"/>
    <p:sldId id="275" r:id="rId13"/>
    <p:sldId id="735" r:id="rId14"/>
    <p:sldId id="478" r:id="rId15"/>
    <p:sldId id="737" r:id="rId16"/>
    <p:sldId id="272" r:id="rId17"/>
    <p:sldId id="280" r:id="rId18"/>
    <p:sldId id="349" r:id="rId19"/>
    <p:sldId id="738" r:id="rId20"/>
    <p:sldId id="480" r:id="rId21"/>
    <p:sldId id="479" r:id="rId22"/>
    <p:sldId id="265" r:id="rId23"/>
    <p:sldId id="359" r:id="rId24"/>
    <p:sldId id="271" r:id="rId25"/>
    <p:sldId id="281" r:id="rId26"/>
    <p:sldId id="345" r:id="rId27"/>
    <p:sldId id="481" r:id="rId28"/>
    <p:sldId id="296" r:id="rId29"/>
    <p:sldId id="482" r:id="rId30"/>
    <p:sldId id="740" r:id="rId31"/>
    <p:sldId id="483" r:id="rId32"/>
    <p:sldId id="739" r:id="rId33"/>
    <p:sldId id="370" r:id="rId34"/>
    <p:sldId id="371" r:id="rId35"/>
    <p:sldId id="37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73710" autoAdjust="0"/>
  </p:normalViewPr>
  <p:slideViewPr>
    <p:cSldViewPr snapToGrid="0">
      <p:cViewPr varScale="1">
        <p:scale>
          <a:sx n="80" d="100"/>
          <a:sy n="80" d="100"/>
        </p:scale>
        <p:origin x="13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Joyner" userId="2d242f58-9f36-490b-b021-616c5429087a" providerId="ADAL" clId="{4FFC0D48-DB90-4052-8B39-02D2DC1E4C10}"/>
    <pc:docChg chg="addSld modSld">
      <pc:chgData name="Charlotte Joyner" userId="2d242f58-9f36-490b-b021-616c5429087a" providerId="ADAL" clId="{4FFC0D48-DB90-4052-8B39-02D2DC1E4C10}" dt="2023-10-31T15:02:05.206" v="6" actId="1076"/>
      <pc:docMkLst>
        <pc:docMk/>
      </pc:docMkLst>
      <pc:sldChg chg="modSp mod">
        <pc:chgData name="Charlotte Joyner" userId="2d242f58-9f36-490b-b021-616c5429087a" providerId="ADAL" clId="{4FFC0D48-DB90-4052-8B39-02D2DC1E4C10}" dt="2023-10-31T08:56:05.598" v="0" actId="6549"/>
        <pc:sldMkLst>
          <pc:docMk/>
          <pc:sldMk cId="1370600217" sldId="257"/>
        </pc:sldMkLst>
        <pc:spChg chg="mod">
          <ac:chgData name="Charlotte Joyner" userId="2d242f58-9f36-490b-b021-616c5429087a" providerId="ADAL" clId="{4FFC0D48-DB90-4052-8B39-02D2DC1E4C10}" dt="2023-10-31T08:56:05.598" v="0" actId="6549"/>
          <ac:spMkLst>
            <pc:docMk/>
            <pc:sldMk cId="1370600217" sldId="257"/>
            <ac:spMk id="4" creationId="{912A14C3-E225-744C-5B11-38F8562046B5}"/>
          </ac:spMkLst>
        </pc:spChg>
      </pc:sldChg>
      <pc:sldChg chg="addSp modSp mod">
        <pc:chgData name="Charlotte Joyner" userId="2d242f58-9f36-490b-b021-616c5429087a" providerId="ADAL" clId="{4FFC0D48-DB90-4052-8B39-02D2DC1E4C10}" dt="2023-10-31T15:02:05.206" v="6" actId="1076"/>
        <pc:sldMkLst>
          <pc:docMk/>
          <pc:sldMk cId="3318396429" sldId="482"/>
        </pc:sldMkLst>
        <pc:spChg chg="add mod">
          <ac:chgData name="Charlotte Joyner" userId="2d242f58-9f36-490b-b021-616c5429087a" providerId="ADAL" clId="{4FFC0D48-DB90-4052-8B39-02D2DC1E4C10}" dt="2023-10-31T15:02:05.206" v="6" actId="1076"/>
          <ac:spMkLst>
            <pc:docMk/>
            <pc:sldMk cId="3318396429" sldId="482"/>
            <ac:spMk id="6" creationId="{11539E18-1EE2-81F8-DE7A-082FF639A398}"/>
          </ac:spMkLst>
        </pc:spChg>
      </pc:sldChg>
      <pc:sldChg chg="addSp modSp new mod">
        <pc:chgData name="Charlotte Joyner" userId="2d242f58-9f36-490b-b021-616c5429087a" providerId="ADAL" clId="{4FFC0D48-DB90-4052-8B39-02D2DC1E4C10}" dt="2023-10-31T15:01:45.530" v="3" actId="14100"/>
        <pc:sldMkLst>
          <pc:docMk/>
          <pc:sldMk cId="2478680390" sldId="740"/>
        </pc:sldMkLst>
        <pc:picChg chg="add mod">
          <ac:chgData name="Charlotte Joyner" userId="2d242f58-9f36-490b-b021-616c5429087a" providerId="ADAL" clId="{4FFC0D48-DB90-4052-8B39-02D2DC1E4C10}" dt="2023-10-31T15:01:45.530" v="3" actId="14100"/>
          <ac:picMkLst>
            <pc:docMk/>
            <pc:sldMk cId="2478680390" sldId="740"/>
            <ac:picMk id="3" creationId="{063004C0-BAA6-6824-3BEF-1313DD62C118}"/>
          </ac:picMkLst>
        </pc:picChg>
      </pc:sldChg>
    </pc:docChg>
  </pc:docChgLst>
  <pc:docChgLst>
    <pc:chgData name="Helen Evans (Institute of Management and Health)" userId="d9a8b39e-a9d4-4d81-a719-001f6364ef6d" providerId="ADAL" clId="{F22CD443-0C84-4741-8F33-276BCD3ECD7E}"/>
    <pc:docChg chg="custSel delSld modSld">
      <pc:chgData name="Helen Evans (Institute of Management and Health)" userId="d9a8b39e-a9d4-4d81-a719-001f6364ef6d" providerId="ADAL" clId="{F22CD443-0C84-4741-8F33-276BCD3ECD7E}" dt="2023-10-27T14:34:31.528" v="22" actId="47"/>
      <pc:docMkLst>
        <pc:docMk/>
      </pc:docMkLst>
      <pc:sldChg chg="modSp mod">
        <pc:chgData name="Helen Evans (Institute of Management and Health)" userId="d9a8b39e-a9d4-4d81-a719-001f6364ef6d" providerId="ADAL" clId="{F22CD443-0C84-4741-8F33-276BCD3ECD7E}" dt="2023-10-27T14:33:54.251" v="1" actId="20577"/>
        <pc:sldMkLst>
          <pc:docMk/>
          <pc:sldMk cId="4276875646" sldId="268"/>
        </pc:sldMkLst>
        <pc:spChg chg="mod">
          <ac:chgData name="Helen Evans (Institute of Management and Health)" userId="d9a8b39e-a9d4-4d81-a719-001f6364ef6d" providerId="ADAL" clId="{F22CD443-0C84-4741-8F33-276BCD3ECD7E}" dt="2023-10-27T14:33:54.251" v="1" actId="20577"/>
          <ac:spMkLst>
            <pc:docMk/>
            <pc:sldMk cId="4276875646" sldId="268"/>
            <ac:spMk id="2" creationId="{60E7D59B-028B-BF00-8420-764ABA883635}"/>
          </ac:spMkLst>
        </pc:spChg>
      </pc:sldChg>
      <pc:sldChg chg="del">
        <pc:chgData name="Helen Evans (Institute of Management and Health)" userId="d9a8b39e-a9d4-4d81-a719-001f6364ef6d" providerId="ADAL" clId="{F22CD443-0C84-4741-8F33-276BCD3ECD7E}" dt="2023-10-27T14:34:31.528" v="22" actId="47"/>
        <pc:sldMkLst>
          <pc:docMk/>
          <pc:sldMk cId="2666996276" sldId="276"/>
        </pc:sldMkLst>
      </pc:sldChg>
      <pc:sldChg chg="del">
        <pc:chgData name="Helen Evans (Institute of Management and Health)" userId="d9a8b39e-a9d4-4d81-a719-001f6364ef6d" providerId="ADAL" clId="{F22CD443-0C84-4741-8F33-276BCD3ECD7E}" dt="2023-10-27T14:34:31.528" v="22" actId="47"/>
        <pc:sldMkLst>
          <pc:docMk/>
          <pc:sldMk cId="2281576302" sldId="331"/>
        </pc:sldMkLst>
      </pc:sldChg>
      <pc:sldChg chg="del">
        <pc:chgData name="Helen Evans (Institute of Management and Health)" userId="d9a8b39e-a9d4-4d81-a719-001f6364ef6d" providerId="ADAL" clId="{F22CD443-0C84-4741-8F33-276BCD3ECD7E}" dt="2023-10-27T14:34:31.528" v="22" actId="47"/>
        <pc:sldMkLst>
          <pc:docMk/>
          <pc:sldMk cId="1522349983" sldId="348"/>
        </pc:sldMkLst>
      </pc:sldChg>
      <pc:sldChg chg="del">
        <pc:chgData name="Helen Evans (Institute of Management and Health)" userId="d9a8b39e-a9d4-4d81-a719-001f6364ef6d" providerId="ADAL" clId="{F22CD443-0C84-4741-8F33-276BCD3ECD7E}" dt="2023-10-27T14:34:31.528" v="22" actId="47"/>
        <pc:sldMkLst>
          <pc:docMk/>
          <pc:sldMk cId="1866825312" sldId="350"/>
        </pc:sldMkLst>
      </pc:sldChg>
      <pc:sldChg chg="del">
        <pc:chgData name="Helen Evans (Institute of Management and Health)" userId="d9a8b39e-a9d4-4d81-a719-001f6364ef6d" providerId="ADAL" clId="{F22CD443-0C84-4741-8F33-276BCD3ECD7E}" dt="2023-10-27T14:34:31.528" v="22" actId="47"/>
        <pc:sldMkLst>
          <pc:docMk/>
          <pc:sldMk cId="2290069380" sldId="355"/>
        </pc:sldMkLst>
      </pc:sldChg>
      <pc:sldChg chg="del">
        <pc:chgData name="Helen Evans (Institute of Management and Health)" userId="d9a8b39e-a9d4-4d81-a719-001f6364ef6d" providerId="ADAL" clId="{F22CD443-0C84-4741-8F33-276BCD3ECD7E}" dt="2023-10-27T14:34:31.528" v="22" actId="47"/>
        <pc:sldMkLst>
          <pc:docMk/>
          <pc:sldMk cId="3737872765" sldId="356"/>
        </pc:sldMkLst>
      </pc:sldChg>
      <pc:sldChg chg="del">
        <pc:chgData name="Helen Evans (Institute of Management and Health)" userId="d9a8b39e-a9d4-4d81-a719-001f6364ef6d" providerId="ADAL" clId="{F22CD443-0C84-4741-8F33-276BCD3ECD7E}" dt="2023-10-27T14:34:31.528" v="22" actId="47"/>
        <pc:sldMkLst>
          <pc:docMk/>
          <pc:sldMk cId="1041383974" sldId="361"/>
        </pc:sldMkLst>
      </pc:sldChg>
      <pc:sldChg chg="del">
        <pc:chgData name="Helen Evans (Institute of Management and Health)" userId="d9a8b39e-a9d4-4d81-a719-001f6364ef6d" providerId="ADAL" clId="{F22CD443-0C84-4741-8F33-276BCD3ECD7E}" dt="2023-10-27T14:34:31.528" v="22" actId="47"/>
        <pc:sldMkLst>
          <pc:docMk/>
          <pc:sldMk cId="697967895" sldId="362"/>
        </pc:sldMkLst>
      </pc:sldChg>
      <pc:sldChg chg="modSp mod">
        <pc:chgData name="Helen Evans (Institute of Management and Health)" userId="d9a8b39e-a9d4-4d81-a719-001f6364ef6d" providerId="ADAL" clId="{F22CD443-0C84-4741-8F33-276BCD3ECD7E}" dt="2023-10-27T14:34:13.878" v="21" actId="20577"/>
        <pc:sldMkLst>
          <pc:docMk/>
          <pc:sldMk cId="3678313660" sldId="473"/>
        </pc:sldMkLst>
        <pc:spChg chg="mod">
          <ac:chgData name="Helen Evans (Institute of Management and Health)" userId="d9a8b39e-a9d4-4d81-a719-001f6364ef6d" providerId="ADAL" clId="{F22CD443-0C84-4741-8F33-276BCD3ECD7E}" dt="2023-10-27T14:34:13.878" v="21" actId="20577"/>
          <ac:spMkLst>
            <pc:docMk/>
            <pc:sldMk cId="3678313660" sldId="473"/>
            <ac:spMk id="3" creationId="{187B3CFF-98BC-2276-D052-4D8DE1D08E10}"/>
          </ac:spMkLst>
        </pc:spChg>
      </pc:sldChg>
      <pc:sldChg chg="del">
        <pc:chgData name="Helen Evans (Institute of Management and Health)" userId="d9a8b39e-a9d4-4d81-a719-001f6364ef6d" providerId="ADAL" clId="{F22CD443-0C84-4741-8F33-276BCD3ECD7E}" dt="2023-10-27T14:33:48.253" v="0" actId="47"/>
        <pc:sldMkLst>
          <pc:docMk/>
          <pc:sldMk cId="4142569087" sldId="474"/>
        </pc:sldMkLst>
      </pc:sldChg>
      <pc:sldChg chg="del">
        <pc:chgData name="Helen Evans (Institute of Management and Health)" userId="d9a8b39e-a9d4-4d81-a719-001f6364ef6d" providerId="ADAL" clId="{F22CD443-0C84-4741-8F33-276BCD3ECD7E}" dt="2023-10-27T14:34:31.528" v="22" actId="47"/>
        <pc:sldMkLst>
          <pc:docMk/>
          <pc:sldMk cId="4213148875" sldId="484"/>
        </pc:sldMkLst>
      </pc:sldChg>
      <pc:sldChg chg="del">
        <pc:chgData name="Helen Evans (Institute of Management and Health)" userId="d9a8b39e-a9d4-4d81-a719-001f6364ef6d" providerId="ADAL" clId="{F22CD443-0C84-4741-8F33-276BCD3ECD7E}" dt="2023-10-27T14:34:31.528" v="22" actId="47"/>
        <pc:sldMkLst>
          <pc:docMk/>
          <pc:sldMk cId="1427574702" sldId="486"/>
        </pc:sldMkLst>
      </pc:sldChg>
      <pc:sldChg chg="del">
        <pc:chgData name="Helen Evans (Institute of Management and Health)" userId="d9a8b39e-a9d4-4d81-a719-001f6364ef6d" providerId="ADAL" clId="{F22CD443-0C84-4741-8F33-276BCD3ECD7E}" dt="2023-10-27T14:34:31.528" v="22" actId="47"/>
        <pc:sldMkLst>
          <pc:docMk/>
          <pc:sldMk cId="2312542042" sldId="487"/>
        </pc:sldMkLst>
      </pc:sldChg>
      <pc:sldChg chg="del">
        <pc:chgData name="Helen Evans (Institute of Management and Health)" userId="d9a8b39e-a9d4-4d81-a719-001f6364ef6d" providerId="ADAL" clId="{F22CD443-0C84-4741-8F33-276BCD3ECD7E}" dt="2023-10-27T14:34:31.528" v="22" actId="47"/>
        <pc:sldMkLst>
          <pc:docMk/>
          <pc:sldMk cId="1555249484" sldId="727"/>
        </pc:sldMkLst>
      </pc:sldChg>
      <pc:sldChg chg="del">
        <pc:chgData name="Helen Evans (Institute of Management and Health)" userId="d9a8b39e-a9d4-4d81-a719-001f6364ef6d" providerId="ADAL" clId="{F22CD443-0C84-4741-8F33-276BCD3ECD7E}" dt="2023-10-27T14:34:31.528" v="22" actId="47"/>
        <pc:sldMkLst>
          <pc:docMk/>
          <pc:sldMk cId="2449759086" sldId="730"/>
        </pc:sldMkLst>
      </pc:sldChg>
      <pc:sldChg chg="del">
        <pc:chgData name="Helen Evans (Institute of Management and Health)" userId="d9a8b39e-a9d4-4d81-a719-001f6364ef6d" providerId="ADAL" clId="{F22CD443-0C84-4741-8F33-276BCD3ECD7E}" dt="2023-10-27T14:34:31.528" v="22" actId="47"/>
        <pc:sldMkLst>
          <pc:docMk/>
          <pc:sldMk cId="982342045" sldId="731"/>
        </pc:sldMkLst>
      </pc:sldChg>
      <pc:sldChg chg="del">
        <pc:chgData name="Helen Evans (Institute of Management and Health)" userId="d9a8b39e-a9d4-4d81-a719-001f6364ef6d" providerId="ADAL" clId="{F22CD443-0C84-4741-8F33-276BCD3ECD7E}" dt="2023-10-27T14:34:31.528" v="22" actId="47"/>
        <pc:sldMkLst>
          <pc:docMk/>
          <pc:sldMk cId="2296078416" sldId="732"/>
        </pc:sldMkLst>
      </pc:sldChg>
      <pc:sldChg chg="del">
        <pc:chgData name="Helen Evans (Institute of Management and Health)" userId="d9a8b39e-a9d4-4d81-a719-001f6364ef6d" providerId="ADAL" clId="{F22CD443-0C84-4741-8F33-276BCD3ECD7E}" dt="2023-10-27T14:34:31.528" v="22" actId="47"/>
        <pc:sldMkLst>
          <pc:docMk/>
          <pc:sldMk cId="167341725" sldId="733"/>
        </pc:sldMkLst>
      </pc:sldChg>
      <pc:sldChg chg="del">
        <pc:chgData name="Helen Evans (Institute of Management and Health)" userId="d9a8b39e-a9d4-4d81-a719-001f6364ef6d" providerId="ADAL" clId="{F22CD443-0C84-4741-8F33-276BCD3ECD7E}" dt="2023-10-27T14:34:31.528" v="22" actId="47"/>
        <pc:sldMkLst>
          <pc:docMk/>
          <pc:sldMk cId="3257254994" sldId="734"/>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89FEF0-50BB-4766-9CD0-BCFF5FF086C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9744E18-98B0-4EAE-A950-FA766B0D3183}">
      <dgm:prSet/>
      <dgm:spPr/>
      <dgm:t>
        <a:bodyPr/>
        <a:lstStyle/>
        <a:p>
          <a:r>
            <a:rPr lang="en-GB" b="1"/>
            <a:t>TripAdvisor</a:t>
          </a:r>
          <a:r>
            <a:rPr lang="en-GB"/>
            <a:t> is a website that contains advice, opinions, reviews and information on travel destinations and related products and services worldwide.</a:t>
          </a:r>
          <a:endParaRPr lang="en-US"/>
        </a:p>
      </dgm:t>
    </dgm:pt>
    <dgm:pt modelId="{5A7EDB5E-86A1-4003-8FC4-1C902C7BF48F}" type="parTrans" cxnId="{A334095B-E400-4073-B593-910C1E12767D}">
      <dgm:prSet/>
      <dgm:spPr/>
      <dgm:t>
        <a:bodyPr/>
        <a:lstStyle/>
        <a:p>
          <a:endParaRPr lang="en-US"/>
        </a:p>
      </dgm:t>
    </dgm:pt>
    <dgm:pt modelId="{F87543CE-BEF4-4287-AB29-1B6F50B74C07}" type="sibTrans" cxnId="{A334095B-E400-4073-B593-910C1E12767D}">
      <dgm:prSet/>
      <dgm:spPr/>
      <dgm:t>
        <a:bodyPr/>
        <a:lstStyle/>
        <a:p>
          <a:endParaRPr lang="en-US"/>
        </a:p>
      </dgm:t>
    </dgm:pt>
    <dgm:pt modelId="{0E28AC77-2C83-4D81-A222-234DB3C87FD1}">
      <dgm:prSet/>
      <dgm:spPr/>
      <dgm:t>
        <a:bodyPr/>
        <a:lstStyle/>
        <a:p>
          <a:r>
            <a:rPr lang="en-GB"/>
            <a:t>Its main purpose is to </a:t>
          </a:r>
          <a:r>
            <a:rPr lang="en-GB" b="0" i="0"/>
            <a:t>assist customers in gathering travel information, posting reviews and opinions of travel-related content and engaging in interactive travel forums.</a:t>
          </a:r>
          <a:endParaRPr lang="en-US"/>
        </a:p>
      </dgm:t>
    </dgm:pt>
    <dgm:pt modelId="{F3541DF3-138E-49DB-9D9E-E957F6414C2B}" type="parTrans" cxnId="{9A5F1096-304D-4394-BF0A-58E090F77ADC}">
      <dgm:prSet/>
      <dgm:spPr/>
      <dgm:t>
        <a:bodyPr/>
        <a:lstStyle/>
        <a:p>
          <a:endParaRPr lang="en-US"/>
        </a:p>
      </dgm:t>
    </dgm:pt>
    <dgm:pt modelId="{55086060-31A9-45DB-A485-93E88128E4D2}" type="sibTrans" cxnId="{9A5F1096-304D-4394-BF0A-58E090F77ADC}">
      <dgm:prSet/>
      <dgm:spPr/>
      <dgm:t>
        <a:bodyPr/>
        <a:lstStyle/>
        <a:p>
          <a:endParaRPr lang="en-US"/>
        </a:p>
      </dgm:t>
    </dgm:pt>
    <dgm:pt modelId="{AF4EDAF4-8FB2-4CAB-AF5F-F8E241145680}">
      <dgm:prSet/>
      <dgm:spPr/>
      <dgm:t>
        <a:bodyPr/>
        <a:lstStyle/>
        <a:p>
          <a:r>
            <a:rPr lang="en-GB"/>
            <a:t>TripAdvisor </a:t>
          </a:r>
          <a:r>
            <a:rPr lang="en-GB" b="0" i="0"/>
            <a:t>“Traveller Ranking”: ranks places of interest and/or tour operators on TripAdvisor, based on traveller reviews in accordance with the Popularity Index, using the same method as stated above.</a:t>
          </a:r>
          <a:endParaRPr lang="en-US"/>
        </a:p>
      </dgm:t>
    </dgm:pt>
    <dgm:pt modelId="{629DA788-83AE-4383-A9D5-C8F8433B8133}" type="parTrans" cxnId="{FA91FF1B-CAAF-4E08-A57E-5C95759E56C2}">
      <dgm:prSet/>
      <dgm:spPr/>
      <dgm:t>
        <a:bodyPr/>
        <a:lstStyle/>
        <a:p>
          <a:endParaRPr lang="en-US"/>
        </a:p>
      </dgm:t>
    </dgm:pt>
    <dgm:pt modelId="{C36FE88C-3BC6-418F-91D6-7F0F4076DA98}" type="sibTrans" cxnId="{FA91FF1B-CAAF-4E08-A57E-5C95759E56C2}">
      <dgm:prSet/>
      <dgm:spPr/>
      <dgm:t>
        <a:bodyPr/>
        <a:lstStyle/>
        <a:p>
          <a:endParaRPr lang="en-US"/>
        </a:p>
      </dgm:t>
    </dgm:pt>
    <dgm:pt modelId="{EAA02F8E-BFF5-4E3F-BFFD-F80CEE62652F}" type="pres">
      <dgm:prSet presAssocID="{E289FEF0-50BB-4766-9CD0-BCFF5FF086C4}" presName="vert0" presStyleCnt="0">
        <dgm:presLayoutVars>
          <dgm:dir/>
          <dgm:animOne val="branch"/>
          <dgm:animLvl val="lvl"/>
        </dgm:presLayoutVars>
      </dgm:prSet>
      <dgm:spPr/>
    </dgm:pt>
    <dgm:pt modelId="{1BF13ED7-4B51-4C17-84E9-13345CDE8923}" type="pres">
      <dgm:prSet presAssocID="{49744E18-98B0-4EAE-A950-FA766B0D3183}" presName="thickLine" presStyleLbl="alignNode1" presStyleIdx="0" presStyleCnt="3"/>
      <dgm:spPr/>
    </dgm:pt>
    <dgm:pt modelId="{88A5C6F6-0BDE-4040-AC32-CC6864204A26}" type="pres">
      <dgm:prSet presAssocID="{49744E18-98B0-4EAE-A950-FA766B0D3183}" presName="horz1" presStyleCnt="0"/>
      <dgm:spPr/>
    </dgm:pt>
    <dgm:pt modelId="{EAD97AE9-6757-4238-927D-0902BE4BF82F}" type="pres">
      <dgm:prSet presAssocID="{49744E18-98B0-4EAE-A950-FA766B0D3183}" presName="tx1" presStyleLbl="revTx" presStyleIdx="0" presStyleCnt="3"/>
      <dgm:spPr/>
    </dgm:pt>
    <dgm:pt modelId="{344B3F39-5DE4-471A-886C-30679949099B}" type="pres">
      <dgm:prSet presAssocID="{49744E18-98B0-4EAE-A950-FA766B0D3183}" presName="vert1" presStyleCnt="0"/>
      <dgm:spPr/>
    </dgm:pt>
    <dgm:pt modelId="{DDFF074B-3B55-438D-96E3-3E713540D4DC}" type="pres">
      <dgm:prSet presAssocID="{0E28AC77-2C83-4D81-A222-234DB3C87FD1}" presName="thickLine" presStyleLbl="alignNode1" presStyleIdx="1" presStyleCnt="3"/>
      <dgm:spPr/>
    </dgm:pt>
    <dgm:pt modelId="{C7DFBBF3-70A0-4198-A62F-6FEC0900013E}" type="pres">
      <dgm:prSet presAssocID="{0E28AC77-2C83-4D81-A222-234DB3C87FD1}" presName="horz1" presStyleCnt="0"/>
      <dgm:spPr/>
    </dgm:pt>
    <dgm:pt modelId="{8AB4389D-D9DE-4C84-B320-50EAD8ACA0C2}" type="pres">
      <dgm:prSet presAssocID="{0E28AC77-2C83-4D81-A222-234DB3C87FD1}" presName="tx1" presStyleLbl="revTx" presStyleIdx="1" presStyleCnt="3"/>
      <dgm:spPr/>
    </dgm:pt>
    <dgm:pt modelId="{00B78C24-39A4-486D-BA7D-CD8F0BDEB3AE}" type="pres">
      <dgm:prSet presAssocID="{0E28AC77-2C83-4D81-A222-234DB3C87FD1}" presName="vert1" presStyleCnt="0"/>
      <dgm:spPr/>
    </dgm:pt>
    <dgm:pt modelId="{3636D2EC-7D7C-4B97-81FB-E0A4FEF7446A}" type="pres">
      <dgm:prSet presAssocID="{AF4EDAF4-8FB2-4CAB-AF5F-F8E241145680}" presName="thickLine" presStyleLbl="alignNode1" presStyleIdx="2" presStyleCnt="3"/>
      <dgm:spPr/>
    </dgm:pt>
    <dgm:pt modelId="{EE9D4E09-A15D-4F68-956B-85460087E310}" type="pres">
      <dgm:prSet presAssocID="{AF4EDAF4-8FB2-4CAB-AF5F-F8E241145680}" presName="horz1" presStyleCnt="0"/>
      <dgm:spPr/>
    </dgm:pt>
    <dgm:pt modelId="{EB258D72-B68E-4305-8F8C-83961D176F8E}" type="pres">
      <dgm:prSet presAssocID="{AF4EDAF4-8FB2-4CAB-AF5F-F8E241145680}" presName="tx1" presStyleLbl="revTx" presStyleIdx="2" presStyleCnt="3"/>
      <dgm:spPr/>
    </dgm:pt>
    <dgm:pt modelId="{4E40C445-C1E1-47AE-9D2C-C07ED1E54DA1}" type="pres">
      <dgm:prSet presAssocID="{AF4EDAF4-8FB2-4CAB-AF5F-F8E241145680}" presName="vert1" presStyleCnt="0"/>
      <dgm:spPr/>
    </dgm:pt>
  </dgm:ptLst>
  <dgm:cxnLst>
    <dgm:cxn modelId="{FA91FF1B-CAAF-4E08-A57E-5C95759E56C2}" srcId="{E289FEF0-50BB-4766-9CD0-BCFF5FF086C4}" destId="{AF4EDAF4-8FB2-4CAB-AF5F-F8E241145680}" srcOrd="2" destOrd="0" parTransId="{629DA788-83AE-4383-A9D5-C8F8433B8133}" sibTransId="{C36FE88C-3BC6-418F-91D6-7F0F4076DA98}"/>
    <dgm:cxn modelId="{A334095B-E400-4073-B593-910C1E12767D}" srcId="{E289FEF0-50BB-4766-9CD0-BCFF5FF086C4}" destId="{49744E18-98B0-4EAE-A950-FA766B0D3183}" srcOrd="0" destOrd="0" parTransId="{5A7EDB5E-86A1-4003-8FC4-1C902C7BF48F}" sibTransId="{F87543CE-BEF4-4287-AB29-1B6F50B74C07}"/>
    <dgm:cxn modelId="{9442CE62-9F1E-4F8E-8CE5-78F20C3B2DAF}" type="presOf" srcId="{49744E18-98B0-4EAE-A950-FA766B0D3183}" destId="{EAD97AE9-6757-4238-927D-0902BE4BF82F}" srcOrd="0" destOrd="0" presId="urn:microsoft.com/office/officeart/2008/layout/LinedList"/>
    <dgm:cxn modelId="{A4D3E74F-9ABA-4480-B9D5-4620979F5F0F}" type="presOf" srcId="{E289FEF0-50BB-4766-9CD0-BCFF5FF086C4}" destId="{EAA02F8E-BFF5-4E3F-BFFD-F80CEE62652F}" srcOrd="0" destOrd="0" presId="urn:microsoft.com/office/officeart/2008/layout/LinedList"/>
    <dgm:cxn modelId="{25145B8C-00FA-41C9-8737-A8F7679E60ED}" type="presOf" srcId="{AF4EDAF4-8FB2-4CAB-AF5F-F8E241145680}" destId="{EB258D72-B68E-4305-8F8C-83961D176F8E}" srcOrd="0" destOrd="0" presId="urn:microsoft.com/office/officeart/2008/layout/LinedList"/>
    <dgm:cxn modelId="{9A5F1096-304D-4394-BF0A-58E090F77ADC}" srcId="{E289FEF0-50BB-4766-9CD0-BCFF5FF086C4}" destId="{0E28AC77-2C83-4D81-A222-234DB3C87FD1}" srcOrd="1" destOrd="0" parTransId="{F3541DF3-138E-49DB-9D9E-E957F6414C2B}" sibTransId="{55086060-31A9-45DB-A485-93E88128E4D2}"/>
    <dgm:cxn modelId="{F38110DA-CD10-457E-A05B-E7A90B4C891B}" type="presOf" srcId="{0E28AC77-2C83-4D81-A222-234DB3C87FD1}" destId="{8AB4389D-D9DE-4C84-B320-50EAD8ACA0C2}" srcOrd="0" destOrd="0" presId="urn:microsoft.com/office/officeart/2008/layout/LinedList"/>
    <dgm:cxn modelId="{CD44DC5A-D495-4226-960E-F067D6044243}" type="presParOf" srcId="{EAA02F8E-BFF5-4E3F-BFFD-F80CEE62652F}" destId="{1BF13ED7-4B51-4C17-84E9-13345CDE8923}" srcOrd="0" destOrd="0" presId="urn:microsoft.com/office/officeart/2008/layout/LinedList"/>
    <dgm:cxn modelId="{DEA072E4-E461-4509-A879-19C22869E33A}" type="presParOf" srcId="{EAA02F8E-BFF5-4E3F-BFFD-F80CEE62652F}" destId="{88A5C6F6-0BDE-4040-AC32-CC6864204A26}" srcOrd="1" destOrd="0" presId="urn:microsoft.com/office/officeart/2008/layout/LinedList"/>
    <dgm:cxn modelId="{B4AAE0AC-7ADD-4187-9916-B5101F244693}" type="presParOf" srcId="{88A5C6F6-0BDE-4040-AC32-CC6864204A26}" destId="{EAD97AE9-6757-4238-927D-0902BE4BF82F}" srcOrd="0" destOrd="0" presId="urn:microsoft.com/office/officeart/2008/layout/LinedList"/>
    <dgm:cxn modelId="{B3E57691-5588-4A41-AF45-B2DB742E7C5B}" type="presParOf" srcId="{88A5C6F6-0BDE-4040-AC32-CC6864204A26}" destId="{344B3F39-5DE4-471A-886C-30679949099B}" srcOrd="1" destOrd="0" presId="urn:microsoft.com/office/officeart/2008/layout/LinedList"/>
    <dgm:cxn modelId="{7FF00A15-E9F5-4CA6-9A3F-B6F7D779A511}" type="presParOf" srcId="{EAA02F8E-BFF5-4E3F-BFFD-F80CEE62652F}" destId="{DDFF074B-3B55-438D-96E3-3E713540D4DC}" srcOrd="2" destOrd="0" presId="urn:microsoft.com/office/officeart/2008/layout/LinedList"/>
    <dgm:cxn modelId="{1B23A18A-C392-43AE-9290-11EA23C0791C}" type="presParOf" srcId="{EAA02F8E-BFF5-4E3F-BFFD-F80CEE62652F}" destId="{C7DFBBF3-70A0-4198-A62F-6FEC0900013E}" srcOrd="3" destOrd="0" presId="urn:microsoft.com/office/officeart/2008/layout/LinedList"/>
    <dgm:cxn modelId="{248E95B4-DA7D-452B-A636-30C278A5B46F}" type="presParOf" srcId="{C7DFBBF3-70A0-4198-A62F-6FEC0900013E}" destId="{8AB4389D-D9DE-4C84-B320-50EAD8ACA0C2}" srcOrd="0" destOrd="0" presId="urn:microsoft.com/office/officeart/2008/layout/LinedList"/>
    <dgm:cxn modelId="{2B83D5B0-71AE-49A8-8B62-E8487B5D1F43}" type="presParOf" srcId="{C7DFBBF3-70A0-4198-A62F-6FEC0900013E}" destId="{00B78C24-39A4-486D-BA7D-CD8F0BDEB3AE}" srcOrd="1" destOrd="0" presId="urn:microsoft.com/office/officeart/2008/layout/LinedList"/>
    <dgm:cxn modelId="{9A2AAB57-BBA6-4E72-A76C-D670435EF7EC}" type="presParOf" srcId="{EAA02F8E-BFF5-4E3F-BFFD-F80CEE62652F}" destId="{3636D2EC-7D7C-4B97-81FB-E0A4FEF7446A}" srcOrd="4" destOrd="0" presId="urn:microsoft.com/office/officeart/2008/layout/LinedList"/>
    <dgm:cxn modelId="{BC16248F-A660-4C01-9E23-91B6D9703295}" type="presParOf" srcId="{EAA02F8E-BFF5-4E3F-BFFD-F80CEE62652F}" destId="{EE9D4E09-A15D-4F68-956B-85460087E310}" srcOrd="5" destOrd="0" presId="urn:microsoft.com/office/officeart/2008/layout/LinedList"/>
    <dgm:cxn modelId="{852D50FB-1CDF-413B-BD20-9DD770E85C0C}" type="presParOf" srcId="{EE9D4E09-A15D-4F68-956B-85460087E310}" destId="{EB258D72-B68E-4305-8F8C-83961D176F8E}" srcOrd="0" destOrd="0" presId="urn:microsoft.com/office/officeart/2008/layout/LinedList"/>
    <dgm:cxn modelId="{6433C846-90C4-4C52-B9E6-1C9E2755DAAF}" type="presParOf" srcId="{EE9D4E09-A15D-4F68-956B-85460087E310}" destId="{4E40C445-C1E1-47AE-9D2C-C07ED1E54DA1}" srcOrd="1" destOrd="0" presId="urn:microsoft.com/office/officeart/2008/layout/LinedLis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9A5A-8FBE-41C0-AC3F-DF6B9438AAA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DA5109-4961-447A-96B0-409EF0B01120}">
      <dgm:prSet/>
      <dgm:spPr/>
      <dgm:t>
        <a:bodyPr/>
        <a:lstStyle/>
        <a:p>
          <a:pPr algn="ctr">
            <a:lnSpc>
              <a:spcPct val="100000"/>
            </a:lnSpc>
          </a:pPr>
          <a:r>
            <a:rPr lang="en-GB" b="0" i="0" dirty="0"/>
            <a:t>It comes down to one simple fact: consumers trust other consumers.</a:t>
          </a:r>
          <a:endParaRPr lang="en-US" b="0" dirty="0"/>
        </a:p>
      </dgm:t>
    </dgm:pt>
    <dgm:pt modelId="{8B525BD3-92BA-4E5E-B21D-BE50BB7176CA}" type="parTrans" cxnId="{64863C88-3999-4C1A-8214-738361395225}">
      <dgm:prSet/>
      <dgm:spPr/>
      <dgm:t>
        <a:bodyPr/>
        <a:lstStyle/>
        <a:p>
          <a:endParaRPr lang="en-US"/>
        </a:p>
      </dgm:t>
    </dgm:pt>
    <dgm:pt modelId="{465CF9F2-D73A-49E6-BEB7-FF8A0D0365EC}" type="sibTrans" cxnId="{64863C88-3999-4C1A-8214-738361395225}">
      <dgm:prSet/>
      <dgm:spPr/>
      <dgm:t>
        <a:bodyPr/>
        <a:lstStyle/>
        <a:p>
          <a:endParaRPr lang="en-US"/>
        </a:p>
      </dgm:t>
    </dgm:pt>
    <dgm:pt modelId="{802F2AFD-4153-4299-A70F-46D0149C526F}">
      <dgm:prSet/>
      <dgm:spPr/>
      <dgm:t>
        <a:bodyPr/>
        <a:lstStyle/>
        <a:p>
          <a:pPr algn="ctr">
            <a:lnSpc>
              <a:spcPct val="100000"/>
            </a:lnSpc>
          </a:pPr>
          <a:r>
            <a:rPr lang="en-GB" i="0" dirty="0"/>
            <a:t>Your volume of TripAdvisor reviews impacts your competitive positioning</a:t>
          </a:r>
          <a:endParaRPr lang="en-US" dirty="0"/>
        </a:p>
      </dgm:t>
    </dgm:pt>
    <dgm:pt modelId="{5B5228A4-D742-489D-8F42-8C2FCE396A4B}" type="parTrans" cxnId="{03FD1070-C157-4AF2-84D6-611E77F15F81}">
      <dgm:prSet/>
      <dgm:spPr/>
      <dgm:t>
        <a:bodyPr/>
        <a:lstStyle/>
        <a:p>
          <a:endParaRPr lang="en-US"/>
        </a:p>
      </dgm:t>
    </dgm:pt>
    <dgm:pt modelId="{F37FA8BD-AFB1-4122-9F79-33CC7AFF7B17}" type="sibTrans" cxnId="{03FD1070-C157-4AF2-84D6-611E77F15F81}">
      <dgm:prSet/>
      <dgm:spPr/>
      <dgm:t>
        <a:bodyPr/>
        <a:lstStyle/>
        <a:p>
          <a:endParaRPr lang="en-US"/>
        </a:p>
      </dgm:t>
    </dgm:pt>
    <dgm:pt modelId="{A239866F-2430-491D-BBF1-7B6EA36EE6A6}">
      <dgm:prSet/>
      <dgm:spPr/>
      <dgm:t>
        <a:bodyPr/>
        <a:lstStyle/>
        <a:p>
          <a:pPr algn="ctr">
            <a:lnSpc>
              <a:spcPct val="100000"/>
            </a:lnSpc>
          </a:pPr>
          <a:r>
            <a:rPr lang="en-GB" i="0" dirty="0"/>
            <a:t>Negative reviews always outweigh positive ones: which is why responding is critical</a:t>
          </a:r>
          <a:endParaRPr lang="en-US" dirty="0"/>
        </a:p>
      </dgm:t>
    </dgm:pt>
    <dgm:pt modelId="{FD46ACA2-0D40-4CBB-97F4-15F5E4068589}" type="parTrans" cxnId="{4F5A17D0-6657-43B2-9484-F2A099C6CF15}">
      <dgm:prSet/>
      <dgm:spPr/>
      <dgm:t>
        <a:bodyPr/>
        <a:lstStyle/>
        <a:p>
          <a:endParaRPr lang="en-US"/>
        </a:p>
      </dgm:t>
    </dgm:pt>
    <dgm:pt modelId="{4979FD77-164E-4840-AB14-6EA3AD1F1C6D}" type="sibTrans" cxnId="{4F5A17D0-6657-43B2-9484-F2A099C6CF15}">
      <dgm:prSet/>
      <dgm:spPr/>
      <dgm:t>
        <a:bodyPr/>
        <a:lstStyle/>
        <a:p>
          <a:endParaRPr lang="en-US"/>
        </a:p>
      </dgm:t>
    </dgm:pt>
    <dgm:pt modelId="{B0F11B14-A77B-4089-A399-31CA008F93F2}" type="pres">
      <dgm:prSet presAssocID="{91AD9A5A-8FBE-41C0-AC3F-DF6B9438AAA8}" presName="root" presStyleCnt="0">
        <dgm:presLayoutVars>
          <dgm:dir/>
          <dgm:resizeHandles val="exact"/>
        </dgm:presLayoutVars>
      </dgm:prSet>
      <dgm:spPr/>
    </dgm:pt>
    <dgm:pt modelId="{613F0FFA-443A-4546-B20C-6482327288FD}" type="pres">
      <dgm:prSet presAssocID="{D7DA5109-4961-447A-96B0-409EF0B01120}" presName="compNode" presStyleCnt="0"/>
      <dgm:spPr/>
    </dgm:pt>
    <dgm:pt modelId="{AAB5A9D0-1EDE-4714-AEE6-313B2BD5851D}" type="pres">
      <dgm:prSet presAssocID="{D7DA5109-4961-447A-96B0-409EF0B01120}" presName="bgRect" presStyleLbl="bgShp" presStyleIdx="0" presStyleCnt="3"/>
      <dgm:spPr/>
    </dgm:pt>
    <dgm:pt modelId="{DFF73005-C9DC-4C4D-8951-77E006AFA21C}" type="pres">
      <dgm:prSet presAssocID="{D7DA5109-4961-447A-96B0-409EF0B011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8B11D5B3-1340-4C10-9D1F-9FE69BF9F2CA}" type="pres">
      <dgm:prSet presAssocID="{D7DA5109-4961-447A-96B0-409EF0B01120}" presName="spaceRect" presStyleCnt="0"/>
      <dgm:spPr/>
    </dgm:pt>
    <dgm:pt modelId="{4A2489C8-341C-46C9-9EA8-9A701FC7CF17}" type="pres">
      <dgm:prSet presAssocID="{D7DA5109-4961-447A-96B0-409EF0B01120}" presName="parTx" presStyleLbl="revTx" presStyleIdx="0" presStyleCnt="3">
        <dgm:presLayoutVars>
          <dgm:chMax val="0"/>
          <dgm:chPref val="0"/>
        </dgm:presLayoutVars>
      </dgm:prSet>
      <dgm:spPr/>
    </dgm:pt>
    <dgm:pt modelId="{E030359B-9E3D-4AEC-8E9B-1EC082EF80BB}" type="pres">
      <dgm:prSet presAssocID="{465CF9F2-D73A-49E6-BEB7-FF8A0D0365EC}" presName="sibTrans" presStyleCnt="0"/>
      <dgm:spPr/>
    </dgm:pt>
    <dgm:pt modelId="{EE0A742C-1152-48A8-8043-9139A0B78ED1}" type="pres">
      <dgm:prSet presAssocID="{802F2AFD-4153-4299-A70F-46D0149C526F}" presName="compNode" presStyleCnt="0"/>
      <dgm:spPr/>
    </dgm:pt>
    <dgm:pt modelId="{4620F9D5-4353-4F55-B531-8A314A261AAF}" type="pres">
      <dgm:prSet presAssocID="{802F2AFD-4153-4299-A70F-46D0149C526F}" presName="bgRect" presStyleLbl="bgShp" presStyleIdx="1" presStyleCnt="3"/>
      <dgm:spPr/>
    </dgm:pt>
    <dgm:pt modelId="{FE281467-9133-48A9-B823-18DAE59E1A72}" type="pres">
      <dgm:prSet presAssocID="{802F2AFD-4153-4299-A70F-46D0149C52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D9AE0CAA-DA10-4F99-B8B5-F1DB4AA8ABE1}" type="pres">
      <dgm:prSet presAssocID="{802F2AFD-4153-4299-A70F-46D0149C526F}" presName="spaceRect" presStyleCnt="0"/>
      <dgm:spPr/>
    </dgm:pt>
    <dgm:pt modelId="{EDA2D251-5FBC-4495-AC5E-A2835E4E1853}" type="pres">
      <dgm:prSet presAssocID="{802F2AFD-4153-4299-A70F-46D0149C526F}" presName="parTx" presStyleLbl="revTx" presStyleIdx="1" presStyleCnt="3">
        <dgm:presLayoutVars>
          <dgm:chMax val="0"/>
          <dgm:chPref val="0"/>
        </dgm:presLayoutVars>
      </dgm:prSet>
      <dgm:spPr/>
    </dgm:pt>
    <dgm:pt modelId="{C1D90541-4E12-4014-B6C6-65D4779ED24E}" type="pres">
      <dgm:prSet presAssocID="{F37FA8BD-AFB1-4122-9F79-33CC7AFF7B17}" presName="sibTrans" presStyleCnt="0"/>
      <dgm:spPr/>
    </dgm:pt>
    <dgm:pt modelId="{18D61776-6754-4DCD-AD47-2AC267B585EC}" type="pres">
      <dgm:prSet presAssocID="{A239866F-2430-491D-BBF1-7B6EA36EE6A6}" presName="compNode" presStyleCnt="0"/>
      <dgm:spPr/>
    </dgm:pt>
    <dgm:pt modelId="{518AF22E-04F8-423C-8B9C-18846E40578B}" type="pres">
      <dgm:prSet presAssocID="{A239866F-2430-491D-BBF1-7B6EA36EE6A6}" presName="bgRect" presStyleLbl="bgShp" presStyleIdx="2" presStyleCnt="3"/>
      <dgm:spPr/>
    </dgm:pt>
    <dgm:pt modelId="{52066E3E-E793-46F1-8FFB-4A9D59A5549C}" type="pres">
      <dgm:prSet presAssocID="{A239866F-2430-491D-BBF1-7B6EA36EE6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132342FB-FA54-47FF-891A-3304F515D5BF}" type="pres">
      <dgm:prSet presAssocID="{A239866F-2430-491D-BBF1-7B6EA36EE6A6}" presName="spaceRect" presStyleCnt="0"/>
      <dgm:spPr/>
    </dgm:pt>
    <dgm:pt modelId="{D0890A79-7E43-42BD-9DF1-2B138B3F4289}" type="pres">
      <dgm:prSet presAssocID="{A239866F-2430-491D-BBF1-7B6EA36EE6A6}" presName="parTx" presStyleLbl="revTx" presStyleIdx="2" presStyleCnt="3">
        <dgm:presLayoutVars>
          <dgm:chMax val="0"/>
          <dgm:chPref val="0"/>
        </dgm:presLayoutVars>
      </dgm:prSet>
      <dgm:spPr/>
    </dgm:pt>
  </dgm:ptLst>
  <dgm:cxnLst>
    <dgm:cxn modelId="{C5ACA45D-A20E-4100-A26C-A5E33714839B}" type="presOf" srcId="{802F2AFD-4153-4299-A70F-46D0149C526F}" destId="{EDA2D251-5FBC-4495-AC5E-A2835E4E1853}" srcOrd="0" destOrd="0" presId="urn:microsoft.com/office/officeart/2018/2/layout/IconVerticalSolidList"/>
    <dgm:cxn modelId="{03FD1070-C157-4AF2-84D6-611E77F15F81}" srcId="{91AD9A5A-8FBE-41C0-AC3F-DF6B9438AAA8}" destId="{802F2AFD-4153-4299-A70F-46D0149C526F}" srcOrd="1" destOrd="0" parTransId="{5B5228A4-D742-489D-8F42-8C2FCE396A4B}" sibTransId="{F37FA8BD-AFB1-4122-9F79-33CC7AFF7B17}"/>
    <dgm:cxn modelId="{64863C88-3999-4C1A-8214-738361395225}" srcId="{91AD9A5A-8FBE-41C0-AC3F-DF6B9438AAA8}" destId="{D7DA5109-4961-447A-96B0-409EF0B01120}" srcOrd="0" destOrd="0" parTransId="{8B525BD3-92BA-4E5E-B21D-BE50BB7176CA}" sibTransId="{465CF9F2-D73A-49E6-BEB7-FF8A0D0365EC}"/>
    <dgm:cxn modelId="{63F00CA9-0613-4137-BEBC-BA406E00F0CE}" type="presOf" srcId="{D7DA5109-4961-447A-96B0-409EF0B01120}" destId="{4A2489C8-341C-46C9-9EA8-9A701FC7CF17}" srcOrd="0" destOrd="0" presId="urn:microsoft.com/office/officeart/2018/2/layout/IconVerticalSolidList"/>
    <dgm:cxn modelId="{781700BD-62F7-407C-AC72-5C71A1F2E06D}" type="presOf" srcId="{A239866F-2430-491D-BBF1-7B6EA36EE6A6}" destId="{D0890A79-7E43-42BD-9DF1-2B138B3F4289}" srcOrd="0" destOrd="0" presId="urn:microsoft.com/office/officeart/2018/2/layout/IconVerticalSolidList"/>
    <dgm:cxn modelId="{4F5A17D0-6657-43B2-9484-F2A099C6CF15}" srcId="{91AD9A5A-8FBE-41C0-AC3F-DF6B9438AAA8}" destId="{A239866F-2430-491D-BBF1-7B6EA36EE6A6}" srcOrd="2" destOrd="0" parTransId="{FD46ACA2-0D40-4CBB-97F4-15F5E4068589}" sibTransId="{4979FD77-164E-4840-AB14-6EA3AD1F1C6D}"/>
    <dgm:cxn modelId="{7A28AED5-247A-494E-AC93-96C6E9B1CC1A}" type="presOf" srcId="{91AD9A5A-8FBE-41C0-AC3F-DF6B9438AAA8}" destId="{B0F11B14-A77B-4089-A399-31CA008F93F2}" srcOrd="0" destOrd="0" presId="urn:microsoft.com/office/officeart/2018/2/layout/IconVerticalSolidList"/>
    <dgm:cxn modelId="{782C2E27-2F0A-4258-8335-CF13C4B59D2B}" type="presParOf" srcId="{B0F11B14-A77B-4089-A399-31CA008F93F2}" destId="{613F0FFA-443A-4546-B20C-6482327288FD}" srcOrd="0" destOrd="0" presId="urn:microsoft.com/office/officeart/2018/2/layout/IconVerticalSolidList"/>
    <dgm:cxn modelId="{CE65ADED-E322-4DBE-B71F-02F16133BB1D}" type="presParOf" srcId="{613F0FFA-443A-4546-B20C-6482327288FD}" destId="{AAB5A9D0-1EDE-4714-AEE6-313B2BD5851D}" srcOrd="0" destOrd="0" presId="urn:microsoft.com/office/officeart/2018/2/layout/IconVerticalSolidList"/>
    <dgm:cxn modelId="{CC7711B3-17C5-4979-AF96-2BAE881BAD7A}" type="presParOf" srcId="{613F0FFA-443A-4546-B20C-6482327288FD}" destId="{DFF73005-C9DC-4C4D-8951-77E006AFA21C}" srcOrd="1" destOrd="0" presId="urn:microsoft.com/office/officeart/2018/2/layout/IconVerticalSolidList"/>
    <dgm:cxn modelId="{F0DE4C2C-2542-4DA8-AC27-58D34C2C13B9}" type="presParOf" srcId="{613F0FFA-443A-4546-B20C-6482327288FD}" destId="{8B11D5B3-1340-4C10-9D1F-9FE69BF9F2CA}" srcOrd="2" destOrd="0" presId="urn:microsoft.com/office/officeart/2018/2/layout/IconVerticalSolidList"/>
    <dgm:cxn modelId="{992B8A29-9716-4131-BB41-3C4D0BF8A622}" type="presParOf" srcId="{613F0FFA-443A-4546-B20C-6482327288FD}" destId="{4A2489C8-341C-46C9-9EA8-9A701FC7CF17}" srcOrd="3" destOrd="0" presId="urn:microsoft.com/office/officeart/2018/2/layout/IconVerticalSolidList"/>
    <dgm:cxn modelId="{8DC76B07-BB5F-4D6C-AB14-45117E7F2934}" type="presParOf" srcId="{B0F11B14-A77B-4089-A399-31CA008F93F2}" destId="{E030359B-9E3D-4AEC-8E9B-1EC082EF80BB}" srcOrd="1" destOrd="0" presId="urn:microsoft.com/office/officeart/2018/2/layout/IconVerticalSolidList"/>
    <dgm:cxn modelId="{ADC58AE1-1EA3-4372-80E9-CF1041FA9B19}" type="presParOf" srcId="{B0F11B14-A77B-4089-A399-31CA008F93F2}" destId="{EE0A742C-1152-48A8-8043-9139A0B78ED1}" srcOrd="2" destOrd="0" presId="urn:microsoft.com/office/officeart/2018/2/layout/IconVerticalSolidList"/>
    <dgm:cxn modelId="{64DD4D3E-40F4-43B9-8D62-AA0D7527FF6B}" type="presParOf" srcId="{EE0A742C-1152-48A8-8043-9139A0B78ED1}" destId="{4620F9D5-4353-4F55-B531-8A314A261AAF}" srcOrd="0" destOrd="0" presId="urn:microsoft.com/office/officeart/2018/2/layout/IconVerticalSolidList"/>
    <dgm:cxn modelId="{C9C40A0E-9ED5-4E57-9447-FECDF06131BE}" type="presParOf" srcId="{EE0A742C-1152-48A8-8043-9139A0B78ED1}" destId="{FE281467-9133-48A9-B823-18DAE59E1A72}" srcOrd="1" destOrd="0" presId="urn:microsoft.com/office/officeart/2018/2/layout/IconVerticalSolidList"/>
    <dgm:cxn modelId="{2F1A5095-1F6B-4E47-A231-DE4414E96AF9}" type="presParOf" srcId="{EE0A742C-1152-48A8-8043-9139A0B78ED1}" destId="{D9AE0CAA-DA10-4F99-B8B5-F1DB4AA8ABE1}" srcOrd="2" destOrd="0" presId="urn:microsoft.com/office/officeart/2018/2/layout/IconVerticalSolidList"/>
    <dgm:cxn modelId="{B22EC59B-6F17-44F2-8495-882EB900BAA7}" type="presParOf" srcId="{EE0A742C-1152-48A8-8043-9139A0B78ED1}" destId="{EDA2D251-5FBC-4495-AC5E-A2835E4E1853}" srcOrd="3" destOrd="0" presId="urn:microsoft.com/office/officeart/2018/2/layout/IconVerticalSolidList"/>
    <dgm:cxn modelId="{EEB50873-A968-4E84-81FC-07087D03E81D}" type="presParOf" srcId="{B0F11B14-A77B-4089-A399-31CA008F93F2}" destId="{C1D90541-4E12-4014-B6C6-65D4779ED24E}" srcOrd="3" destOrd="0" presId="urn:microsoft.com/office/officeart/2018/2/layout/IconVerticalSolidList"/>
    <dgm:cxn modelId="{2AE33FD3-AB0F-4720-98BC-B29ED1A1C06F}" type="presParOf" srcId="{B0F11B14-A77B-4089-A399-31CA008F93F2}" destId="{18D61776-6754-4DCD-AD47-2AC267B585EC}" srcOrd="4" destOrd="0" presId="urn:microsoft.com/office/officeart/2018/2/layout/IconVerticalSolidList"/>
    <dgm:cxn modelId="{A7799EE3-1E60-4978-90A2-B2A80E1B4C93}" type="presParOf" srcId="{18D61776-6754-4DCD-AD47-2AC267B585EC}" destId="{518AF22E-04F8-423C-8B9C-18846E40578B}" srcOrd="0" destOrd="0" presId="urn:microsoft.com/office/officeart/2018/2/layout/IconVerticalSolidList"/>
    <dgm:cxn modelId="{1204382F-3C1B-450D-B126-1214501CFB4F}" type="presParOf" srcId="{18D61776-6754-4DCD-AD47-2AC267B585EC}" destId="{52066E3E-E793-46F1-8FFB-4A9D59A5549C}" srcOrd="1" destOrd="0" presId="urn:microsoft.com/office/officeart/2018/2/layout/IconVerticalSolidList"/>
    <dgm:cxn modelId="{ADE79DA7-C97C-45BD-94F4-A223ED3D9634}" type="presParOf" srcId="{18D61776-6754-4DCD-AD47-2AC267B585EC}" destId="{132342FB-FA54-47FF-891A-3304F515D5BF}" srcOrd="2" destOrd="0" presId="urn:microsoft.com/office/officeart/2018/2/layout/IconVerticalSolidList"/>
    <dgm:cxn modelId="{D7D0D7CB-0038-4C9A-A952-12A0198D6547}" type="presParOf" srcId="{18D61776-6754-4DCD-AD47-2AC267B585EC}" destId="{D0890A79-7E43-42BD-9DF1-2B138B3F42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6B81DB-311A-476E-8815-B3F590CF118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266B6F-B018-4C87-A1C5-1FB46841DCA1}">
      <dgm:prSet/>
      <dgm:spPr/>
      <dgm:t>
        <a:bodyPr/>
        <a:lstStyle/>
        <a:p>
          <a:r>
            <a:rPr lang="en-GB"/>
            <a:t>In 2019, Travelodge made headlines as part of TripAdvisor’s fake review scandal.</a:t>
          </a:r>
          <a:endParaRPr lang="en-US"/>
        </a:p>
      </dgm:t>
    </dgm:pt>
    <dgm:pt modelId="{282B768A-1F0F-4358-87E1-16A5FAB768A4}" type="parTrans" cxnId="{DCDAC0FB-1D1A-4FC0-9D72-83FEADEFEE4C}">
      <dgm:prSet/>
      <dgm:spPr/>
      <dgm:t>
        <a:bodyPr/>
        <a:lstStyle/>
        <a:p>
          <a:endParaRPr lang="en-US"/>
        </a:p>
      </dgm:t>
    </dgm:pt>
    <dgm:pt modelId="{B0A5116D-2985-419D-941F-126DC4DC3359}" type="sibTrans" cxnId="{DCDAC0FB-1D1A-4FC0-9D72-83FEADEFEE4C}">
      <dgm:prSet/>
      <dgm:spPr/>
      <dgm:t>
        <a:bodyPr/>
        <a:lstStyle/>
        <a:p>
          <a:endParaRPr lang="en-US"/>
        </a:p>
      </dgm:t>
    </dgm:pt>
    <dgm:pt modelId="{028593A3-F630-4E11-B93E-F622663C71CC}">
      <dgm:prSet/>
      <dgm:spPr/>
      <dgm:t>
        <a:bodyPr/>
        <a:lstStyle/>
        <a:p>
          <a:r>
            <a:rPr lang="en-GB"/>
            <a:t>Some Travelodge hotels received hundreds of 5-star reviews</a:t>
          </a:r>
          <a:endParaRPr lang="en-US"/>
        </a:p>
      </dgm:t>
    </dgm:pt>
    <dgm:pt modelId="{E3F4B16C-7F49-4A66-8965-6819F43CC8B7}" type="parTrans" cxnId="{AEA99EC6-9222-4C52-869B-9E136F78E2E9}">
      <dgm:prSet/>
      <dgm:spPr/>
      <dgm:t>
        <a:bodyPr/>
        <a:lstStyle/>
        <a:p>
          <a:endParaRPr lang="en-US"/>
        </a:p>
      </dgm:t>
    </dgm:pt>
    <dgm:pt modelId="{CA9A8E74-D84B-411C-91F1-2EB93EED22DE}" type="sibTrans" cxnId="{AEA99EC6-9222-4C52-869B-9E136F78E2E9}">
      <dgm:prSet/>
      <dgm:spPr/>
      <dgm:t>
        <a:bodyPr/>
        <a:lstStyle/>
        <a:p>
          <a:endParaRPr lang="en-US"/>
        </a:p>
      </dgm:t>
    </dgm:pt>
    <dgm:pt modelId="{3C256C87-02B4-4724-ADF1-0DB481A4B973}">
      <dgm:prSet/>
      <dgm:spPr/>
      <dgm:t>
        <a:bodyPr/>
        <a:lstStyle/>
        <a:p>
          <a:r>
            <a:rPr lang="en-GB" b="0" i="0"/>
            <a:t>At two Travelodge hotels, almost half of the hundreds of 5-star reviews – 48% and 40% respectively – came from first-time contributors. In contrast the figure for once-only 3-star reviews was much lower.</a:t>
          </a:r>
          <a:endParaRPr lang="en-US"/>
        </a:p>
      </dgm:t>
    </dgm:pt>
    <dgm:pt modelId="{DA004106-A58C-41CC-B591-3D929D3C65E2}" type="parTrans" cxnId="{D9F81A81-CA2E-4393-8313-8D0F5263DC89}">
      <dgm:prSet/>
      <dgm:spPr/>
      <dgm:t>
        <a:bodyPr/>
        <a:lstStyle/>
        <a:p>
          <a:endParaRPr lang="en-US"/>
        </a:p>
      </dgm:t>
    </dgm:pt>
    <dgm:pt modelId="{E1CCAC49-52AA-497D-907C-531178DED487}" type="sibTrans" cxnId="{D9F81A81-CA2E-4393-8313-8D0F5263DC89}">
      <dgm:prSet/>
      <dgm:spPr/>
      <dgm:t>
        <a:bodyPr/>
        <a:lstStyle/>
        <a:p>
          <a:endParaRPr lang="en-US"/>
        </a:p>
      </dgm:t>
    </dgm:pt>
    <dgm:pt modelId="{064D8BFD-F1E5-4F1F-8EE5-90FD34AA2450}">
      <dgm:prSet/>
      <dgm:spPr/>
      <dgm:t>
        <a:bodyPr/>
        <a:lstStyle/>
        <a:p>
          <a:r>
            <a:rPr lang="en-GB" dirty="0"/>
            <a:t>A red warning badge is issued to warn travellers that reviews may have been manipulated by the business.</a:t>
          </a:r>
          <a:endParaRPr lang="en-US" dirty="0"/>
        </a:p>
      </dgm:t>
    </dgm:pt>
    <dgm:pt modelId="{35E94CAE-5F3E-4D73-9047-54495C1BF874}" type="parTrans" cxnId="{258BCF02-4298-428D-8036-39E5277D8DA9}">
      <dgm:prSet/>
      <dgm:spPr/>
      <dgm:t>
        <a:bodyPr/>
        <a:lstStyle/>
        <a:p>
          <a:endParaRPr lang="en-US"/>
        </a:p>
      </dgm:t>
    </dgm:pt>
    <dgm:pt modelId="{E2E9D432-7601-4D66-BB09-1883EAC7B274}" type="sibTrans" cxnId="{258BCF02-4298-428D-8036-39E5277D8DA9}">
      <dgm:prSet/>
      <dgm:spPr/>
      <dgm:t>
        <a:bodyPr/>
        <a:lstStyle/>
        <a:p>
          <a:endParaRPr lang="en-US"/>
        </a:p>
      </dgm:t>
    </dgm:pt>
    <dgm:pt modelId="{79A2F791-E74C-42E9-B55F-495AC61CB73C}" type="pres">
      <dgm:prSet presAssocID="{BB6B81DB-311A-476E-8815-B3F590CF118B}" presName="vert0" presStyleCnt="0">
        <dgm:presLayoutVars>
          <dgm:dir/>
          <dgm:animOne val="branch"/>
          <dgm:animLvl val="lvl"/>
        </dgm:presLayoutVars>
      </dgm:prSet>
      <dgm:spPr/>
    </dgm:pt>
    <dgm:pt modelId="{2F8F3927-A2B7-4E48-B380-6BBF3CD26DAD}" type="pres">
      <dgm:prSet presAssocID="{46266B6F-B018-4C87-A1C5-1FB46841DCA1}" presName="thickLine" presStyleLbl="alignNode1" presStyleIdx="0" presStyleCnt="4"/>
      <dgm:spPr/>
    </dgm:pt>
    <dgm:pt modelId="{73D91351-26BC-4F3E-85CB-4DEB3DC6DA6D}" type="pres">
      <dgm:prSet presAssocID="{46266B6F-B018-4C87-A1C5-1FB46841DCA1}" presName="horz1" presStyleCnt="0"/>
      <dgm:spPr/>
    </dgm:pt>
    <dgm:pt modelId="{AF285EE4-A762-4E58-A81A-05C8BA81E51F}" type="pres">
      <dgm:prSet presAssocID="{46266B6F-B018-4C87-A1C5-1FB46841DCA1}" presName="tx1" presStyleLbl="revTx" presStyleIdx="0" presStyleCnt="4"/>
      <dgm:spPr/>
    </dgm:pt>
    <dgm:pt modelId="{EA311BEA-1388-4B18-B3E3-02DF9BED8D74}" type="pres">
      <dgm:prSet presAssocID="{46266B6F-B018-4C87-A1C5-1FB46841DCA1}" presName="vert1" presStyleCnt="0"/>
      <dgm:spPr/>
    </dgm:pt>
    <dgm:pt modelId="{71231BDA-87A2-434C-B110-B659E9727079}" type="pres">
      <dgm:prSet presAssocID="{028593A3-F630-4E11-B93E-F622663C71CC}" presName="thickLine" presStyleLbl="alignNode1" presStyleIdx="1" presStyleCnt="4"/>
      <dgm:spPr/>
    </dgm:pt>
    <dgm:pt modelId="{30E55BAC-FC38-49E6-9364-96713E1A0124}" type="pres">
      <dgm:prSet presAssocID="{028593A3-F630-4E11-B93E-F622663C71CC}" presName="horz1" presStyleCnt="0"/>
      <dgm:spPr/>
    </dgm:pt>
    <dgm:pt modelId="{A83F27AE-47B5-4F55-80EC-096F50B85EB6}" type="pres">
      <dgm:prSet presAssocID="{028593A3-F630-4E11-B93E-F622663C71CC}" presName="tx1" presStyleLbl="revTx" presStyleIdx="1" presStyleCnt="4"/>
      <dgm:spPr/>
    </dgm:pt>
    <dgm:pt modelId="{2A533E38-6845-47E8-AA8A-9889A6A9985C}" type="pres">
      <dgm:prSet presAssocID="{028593A3-F630-4E11-B93E-F622663C71CC}" presName="vert1" presStyleCnt="0"/>
      <dgm:spPr/>
    </dgm:pt>
    <dgm:pt modelId="{D92B7A86-906F-4967-960F-1255C7306984}" type="pres">
      <dgm:prSet presAssocID="{3C256C87-02B4-4724-ADF1-0DB481A4B973}" presName="thickLine" presStyleLbl="alignNode1" presStyleIdx="2" presStyleCnt="4"/>
      <dgm:spPr/>
    </dgm:pt>
    <dgm:pt modelId="{74487863-1048-470C-A35B-A49AB2F3AD8B}" type="pres">
      <dgm:prSet presAssocID="{3C256C87-02B4-4724-ADF1-0DB481A4B973}" presName="horz1" presStyleCnt="0"/>
      <dgm:spPr/>
    </dgm:pt>
    <dgm:pt modelId="{6A16EF33-D956-4660-AE6E-8B4268B10355}" type="pres">
      <dgm:prSet presAssocID="{3C256C87-02B4-4724-ADF1-0DB481A4B973}" presName="tx1" presStyleLbl="revTx" presStyleIdx="2" presStyleCnt="4"/>
      <dgm:spPr/>
    </dgm:pt>
    <dgm:pt modelId="{E68EB723-5918-42B3-9CC7-FB3725B3F5B6}" type="pres">
      <dgm:prSet presAssocID="{3C256C87-02B4-4724-ADF1-0DB481A4B973}" presName="vert1" presStyleCnt="0"/>
      <dgm:spPr/>
    </dgm:pt>
    <dgm:pt modelId="{D76AF189-356B-4AE0-B337-EC332F30DC8E}" type="pres">
      <dgm:prSet presAssocID="{064D8BFD-F1E5-4F1F-8EE5-90FD34AA2450}" presName="thickLine" presStyleLbl="alignNode1" presStyleIdx="3" presStyleCnt="4"/>
      <dgm:spPr/>
    </dgm:pt>
    <dgm:pt modelId="{87A3559E-2876-4F4A-B675-C6A77FBB320E}" type="pres">
      <dgm:prSet presAssocID="{064D8BFD-F1E5-4F1F-8EE5-90FD34AA2450}" presName="horz1" presStyleCnt="0"/>
      <dgm:spPr/>
    </dgm:pt>
    <dgm:pt modelId="{9E2BFF6E-AB59-4FD2-8768-3CAFCE9E12B0}" type="pres">
      <dgm:prSet presAssocID="{064D8BFD-F1E5-4F1F-8EE5-90FD34AA2450}" presName="tx1" presStyleLbl="revTx" presStyleIdx="3" presStyleCnt="4"/>
      <dgm:spPr/>
    </dgm:pt>
    <dgm:pt modelId="{F885D27C-BBF7-452B-965F-BCE96BFE8AB6}" type="pres">
      <dgm:prSet presAssocID="{064D8BFD-F1E5-4F1F-8EE5-90FD34AA2450}" presName="vert1" presStyleCnt="0"/>
      <dgm:spPr/>
    </dgm:pt>
  </dgm:ptLst>
  <dgm:cxnLst>
    <dgm:cxn modelId="{258BCF02-4298-428D-8036-39E5277D8DA9}" srcId="{BB6B81DB-311A-476E-8815-B3F590CF118B}" destId="{064D8BFD-F1E5-4F1F-8EE5-90FD34AA2450}" srcOrd="3" destOrd="0" parTransId="{35E94CAE-5F3E-4D73-9047-54495C1BF874}" sibTransId="{E2E9D432-7601-4D66-BB09-1883EAC7B274}"/>
    <dgm:cxn modelId="{9A78090A-5B57-4207-863B-AB303D8D9C37}" type="presOf" srcId="{3C256C87-02B4-4724-ADF1-0DB481A4B973}" destId="{6A16EF33-D956-4660-AE6E-8B4268B10355}" srcOrd="0" destOrd="0" presId="urn:microsoft.com/office/officeart/2008/layout/LinedList"/>
    <dgm:cxn modelId="{6E95F76E-CE8A-4D00-AD0F-1AFC48E06858}" type="presOf" srcId="{46266B6F-B018-4C87-A1C5-1FB46841DCA1}" destId="{AF285EE4-A762-4E58-A81A-05C8BA81E51F}" srcOrd="0" destOrd="0" presId="urn:microsoft.com/office/officeart/2008/layout/LinedList"/>
    <dgm:cxn modelId="{D9F81A81-CA2E-4393-8313-8D0F5263DC89}" srcId="{BB6B81DB-311A-476E-8815-B3F590CF118B}" destId="{3C256C87-02B4-4724-ADF1-0DB481A4B973}" srcOrd="2" destOrd="0" parTransId="{DA004106-A58C-41CC-B591-3D929D3C65E2}" sibTransId="{E1CCAC49-52AA-497D-907C-531178DED487}"/>
    <dgm:cxn modelId="{B2487286-A916-431B-9E85-A58ADCA1DB73}" type="presOf" srcId="{064D8BFD-F1E5-4F1F-8EE5-90FD34AA2450}" destId="{9E2BFF6E-AB59-4FD2-8768-3CAFCE9E12B0}" srcOrd="0" destOrd="0" presId="urn:microsoft.com/office/officeart/2008/layout/LinedList"/>
    <dgm:cxn modelId="{CFB64894-2542-4A1D-9871-7E5774810298}" type="presOf" srcId="{028593A3-F630-4E11-B93E-F622663C71CC}" destId="{A83F27AE-47B5-4F55-80EC-096F50B85EB6}" srcOrd="0" destOrd="0" presId="urn:microsoft.com/office/officeart/2008/layout/LinedList"/>
    <dgm:cxn modelId="{D88671A5-D163-4F22-A864-FFDC0F60265F}" type="presOf" srcId="{BB6B81DB-311A-476E-8815-B3F590CF118B}" destId="{79A2F791-E74C-42E9-B55F-495AC61CB73C}" srcOrd="0" destOrd="0" presId="urn:microsoft.com/office/officeart/2008/layout/LinedList"/>
    <dgm:cxn modelId="{AEA99EC6-9222-4C52-869B-9E136F78E2E9}" srcId="{BB6B81DB-311A-476E-8815-B3F590CF118B}" destId="{028593A3-F630-4E11-B93E-F622663C71CC}" srcOrd="1" destOrd="0" parTransId="{E3F4B16C-7F49-4A66-8965-6819F43CC8B7}" sibTransId="{CA9A8E74-D84B-411C-91F1-2EB93EED22DE}"/>
    <dgm:cxn modelId="{DCDAC0FB-1D1A-4FC0-9D72-83FEADEFEE4C}" srcId="{BB6B81DB-311A-476E-8815-B3F590CF118B}" destId="{46266B6F-B018-4C87-A1C5-1FB46841DCA1}" srcOrd="0" destOrd="0" parTransId="{282B768A-1F0F-4358-87E1-16A5FAB768A4}" sibTransId="{B0A5116D-2985-419D-941F-126DC4DC3359}"/>
    <dgm:cxn modelId="{017675DD-025E-4BBF-A398-07EDC1AB0C45}" type="presParOf" srcId="{79A2F791-E74C-42E9-B55F-495AC61CB73C}" destId="{2F8F3927-A2B7-4E48-B380-6BBF3CD26DAD}" srcOrd="0" destOrd="0" presId="urn:microsoft.com/office/officeart/2008/layout/LinedList"/>
    <dgm:cxn modelId="{3E40D677-87C4-4F39-A099-AA5E8BA1A7CB}" type="presParOf" srcId="{79A2F791-E74C-42E9-B55F-495AC61CB73C}" destId="{73D91351-26BC-4F3E-85CB-4DEB3DC6DA6D}" srcOrd="1" destOrd="0" presId="urn:microsoft.com/office/officeart/2008/layout/LinedList"/>
    <dgm:cxn modelId="{66FBB09B-CB70-4593-886F-1BD217F2C85E}" type="presParOf" srcId="{73D91351-26BC-4F3E-85CB-4DEB3DC6DA6D}" destId="{AF285EE4-A762-4E58-A81A-05C8BA81E51F}" srcOrd="0" destOrd="0" presId="urn:microsoft.com/office/officeart/2008/layout/LinedList"/>
    <dgm:cxn modelId="{E05A4340-3542-4B17-9FF8-4BAF5607EBFA}" type="presParOf" srcId="{73D91351-26BC-4F3E-85CB-4DEB3DC6DA6D}" destId="{EA311BEA-1388-4B18-B3E3-02DF9BED8D74}" srcOrd="1" destOrd="0" presId="urn:microsoft.com/office/officeart/2008/layout/LinedList"/>
    <dgm:cxn modelId="{86D871DE-3C02-4B47-98AC-EC2EEDF76288}" type="presParOf" srcId="{79A2F791-E74C-42E9-B55F-495AC61CB73C}" destId="{71231BDA-87A2-434C-B110-B659E9727079}" srcOrd="2" destOrd="0" presId="urn:microsoft.com/office/officeart/2008/layout/LinedList"/>
    <dgm:cxn modelId="{7BAD692B-32A8-41CB-A36E-FEEB65B30734}" type="presParOf" srcId="{79A2F791-E74C-42E9-B55F-495AC61CB73C}" destId="{30E55BAC-FC38-49E6-9364-96713E1A0124}" srcOrd="3" destOrd="0" presId="urn:microsoft.com/office/officeart/2008/layout/LinedList"/>
    <dgm:cxn modelId="{36C6546E-FA82-47DE-A4B6-10F5105EBB31}" type="presParOf" srcId="{30E55BAC-FC38-49E6-9364-96713E1A0124}" destId="{A83F27AE-47B5-4F55-80EC-096F50B85EB6}" srcOrd="0" destOrd="0" presId="urn:microsoft.com/office/officeart/2008/layout/LinedList"/>
    <dgm:cxn modelId="{C704E3E5-5244-43F0-8083-4730DF875093}" type="presParOf" srcId="{30E55BAC-FC38-49E6-9364-96713E1A0124}" destId="{2A533E38-6845-47E8-AA8A-9889A6A9985C}" srcOrd="1" destOrd="0" presId="urn:microsoft.com/office/officeart/2008/layout/LinedList"/>
    <dgm:cxn modelId="{705A8AC8-712D-4AF9-9D93-B6A3E183DC88}" type="presParOf" srcId="{79A2F791-E74C-42E9-B55F-495AC61CB73C}" destId="{D92B7A86-906F-4967-960F-1255C7306984}" srcOrd="4" destOrd="0" presId="urn:microsoft.com/office/officeart/2008/layout/LinedList"/>
    <dgm:cxn modelId="{C4C32678-27DD-4D56-9409-6243DF177446}" type="presParOf" srcId="{79A2F791-E74C-42E9-B55F-495AC61CB73C}" destId="{74487863-1048-470C-A35B-A49AB2F3AD8B}" srcOrd="5" destOrd="0" presId="urn:microsoft.com/office/officeart/2008/layout/LinedList"/>
    <dgm:cxn modelId="{103E9BCD-1060-403D-B41D-E3647F37DE1E}" type="presParOf" srcId="{74487863-1048-470C-A35B-A49AB2F3AD8B}" destId="{6A16EF33-D956-4660-AE6E-8B4268B10355}" srcOrd="0" destOrd="0" presId="urn:microsoft.com/office/officeart/2008/layout/LinedList"/>
    <dgm:cxn modelId="{8A35F64D-FEDA-4A29-84B8-CBD3640485AB}" type="presParOf" srcId="{74487863-1048-470C-A35B-A49AB2F3AD8B}" destId="{E68EB723-5918-42B3-9CC7-FB3725B3F5B6}" srcOrd="1" destOrd="0" presId="urn:microsoft.com/office/officeart/2008/layout/LinedList"/>
    <dgm:cxn modelId="{97CAF1FE-C7BC-44D0-9B3D-3C319D637DB1}" type="presParOf" srcId="{79A2F791-E74C-42E9-B55F-495AC61CB73C}" destId="{D76AF189-356B-4AE0-B337-EC332F30DC8E}" srcOrd="6" destOrd="0" presId="urn:microsoft.com/office/officeart/2008/layout/LinedList"/>
    <dgm:cxn modelId="{F4AEB201-D081-4FAE-9E4A-C49C2383D8C1}" type="presParOf" srcId="{79A2F791-E74C-42E9-B55F-495AC61CB73C}" destId="{87A3559E-2876-4F4A-B675-C6A77FBB320E}" srcOrd="7" destOrd="0" presId="urn:microsoft.com/office/officeart/2008/layout/LinedList"/>
    <dgm:cxn modelId="{EE1DCEE6-9186-4710-83F3-7CD265388234}" type="presParOf" srcId="{87A3559E-2876-4F4A-B675-C6A77FBB320E}" destId="{9E2BFF6E-AB59-4FD2-8768-3CAFCE9E12B0}" srcOrd="0" destOrd="0" presId="urn:microsoft.com/office/officeart/2008/layout/LinedList"/>
    <dgm:cxn modelId="{183955D0-601C-426D-854C-D44CB9BE6E49}" type="presParOf" srcId="{87A3559E-2876-4F4A-B675-C6A77FBB320E}" destId="{F885D27C-BBF7-452B-965F-BCE96BFE8A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13ED7-4B51-4C17-84E9-13345CDE8923}">
      <dsp:nvSpPr>
        <dsp:cNvPr id="0" name=""/>
        <dsp:cNvSpPr/>
      </dsp:nvSpPr>
      <dsp:spPr>
        <a:xfrm>
          <a:off x="0" y="1842"/>
          <a:ext cx="39266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D97AE9-6757-4238-927D-0902BE4BF82F}">
      <dsp:nvSpPr>
        <dsp:cNvPr id="0" name=""/>
        <dsp:cNvSpPr/>
      </dsp:nvSpPr>
      <dsp:spPr>
        <a:xfrm>
          <a:off x="0" y="1842"/>
          <a:ext cx="392661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TripAdvisor</a:t>
          </a:r>
          <a:r>
            <a:rPr lang="en-GB" sz="1600" kern="1200"/>
            <a:t> is a website that contains advice, opinions, reviews and information on travel destinations and related products and services worldwide.</a:t>
          </a:r>
          <a:endParaRPr lang="en-US" sz="1600" kern="1200"/>
        </a:p>
      </dsp:txBody>
      <dsp:txXfrm>
        <a:off x="0" y="1842"/>
        <a:ext cx="3926618" cy="1256441"/>
      </dsp:txXfrm>
    </dsp:sp>
    <dsp:sp modelId="{DDFF074B-3B55-438D-96E3-3E713540D4DC}">
      <dsp:nvSpPr>
        <dsp:cNvPr id="0" name=""/>
        <dsp:cNvSpPr/>
      </dsp:nvSpPr>
      <dsp:spPr>
        <a:xfrm>
          <a:off x="0" y="1258284"/>
          <a:ext cx="39266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AB4389D-D9DE-4C84-B320-50EAD8ACA0C2}">
      <dsp:nvSpPr>
        <dsp:cNvPr id="0" name=""/>
        <dsp:cNvSpPr/>
      </dsp:nvSpPr>
      <dsp:spPr>
        <a:xfrm>
          <a:off x="0" y="1258284"/>
          <a:ext cx="392661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Its main purpose is to </a:t>
          </a:r>
          <a:r>
            <a:rPr lang="en-GB" sz="1600" b="0" i="0" kern="1200"/>
            <a:t>assist customers in gathering travel information, posting reviews and opinions of travel-related content and engaging in interactive travel forums.</a:t>
          </a:r>
          <a:endParaRPr lang="en-US" sz="1600" kern="1200"/>
        </a:p>
      </dsp:txBody>
      <dsp:txXfrm>
        <a:off x="0" y="1258284"/>
        <a:ext cx="3926618" cy="1256441"/>
      </dsp:txXfrm>
    </dsp:sp>
    <dsp:sp modelId="{3636D2EC-7D7C-4B97-81FB-E0A4FEF7446A}">
      <dsp:nvSpPr>
        <dsp:cNvPr id="0" name=""/>
        <dsp:cNvSpPr/>
      </dsp:nvSpPr>
      <dsp:spPr>
        <a:xfrm>
          <a:off x="0" y="2514725"/>
          <a:ext cx="39266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B258D72-B68E-4305-8F8C-83961D176F8E}">
      <dsp:nvSpPr>
        <dsp:cNvPr id="0" name=""/>
        <dsp:cNvSpPr/>
      </dsp:nvSpPr>
      <dsp:spPr>
        <a:xfrm>
          <a:off x="0" y="2514725"/>
          <a:ext cx="3926618" cy="1256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TripAdvisor </a:t>
          </a:r>
          <a:r>
            <a:rPr lang="en-GB" sz="1600" b="0" i="0" kern="1200"/>
            <a:t>“Traveller Ranking”: ranks places of interest and/or tour operators on TripAdvisor, based on traveller reviews in accordance with the Popularity Index, using the same method as stated above.</a:t>
          </a:r>
          <a:endParaRPr lang="en-US" sz="1600" kern="1200"/>
        </a:p>
      </dsp:txBody>
      <dsp:txXfrm>
        <a:off x="0" y="2514725"/>
        <a:ext cx="3926618" cy="1256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5A9D0-1EDE-4714-AEE6-313B2BD5851D}">
      <dsp:nvSpPr>
        <dsp:cNvPr id="0" name=""/>
        <dsp:cNvSpPr/>
      </dsp:nvSpPr>
      <dsp:spPr>
        <a:xfrm>
          <a:off x="0" y="53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73005-C9DC-4C4D-8951-77E006AFA21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489C8-341C-46C9-9EA8-9A701FC7CF17}">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b="0" i="0" kern="1200" dirty="0"/>
            <a:t>It comes down to one simple fact: consumers trust other consumers.</a:t>
          </a:r>
          <a:endParaRPr lang="en-US" sz="2500" b="0" kern="1200" dirty="0"/>
        </a:p>
      </dsp:txBody>
      <dsp:txXfrm>
        <a:off x="1435590" y="531"/>
        <a:ext cx="6451109" cy="1242935"/>
      </dsp:txXfrm>
    </dsp:sp>
    <dsp:sp modelId="{4620F9D5-4353-4F55-B531-8A314A261AAF}">
      <dsp:nvSpPr>
        <dsp:cNvPr id="0" name=""/>
        <dsp:cNvSpPr/>
      </dsp:nvSpPr>
      <dsp:spPr>
        <a:xfrm>
          <a:off x="0" y="1554201"/>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281467-9133-48A9-B823-18DAE59E1A7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2D251-5FBC-4495-AC5E-A2835E4E1853}">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i="0" kern="1200" dirty="0"/>
            <a:t>Your volume of TripAdvisor reviews impacts your competitive positioning</a:t>
          </a:r>
          <a:endParaRPr lang="en-US" sz="2500" kern="1200" dirty="0"/>
        </a:p>
      </dsp:txBody>
      <dsp:txXfrm>
        <a:off x="1435590" y="1554201"/>
        <a:ext cx="6451109" cy="1242935"/>
      </dsp:txXfrm>
    </dsp:sp>
    <dsp:sp modelId="{518AF22E-04F8-423C-8B9C-18846E40578B}">
      <dsp:nvSpPr>
        <dsp:cNvPr id="0" name=""/>
        <dsp:cNvSpPr/>
      </dsp:nvSpPr>
      <dsp:spPr>
        <a:xfrm>
          <a:off x="0" y="3107870"/>
          <a:ext cx="78867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66E3E-E793-46F1-8FFB-4A9D59A5549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90A79-7E43-42BD-9DF1-2B138B3F4289}">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ctr" defTabSz="1111250">
            <a:lnSpc>
              <a:spcPct val="100000"/>
            </a:lnSpc>
            <a:spcBef>
              <a:spcPct val="0"/>
            </a:spcBef>
            <a:spcAft>
              <a:spcPct val="35000"/>
            </a:spcAft>
            <a:buNone/>
          </a:pPr>
          <a:r>
            <a:rPr lang="en-GB" sz="2500" i="0" kern="1200" dirty="0"/>
            <a:t>Negative reviews always outweigh positive ones: which is why responding is critical</a:t>
          </a:r>
          <a:endParaRPr lang="en-US" sz="2500" kern="1200" dirty="0"/>
        </a:p>
      </dsp:txBody>
      <dsp:txXfrm>
        <a:off x="1435590" y="3107870"/>
        <a:ext cx="64511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F3927-A2B7-4E48-B380-6BBF3CD26DAD}">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285EE4-A762-4E58-A81A-05C8BA81E51F}">
      <dsp:nvSpPr>
        <dsp:cNvPr id="0" name=""/>
        <dsp:cNvSpPr/>
      </dsp:nvSpPr>
      <dsp:spPr>
        <a:xfrm>
          <a:off x="0" y="0"/>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 2019, Travelodge made headlines as part of TripAdvisor’s fake review scandal.</a:t>
          </a:r>
          <a:endParaRPr lang="en-US" sz="2100" kern="1200"/>
        </a:p>
      </dsp:txBody>
      <dsp:txXfrm>
        <a:off x="0" y="0"/>
        <a:ext cx="7886700" cy="1174491"/>
      </dsp:txXfrm>
    </dsp:sp>
    <dsp:sp modelId="{71231BDA-87A2-434C-B110-B659E9727079}">
      <dsp:nvSpPr>
        <dsp:cNvPr id="0" name=""/>
        <dsp:cNvSpPr/>
      </dsp:nvSpPr>
      <dsp:spPr>
        <a:xfrm>
          <a:off x="0" y="117449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F27AE-47B5-4F55-80EC-096F50B85EB6}">
      <dsp:nvSpPr>
        <dsp:cNvPr id="0" name=""/>
        <dsp:cNvSpPr/>
      </dsp:nvSpPr>
      <dsp:spPr>
        <a:xfrm>
          <a:off x="0" y="1174491"/>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Some Travelodge hotels received hundreds of 5-star reviews</a:t>
          </a:r>
          <a:endParaRPr lang="en-US" sz="2100" kern="1200"/>
        </a:p>
      </dsp:txBody>
      <dsp:txXfrm>
        <a:off x="0" y="1174491"/>
        <a:ext cx="7886700" cy="1174491"/>
      </dsp:txXfrm>
    </dsp:sp>
    <dsp:sp modelId="{D92B7A86-906F-4967-960F-1255C7306984}">
      <dsp:nvSpPr>
        <dsp:cNvPr id="0" name=""/>
        <dsp:cNvSpPr/>
      </dsp:nvSpPr>
      <dsp:spPr>
        <a:xfrm>
          <a:off x="0" y="2348982"/>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6EF33-D956-4660-AE6E-8B4268B10355}">
      <dsp:nvSpPr>
        <dsp:cNvPr id="0" name=""/>
        <dsp:cNvSpPr/>
      </dsp:nvSpPr>
      <dsp:spPr>
        <a:xfrm>
          <a:off x="0" y="2348982"/>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At two Travelodge hotels, almost half of the hundreds of 5-star reviews – 48% and 40% respectively – came from first-time contributors. In contrast the figure for once-only 3-star reviews was much lower.</a:t>
          </a:r>
          <a:endParaRPr lang="en-US" sz="2100" kern="1200"/>
        </a:p>
      </dsp:txBody>
      <dsp:txXfrm>
        <a:off x="0" y="2348982"/>
        <a:ext cx="7886700" cy="1174491"/>
      </dsp:txXfrm>
    </dsp:sp>
    <dsp:sp modelId="{D76AF189-356B-4AE0-B337-EC332F30DC8E}">
      <dsp:nvSpPr>
        <dsp:cNvPr id="0" name=""/>
        <dsp:cNvSpPr/>
      </dsp:nvSpPr>
      <dsp:spPr>
        <a:xfrm>
          <a:off x="0" y="352347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BFF6E-AB59-4FD2-8768-3CAFCE9E12B0}">
      <dsp:nvSpPr>
        <dsp:cNvPr id="0" name=""/>
        <dsp:cNvSpPr/>
      </dsp:nvSpPr>
      <dsp:spPr>
        <a:xfrm>
          <a:off x="0" y="3523473"/>
          <a:ext cx="7886700" cy="1174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 red warning badge is issued to warn travellers that reviews may have been manipulated by the business.</a:t>
          </a:r>
          <a:endParaRPr lang="en-US" sz="2100" kern="1200" dirty="0"/>
        </a:p>
      </dsp:txBody>
      <dsp:txXfrm>
        <a:off x="0" y="3523473"/>
        <a:ext cx="7886700" cy="11744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CC9E45-7E8F-4CE7-BF95-B6D7A3203536}"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EC008-0B91-40AD-9825-687341AE31BB}" type="slidenum">
              <a:rPr lang="en-GB" smtClean="0"/>
              <a:t>‹#›</a:t>
            </a:fld>
            <a:endParaRPr lang="en-GB"/>
          </a:p>
        </p:txBody>
      </p:sp>
    </p:spTree>
    <p:extLst>
      <p:ext uri="{BB962C8B-B14F-4D97-AF65-F5344CB8AC3E}">
        <p14:creationId xmlns:p14="http://schemas.microsoft.com/office/powerpoint/2010/main" val="99980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zeeabsolute.com/hotel-review-management-software.php"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EA2DC1-ED92-4CE3-BD6B-DA397AE0D1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749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Ask the group what they remember before revealing the list </a:t>
            </a:r>
          </a:p>
          <a:p>
            <a:endParaRPr lang="en-GB" dirty="0"/>
          </a:p>
          <a:p>
            <a:r>
              <a:rPr lang="en-GB" dirty="0"/>
              <a:t>Get engagement from the start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-online/offline</a:t>
            </a:r>
          </a:p>
          <a:p>
            <a:r>
              <a:rPr lang="en-GB" dirty="0"/>
              <a:t>-word-of-mouth, emails, surveys, online (TripAdvisor, third-party booking channels like Booking.com, Expedia, Hotels.com), Google Business Profile etc.</a:t>
            </a:r>
          </a:p>
          <a:p>
            <a:r>
              <a:rPr lang="en-GB" b="1" dirty="0"/>
              <a:t>Answers can include:</a:t>
            </a:r>
          </a:p>
          <a:p>
            <a:pPr marL="171450" indent="-171450">
              <a:buFontTx/>
              <a:buChar char="-"/>
            </a:pPr>
            <a:r>
              <a:rPr lang="en-GB" b="0" dirty="0"/>
              <a:t>TripAdvisor </a:t>
            </a:r>
          </a:p>
          <a:p>
            <a:pPr marL="171450" indent="-171450">
              <a:buFontTx/>
              <a:buChar char="-"/>
            </a:pPr>
            <a:r>
              <a:rPr lang="en-GB" b="0" dirty="0"/>
              <a:t>Google reviews </a:t>
            </a:r>
          </a:p>
          <a:p>
            <a:pPr marL="171450" indent="-171450">
              <a:buFontTx/>
              <a:buChar char="-"/>
            </a:pPr>
            <a:r>
              <a:rPr lang="en-GB" b="0" dirty="0"/>
              <a:t>Company website</a:t>
            </a:r>
          </a:p>
          <a:p>
            <a:pPr marL="171450" indent="-171450">
              <a:buFontTx/>
              <a:buChar char="-"/>
            </a:pPr>
            <a:r>
              <a:rPr lang="en-GB" b="0" dirty="0"/>
              <a:t>Booking.com </a:t>
            </a:r>
          </a:p>
          <a:p>
            <a:pPr marL="171450" indent="-171450">
              <a:buFontTx/>
              <a:buChar char="-"/>
            </a:pPr>
            <a:r>
              <a:rPr lang="en-GB" b="0" dirty="0"/>
              <a:t>Could be a guest book left in the reception of a hotel </a:t>
            </a:r>
          </a:p>
          <a:p>
            <a:pPr marL="171450" indent="-171450">
              <a:buFontTx/>
              <a:buChar char="-"/>
            </a:pPr>
            <a:r>
              <a:rPr lang="en-GB" b="0" dirty="0"/>
              <a:t>Could be a feedback card left in a hotel room</a:t>
            </a:r>
          </a:p>
          <a:p>
            <a:pPr marL="171450" indent="-171450">
              <a:buFontTx/>
              <a:buChar char="-"/>
            </a:pPr>
            <a:endParaRPr lang="en-GB" b="1" dirty="0"/>
          </a:p>
        </p:txBody>
      </p:sp>
      <p:sp>
        <p:nvSpPr>
          <p:cNvPr id="4" name="Slide Number Placeholder 3"/>
          <p:cNvSpPr>
            <a:spLocks noGrp="1"/>
          </p:cNvSpPr>
          <p:nvPr>
            <p:ph type="sldNum" sz="quarter" idx="5"/>
          </p:nvPr>
        </p:nvSpPr>
        <p:spPr/>
        <p:txBody>
          <a:bodyPr/>
          <a:lstStyle/>
          <a:p>
            <a:fld id="{5D9EC008-0B91-40AD-9825-687341AE31BB}" type="slidenum">
              <a:rPr lang="en-GB" smtClean="0"/>
              <a:t>5</a:t>
            </a:fld>
            <a:endParaRPr lang="en-GB"/>
          </a:p>
        </p:txBody>
      </p:sp>
    </p:spTree>
    <p:extLst>
      <p:ext uri="{BB962C8B-B14F-4D97-AF65-F5344CB8AC3E}">
        <p14:creationId xmlns:p14="http://schemas.microsoft.com/office/powerpoint/2010/main" val="206027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Hotel Review Management Software | Improve your Online Reputation (ezeeabsolute.com)</a:t>
            </a:r>
            <a:r>
              <a:rPr lang="en-GB" dirty="0"/>
              <a:t> </a:t>
            </a:r>
          </a:p>
        </p:txBody>
      </p:sp>
      <p:sp>
        <p:nvSpPr>
          <p:cNvPr id="4" name="Slide Number Placeholder 3"/>
          <p:cNvSpPr>
            <a:spLocks noGrp="1"/>
          </p:cNvSpPr>
          <p:nvPr>
            <p:ph type="sldNum" sz="quarter" idx="5"/>
          </p:nvPr>
        </p:nvSpPr>
        <p:spPr/>
        <p:txBody>
          <a:bodyPr/>
          <a:lstStyle/>
          <a:p>
            <a:fld id="{5D9EC008-0B91-40AD-9825-687341AE31BB}" type="slidenum">
              <a:rPr lang="en-GB" smtClean="0"/>
              <a:t>7</a:t>
            </a:fld>
            <a:endParaRPr lang="en-GB"/>
          </a:p>
        </p:txBody>
      </p:sp>
    </p:spTree>
    <p:extLst>
      <p:ext uri="{BB962C8B-B14F-4D97-AF65-F5344CB8AC3E}">
        <p14:creationId xmlns:p14="http://schemas.microsoft.com/office/powerpoint/2010/main" val="1368494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students consider both online and offline reputation </a:t>
            </a:r>
          </a:p>
          <a:p>
            <a:endParaRPr lang="en-GB" dirty="0"/>
          </a:p>
          <a:p>
            <a:r>
              <a:rPr lang="en-GB" dirty="0"/>
              <a:t>But especially online reputation as this is essentially what we use most know when making a decision on what to buy, where to stay, where to visit. </a:t>
            </a:r>
          </a:p>
        </p:txBody>
      </p:sp>
      <p:sp>
        <p:nvSpPr>
          <p:cNvPr id="4" name="Slide Number Placeholder 3"/>
          <p:cNvSpPr>
            <a:spLocks noGrp="1"/>
          </p:cNvSpPr>
          <p:nvPr>
            <p:ph type="sldNum" sz="quarter" idx="5"/>
          </p:nvPr>
        </p:nvSpPr>
        <p:spPr/>
        <p:txBody>
          <a:bodyPr/>
          <a:lstStyle/>
          <a:p>
            <a:fld id="{5D9EC008-0B91-40AD-9825-687341AE31BB}" type="slidenum">
              <a:rPr lang="en-GB" smtClean="0"/>
              <a:t>8</a:t>
            </a:fld>
            <a:endParaRPr lang="en-GB"/>
          </a:p>
        </p:txBody>
      </p:sp>
    </p:spTree>
    <p:extLst>
      <p:ext uri="{BB962C8B-B14F-4D97-AF65-F5344CB8AC3E}">
        <p14:creationId xmlns:p14="http://schemas.microsoft.com/office/powerpoint/2010/main" val="1964847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get discussions around:</a:t>
            </a:r>
          </a:p>
          <a:p>
            <a:pPr marL="171450" indent="-171450">
              <a:buFontTx/>
              <a:buChar char="-"/>
            </a:pPr>
            <a:r>
              <a:rPr lang="en-GB" dirty="0"/>
              <a:t>Being present on social media</a:t>
            </a:r>
          </a:p>
          <a:p>
            <a:pPr marL="171450" indent="-171450">
              <a:buFontTx/>
              <a:buChar char="-"/>
            </a:pPr>
            <a:r>
              <a:rPr lang="en-GB" dirty="0"/>
              <a:t>Having a good relationship with the press/media</a:t>
            </a:r>
          </a:p>
          <a:p>
            <a:pPr marL="171450" indent="-171450">
              <a:buFontTx/>
              <a:buChar char="-"/>
            </a:pPr>
            <a:r>
              <a:rPr lang="en-GB" dirty="0"/>
              <a:t>Encouraging guests to leave reviews</a:t>
            </a:r>
          </a:p>
          <a:p>
            <a:pPr marL="171450" indent="-171450">
              <a:buFontTx/>
              <a:buChar char="-"/>
            </a:pPr>
            <a:r>
              <a:rPr lang="en-GB" dirty="0"/>
              <a:t>Have an accessible website</a:t>
            </a:r>
          </a:p>
        </p:txBody>
      </p:sp>
      <p:sp>
        <p:nvSpPr>
          <p:cNvPr id="4" name="Slide Number Placeholder 3"/>
          <p:cNvSpPr>
            <a:spLocks noGrp="1"/>
          </p:cNvSpPr>
          <p:nvPr>
            <p:ph type="sldNum" sz="quarter" idx="5"/>
          </p:nvPr>
        </p:nvSpPr>
        <p:spPr/>
        <p:txBody>
          <a:bodyPr/>
          <a:lstStyle/>
          <a:p>
            <a:fld id="{5D9EC008-0B91-40AD-9825-687341AE31BB}" type="slidenum">
              <a:rPr lang="en-GB" smtClean="0"/>
              <a:t>10</a:t>
            </a:fld>
            <a:endParaRPr lang="en-GB"/>
          </a:p>
        </p:txBody>
      </p:sp>
    </p:spTree>
    <p:extLst>
      <p:ext uri="{BB962C8B-B14F-4D97-AF65-F5344CB8AC3E}">
        <p14:creationId xmlns:p14="http://schemas.microsoft.com/office/powerpoint/2010/main" val="1946720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-TripAdvisor first launched in February 2000.</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421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-TripAdvisor first launched in February 2000.</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4583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latinLnBrk="0"/>
            <a:r>
              <a:rPr lang="en-GB" b="0" i="0" dirty="0">
                <a:solidFill>
                  <a:srgbClr val="212121"/>
                </a:solidFill>
                <a:effectLst/>
                <a:latin typeface="PT Serif" panose="020B0604020202020204" pitchFamily="18" charset="0"/>
              </a:rPr>
              <a:t>Researchers combined TripAdvisor metrics—including property listings, page views, reviews and average review scores—with Tourism Economics’ existing model of global tourism flows. They found that when TripAdvisor metrics were included in the data, the model accuracy was improved and helped to explain some of the more rapid growth over the past few years.</a:t>
            </a:r>
          </a:p>
          <a:p>
            <a:pPr algn="l" latinLnBrk="0"/>
            <a:r>
              <a:rPr lang="en-GB" b="0" i="0" dirty="0">
                <a:solidFill>
                  <a:srgbClr val="212121"/>
                </a:solidFill>
                <a:effectLst/>
                <a:latin typeface="PT Serif" panose="020B0604020202020204" pitchFamily="18" charset="0"/>
              </a:rPr>
              <a:t>What does that mean? TripAdvisor helped to create more travel demand. Researchers found that TripAdvisor reviews had an effect on the volume of trips taken as well as spend. Review scores had a further impact on the length of stay and average spend.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397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the findings of this work are particularly relevant for e-commerce websites (e.g. Expedia and Booking.com) as they have to optimize continuously the algorithms underlying their recommender systems to boost bookings on their websites and, ultimately, generate higher revenues. Their recommender systems might be further optimized and perfected by, not only recommending reviews from the same country to their online readers (and prospective customers), but also recommending reviews from countries that are similar across one or more of the cultural dimensions, with a specific emphasis on the individual Hofstede’s dimensions and/or combinations of them.</a:t>
            </a:r>
          </a:p>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15</a:t>
            </a:fld>
            <a:endParaRPr lang="en-GB"/>
          </a:p>
        </p:txBody>
      </p:sp>
    </p:spTree>
    <p:extLst>
      <p:ext uri="{BB962C8B-B14F-4D97-AF65-F5344CB8AC3E}">
        <p14:creationId xmlns:p14="http://schemas.microsoft.com/office/powerpoint/2010/main" val="3228462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link this back to reputation and its potential negative impacts</a:t>
            </a:r>
          </a:p>
          <a:p>
            <a:endParaRPr lang="en-GB" dirty="0"/>
          </a:p>
          <a:p>
            <a:r>
              <a:rPr lang="en-GB" dirty="0"/>
              <a:t>But also, some students might mention the legal issues and potential fines a business can receive if found to be doing this (This is something that will be discussed in a few slides time)</a:t>
            </a:r>
          </a:p>
        </p:txBody>
      </p:sp>
      <p:sp>
        <p:nvSpPr>
          <p:cNvPr id="4" name="Slide Number Placeholder 3"/>
          <p:cNvSpPr>
            <a:spLocks noGrp="1"/>
          </p:cNvSpPr>
          <p:nvPr>
            <p:ph type="sldNum" sz="quarter" idx="5"/>
          </p:nvPr>
        </p:nvSpPr>
        <p:spPr/>
        <p:txBody>
          <a:bodyPr/>
          <a:lstStyle/>
          <a:p>
            <a:fld id="{5D9EC008-0B91-40AD-9825-687341AE31BB}" type="slidenum">
              <a:rPr lang="en-GB" smtClean="0"/>
              <a:t>16</a:t>
            </a:fld>
            <a:endParaRPr lang="en-GB"/>
          </a:p>
        </p:txBody>
      </p:sp>
    </p:spTree>
    <p:extLst>
      <p:ext uri="{BB962C8B-B14F-4D97-AF65-F5344CB8AC3E}">
        <p14:creationId xmlns:p14="http://schemas.microsoft.com/office/powerpoint/2010/main" val="3324858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ProximaNova"/>
              </a:rPr>
              <a:t>Recap what has potentially been discussed </a:t>
            </a:r>
            <a:endParaRPr lang="en-GB" dirty="0"/>
          </a:p>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17</a:t>
            </a:fld>
            <a:endParaRPr lang="en-GB"/>
          </a:p>
        </p:txBody>
      </p:sp>
    </p:spTree>
    <p:extLst>
      <p:ext uri="{BB962C8B-B14F-4D97-AF65-F5344CB8AC3E}">
        <p14:creationId xmlns:p14="http://schemas.microsoft.com/office/powerpoint/2010/main" val="3140455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to recap/ pick out what was mentioned in the </a:t>
            </a:r>
            <a:r>
              <a:rPr lang="en-GB" dirty="0" err="1"/>
              <a:t>tripadvisor</a:t>
            </a:r>
            <a:r>
              <a:rPr lang="en-GB" dirty="0"/>
              <a:t> video</a:t>
            </a:r>
          </a:p>
          <a:p>
            <a:endParaRPr lang="en-GB" dirty="0"/>
          </a:p>
          <a:p>
            <a:r>
              <a:rPr lang="en-GB" dirty="0"/>
              <a:t>This is also a case study/ practical example that student might decide to mention in the report when decision reputation management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470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-2008: </a:t>
            </a:r>
            <a:r>
              <a:rPr lang="en-GB" b="0" i="0" dirty="0">
                <a:solidFill>
                  <a:srgbClr val="141414"/>
                </a:solidFill>
                <a:effectLst/>
                <a:latin typeface="ReithSans"/>
              </a:rPr>
              <a:t>Under this legislation, a trader commits an offence if they "engage in a commercial practice which is a misleading action" which cause the average consumer to buy something they would not have otherwise. These actions include "the nature of the sales process" but do not specifically refer to reviews.</a:t>
            </a:r>
          </a:p>
          <a:p>
            <a:r>
              <a:rPr lang="en-GB" b="0" i="0" dirty="0">
                <a:solidFill>
                  <a:srgbClr val="141414"/>
                </a:solidFill>
                <a:effectLst/>
                <a:latin typeface="ReithSans"/>
              </a:rPr>
              <a:t>-2016: It ordered marketing company Total SEO to remove more than 800 fake reviews which were posted for 86 small businesses on 26 different websites between 2014 and 2015. It warned those who write or arrange fake reviews risk acting unlawfully.</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2834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does it happen? Some reasons are highlighted here</a:t>
            </a:r>
          </a:p>
        </p:txBody>
      </p:sp>
      <p:sp>
        <p:nvSpPr>
          <p:cNvPr id="4" name="Slide Number Placeholder 3"/>
          <p:cNvSpPr>
            <a:spLocks noGrp="1"/>
          </p:cNvSpPr>
          <p:nvPr>
            <p:ph type="sldNum" sz="quarter" idx="5"/>
          </p:nvPr>
        </p:nvSpPr>
        <p:spPr/>
        <p:txBody>
          <a:bodyPr/>
          <a:lstStyle/>
          <a:p>
            <a:fld id="{5D9EC008-0B91-40AD-9825-687341AE31BB}" type="slidenum">
              <a:rPr lang="en-GB" smtClean="0"/>
              <a:t>21</a:t>
            </a:fld>
            <a:endParaRPr lang="en-GB"/>
          </a:p>
        </p:txBody>
      </p:sp>
    </p:spTree>
    <p:extLst>
      <p:ext uri="{BB962C8B-B14F-4D97-AF65-F5344CB8AC3E}">
        <p14:creationId xmlns:p14="http://schemas.microsoft.com/office/powerpoint/2010/main" val="2489679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13729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from fake reviews to review management and feedback. </a:t>
            </a:r>
          </a:p>
          <a:p>
            <a:endParaRPr lang="en-GB" dirty="0"/>
          </a:p>
          <a:p>
            <a:r>
              <a:rPr lang="en-GB" dirty="0"/>
              <a:t>Get students discussing the importance of responding to reviews . </a:t>
            </a:r>
          </a:p>
          <a:p>
            <a:endParaRPr lang="en-GB" dirty="0"/>
          </a:p>
          <a:p>
            <a:r>
              <a:rPr lang="en-GB" dirty="0"/>
              <a:t>More tech savvy complainers/reviews will look for a response may impact on repeat visits. </a:t>
            </a:r>
          </a:p>
          <a:p>
            <a:r>
              <a:rPr lang="en-GB" dirty="0"/>
              <a:t>Depending on the reply – it shows that the hospitality business cares </a:t>
            </a:r>
          </a:p>
          <a:p>
            <a:r>
              <a:rPr lang="en-GB" dirty="0"/>
              <a:t>Brand reputation </a:t>
            </a:r>
          </a:p>
          <a:p>
            <a:r>
              <a:rPr lang="en-GB" dirty="0"/>
              <a:t>May increase customer because of this</a:t>
            </a:r>
          </a:p>
          <a:p>
            <a:r>
              <a:rPr lang="en-GB" dirty="0"/>
              <a:t>Impact on bottom line… </a:t>
            </a:r>
          </a:p>
        </p:txBody>
      </p:sp>
      <p:sp>
        <p:nvSpPr>
          <p:cNvPr id="4" name="Slide Number Placeholder 3"/>
          <p:cNvSpPr>
            <a:spLocks noGrp="1"/>
          </p:cNvSpPr>
          <p:nvPr>
            <p:ph type="sldNum" sz="quarter" idx="5"/>
          </p:nvPr>
        </p:nvSpPr>
        <p:spPr/>
        <p:txBody>
          <a:bodyPr/>
          <a:lstStyle/>
          <a:p>
            <a:fld id="{5D9EC008-0B91-40AD-9825-687341AE31BB}" type="slidenum">
              <a:rPr lang="en-GB" smtClean="0"/>
              <a:t>23</a:t>
            </a:fld>
            <a:endParaRPr lang="en-GB"/>
          </a:p>
        </p:txBody>
      </p:sp>
    </p:spTree>
    <p:extLst>
      <p:ext uri="{BB962C8B-B14F-4D97-AF65-F5344CB8AC3E}">
        <p14:creationId xmlns:p14="http://schemas.microsoft.com/office/powerpoint/2010/main" val="560283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statistics to support the importance of responding to a review</a:t>
            </a:r>
          </a:p>
        </p:txBody>
      </p:sp>
      <p:sp>
        <p:nvSpPr>
          <p:cNvPr id="4" name="Slide Number Placeholder 3"/>
          <p:cNvSpPr>
            <a:spLocks noGrp="1"/>
          </p:cNvSpPr>
          <p:nvPr>
            <p:ph type="sldNum" sz="quarter" idx="5"/>
          </p:nvPr>
        </p:nvSpPr>
        <p:spPr/>
        <p:txBody>
          <a:bodyPr/>
          <a:lstStyle/>
          <a:p>
            <a:fld id="{5D9EC008-0B91-40AD-9825-687341AE31BB}" type="slidenum">
              <a:rPr lang="en-GB" smtClean="0"/>
              <a:t>24</a:t>
            </a:fld>
            <a:endParaRPr lang="en-GB"/>
          </a:p>
        </p:txBody>
      </p:sp>
    </p:spTree>
    <p:extLst>
      <p:ext uri="{BB962C8B-B14F-4D97-AF65-F5344CB8AC3E}">
        <p14:creationId xmlns:p14="http://schemas.microsoft.com/office/powerpoint/2010/main" val="4233389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10 -15 mins to complete (longer is necessary)</a:t>
            </a:r>
          </a:p>
          <a:p>
            <a:r>
              <a:rPr lang="en-GB" dirty="0"/>
              <a:t>Then spend some time afterwards sharing the responses (</a:t>
            </a:r>
            <a:r>
              <a:rPr lang="en-GB" i="1" dirty="0"/>
              <a:t>You can watch as the responses come in on Forms and pick out the best ones to read out in class or share you screen with some good ones on)</a:t>
            </a:r>
            <a:endParaRPr lang="en-GB" dirty="0"/>
          </a:p>
          <a:p>
            <a:endParaRPr lang="en-GB" dirty="0"/>
          </a:p>
          <a:p>
            <a:r>
              <a:rPr lang="en-GB" dirty="0"/>
              <a:t>Discuss things like how personal or generic the response what e.g. in the positive hotel example did any mention that they will specifically thank Grace and Mya for the service? This would show a good personal touch to the response. </a:t>
            </a:r>
          </a:p>
          <a:p>
            <a:endParaRPr lang="en-GB" dirty="0"/>
          </a:p>
          <a:p>
            <a:endParaRPr lang="en-GB" dirty="0"/>
          </a:p>
          <a:p>
            <a:r>
              <a:rPr lang="en-GB" b="1" dirty="0"/>
              <a:t>LINK: https://forms.office.com/e/zXvZeNJFkH   (</a:t>
            </a:r>
            <a:r>
              <a:rPr lang="en-GB" b="1" i="1" dirty="0"/>
              <a:t>I may need to share a different link with you)</a:t>
            </a:r>
            <a:endParaRPr lang="en-GB" b="1" dirty="0"/>
          </a:p>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25</a:t>
            </a:fld>
            <a:endParaRPr lang="en-GB"/>
          </a:p>
        </p:txBody>
      </p:sp>
    </p:spTree>
    <p:extLst>
      <p:ext uri="{BB962C8B-B14F-4D97-AF65-F5344CB8AC3E}">
        <p14:creationId xmlns:p14="http://schemas.microsoft.com/office/powerpoint/2010/main" val="33759299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EC008-0B91-40AD-9825-687341AE31BB}" type="slidenum">
              <a:rPr lang="en-GB" smtClean="0"/>
              <a:t>28</a:t>
            </a:fld>
            <a:endParaRPr lang="en-GB"/>
          </a:p>
        </p:txBody>
      </p:sp>
    </p:spTree>
    <p:extLst>
      <p:ext uri="{BB962C8B-B14F-4D97-AF65-F5344CB8AC3E}">
        <p14:creationId xmlns:p14="http://schemas.microsoft.com/office/powerpoint/2010/main" val="25066775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38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4146057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13325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2772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424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0827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98266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58589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3982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991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3034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8315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742312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5577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64768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4512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680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0243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3234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7325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91437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4387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863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82229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1414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7157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053764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3.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44550402"/>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618913175"/>
      </p:ext>
    </p:extLst>
  </p:cSld>
  <p:clrMap bg1="lt1" tx1="dk1" bg2="lt2" tx2="dk2" accent1="accent1" accent2="accent2" accent3="accent3" accent4="accent4" accent5="accent5" accent6="accent6" hlink="hlink" folHlink="folHlink"/>
  <p:sldLayoutIdLst>
    <p:sldLayoutId id="2147483663" r:id="rId1"/>
    <p:sldLayoutId id="214748366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7742374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5856413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23784213"/>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6.xml"/><Relationship Id="rId1" Type="http://schemas.openxmlformats.org/officeDocument/2006/relationships/video" Target="https://www.youtube.com/embed/FdpPP18vd7s?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6.xml"/><Relationship Id="rId5" Type="http://schemas.openxmlformats.org/officeDocument/2006/relationships/image" Target="../media/image11.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video" Target="https://www.youtube.com/embed/Q3eQh6GLIvk?feature=oembed"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6.xml"/><Relationship Id="rId1" Type="http://schemas.openxmlformats.org/officeDocument/2006/relationships/video" Target="https://www.youtube.com/embed/tlFLUbnAAMw?feature=oembed" TargetMode="Externa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6.xml"/><Relationship Id="rId4" Type="http://schemas.openxmlformats.org/officeDocument/2006/relationships/image" Target="../media/image25.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3" Type="http://schemas.openxmlformats.org/officeDocument/2006/relationships/hyperlink" Target="https://www.linkedin.com/learning/reputation-risk-management/tackle-your-reputation-risk-head-on?resume=false&amp;u=77966930"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16/j.jhtm.2020.02.004" TargetMode="External"/><Relationship Id="rId2" Type="http://schemas.openxmlformats.org/officeDocument/2006/relationships/hyperlink" Target="https://www.business.com/articles/what-is-online-reputation-management/"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321357" y="1440937"/>
            <a:ext cx="6271379" cy="141577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Hospitality &amp; Guest Services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the Hospitality Industry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321357" y="2856709"/>
            <a:ext cx="5999694" cy="193899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Week 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Reputation Management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p:txBody>
          <a:bodyPr vert="horz" lIns="91440" tIns="45720" rIns="91440" bIns="45720" rtlCol="0" anchor="t">
            <a:normAutofit/>
          </a:bodyPr>
          <a:lstStyle/>
          <a:p>
            <a:r>
              <a:rPr lang="en-US" altLang="en-US" sz="4000" dirty="0"/>
              <a:t>What have you learnt so far on the module?</a:t>
            </a:r>
            <a:br>
              <a:rPr lang="en-US" altLang="en-US" sz="4000" dirty="0"/>
            </a:br>
            <a:endParaRPr lang="en-US" altLang="en-US" sz="4000" kern="1200" dirty="0">
              <a:solidFill>
                <a:srgbClr val="FFFFFF"/>
              </a:solidFill>
              <a:latin typeface="+mj-lt"/>
              <a:ea typeface="+mj-ea"/>
              <a:cs typeface="+mj-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p:txBody>
          <a:bodyPr vert="horz" lIns="91440" tIns="45720" rIns="91440" bIns="45720" rtlCol="0">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baseline="0" noProof="0" dirty="0">
                <a:ln>
                  <a:noFill/>
                </a:ln>
                <a:effectLst/>
                <a:uLnTx/>
                <a:uFillTx/>
              </a:rPr>
              <a:t>What is guest</a:t>
            </a:r>
            <a:r>
              <a:rPr kumimoji="0" lang="en-US" sz="2000" b="0" i="0" u="none" strike="noStrike" cap="none" spc="0" normalizeH="0" noProof="0" dirty="0">
                <a:ln>
                  <a:noFill/>
                </a:ln>
                <a:effectLst/>
                <a:uLnTx/>
                <a:uFillTx/>
              </a:rPr>
              <a:t> services?</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noProof="0" dirty="0">
                <a:ln>
                  <a:noFill/>
                </a:ln>
                <a:effectLst/>
                <a:uLnTx/>
                <a:uFillTx/>
              </a:rPr>
              <a:t>Different types of service</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noProof="0" dirty="0">
                <a:ln>
                  <a:noFill/>
                </a:ln>
                <a:effectLst/>
                <a:uLnTx/>
                <a:uFillTx/>
              </a:rPr>
              <a:t>Segments within the hospitality industry </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noProof="0" dirty="0">
                <a:ln>
                  <a:noFill/>
                </a:ln>
                <a:effectLst/>
                <a:uLnTx/>
                <a:uFillTx/>
              </a:rPr>
              <a:t>Historical developments within the hotel industry </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noProof="0" dirty="0">
                <a:ln>
                  <a:noFill/>
                </a:ln>
                <a:effectLst/>
                <a:uLnTx/>
                <a:uFillTx/>
              </a:rPr>
              <a:t>Changes within the industry</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sz="2000" noProof="0" dirty="0"/>
              <a:t>Types of consumers</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sz="2000" noProof="0" dirty="0"/>
              <a:t>Changing customer needs/ expectations</a:t>
            </a:r>
            <a:endParaRPr kumimoji="0" lang="en-US" sz="2000" b="0" i="0" u="none" strike="noStrike" cap="none" spc="0" normalizeH="0" baseline="0" noProof="0" dirty="0">
              <a:ln>
                <a:noFill/>
              </a:ln>
              <a:effectLst/>
              <a:uLnTx/>
              <a:uFillTx/>
            </a:endParaRPr>
          </a:p>
          <a:p>
            <a:pPr marL="0" indent="-228600" defTabSz="914400"/>
            <a:endParaRPr lang="en-US" altLang="en-US" sz="20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D5AD-DC7F-EFA9-A506-C9CFF4ACA6CF}"/>
              </a:ext>
            </a:extLst>
          </p:cNvPr>
          <p:cNvSpPr>
            <a:spLocks noGrp="1"/>
          </p:cNvSpPr>
          <p:nvPr>
            <p:ph type="title"/>
          </p:nvPr>
        </p:nvSpPr>
        <p:spPr/>
        <p:txBody>
          <a:bodyPr/>
          <a:lstStyle/>
          <a:p>
            <a:r>
              <a:rPr lang="en-GB" dirty="0"/>
              <a:t>Today’s Content</a:t>
            </a:r>
          </a:p>
        </p:txBody>
      </p:sp>
      <p:sp>
        <p:nvSpPr>
          <p:cNvPr id="3" name="Content Placeholder 2">
            <a:extLst>
              <a:ext uri="{FF2B5EF4-FFF2-40B4-BE49-F238E27FC236}">
                <a16:creationId xmlns:a16="http://schemas.microsoft.com/office/drawing/2014/main" id="{187B3CFF-98BC-2276-D052-4D8DE1D08E10}"/>
              </a:ext>
            </a:extLst>
          </p:cNvPr>
          <p:cNvSpPr>
            <a:spLocks noGrp="1"/>
          </p:cNvSpPr>
          <p:nvPr>
            <p:ph idx="1"/>
          </p:nvPr>
        </p:nvSpPr>
        <p:spPr>
          <a:xfrm>
            <a:off x="575982" y="1253331"/>
            <a:ext cx="10515600" cy="4351338"/>
          </a:xfrm>
        </p:spPr>
        <p:txBody>
          <a:bodyPr/>
          <a:lstStyle/>
          <a:p>
            <a:pPr marL="0" indent="0">
              <a:buNone/>
            </a:pPr>
            <a:endParaRPr lang="en-GB" sz="2000" b="1" dirty="0"/>
          </a:p>
          <a:p>
            <a:pPr marL="0" indent="0">
              <a:buNone/>
            </a:pPr>
            <a:r>
              <a:rPr lang="en-GB" sz="2000" b="1" dirty="0"/>
              <a:t> Reputation Management</a:t>
            </a:r>
          </a:p>
          <a:p>
            <a:r>
              <a:rPr lang="en-GB" sz="2000" dirty="0"/>
              <a:t>Social media influences</a:t>
            </a:r>
          </a:p>
          <a:p>
            <a:r>
              <a:rPr lang="en-GB" sz="2000" dirty="0"/>
              <a:t>TripAdvisor</a:t>
            </a:r>
          </a:p>
          <a:p>
            <a:r>
              <a:rPr lang="en-GB" sz="2000" dirty="0"/>
              <a:t>Brand reputation </a:t>
            </a:r>
          </a:p>
          <a:p>
            <a:r>
              <a:rPr lang="en-GB" sz="2000" dirty="0"/>
              <a:t>Digital management responses</a:t>
            </a:r>
          </a:p>
          <a:p>
            <a:r>
              <a:rPr lang="en-GB" sz="2000" dirty="0"/>
              <a:t>Guest reviews management</a:t>
            </a:r>
          </a:p>
          <a:p>
            <a:pPr marL="0" indent="0">
              <a:buNone/>
            </a:pPr>
            <a:endParaRPr lang="en-GB" b="1" dirty="0"/>
          </a:p>
        </p:txBody>
      </p:sp>
      <p:pic>
        <p:nvPicPr>
          <p:cNvPr id="1026" name="Picture 2" descr="The Definitive Guide to Online Reputation Management">
            <a:extLst>
              <a:ext uri="{FF2B5EF4-FFF2-40B4-BE49-F238E27FC236}">
                <a16:creationId xmlns:a16="http://schemas.microsoft.com/office/drawing/2014/main" id="{567E7536-6B89-AD6E-2F2C-735DF416A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3608" y="1027909"/>
            <a:ext cx="66675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31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D59B-028B-BF00-8420-764ABA883635}"/>
              </a:ext>
            </a:extLst>
          </p:cNvPr>
          <p:cNvSpPr>
            <a:spLocks noGrp="1"/>
          </p:cNvSpPr>
          <p:nvPr>
            <p:ph type="ctrTitle"/>
          </p:nvPr>
        </p:nvSpPr>
        <p:spPr>
          <a:xfrm>
            <a:off x="2011836" y="4559523"/>
            <a:ext cx="8176104" cy="1236440"/>
          </a:xfrm>
          <a:noFill/>
        </p:spPr>
        <p:txBody>
          <a:bodyPr>
            <a:noAutofit/>
          </a:bodyPr>
          <a:lstStyle/>
          <a:p>
            <a:br>
              <a:rPr lang="en-GB" sz="4000" b="1" dirty="0"/>
            </a:br>
            <a:r>
              <a:rPr lang="en-GB" sz="4000" b="1" dirty="0"/>
              <a:t>Reputation Management</a:t>
            </a:r>
          </a:p>
        </p:txBody>
      </p:sp>
      <p:pic>
        <p:nvPicPr>
          <p:cNvPr id="1026" name="Picture 2">
            <a:extLst>
              <a:ext uri="{FF2B5EF4-FFF2-40B4-BE49-F238E27FC236}">
                <a16:creationId xmlns:a16="http://schemas.microsoft.com/office/drawing/2014/main" id="{83039941-D0E8-180D-9BB4-BB967AF51F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2178"/>
          <a:stretch/>
        </p:blipFill>
        <p:spPr bwMode="auto">
          <a:xfrm>
            <a:off x="1524021"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87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6450-4E56-8956-D6B9-97712FE85CD2}"/>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FD956EC7-D869-DD42-678C-A45F5F1927DF}"/>
              </a:ext>
            </a:extLst>
          </p:cNvPr>
          <p:cNvSpPr/>
          <p:nvPr/>
        </p:nvSpPr>
        <p:spPr>
          <a:xfrm>
            <a:off x="2588559" y="1270747"/>
            <a:ext cx="6192370" cy="373828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websites or platforms have you used to leave a review?</a:t>
            </a:r>
          </a:p>
        </p:txBody>
      </p:sp>
    </p:spTree>
    <p:extLst>
      <p:ext uri="{BB962C8B-B14F-4D97-AF65-F5344CB8AC3E}">
        <p14:creationId xmlns:p14="http://schemas.microsoft.com/office/powerpoint/2010/main" val="66419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4B159-93F2-F9BF-A2EA-826ABEA775C5}"/>
              </a:ext>
            </a:extLst>
          </p:cNvPr>
          <p:cNvSpPr>
            <a:spLocks noGrp="1"/>
          </p:cNvSpPr>
          <p:nvPr>
            <p:ph type="title"/>
          </p:nvPr>
        </p:nvSpPr>
        <p:spPr/>
        <p:txBody>
          <a:bodyPr/>
          <a:lstStyle/>
          <a:p>
            <a:r>
              <a:rPr lang="en-GB" dirty="0"/>
              <a:t>What is reputation management?</a:t>
            </a:r>
          </a:p>
        </p:txBody>
      </p:sp>
      <p:sp>
        <p:nvSpPr>
          <p:cNvPr id="3" name="Content Placeholder 2">
            <a:extLst>
              <a:ext uri="{FF2B5EF4-FFF2-40B4-BE49-F238E27FC236}">
                <a16:creationId xmlns:a16="http://schemas.microsoft.com/office/drawing/2014/main" id="{924F37CE-B1DA-9E95-7A1F-D33FDD9F644A}"/>
              </a:ext>
            </a:extLst>
          </p:cNvPr>
          <p:cNvSpPr>
            <a:spLocks noGrp="1"/>
          </p:cNvSpPr>
          <p:nvPr>
            <p:ph idx="1"/>
          </p:nvPr>
        </p:nvSpPr>
        <p:spPr>
          <a:xfrm>
            <a:off x="838200" y="1297642"/>
            <a:ext cx="10515600" cy="4617104"/>
          </a:xfrm>
        </p:spPr>
        <p:txBody>
          <a:bodyPr/>
          <a:lstStyle/>
          <a:p>
            <a:pPr marL="0" indent="0" algn="ctr">
              <a:buNone/>
            </a:pPr>
            <a:r>
              <a:rPr lang="en-GB" sz="2800" b="1" i="0" dirty="0">
                <a:effectLst/>
              </a:rPr>
              <a:t>Reputation Management is </a:t>
            </a:r>
            <a:r>
              <a:rPr lang="en-GB" sz="2800" b="0" i="0" dirty="0">
                <a:effectLst/>
              </a:rPr>
              <a:t>“</a:t>
            </a:r>
            <a:r>
              <a:rPr lang="en-GB" sz="2800" b="0" i="1" dirty="0">
                <a:effectLst/>
              </a:rPr>
              <a:t>the practice of influencing stakeholder perceptions and public conversations about an organisation and its brands. It includes monitoring perceptions and conversations, responding to reputation threats and proactively seizing opportunities to boost reputation</a:t>
            </a:r>
            <a:r>
              <a:rPr lang="en-GB" sz="2800" b="0" i="0" dirty="0">
                <a:effectLst/>
              </a:rPr>
              <a:t>” (Gartner, 2023). </a:t>
            </a:r>
          </a:p>
          <a:p>
            <a:pPr marL="0" indent="0">
              <a:buNone/>
            </a:pPr>
            <a:endParaRPr lang="en-GB" dirty="0"/>
          </a:p>
          <a:p>
            <a:pPr marL="0" indent="0">
              <a:buNone/>
            </a:pPr>
            <a:r>
              <a:rPr lang="en-GB" dirty="0"/>
              <a:t>It can affect the following business functions:</a:t>
            </a:r>
          </a:p>
          <a:p>
            <a:pPr marL="0" indent="0" algn="ctr">
              <a:buNone/>
            </a:pPr>
            <a:r>
              <a:rPr lang="en-GB" sz="2800" b="0" i="0" dirty="0">
                <a:effectLst/>
              </a:rPr>
              <a:t>Communications, Marketing</a:t>
            </a:r>
            <a:r>
              <a:rPr lang="en-GB" sz="2800" dirty="0"/>
              <a:t>, </a:t>
            </a:r>
            <a:r>
              <a:rPr lang="en-GB" sz="2800" b="0" i="0" dirty="0">
                <a:effectLst/>
              </a:rPr>
              <a:t>Legal</a:t>
            </a:r>
            <a:r>
              <a:rPr lang="en-GB" sz="2800" dirty="0"/>
              <a:t>, </a:t>
            </a:r>
            <a:r>
              <a:rPr lang="en-GB" sz="2800" b="0" i="0" dirty="0">
                <a:effectLst/>
              </a:rPr>
              <a:t>Customer experience, Sales and loyalty</a:t>
            </a:r>
            <a:endParaRPr lang="en-GB" sz="2800" dirty="0"/>
          </a:p>
          <a:p>
            <a:pPr marL="0" indent="0" algn="ctr">
              <a:buNone/>
            </a:pPr>
            <a:r>
              <a:rPr lang="en-GB" sz="2800" dirty="0"/>
              <a:t>(Gartner, 2023)</a:t>
            </a:r>
          </a:p>
          <a:p>
            <a:pPr marL="0" indent="0">
              <a:buNone/>
            </a:pPr>
            <a:endParaRPr lang="en-GB" dirty="0"/>
          </a:p>
        </p:txBody>
      </p:sp>
    </p:spTree>
    <p:extLst>
      <p:ext uri="{BB962C8B-B14F-4D97-AF65-F5344CB8AC3E}">
        <p14:creationId xmlns:p14="http://schemas.microsoft.com/office/powerpoint/2010/main" val="532621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0E8D1-28A7-4E80-8E9A-D6D1DBE0C3DF}"/>
              </a:ext>
            </a:extLst>
          </p:cNvPr>
          <p:cNvSpPr>
            <a:spLocks noGrp="1"/>
          </p:cNvSpPr>
          <p:nvPr>
            <p:ph type="title"/>
          </p:nvPr>
        </p:nvSpPr>
        <p:spPr/>
        <p:txBody>
          <a:bodyPr/>
          <a:lstStyle/>
          <a:p>
            <a:endParaRPr lang="en-GB"/>
          </a:p>
        </p:txBody>
      </p:sp>
      <p:pic>
        <p:nvPicPr>
          <p:cNvPr id="4" name="Online Media 3" title="Why is your brand's reputation important?">
            <a:hlinkClick r:id="" action="ppaction://media"/>
            <a:extLst>
              <a:ext uri="{FF2B5EF4-FFF2-40B4-BE49-F238E27FC236}">
                <a16:creationId xmlns:a16="http://schemas.microsoft.com/office/drawing/2014/main" id="{C75D8416-B589-494A-9AF3-1197942D0FFF}"/>
              </a:ext>
            </a:extLst>
          </p:cNvPr>
          <p:cNvPicPr>
            <a:picLocks noGrp="1" noRot="1" noChangeAspect="1"/>
          </p:cNvPicPr>
          <p:nvPr>
            <p:ph idx="1"/>
            <a:videoFile r:link="rId1"/>
          </p:nvPr>
        </p:nvPicPr>
        <p:blipFill>
          <a:blip r:embed="rId4"/>
          <a:stretch>
            <a:fillRect/>
          </a:stretch>
        </p:blipFill>
        <p:spPr>
          <a:xfrm>
            <a:off x="2245519" y="892175"/>
            <a:ext cx="7700962" cy="4351338"/>
          </a:xfrm>
          <a:prstGeom prst="rect">
            <a:avLst/>
          </a:prstGeom>
        </p:spPr>
      </p:pic>
    </p:spTree>
    <p:extLst>
      <p:ext uri="{BB962C8B-B14F-4D97-AF65-F5344CB8AC3E}">
        <p14:creationId xmlns:p14="http://schemas.microsoft.com/office/powerpoint/2010/main" val="10680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ECA51E7B-B952-1212-69DF-F9EBF9CEEA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693" b="20142"/>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1AB7BB4-C034-9A70-467F-6DF33C5DD4FC}"/>
              </a:ext>
            </a:extLst>
          </p:cNvPr>
          <p:cNvSpPr>
            <a:spLocks noGrp="1"/>
          </p:cNvSpPr>
          <p:nvPr>
            <p:ph idx="1"/>
          </p:nvPr>
        </p:nvSpPr>
        <p:spPr>
          <a:xfrm>
            <a:off x="1162066" y="3752851"/>
            <a:ext cx="9143980" cy="2452687"/>
          </a:xfrm>
        </p:spPr>
        <p:txBody>
          <a:bodyPr anchor="ctr">
            <a:normAutofit/>
          </a:bodyPr>
          <a:lstStyle/>
          <a:p>
            <a:r>
              <a:rPr lang="en-GB" sz="2000" b="1" dirty="0"/>
              <a:t>Online reputation </a:t>
            </a:r>
            <a:r>
              <a:rPr lang="en-GB" sz="2000" dirty="0"/>
              <a:t>refers to the image of a brand or business that is projected on the internet.</a:t>
            </a:r>
          </a:p>
          <a:p>
            <a:r>
              <a:rPr lang="en-GB" sz="2000" b="1" dirty="0"/>
              <a:t>Online reputation management </a:t>
            </a:r>
            <a:r>
              <a:rPr lang="en-GB" sz="2000" dirty="0"/>
              <a:t>helps businesses to protect their reputation by identifying and managing both positive and negative mentions across the internet.</a:t>
            </a:r>
          </a:p>
          <a:p>
            <a:endParaRPr lang="en-GB" sz="1600" dirty="0"/>
          </a:p>
        </p:txBody>
      </p:sp>
    </p:spTree>
    <p:extLst>
      <p:ext uri="{BB962C8B-B14F-4D97-AF65-F5344CB8AC3E}">
        <p14:creationId xmlns:p14="http://schemas.microsoft.com/office/powerpoint/2010/main" val="1263888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AF67E-F77B-4589-9F56-E90D2C72A587}"/>
              </a:ext>
            </a:extLst>
          </p:cNvPr>
          <p:cNvSpPr>
            <a:spLocks noGrp="1"/>
          </p:cNvSpPr>
          <p:nvPr>
            <p:ph type="title"/>
          </p:nvPr>
        </p:nvSpPr>
        <p:spPr/>
        <p:txBody>
          <a:bodyPr/>
          <a:lstStyle/>
          <a:p>
            <a:r>
              <a:rPr lang="en-GB" dirty="0"/>
              <a:t>The impact of online reputation </a:t>
            </a:r>
          </a:p>
        </p:txBody>
      </p:sp>
      <p:sp>
        <p:nvSpPr>
          <p:cNvPr id="3" name="Content Placeholder 2">
            <a:extLst>
              <a:ext uri="{FF2B5EF4-FFF2-40B4-BE49-F238E27FC236}">
                <a16:creationId xmlns:a16="http://schemas.microsoft.com/office/drawing/2014/main" id="{3293F87B-EFD0-4532-AEA5-40BD6121D1F3}"/>
              </a:ext>
            </a:extLst>
          </p:cNvPr>
          <p:cNvSpPr>
            <a:spLocks noGrp="1"/>
          </p:cNvSpPr>
          <p:nvPr>
            <p:ph idx="1"/>
          </p:nvPr>
        </p:nvSpPr>
        <p:spPr/>
        <p:txBody>
          <a:bodyPr/>
          <a:lstStyle/>
          <a:p>
            <a:r>
              <a:rPr lang="en-GB" sz="2400" dirty="0"/>
              <a:t>Online customer reviews represent a form of electronic word of mouth (</a:t>
            </a:r>
            <a:r>
              <a:rPr lang="en-GB" sz="2400" dirty="0" err="1"/>
              <a:t>eWOM</a:t>
            </a:r>
            <a:r>
              <a:rPr lang="en-GB" sz="2400" dirty="0"/>
              <a:t>). Reviews are considered to be more successful in influencing consumer behaviour, compared to traditional marketing tools </a:t>
            </a:r>
            <a:r>
              <a:rPr lang="en-GB" sz="1600" dirty="0"/>
              <a:t>(Phillips et al., 2017).</a:t>
            </a:r>
          </a:p>
          <a:p>
            <a:r>
              <a:rPr lang="en-GB" sz="2400" dirty="0"/>
              <a:t>They are typically independent of marketers’ selling efforts, so they appear more trustworthy and credible in the eyes of consumers </a:t>
            </a:r>
            <a:r>
              <a:rPr lang="en-GB" sz="1600" dirty="0"/>
              <a:t>(Nieto et al., 2014)</a:t>
            </a:r>
          </a:p>
          <a:p>
            <a:r>
              <a:rPr lang="en-GB" sz="2400" dirty="0"/>
              <a:t>Reputation is crucial for the desirability of tourism and hospitality products and services, and is a major asset that requires investment and being managed </a:t>
            </a:r>
            <a:r>
              <a:rPr lang="en-GB" sz="1600" dirty="0"/>
              <a:t>(Berezina et al., 2016; Bolton et al., 2004). </a:t>
            </a:r>
          </a:p>
          <a:p>
            <a:r>
              <a:rPr lang="en-GB" sz="2400" dirty="0"/>
              <a:t>Reputation influences the ability of organisations to improve their profitability and sustainable growth </a:t>
            </a:r>
            <a:r>
              <a:rPr lang="en-GB" sz="1800" dirty="0"/>
              <a:t>(</a:t>
            </a:r>
            <a:r>
              <a:rPr lang="en-GB" sz="1800" dirty="0" err="1"/>
              <a:t>Viglia</a:t>
            </a:r>
            <a:r>
              <a:rPr lang="en-GB" sz="1800" dirty="0"/>
              <a:t> et al., 2016; Xiang et al., 2017).</a:t>
            </a:r>
            <a:endParaRPr lang="en-GB" sz="2400" dirty="0"/>
          </a:p>
          <a:p>
            <a:endParaRPr lang="en-GB" sz="2400" dirty="0"/>
          </a:p>
        </p:txBody>
      </p:sp>
    </p:spTree>
    <p:extLst>
      <p:ext uri="{BB962C8B-B14F-4D97-AF65-F5344CB8AC3E}">
        <p14:creationId xmlns:p14="http://schemas.microsoft.com/office/powerpoint/2010/main" val="1120803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A6B3-9E1E-3A6B-A769-AB89A3F3F3A3}"/>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9E4BF382-3BC6-D46E-942D-F765A1434E3A}"/>
              </a:ext>
            </a:extLst>
          </p:cNvPr>
          <p:cNvSpPr/>
          <p:nvPr/>
        </p:nvSpPr>
        <p:spPr>
          <a:xfrm>
            <a:off x="2709582" y="1543050"/>
            <a:ext cx="6582335" cy="37719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How you do you think a business could manage its ONLINE reputation?</a:t>
            </a:r>
          </a:p>
        </p:txBody>
      </p:sp>
    </p:spTree>
    <p:extLst>
      <p:ext uri="{BB962C8B-B14F-4D97-AF65-F5344CB8AC3E}">
        <p14:creationId xmlns:p14="http://schemas.microsoft.com/office/powerpoint/2010/main" val="3055032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DB61C582-23D5-4C48-B31B-11B91396D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E3FBE-16D1-4912-ADA9-7434226F4AC6}"/>
              </a:ext>
            </a:extLst>
          </p:cNvPr>
          <p:cNvSpPr>
            <a:spLocks noGrp="1"/>
          </p:cNvSpPr>
          <p:nvPr>
            <p:ph type="title"/>
          </p:nvPr>
        </p:nvSpPr>
        <p:spPr>
          <a:xfrm>
            <a:off x="1150285" y="502021"/>
            <a:ext cx="4945715" cy="1667997"/>
          </a:xfrm>
        </p:spPr>
        <p:txBody>
          <a:bodyPr anchor="b">
            <a:normAutofit/>
          </a:bodyPr>
          <a:lstStyle/>
          <a:p>
            <a:r>
              <a:rPr lang="en-GB" sz="4000" b="1" dirty="0"/>
              <a:t>Brand reputation &amp; crisis management</a:t>
            </a:r>
          </a:p>
        </p:txBody>
      </p:sp>
      <p:sp>
        <p:nvSpPr>
          <p:cNvPr id="3" name="Content Placeholder 2">
            <a:extLst>
              <a:ext uri="{FF2B5EF4-FFF2-40B4-BE49-F238E27FC236}">
                <a16:creationId xmlns:a16="http://schemas.microsoft.com/office/drawing/2014/main" id="{FF6BEF07-C771-4A16-9E6C-EBD66CBD235E}"/>
              </a:ext>
            </a:extLst>
          </p:cNvPr>
          <p:cNvSpPr>
            <a:spLocks noGrp="1"/>
          </p:cNvSpPr>
          <p:nvPr>
            <p:ph idx="1"/>
          </p:nvPr>
        </p:nvSpPr>
        <p:spPr>
          <a:xfrm>
            <a:off x="1150286" y="2399857"/>
            <a:ext cx="4945715" cy="3455033"/>
          </a:xfrm>
        </p:spPr>
        <p:txBody>
          <a:bodyPr anchor="t">
            <a:normAutofit/>
          </a:bodyPr>
          <a:lstStyle/>
          <a:p>
            <a:r>
              <a:rPr lang="en-GB" sz="2000" dirty="0" err="1"/>
              <a:t>Covid</a:t>
            </a:r>
            <a:r>
              <a:rPr lang="en-GB" sz="2000" dirty="0"/>
              <a:t> 19</a:t>
            </a:r>
          </a:p>
          <a:p>
            <a:r>
              <a:rPr lang="en-GB" sz="2000" dirty="0"/>
              <a:t>Natural disasters</a:t>
            </a:r>
          </a:p>
          <a:p>
            <a:r>
              <a:rPr lang="en-GB" sz="2000" dirty="0"/>
              <a:t> Social Media Brand Reputation Management </a:t>
            </a:r>
          </a:p>
          <a:p>
            <a:r>
              <a:rPr lang="en-GB" sz="2000" dirty="0"/>
              <a:t>Stakeholder involvement</a:t>
            </a:r>
          </a:p>
          <a:p>
            <a:endParaRPr lang="en-GB" sz="2000" dirty="0"/>
          </a:p>
          <a:p>
            <a:endParaRPr lang="en-GB" sz="2000" dirty="0"/>
          </a:p>
          <a:p>
            <a:endParaRPr lang="en-GB" sz="2000" dirty="0"/>
          </a:p>
          <a:p>
            <a:endParaRPr lang="en-GB" sz="2000" dirty="0"/>
          </a:p>
        </p:txBody>
      </p:sp>
      <p:pic>
        <p:nvPicPr>
          <p:cNvPr id="4" name="Picture 3">
            <a:extLst>
              <a:ext uri="{FF2B5EF4-FFF2-40B4-BE49-F238E27FC236}">
                <a16:creationId xmlns:a16="http://schemas.microsoft.com/office/drawing/2014/main" id="{11F55DF5-A0E2-4348-9F07-281CCFB799E7}"/>
              </a:ext>
            </a:extLst>
          </p:cNvPr>
          <p:cNvPicPr>
            <a:picLocks noChangeAspect="1"/>
          </p:cNvPicPr>
          <p:nvPr/>
        </p:nvPicPr>
        <p:blipFill rotWithShape="1">
          <a:blip r:embed="rId2"/>
          <a:srcRect l="8186" r="11012" b="7"/>
          <a:stretch/>
        </p:blipFill>
        <p:spPr>
          <a:xfrm>
            <a:off x="6609490" y="1016568"/>
            <a:ext cx="2107634" cy="2053975"/>
          </a:xfrm>
          <a:prstGeom prst="rect">
            <a:avLst/>
          </a:prstGeom>
        </p:spPr>
      </p:pic>
      <p:pic>
        <p:nvPicPr>
          <p:cNvPr id="6" name="Picture 5">
            <a:extLst>
              <a:ext uri="{FF2B5EF4-FFF2-40B4-BE49-F238E27FC236}">
                <a16:creationId xmlns:a16="http://schemas.microsoft.com/office/drawing/2014/main" id="{BCA61E3B-3466-4C91-9477-FB7E1D1F4F4D}"/>
              </a:ext>
            </a:extLst>
          </p:cNvPr>
          <p:cNvPicPr>
            <a:picLocks noChangeAspect="1"/>
          </p:cNvPicPr>
          <p:nvPr/>
        </p:nvPicPr>
        <p:blipFill rotWithShape="1">
          <a:blip r:embed="rId3"/>
          <a:srcRect t="2546" r="-2" b="-2"/>
          <a:stretch/>
        </p:blipFill>
        <p:spPr>
          <a:xfrm>
            <a:off x="9064706" y="1016568"/>
            <a:ext cx="2107634" cy="2053975"/>
          </a:xfrm>
          <a:prstGeom prst="rect">
            <a:avLst/>
          </a:prstGeom>
        </p:spPr>
      </p:pic>
      <p:pic>
        <p:nvPicPr>
          <p:cNvPr id="1026" name="Picture 2" descr="CUSTOMER UPDATE - 07.05.21 - Jet2.com &amp; Jet2holidays | Facebook">
            <a:extLst>
              <a:ext uri="{FF2B5EF4-FFF2-40B4-BE49-F238E27FC236}">
                <a16:creationId xmlns:a16="http://schemas.microsoft.com/office/drawing/2014/main" id="{4E39306B-BFAF-4973-985C-DD6551933B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705" r="-5" b="16328"/>
          <a:stretch/>
        </p:blipFill>
        <p:spPr bwMode="auto">
          <a:xfrm>
            <a:off x="6609490" y="3409858"/>
            <a:ext cx="2107634" cy="20539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5EC9D6C-4364-44F1-A53D-A8710DDC2871}"/>
              </a:ext>
            </a:extLst>
          </p:cNvPr>
          <p:cNvPicPr>
            <a:picLocks noChangeAspect="1"/>
          </p:cNvPicPr>
          <p:nvPr/>
        </p:nvPicPr>
        <p:blipFill rotWithShape="1">
          <a:blip r:embed="rId5"/>
          <a:srcRect r="-5" b="22033"/>
          <a:stretch/>
        </p:blipFill>
        <p:spPr>
          <a:xfrm>
            <a:off x="9064706" y="3409858"/>
            <a:ext cx="2107634" cy="2053975"/>
          </a:xfrm>
          <a:prstGeom prst="rect">
            <a:avLst/>
          </a:prstGeom>
        </p:spPr>
      </p:pic>
      <p:sp>
        <p:nvSpPr>
          <p:cNvPr id="1042" name="Rectangle 1041">
            <a:extLst>
              <a:ext uri="{FF2B5EF4-FFF2-40B4-BE49-F238E27FC236}">
                <a16:creationId xmlns:a16="http://schemas.microsoft.com/office/drawing/2014/main" id="{564B7BD9-7F70-40CA-A74D-E1E6DA334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5370CCB5-705B-4E99-8F73-B5403ED84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4683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776288" y="303592"/>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a:xfrm>
            <a:off x="1969770" y="959387"/>
            <a:ext cx="3929634" cy="1344975"/>
          </a:xfrm>
        </p:spPr>
        <p:txBody>
          <a:bodyPr>
            <a:normAutofit/>
          </a:bodyPr>
          <a:lstStyle/>
          <a:p>
            <a:pPr algn="ctr"/>
            <a:r>
              <a:rPr lang="en-GB" sz="3400" b="1" dirty="0"/>
              <a:t>What is TripAdvisor?</a:t>
            </a:r>
          </a:p>
        </p:txBody>
      </p:sp>
      <p:pic>
        <p:nvPicPr>
          <p:cNvPr id="3" name="Picture 2" descr="Travelers' Choice 2023 Best Of The Best">
            <a:extLst>
              <a:ext uri="{FF2B5EF4-FFF2-40B4-BE49-F238E27FC236}">
                <a16:creationId xmlns:a16="http://schemas.microsoft.com/office/drawing/2014/main" id="{1E50E83F-40F5-3731-6D33-9E095B3EAD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244" t="26023" r="35958" b="5010"/>
          <a:stretch/>
        </p:blipFill>
        <p:spPr bwMode="auto">
          <a:xfrm>
            <a:off x="6459474" y="761431"/>
            <a:ext cx="3845052" cy="51796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Content Placeholder 6">
            <a:extLst>
              <a:ext uri="{FF2B5EF4-FFF2-40B4-BE49-F238E27FC236}">
                <a16:creationId xmlns:a16="http://schemas.microsoft.com/office/drawing/2014/main" id="{E27607B5-93F9-E759-B318-70AE0569D69D}"/>
              </a:ext>
            </a:extLst>
          </p:cNvPr>
          <p:cNvGraphicFramePr>
            <a:graphicFrameLocks noGrp="1"/>
          </p:cNvGraphicFramePr>
          <p:nvPr>
            <p:ph idx="1"/>
          </p:nvPr>
        </p:nvGraphicFramePr>
        <p:xfrm>
          <a:off x="1969207" y="2121763"/>
          <a:ext cx="3926618" cy="37730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3209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p:txBody>
          <a:bodyPr/>
          <a:lstStyle/>
          <a:p>
            <a:pPr algn="ctr"/>
            <a:r>
              <a:rPr lang="en-GB" sz="3200" b="1" dirty="0"/>
              <a:t>TripAdvisor’s Impact on the Hospitality Industry</a:t>
            </a:r>
          </a:p>
        </p:txBody>
      </p:sp>
      <p:pic>
        <p:nvPicPr>
          <p:cNvPr id="5" name="Online Media 4" title="TripAdvisor's impact on the hotel industry">
            <a:hlinkClick r:id="" action="ppaction://media"/>
            <a:extLst>
              <a:ext uri="{FF2B5EF4-FFF2-40B4-BE49-F238E27FC236}">
                <a16:creationId xmlns:a16="http://schemas.microsoft.com/office/drawing/2014/main" id="{284CE135-5DDE-4191-B755-B8E3F8F6DC08}"/>
              </a:ext>
            </a:extLst>
          </p:cNvPr>
          <p:cNvPicPr>
            <a:picLocks noGrp="1" noRot="1" noChangeAspect="1"/>
          </p:cNvPicPr>
          <p:nvPr>
            <p:ph idx="1"/>
            <a:videoFile r:link="rId1"/>
          </p:nvPr>
        </p:nvPicPr>
        <p:blipFill>
          <a:blip r:embed="rId4"/>
          <a:stretch>
            <a:fillRect/>
          </a:stretch>
        </p:blipFill>
        <p:spPr>
          <a:xfrm>
            <a:off x="1961206" y="1333113"/>
            <a:ext cx="8078145" cy="4564461"/>
          </a:xfrm>
          <a:prstGeom prst="rect">
            <a:avLst/>
          </a:prstGeom>
        </p:spPr>
      </p:pic>
      <p:sp>
        <p:nvSpPr>
          <p:cNvPr id="3" name="TextBox 2">
            <a:extLst>
              <a:ext uri="{FF2B5EF4-FFF2-40B4-BE49-F238E27FC236}">
                <a16:creationId xmlns:a16="http://schemas.microsoft.com/office/drawing/2014/main" id="{3FD49DAA-D994-7289-7389-66CC69F7B23D}"/>
              </a:ext>
            </a:extLst>
          </p:cNvPr>
          <p:cNvSpPr txBox="1"/>
          <p:nvPr/>
        </p:nvSpPr>
        <p:spPr>
          <a:xfrm>
            <a:off x="4629278" y="6265788"/>
            <a:ext cx="2933444" cy="369332"/>
          </a:xfrm>
          <a:prstGeom prst="rect">
            <a:avLst/>
          </a:prstGeom>
          <a:noFill/>
        </p:spPr>
        <p:txBody>
          <a:bodyPr wrap="square" rtlCol="0">
            <a:spAutoFit/>
          </a:bodyPr>
          <a:lstStyle/>
          <a:p>
            <a:pPr defTabSz="457200"/>
            <a:r>
              <a:rPr lang="en-GB" dirty="0">
                <a:solidFill>
                  <a:prstClr val="white"/>
                </a:solidFill>
                <a:latin typeface="Calibri" panose="020F0502020204030204"/>
              </a:rPr>
              <a:t>(NUS Business School, 2016)</a:t>
            </a:r>
          </a:p>
        </p:txBody>
      </p:sp>
    </p:spTree>
    <p:extLst>
      <p:ext uri="{BB962C8B-B14F-4D97-AF65-F5344CB8AC3E}">
        <p14:creationId xmlns:p14="http://schemas.microsoft.com/office/powerpoint/2010/main" val="3156080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6A93-4D6E-3ED7-1527-CF288C325F30}"/>
              </a:ext>
            </a:extLst>
          </p:cNvPr>
          <p:cNvSpPr>
            <a:spLocks noGrp="1"/>
          </p:cNvSpPr>
          <p:nvPr>
            <p:ph type="title"/>
          </p:nvPr>
        </p:nvSpPr>
        <p:spPr/>
        <p:txBody>
          <a:bodyPr/>
          <a:lstStyle/>
          <a:p>
            <a:r>
              <a:rPr lang="en-GB" sz="3100" b="1" dirty="0"/>
              <a:t>TripAdvisor’s Impact on the Hospitality  Industry</a:t>
            </a:r>
          </a:p>
        </p:txBody>
      </p:sp>
      <p:sp>
        <p:nvSpPr>
          <p:cNvPr id="3" name="TextBox 2">
            <a:extLst>
              <a:ext uri="{FF2B5EF4-FFF2-40B4-BE49-F238E27FC236}">
                <a16:creationId xmlns:a16="http://schemas.microsoft.com/office/drawing/2014/main" id="{3FD49DAA-D994-7289-7389-66CC69F7B23D}"/>
              </a:ext>
            </a:extLst>
          </p:cNvPr>
          <p:cNvSpPr txBox="1"/>
          <p:nvPr/>
        </p:nvSpPr>
        <p:spPr>
          <a:xfrm>
            <a:off x="5052725" y="6259651"/>
            <a:ext cx="2933444" cy="369332"/>
          </a:xfrm>
          <a:prstGeom prst="rect">
            <a:avLst/>
          </a:prstGeom>
          <a:noFill/>
        </p:spPr>
        <p:txBody>
          <a:bodyPr wrap="square" rtlCol="0">
            <a:spAutoFit/>
          </a:bodyPr>
          <a:lstStyle/>
          <a:p>
            <a:pPr defTabSz="457200"/>
            <a:r>
              <a:rPr lang="en-GB" dirty="0">
                <a:solidFill>
                  <a:prstClr val="white"/>
                </a:solidFill>
                <a:latin typeface="Calibri" panose="020F0502020204030204"/>
              </a:rPr>
              <a:t>(Revenue Hub, 2023)</a:t>
            </a:r>
          </a:p>
        </p:txBody>
      </p:sp>
      <p:graphicFrame>
        <p:nvGraphicFramePr>
          <p:cNvPr id="9" name="Content Placeholder 5">
            <a:extLst>
              <a:ext uri="{FF2B5EF4-FFF2-40B4-BE49-F238E27FC236}">
                <a16:creationId xmlns:a16="http://schemas.microsoft.com/office/drawing/2014/main" id="{9BDFB9D0-58AD-8632-919C-0D935E65EC0D}"/>
              </a:ext>
            </a:extLst>
          </p:cNvPr>
          <p:cNvGraphicFramePr>
            <a:graphicFrameLocks noGrp="1"/>
          </p:cNvGraphicFramePr>
          <p:nvPr>
            <p:ph idx="1"/>
          </p:nvPr>
        </p:nvGraphicFramePr>
        <p:xfrm>
          <a:off x="2152650" y="1389902"/>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a:extLst>
              <a:ext uri="{FF2B5EF4-FFF2-40B4-BE49-F238E27FC236}">
                <a16:creationId xmlns:a16="http://schemas.microsoft.com/office/drawing/2014/main" id="{34287D47-F5B9-1E4E-B4E1-7FBA9024E1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0010" y="161404"/>
            <a:ext cx="1552734" cy="1127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47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0368-E00D-4188-8312-DDFD059F4978}"/>
              </a:ext>
            </a:extLst>
          </p:cNvPr>
          <p:cNvSpPr>
            <a:spLocks noGrp="1"/>
          </p:cNvSpPr>
          <p:nvPr>
            <p:ph type="title"/>
          </p:nvPr>
        </p:nvSpPr>
        <p:spPr/>
        <p:txBody>
          <a:bodyPr/>
          <a:lstStyle/>
          <a:p>
            <a:r>
              <a:rPr lang="en-GB" b="0" i="0" dirty="0">
                <a:solidFill>
                  <a:srgbClr val="1F1F1F"/>
                </a:solidFill>
                <a:effectLst/>
                <a:latin typeface="ElsevierGulliver"/>
              </a:rPr>
              <a:t>Online complaining behaviour &amp; cultural background </a:t>
            </a:r>
            <a:endParaRPr lang="en-GB" dirty="0"/>
          </a:p>
        </p:txBody>
      </p:sp>
      <p:sp>
        <p:nvSpPr>
          <p:cNvPr id="3" name="Content Placeholder 2">
            <a:extLst>
              <a:ext uri="{FF2B5EF4-FFF2-40B4-BE49-F238E27FC236}">
                <a16:creationId xmlns:a16="http://schemas.microsoft.com/office/drawing/2014/main" id="{06AFDF87-1720-463D-BB29-6F03E8FBDE27}"/>
              </a:ext>
            </a:extLst>
          </p:cNvPr>
          <p:cNvSpPr>
            <a:spLocks noGrp="1"/>
          </p:cNvSpPr>
          <p:nvPr>
            <p:ph idx="1"/>
          </p:nvPr>
        </p:nvSpPr>
        <p:spPr>
          <a:xfrm>
            <a:off x="838200" y="1690689"/>
            <a:ext cx="10515600" cy="4351338"/>
          </a:xfrm>
        </p:spPr>
        <p:txBody>
          <a:bodyPr/>
          <a:lstStyle/>
          <a:p>
            <a:r>
              <a:rPr lang="en-GB" sz="2400" b="0" i="0" dirty="0">
                <a:solidFill>
                  <a:srgbClr val="1F1F1F"/>
                </a:solidFill>
                <a:effectLst/>
                <a:latin typeface="ElsevierGulliver"/>
              </a:rPr>
              <a:t>A study by </a:t>
            </a:r>
            <a:r>
              <a:rPr lang="en-GB" sz="2400" b="0" i="0" strike="noStrike" dirty="0">
                <a:effectLst/>
                <a:latin typeface="ElsevierGulliver"/>
              </a:rPr>
              <a:t>Chen, Cheung, and Law (2012)</a:t>
            </a:r>
            <a:r>
              <a:rPr lang="en-GB" sz="2400" b="0" i="0" dirty="0">
                <a:effectLst/>
                <a:latin typeface="ElsevierGulliver"/>
              </a:rPr>
              <a:t> </a:t>
            </a:r>
            <a:r>
              <a:rPr lang="en-GB" sz="2400" b="0" i="0" dirty="0">
                <a:solidFill>
                  <a:srgbClr val="1F1F1F"/>
                </a:solidFill>
                <a:effectLst/>
                <a:latin typeface="ElsevierGulliver"/>
              </a:rPr>
              <a:t>revealed that customers of different cultural backgrounds may have different perceptions of and reactions to certain products or services.</a:t>
            </a:r>
          </a:p>
          <a:p>
            <a:r>
              <a:rPr lang="en-GB" sz="2400" dirty="0"/>
              <a:t>National culture is a key aspect to investigate further; consumers from distinctively different cultures might evaluate the very same economic offering, be it a product or service, differently.</a:t>
            </a:r>
          </a:p>
          <a:p>
            <a:r>
              <a:rPr lang="en-GB" sz="2400" dirty="0">
                <a:solidFill>
                  <a:srgbClr val="1F1F1F"/>
                </a:solidFill>
                <a:latin typeface="ElsevierGulliver"/>
              </a:rPr>
              <a:t>EG. a</a:t>
            </a:r>
            <a:r>
              <a:rPr lang="en-GB" sz="2400" b="0" i="0" dirty="0">
                <a:solidFill>
                  <a:srgbClr val="1F1F1F"/>
                </a:solidFill>
                <a:effectLst/>
                <a:latin typeface="ElsevierGulliver"/>
              </a:rPr>
              <a:t> </a:t>
            </a:r>
            <a:r>
              <a:rPr lang="en-GB" sz="2400" dirty="0"/>
              <a:t>collectivism tendency among German consumers and “concern for other consumers” represented one of the major drivers for message posting behaviour.</a:t>
            </a:r>
          </a:p>
          <a:p>
            <a:r>
              <a:rPr lang="en-GB" sz="2400" dirty="0"/>
              <a:t>In countries such as the U.S. online customers tend to demonstrate a higher propensity to trust than those consumers in collectivist cultures.</a:t>
            </a:r>
          </a:p>
          <a:p>
            <a:r>
              <a:rPr lang="en-GB" sz="2400" b="0" i="0" dirty="0">
                <a:solidFill>
                  <a:srgbClr val="1F1F1F"/>
                </a:solidFill>
                <a:effectLst/>
                <a:latin typeface="ElsevierGulliver"/>
              </a:rPr>
              <a:t>Why should online booking systems consider cultural differences ? </a:t>
            </a:r>
            <a:br>
              <a:rPr lang="en-GB" sz="2400" b="0" i="0" dirty="0">
                <a:solidFill>
                  <a:srgbClr val="1F1F1F"/>
                </a:solidFill>
                <a:effectLst/>
                <a:latin typeface="ElsevierGulliver"/>
              </a:rPr>
            </a:br>
            <a:endParaRPr lang="en-GB" sz="2400" dirty="0"/>
          </a:p>
        </p:txBody>
      </p:sp>
    </p:spTree>
    <p:extLst>
      <p:ext uri="{BB962C8B-B14F-4D97-AF65-F5344CB8AC3E}">
        <p14:creationId xmlns:p14="http://schemas.microsoft.com/office/powerpoint/2010/main" val="3223522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2BC1-D352-2729-72A2-F63EA241011B}"/>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21834F50-2372-D9BF-4BDE-4F9CD2720444}"/>
              </a:ext>
            </a:extLst>
          </p:cNvPr>
          <p:cNvSpPr/>
          <p:nvPr/>
        </p:nvSpPr>
        <p:spPr>
          <a:xfrm>
            <a:off x="3207123" y="1929653"/>
            <a:ext cx="5983941" cy="340210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What is the impact of fake reviews for the business?</a:t>
            </a:r>
          </a:p>
        </p:txBody>
      </p:sp>
    </p:spTree>
    <p:extLst>
      <p:ext uri="{BB962C8B-B14F-4D97-AF65-F5344CB8AC3E}">
        <p14:creationId xmlns:p14="http://schemas.microsoft.com/office/powerpoint/2010/main" val="1383696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F4480-85A9-0EF1-16C9-748CD5EA7870}"/>
              </a:ext>
            </a:extLst>
          </p:cNvPr>
          <p:cNvSpPr>
            <a:spLocks noGrp="1"/>
          </p:cNvSpPr>
          <p:nvPr>
            <p:ph type="title"/>
          </p:nvPr>
        </p:nvSpPr>
        <p:spPr/>
        <p:txBody>
          <a:bodyPr/>
          <a:lstStyle/>
          <a:p>
            <a:r>
              <a:rPr lang="en-GB" dirty="0"/>
              <a:t>Fake Reviews – Negative Impact</a:t>
            </a:r>
          </a:p>
        </p:txBody>
      </p:sp>
      <p:sp>
        <p:nvSpPr>
          <p:cNvPr id="3" name="Content Placeholder 2">
            <a:extLst>
              <a:ext uri="{FF2B5EF4-FFF2-40B4-BE49-F238E27FC236}">
                <a16:creationId xmlns:a16="http://schemas.microsoft.com/office/drawing/2014/main" id="{2264BD58-1DFA-05B6-977A-B64CD2DA5650}"/>
              </a:ext>
            </a:extLst>
          </p:cNvPr>
          <p:cNvSpPr>
            <a:spLocks noGrp="1"/>
          </p:cNvSpPr>
          <p:nvPr>
            <p:ph idx="1"/>
          </p:nvPr>
        </p:nvSpPr>
        <p:spPr>
          <a:xfrm>
            <a:off x="730623" y="1253331"/>
            <a:ext cx="10515600" cy="4351338"/>
          </a:xfrm>
        </p:spPr>
        <p:txBody>
          <a:bodyPr/>
          <a:lstStyle/>
          <a:p>
            <a:pPr marL="0" indent="0">
              <a:buNone/>
            </a:pPr>
            <a:r>
              <a:rPr lang="en-GB" sz="1800" b="1" dirty="0"/>
              <a:t>1. Fake reviews can destroy trust</a:t>
            </a:r>
          </a:p>
          <a:p>
            <a:pPr>
              <a:buFont typeface="Wingdings" panose="05000000000000000000" pitchFamily="2" charset="2"/>
              <a:buChar char="Ø"/>
            </a:pPr>
            <a:r>
              <a:rPr lang="en-GB" sz="1800" dirty="0"/>
              <a:t>Customer will lose faith in online shopping.</a:t>
            </a:r>
          </a:p>
          <a:p>
            <a:pPr>
              <a:buFont typeface="Wingdings" panose="05000000000000000000" pitchFamily="2" charset="2"/>
              <a:buChar char="Ø"/>
            </a:pPr>
            <a:endParaRPr lang="en-GB" sz="1800" dirty="0"/>
          </a:p>
          <a:p>
            <a:pPr marL="0" indent="0">
              <a:buNone/>
            </a:pPr>
            <a:r>
              <a:rPr lang="en-GB" sz="1800" b="1" dirty="0"/>
              <a:t>2. Your Local Search Traffic Can Drop</a:t>
            </a:r>
          </a:p>
          <a:p>
            <a:pPr>
              <a:buFont typeface="Wingdings" panose="05000000000000000000" pitchFamily="2" charset="2"/>
              <a:buChar char="Ø"/>
            </a:pPr>
            <a:r>
              <a:rPr lang="en-GB" sz="1800" dirty="0"/>
              <a:t>Google is based on data. Once Google knows that you are trying to game the system, they will be less likely to rank you for relevant local search terms.</a:t>
            </a:r>
          </a:p>
          <a:p>
            <a:pPr>
              <a:buFont typeface="Wingdings" panose="05000000000000000000" pitchFamily="2" charset="2"/>
              <a:buChar char="Ø"/>
            </a:pPr>
            <a:endParaRPr lang="en-GB" sz="1800" dirty="0"/>
          </a:p>
          <a:p>
            <a:pPr marL="0" indent="0">
              <a:buNone/>
            </a:pPr>
            <a:r>
              <a:rPr lang="en-GB" sz="1800" b="1" dirty="0"/>
              <a:t>3. Fines</a:t>
            </a:r>
          </a:p>
          <a:p>
            <a:pPr>
              <a:buFont typeface="Wingdings" panose="05000000000000000000" pitchFamily="2" charset="2"/>
              <a:buChar char="Ø"/>
            </a:pPr>
            <a:r>
              <a:rPr lang="en-GB" sz="1800" dirty="0"/>
              <a:t> Expect to see this type of behaviour punished more regularly in the future.</a:t>
            </a:r>
          </a:p>
          <a:p>
            <a:pPr>
              <a:buFont typeface="Wingdings" panose="05000000000000000000" pitchFamily="2" charset="2"/>
              <a:buChar char="Ø"/>
            </a:pPr>
            <a:endParaRPr lang="en-GB" sz="1800" dirty="0"/>
          </a:p>
          <a:p>
            <a:pPr marL="0" indent="0">
              <a:buNone/>
            </a:pPr>
            <a:r>
              <a:rPr lang="en-GB" sz="1800" b="1" dirty="0"/>
              <a:t>4. You may appear too good to be true</a:t>
            </a:r>
          </a:p>
          <a:p>
            <a:pPr>
              <a:buFont typeface="Wingdings" panose="05000000000000000000" pitchFamily="2" charset="2"/>
              <a:buChar char="Ø"/>
            </a:pPr>
            <a:r>
              <a:rPr lang="en-GB" sz="1800" dirty="0"/>
              <a:t>If your page is filled with nothing but glowing 5-star reviews, consumers are more likely to suspect you of gaming the system.</a:t>
            </a:r>
          </a:p>
          <a:p>
            <a:endParaRPr lang="en-GB" dirty="0"/>
          </a:p>
        </p:txBody>
      </p:sp>
    </p:spTree>
    <p:extLst>
      <p:ext uri="{BB962C8B-B14F-4D97-AF65-F5344CB8AC3E}">
        <p14:creationId xmlns:p14="http://schemas.microsoft.com/office/powerpoint/2010/main" val="411345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93C16-A939-80BF-D8EE-970131E9AB36}"/>
              </a:ext>
            </a:extLst>
          </p:cNvPr>
          <p:cNvSpPr>
            <a:spLocks noGrp="1"/>
          </p:cNvSpPr>
          <p:nvPr>
            <p:ph type="title"/>
          </p:nvPr>
        </p:nvSpPr>
        <p:spPr/>
        <p:txBody>
          <a:bodyPr/>
          <a:lstStyle/>
          <a:p>
            <a:pPr algn="ctr"/>
            <a:r>
              <a:rPr lang="en-GB" sz="3600" b="1" dirty="0"/>
              <a:t>TripAdvisor’s Fake Reviews</a:t>
            </a:r>
          </a:p>
        </p:txBody>
      </p:sp>
      <p:pic>
        <p:nvPicPr>
          <p:cNvPr id="5" name="Online Media 4" title="TripAdvisor’s fake hotel reviews - Which?">
            <a:hlinkClick r:id="" action="ppaction://media"/>
            <a:extLst>
              <a:ext uri="{FF2B5EF4-FFF2-40B4-BE49-F238E27FC236}">
                <a16:creationId xmlns:a16="http://schemas.microsoft.com/office/drawing/2014/main" id="{79E99837-F76A-CAF4-AD94-5392BE9BFAEC}"/>
              </a:ext>
            </a:extLst>
          </p:cNvPr>
          <p:cNvPicPr>
            <a:picLocks noGrp="1" noRot="1" noChangeAspect="1"/>
          </p:cNvPicPr>
          <p:nvPr>
            <p:ph idx="1"/>
            <a:videoFile r:link="rId1"/>
          </p:nvPr>
        </p:nvPicPr>
        <p:blipFill>
          <a:blip r:embed="rId3"/>
          <a:stretch>
            <a:fillRect/>
          </a:stretch>
        </p:blipFill>
        <p:spPr>
          <a:xfrm>
            <a:off x="2246313" y="1520328"/>
            <a:ext cx="7700962" cy="4351338"/>
          </a:xfrm>
          <a:prstGeom prst="rect">
            <a:avLst/>
          </a:prstGeom>
        </p:spPr>
      </p:pic>
      <p:pic>
        <p:nvPicPr>
          <p:cNvPr id="4" name="Picture 2">
            <a:extLst>
              <a:ext uri="{FF2B5EF4-FFF2-40B4-BE49-F238E27FC236}">
                <a16:creationId xmlns:a16="http://schemas.microsoft.com/office/drawing/2014/main" id="{6A182352-B104-959F-9E65-4684863786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98194" y="167259"/>
            <a:ext cx="1653946" cy="12008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CA8291-0366-BC42-4633-AF07E4C8734C}"/>
              </a:ext>
            </a:extLst>
          </p:cNvPr>
          <p:cNvSpPr txBox="1"/>
          <p:nvPr/>
        </p:nvSpPr>
        <p:spPr>
          <a:xfrm>
            <a:off x="5028177" y="6179871"/>
            <a:ext cx="2221563" cy="369332"/>
          </a:xfrm>
          <a:prstGeom prst="rect">
            <a:avLst/>
          </a:prstGeom>
          <a:noFill/>
        </p:spPr>
        <p:txBody>
          <a:bodyPr wrap="square" rtlCol="0">
            <a:spAutoFit/>
          </a:bodyPr>
          <a:lstStyle/>
          <a:p>
            <a:pPr defTabSz="457200"/>
            <a:r>
              <a:rPr lang="en-GB" dirty="0">
                <a:solidFill>
                  <a:prstClr val="white"/>
                </a:solidFill>
                <a:latin typeface="Calibri" panose="020F0502020204030204"/>
              </a:rPr>
              <a:t>(Which, 2019)</a:t>
            </a:r>
          </a:p>
        </p:txBody>
      </p:sp>
    </p:spTree>
    <p:extLst>
      <p:ext uri="{BB962C8B-B14F-4D97-AF65-F5344CB8AC3E}">
        <p14:creationId xmlns:p14="http://schemas.microsoft.com/office/powerpoint/2010/main" val="1099758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CA333-443B-2CF3-2D48-5A9F9CBDB464}"/>
              </a:ext>
            </a:extLst>
          </p:cNvPr>
          <p:cNvSpPr>
            <a:spLocks noGrp="1"/>
          </p:cNvSpPr>
          <p:nvPr>
            <p:ph type="title"/>
          </p:nvPr>
        </p:nvSpPr>
        <p:spPr>
          <a:xfrm>
            <a:off x="2281526" y="365126"/>
            <a:ext cx="7886700" cy="1325563"/>
          </a:xfrm>
        </p:spPr>
        <p:txBody>
          <a:bodyPr/>
          <a:lstStyle/>
          <a:p>
            <a:r>
              <a:rPr lang="en-GB" sz="3600" b="1" dirty="0"/>
              <a:t>Case Study: Travelodge</a:t>
            </a:r>
          </a:p>
        </p:txBody>
      </p:sp>
      <p:graphicFrame>
        <p:nvGraphicFramePr>
          <p:cNvPr id="1028" name="Content Placeholder 2">
            <a:extLst>
              <a:ext uri="{FF2B5EF4-FFF2-40B4-BE49-F238E27FC236}">
                <a16:creationId xmlns:a16="http://schemas.microsoft.com/office/drawing/2014/main" id="{0CFDDC11-B6CD-301D-06C6-C6F79BC85728}"/>
              </a:ext>
            </a:extLst>
          </p:cNvPr>
          <p:cNvGraphicFramePr>
            <a:graphicFrameLocks noGrp="1"/>
          </p:cNvGraphicFramePr>
          <p:nvPr>
            <p:ph idx="1"/>
          </p:nvPr>
        </p:nvGraphicFramePr>
        <p:xfrm>
          <a:off x="2152650" y="1380806"/>
          <a:ext cx="7886700" cy="4697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ravelodge Hotels Limited Logo and symbol, meaning, history, PNG, brand">
            <a:extLst>
              <a:ext uri="{FF2B5EF4-FFF2-40B4-BE49-F238E27FC236}">
                <a16:creationId xmlns:a16="http://schemas.microsoft.com/office/drawing/2014/main" id="{806F2778-BBF2-509A-D06F-BFC08422F93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504" t="22817" r="6106" b="22248"/>
          <a:stretch/>
        </p:blipFill>
        <p:spPr bwMode="auto">
          <a:xfrm>
            <a:off x="8086270" y="248385"/>
            <a:ext cx="2477403" cy="865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1C7181-E103-730B-86D6-B236D213AD88}"/>
              </a:ext>
            </a:extLst>
          </p:cNvPr>
          <p:cNvSpPr txBox="1"/>
          <p:nvPr/>
        </p:nvSpPr>
        <p:spPr>
          <a:xfrm>
            <a:off x="5242970" y="6212717"/>
            <a:ext cx="2657283" cy="369332"/>
          </a:xfrm>
          <a:prstGeom prst="rect">
            <a:avLst/>
          </a:prstGeom>
          <a:noFill/>
        </p:spPr>
        <p:txBody>
          <a:bodyPr wrap="square" rtlCol="0">
            <a:spAutoFit/>
          </a:bodyPr>
          <a:lstStyle/>
          <a:p>
            <a:pPr defTabSz="457200"/>
            <a:r>
              <a:rPr lang="en-GB" dirty="0">
                <a:solidFill>
                  <a:prstClr val="white"/>
                </a:solidFill>
                <a:latin typeface="Calibri" panose="020F0502020204030204"/>
              </a:rPr>
              <a:t>(Lake, 2019)</a:t>
            </a:r>
          </a:p>
        </p:txBody>
      </p:sp>
    </p:spTree>
    <p:extLst>
      <p:ext uri="{BB962C8B-B14F-4D97-AF65-F5344CB8AC3E}">
        <p14:creationId xmlns:p14="http://schemas.microsoft.com/office/powerpoint/2010/main" val="43336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F7B2-5668-8BAE-A48D-E3068EF4CDCD}"/>
              </a:ext>
            </a:extLst>
          </p:cNvPr>
          <p:cNvSpPr>
            <a:spLocks noGrp="1"/>
          </p:cNvSpPr>
          <p:nvPr>
            <p:ph type="title"/>
          </p:nvPr>
        </p:nvSpPr>
        <p:spPr>
          <a:xfrm>
            <a:off x="5248072" y="629268"/>
            <a:ext cx="4939868" cy="1286160"/>
          </a:xfrm>
        </p:spPr>
        <p:txBody>
          <a:bodyPr anchor="b">
            <a:normAutofit/>
          </a:bodyPr>
          <a:lstStyle/>
          <a:p>
            <a:pPr algn="ctr"/>
            <a:r>
              <a:rPr lang="en-GB" sz="3000" b="1" dirty="0"/>
              <a:t>Fake Reviews –</a:t>
            </a:r>
            <a:br>
              <a:rPr lang="en-GB" sz="3000" b="1" dirty="0"/>
            </a:br>
            <a:r>
              <a:rPr lang="en-GB" sz="3000" b="1" dirty="0"/>
              <a:t>What Does the Law Say?</a:t>
            </a:r>
          </a:p>
        </p:txBody>
      </p:sp>
      <p:sp>
        <p:nvSpPr>
          <p:cNvPr id="3" name="Content Placeholder 2">
            <a:extLst>
              <a:ext uri="{FF2B5EF4-FFF2-40B4-BE49-F238E27FC236}">
                <a16:creationId xmlns:a16="http://schemas.microsoft.com/office/drawing/2014/main" id="{2BA3C7B4-0EB7-2768-3F47-846CD5AC73BA}"/>
              </a:ext>
            </a:extLst>
          </p:cNvPr>
          <p:cNvSpPr>
            <a:spLocks noGrp="1"/>
          </p:cNvSpPr>
          <p:nvPr>
            <p:ph idx="1"/>
          </p:nvPr>
        </p:nvSpPr>
        <p:spPr>
          <a:xfrm>
            <a:off x="5248074" y="2438401"/>
            <a:ext cx="4939867" cy="3785419"/>
          </a:xfrm>
        </p:spPr>
        <p:txBody>
          <a:bodyPr>
            <a:normAutofit/>
          </a:bodyPr>
          <a:lstStyle/>
          <a:p>
            <a:r>
              <a:rPr lang="en-GB" sz="2000" dirty="0"/>
              <a:t>Fake reviews are a violation of the terms of service of all business review sites.</a:t>
            </a:r>
          </a:p>
          <a:p>
            <a:r>
              <a:rPr lang="en-GB" sz="2000" dirty="0"/>
              <a:t>Trading practices in the UK are covered under the </a:t>
            </a:r>
            <a:r>
              <a:rPr lang="en-GB" sz="2000" b="1" dirty="0"/>
              <a:t>Consumer Protection from Unfair Trading Regulations 2008.</a:t>
            </a:r>
          </a:p>
          <a:p>
            <a:r>
              <a:rPr lang="en-GB" sz="2000" dirty="0"/>
              <a:t>Trading watchdog, the Competition and Markets Authority (CMA), </a:t>
            </a:r>
            <a:r>
              <a:rPr lang="en-GB" sz="2000" b="1" dirty="0"/>
              <a:t>took its first action against a company for posting fake reviews in 2016.</a:t>
            </a:r>
          </a:p>
          <a:p>
            <a:endParaRPr lang="en-GB" sz="1700" dirty="0"/>
          </a:p>
        </p:txBody>
      </p:sp>
      <p:pic>
        <p:nvPicPr>
          <p:cNvPr id="10242" name="Picture 2" descr="See the source image">
            <a:extLst>
              <a:ext uri="{FF2B5EF4-FFF2-40B4-BE49-F238E27FC236}">
                <a16:creationId xmlns:a16="http://schemas.microsoft.com/office/drawing/2014/main" id="{A6F006B9-2786-DBAD-7850-9DA7367D2F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468" r="25693" b="-1"/>
          <a:stretch/>
        </p:blipFill>
        <p:spPr bwMode="auto">
          <a:xfrm>
            <a:off x="1524021" y="10"/>
            <a:ext cx="3476673" cy="6026434"/>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0247" name="Straight Connector 1024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9773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085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640AE-EF71-8D0D-252E-F08B0F50A568}"/>
              </a:ext>
            </a:extLst>
          </p:cNvPr>
          <p:cNvSpPr>
            <a:spLocks noGrp="1"/>
          </p:cNvSpPr>
          <p:nvPr>
            <p:ph type="title"/>
          </p:nvPr>
        </p:nvSpPr>
        <p:spPr>
          <a:xfrm>
            <a:off x="2764022" y="365760"/>
            <a:ext cx="7025402" cy="1188720"/>
          </a:xfrm>
        </p:spPr>
        <p:txBody>
          <a:bodyPr>
            <a:normAutofit/>
          </a:bodyPr>
          <a:lstStyle/>
          <a:p>
            <a:pPr algn="ctr"/>
            <a:r>
              <a:rPr lang="en-GB" sz="3600" b="1" dirty="0"/>
              <a:t>Fake Reviews - Reasons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panose="020F0502020204030204"/>
            </a:endParaRPr>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panose="020F0502020204030204"/>
            </a:endParaRPr>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691642"/>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90D812B-BBCE-384A-F6EF-B2C848795026}"/>
              </a:ext>
            </a:extLst>
          </p:cNvPr>
          <p:cNvSpPr>
            <a:spLocks noGrp="1"/>
          </p:cNvSpPr>
          <p:nvPr>
            <p:ph idx="1"/>
          </p:nvPr>
        </p:nvSpPr>
        <p:spPr>
          <a:xfrm>
            <a:off x="2340210" y="2025182"/>
            <a:ext cx="8100725" cy="4145615"/>
          </a:xfrm>
        </p:spPr>
        <p:txBody>
          <a:bodyPr anchor="t">
            <a:normAutofit/>
          </a:bodyPr>
          <a:lstStyle/>
          <a:p>
            <a:pPr marL="0" indent="0">
              <a:buNone/>
            </a:pPr>
            <a:r>
              <a:rPr lang="en-GB" sz="1700" dirty="0"/>
              <a:t>Online reviews heavily influence purchase decisions, but not every review is real. The problem of fake reviews can affect companies of all types and sizes. </a:t>
            </a:r>
          </a:p>
          <a:p>
            <a:pPr marL="0" indent="0">
              <a:buNone/>
            </a:pPr>
            <a:r>
              <a:rPr lang="en-GB" sz="1700" dirty="0"/>
              <a:t>Where do these fake reviews come from? Here are some common sources:</a:t>
            </a:r>
            <a:endParaRPr lang="en-GB" sz="1700" b="1" dirty="0"/>
          </a:p>
          <a:p>
            <a:pPr>
              <a:buFont typeface="Arial" panose="020B0604020202020204" pitchFamily="34" charset="0"/>
              <a:buChar char="•"/>
            </a:pPr>
            <a:r>
              <a:rPr lang="en-GB" sz="1700" b="1" dirty="0"/>
              <a:t>Service providers or vendors</a:t>
            </a:r>
            <a:r>
              <a:rPr lang="en-GB" sz="1700" dirty="0"/>
              <a:t> that sell both positive and negative reviews, such as what you will find when you try to buy Google reviews;</a:t>
            </a:r>
          </a:p>
          <a:p>
            <a:pPr>
              <a:buFont typeface="Arial" panose="020B0604020202020204" pitchFamily="34" charset="0"/>
              <a:buChar char="•"/>
            </a:pPr>
            <a:r>
              <a:rPr lang="en-GB" sz="1700" b="1" dirty="0"/>
              <a:t>Business owners and marketers </a:t>
            </a:r>
            <a:r>
              <a:rPr lang="en-GB" sz="1700" dirty="0"/>
              <a:t>who write their own fake reviews to attract customers, including fake negative reviews of their competitors;</a:t>
            </a:r>
          </a:p>
          <a:p>
            <a:pPr>
              <a:buFont typeface="Arial" panose="020B0604020202020204" pitchFamily="34" charset="0"/>
              <a:buChar char="•"/>
            </a:pPr>
            <a:r>
              <a:rPr lang="en-GB" sz="1700" b="1" dirty="0"/>
              <a:t>Former employees</a:t>
            </a:r>
            <a:r>
              <a:rPr lang="en-GB" sz="1700" dirty="0"/>
              <a:t> who post negative reviews of their employees in retaliation for being fired or laid off;</a:t>
            </a:r>
          </a:p>
          <a:p>
            <a:pPr>
              <a:buFont typeface="Arial" panose="020B0604020202020204" pitchFamily="34" charset="0"/>
              <a:buChar char="•"/>
            </a:pPr>
            <a:r>
              <a:rPr lang="en-GB" sz="1700" b="1" dirty="0"/>
              <a:t>Friends, family, and employees</a:t>
            </a:r>
            <a:r>
              <a:rPr lang="en-GB" sz="1700" dirty="0"/>
              <a:t> who write positive reviews on behalf of a company or brand they are closely associated with;</a:t>
            </a:r>
          </a:p>
          <a:p>
            <a:pPr>
              <a:buFont typeface="Arial" panose="020B0604020202020204" pitchFamily="34" charset="0"/>
              <a:buChar char="•"/>
            </a:pPr>
            <a:r>
              <a:rPr lang="en-GB" sz="1700" b="1" dirty="0"/>
              <a:t>Customers</a:t>
            </a:r>
            <a:r>
              <a:rPr lang="en-GB" sz="1700" dirty="0"/>
              <a:t> who write negative reviews in order to get a refund, a discount, or some other benefit.</a:t>
            </a:r>
          </a:p>
        </p:txBody>
      </p:sp>
    </p:spTree>
    <p:extLst>
      <p:ext uri="{BB962C8B-B14F-4D97-AF65-F5344CB8AC3E}">
        <p14:creationId xmlns:p14="http://schemas.microsoft.com/office/powerpoint/2010/main" val="4259406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CD46-9106-1A92-0360-ECD4502E6195}"/>
              </a:ext>
            </a:extLst>
          </p:cNvPr>
          <p:cNvSpPr>
            <a:spLocks noGrp="1"/>
          </p:cNvSpPr>
          <p:nvPr>
            <p:ph type="title"/>
          </p:nvPr>
        </p:nvSpPr>
        <p:spPr>
          <a:xfrm>
            <a:off x="1905661" y="803326"/>
            <a:ext cx="4365585" cy="1325563"/>
          </a:xfrm>
        </p:spPr>
        <p:txBody>
          <a:bodyPr>
            <a:normAutofit/>
          </a:bodyPr>
          <a:lstStyle/>
          <a:p>
            <a:r>
              <a:rPr lang="en-GB" sz="3200" b="1" dirty="0"/>
              <a:t>How to Spot Fake Reviews</a:t>
            </a:r>
          </a:p>
        </p:txBody>
      </p:sp>
      <p:sp>
        <p:nvSpPr>
          <p:cNvPr id="3" name="Content Placeholder 2">
            <a:extLst>
              <a:ext uri="{FF2B5EF4-FFF2-40B4-BE49-F238E27FC236}">
                <a16:creationId xmlns:a16="http://schemas.microsoft.com/office/drawing/2014/main" id="{B245E495-3CF6-ECD3-8BBF-91D9D4218BF1}"/>
              </a:ext>
            </a:extLst>
          </p:cNvPr>
          <p:cNvSpPr>
            <a:spLocks noGrp="1"/>
          </p:cNvSpPr>
          <p:nvPr>
            <p:ph idx="1"/>
          </p:nvPr>
        </p:nvSpPr>
        <p:spPr>
          <a:xfrm>
            <a:off x="1812435" y="1767429"/>
            <a:ext cx="4829750" cy="4111732"/>
          </a:xfrm>
        </p:spPr>
        <p:txBody>
          <a:bodyPr anchor="t">
            <a:noAutofit/>
          </a:bodyPr>
          <a:lstStyle/>
          <a:p>
            <a:pPr marL="0" indent="0">
              <a:buNone/>
            </a:pPr>
            <a:r>
              <a:rPr lang="en-GB" sz="2000" dirty="0">
                <a:effectLst>
                  <a:outerShdw blurRad="38100" dist="38100" dir="2700000" algn="tl">
                    <a:srgbClr val="000000">
                      <a:alpha val="43137"/>
                    </a:srgbClr>
                  </a:outerShdw>
                </a:effectLst>
              </a:rPr>
              <a:t>Watch out for red flags:</a:t>
            </a:r>
          </a:p>
          <a:p>
            <a:pPr marL="0" indent="0">
              <a:buNone/>
            </a:pPr>
            <a:endParaRPr lang="en-GB" sz="2000" dirty="0">
              <a:effectLst>
                <a:outerShdw blurRad="38100" dist="38100" dir="2700000" algn="tl">
                  <a:srgbClr val="000000">
                    <a:alpha val="43137"/>
                  </a:srgbClr>
                </a:outerShdw>
              </a:effectLst>
            </a:endParaRPr>
          </a:p>
          <a:p>
            <a:pPr>
              <a:buFont typeface="Wingdings" panose="05000000000000000000" pitchFamily="2" charset="2"/>
              <a:buChar char="Ø"/>
            </a:pPr>
            <a:r>
              <a:rPr lang="en-GB" sz="2000" dirty="0">
                <a:effectLst>
                  <a:outerShdw blurRad="38100" dist="38100" dir="2700000" algn="tl">
                    <a:srgbClr val="000000">
                      <a:alpha val="43137"/>
                    </a:srgbClr>
                  </a:outerShdw>
                </a:effectLst>
              </a:rPr>
              <a:t>Do not rely on ratings alone</a:t>
            </a:r>
          </a:p>
          <a:p>
            <a:pPr>
              <a:buFont typeface="Wingdings" panose="05000000000000000000" pitchFamily="2" charset="2"/>
              <a:buChar char="Ø"/>
            </a:pPr>
            <a:endParaRPr lang="en-GB" sz="2000" dirty="0">
              <a:effectLst>
                <a:outerShdw blurRad="38100" dist="38100" dir="2700000" algn="tl">
                  <a:srgbClr val="000000">
                    <a:alpha val="43137"/>
                  </a:srgbClr>
                </a:outerShdw>
              </a:effectLst>
            </a:endParaRPr>
          </a:p>
          <a:p>
            <a:pPr>
              <a:buFont typeface="Wingdings" panose="05000000000000000000" pitchFamily="2" charset="2"/>
              <a:buChar char="Ø"/>
            </a:pPr>
            <a:r>
              <a:rPr lang="en-GB" sz="2000" dirty="0">
                <a:effectLst>
                  <a:outerShdw blurRad="38100" dist="38100" dir="2700000" algn="tl">
                    <a:srgbClr val="000000">
                      <a:alpha val="43137"/>
                    </a:srgbClr>
                  </a:outerShdw>
                </a:effectLst>
              </a:rPr>
              <a:t> Check for a large number of reviews during a short period of time</a:t>
            </a:r>
          </a:p>
          <a:p>
            <a:pPr>
              <a:buFont typeface="Wingdings" panose="05000000000000000000" pitchFamily="2" charset="2"/>
              <a:buChar char="Ø"/>
            </a:pPr>
            <a:endParaRPr lang="en-GB" sz="2000" dirty="0">
              <a:effectLst>
                <a:outerShdw blurRad="38100" dist="38100" dir="2700000" algn="tl">
                  <a:srgbClr val="000000">
                    <a:alpha val="43137"/>
                  </a:srgbClr>
                </a:outerShdw>
              </a:effectLst>
            </a:endParaRPr>
          </a:p>
          <a:p>
            <a:pPr>
              <a:buFont typeface="Wingdings" panose="05000000000000000000" pitchFamily="2" charset="2"/>
              <a:buChar char="Ø"/>
            </a:pPr>
            <a:r>
              <a:rPr lang="en-GB" sz="2000" dirty="0">
                <a:effectLst>
                  <a:outerShdw blurRad="38100" dist="38100" dir="2700000" algn="tl">
                    <a:srgbClr val="000000">
                      <a:alpha val="43137"/>
                    </a:srgbClr>
                  </a:outerShdw>
                </a:effectLst>
              </a:rPr>
              <a:t> Check if the reviewers are legitimate</a:t>
            </a:r>
          </a:p>
          <a:p>
            <a:pPr marL="0" indent="0">
              <a:buNone/>
            </a:pPr>
            <a:endParaRPr lang="en-GB" sz="2000" dirty="0">
              <a:effectLst>
                <a:outerShdw blurRad="38100" dist="38100" dir="2700000" algn="tl">
                  <a:srgbClr val="000000">
                    <a:alpha val="43137"/>
                  </a:srgbClr>
                </a:outerShdw>
              </a:effectLst>
            </a:endParaRPr>
          </a:p>
          <a:p>
            <a:pPr>
              <a:buFont typeface="Wingdings" panose="05000000000000000000" pitchFamily="2" charset="2"/>
              <a:buChar char="Ø"/>
            </a:pPr>
            <a:r>
              <a:rPr lang="en-GB" sz="2000" dirty="0">
                <a:effectLst>
                  <a:outerShdw blurRad="38100" dist="38100" dir="2700000" algn="tl">
                    <a:srgbClr val="000000">
                      <a:alpha val="43137"/>
                    </a:srgbClr>
                  </a:outerShdw>
                </a:effectLst>
              </a:rPr>
              <a:t> Read independent product reviews from established sources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1086"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606"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pic>
        <p:nvPicPr>
          <p:cNvPr id="4" name="Graphic 3" descr="Flag">
            <a:extLst>
              <a:ext uri="{FF2B5EF4-FFF2-40B4-BE49-F238E27FC236}">
                <a16:creationId xmlns:a16="http://schemas.microsoft.com/office/drawing/2014/main" id="{B6145AC9-5BE5-1245-6C9C-75A0B66DB0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37043" y="1117602"/>
            <a:ext cx="2847593" cy="2847593"/>
          </a:xfrm>
          <a:prstGeom prst="rect">
            <a:avLst/>
          </a:prstGeom>
        </p:spPr>
      </p:pic>
    </p:spTree>
    <p:extLst>
      <p:ext uri="{BB962C8B-B14F-4D97-AF65-F5344CB8AC3E}">
        <p14:creationId xmlns:p14="http://schemas.microsoft.com/office/powerpoint/2010/main" val="37815103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3EBB6-F227-1019-3115-194E58C0DFC6}"/>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9ECB71F3-01A9-C1C4-2D39-8E7635743DD6}"/>
              </a:ext>
            </a:extLst>
          </p:cNvPr>
          <p:cNvSpPr/>
          <p:nvPr/>
        </p:nvSpPr>
        <p:spPr>
          <a:xfrm>
            <a:off x="2447366" y="1472453"/>
            <a:ext cx="7590864" cy="391309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Why is it important to respond to both positive and negative feedback?</a:t>
            </a:r>
          </a:p>
        </p:txBody>
      </p:sp>
    </p:spTree>
    <p:extLst>
      <p:ext uri="{BB962C8B-B14F-4D97-AF65-F5344CB8AC3E}">
        <p14:creationId xmlns:p14="http://schemas.microsoft.com/office/powerpoint/2010/main" val="985527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2632" y="0"/>
            <a:ext cx="2436019" cy="3400426"/>
          </a:xfrm>
          <a:prstGeom prst="flowChartDocument">
            <a:avLst/>
          </a:prstGeom>
          <a:solidFill>
            <a:srgbClr val="5076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9E666AB-B746-41F2-0DDA-B4AA565C5CF2}"/>
              </a:ext>
            </a:extLst>
          </p:cNvPr>
          <p:cNvSpPr>
            <a:spLocks noGrp="1"/>
          </p:cNvSpPr>
          <p:nvPr>
            <p:ph type="title"/>
          </p:nvPr>
        </p:nvSpPr>
        <p:spPr>
          <a:xfrm>
            <a:off x="2152650" y="171162"/>
            <a:ext cx="2130136" cy="2371148"/>
          </a:xfrm>
        </p:spPr>
        <p:txBody>
          <a:bodyPr vert="horz" lIns="91440" tIns="45720" rIns="91440" bIns="45720" rtlCol="0" anchor="ctr">
            <a:normAutofit/>
          </a:bodyPr>
          <a:lstStyle/>
          <a:p>
            <a:pPr algn="ctr"/>
            <a:r>
              <a:rPr lang="en-US" sz="2800" b="1" dirty="0">
                <a:solidFill>
                  <a:srgbClr val="FFFFFF"/>
                </a:solidFill>
              </a:rPr>
              <a:t>Online Reputation Management</a:t>
            </a:r>
          </a:p>
        </p:txBody>
      </p:sp>
      <p:pic>
        <p:nvPicPr>
          <p:cNvPr id="4" name="Content Placeholder 3" descr="Graphical user interface, application&#10;&#10;Description automatically generated">
            <a:extLst>
              <a:ext uri="{FF2B5EF4-FFF2-40B4-BE49-F238E27FC236}">
                <a16:creationId xmlns:a16="http://schemas.microsoft.com/office/drawing/2014/main" id="{37969718-68F5-4611-84E4-962643151A7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444294" y="874890"/>
            <a:ext cx="6164842" cy="4700691"/>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2F9C21-3732-2FB4-2CC2-0F3E2F210E0E}"/>
              </a:ext>
            </a:extLst>
          </p:cNvPr>
          <p:cNvSpPr txBox="1"/>
          <p:nvPr/>
        </p:nvSpPr>
        <p:spPr>
          <a:xfrm>
            <a:off x="5107958" y="6247377"/>
            <a:ext cx="2467039" cy="369332"/>
          </a:xfrm>
          <a:prstGeom prst="rect">
            <a:avLst/>
          </a:prstGeom>
          <a:noFill/>
        </p:spPr>
        <p:txBody>
          <a:bodyPr wrap="square" rtlCol="0">
            <a:spAutoFit/>
          </a:bodyPr>
          <a:lstStyle/>
          <a:p>
            <a:pPr defTabSz="457200"/>
            <a:r>
              <a:rPr lang="en-GB" dirty="0">
                <a:solidFill>
                  <a:prstClr val="white"/>
                </a:solidFill>
                <a:latin typeface="Calibri" panose="020F0502020204030204"/>
              </a:rPr>
              <a:t>(TripAdvisor, 2022)</a:t>
            </a:r>
          </a:p>
        </p:txBody>
      </p:sp>
    </p:spTree>
    <p:extLst>
      <p:ext uri="{BB962C8B-B14F-4D97-AF65-F5344CB8AC3E}">
        <p14:creationId xmlns:p14="http://schemas.microsoft.com/office/powerpoint/2010/main" val="3296361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D55E0-D906-A7BF-55A4-C500FFF6BE49}"/>
              </a:ext>
            </a:extLst>
          </p:cNvPr>
          <p:cNvSpPr>
            <a:spLocks noGrp="1"/>
          </p:cNvSpPr>
          <p:nvPr>
            <p:ph type="title"/>
          </p:nvPr>
        </p:nvSpPr>
        <p:spPr/>
        <p:txBody>
          <a:bodyPr/>
          <a:lstStyle/>
          <a:p>
            <a:r>
              <a:rPr lang="en-GB" dirty="0"/>
              <a:t>Task – Practice responding to a review</a:t>
            </a:r>
          </a:p>
        </p:txBody>
      </p:sp>
      <p:sp>
        <p:nvSpPr>
          <p:cNvPr id="3" name="Content Placeholder 2">
            <a:extLst>
              <a:ext uri="{FF2B5EF4-FFF2-40B4-BE49-F238E27FC236}">
                <a16:creationId xmlns:a16="http://schemas.microsoft.com/office/drawing/2014/main" id="{0704D2ED-F1BD-897A-D532-E82C6FE5F5E5}"/>
              </a:ext>
            </a:extLst>
          </p:cNvPr>
          <p:cNvSpPr>
            <a:spLocks noGrp="1"/>
          </p:cNvSpPr>
          <p:nvPr>
            <p:ph idx="1"/>
          </p:nvPr>
        </p:nvSpPr>
        <p:spPr>
          <a:xfrm>
            <a:off x="605118" y="1465729"/>
            <a:ext cx="10748682" cy="4711234"/>
          </a:xfrm>
        </p:spPr>
        <p:txBody>
          <a:bodyPr/>
          <a:lstStyle/>
          <a:p>
            <a:pPr marL="0" indent="0">
              <a:buNone/>
            </a:pPr>
            <a:r>
              <a:rPr lang="en-GB" b="1" dirty="0">
                <a:solidFill>
                  <a:srgbClr val="FF0000"/>
                </a:solidFill>
              </a:rPr>
              <a:t>15 MINUTES</a:t>
            </a:r>
          </a:p>
          <a:p>
            <a:pPr marL="0" indent="0">
              <a:buNone/>
            </a:pPr>
            <a:endParaRPr lang="en-GB" dirty="0"/>
          </a:p>
          <a:p>
            <a:pPr marL="0" indent="0">
              <a:buNone/>
            </a:pPr>
            <a:r>
              <a:rPr lang="en-GB" b="1" dirty="0"/>
              <a:t>Using the case studies provided </a:t>
            </a:r>
          </a:p>
          <a:p>
            <a:pPr marL="0" indent="0">
              <a:buNone/>
            </a:pPr>
            <a:endParaRPr lang="en-GB" dirty="0"/>
          </a:p>
          <a:p>
            <a:pPr>
              <a:buFontTx/>
              <a:buChar char="-"/>
            </a:pPr>
            <a:r>
              <a:rPr lang="en-GB" dirty="0"/>
              <a:t>Read the different reviews</a:t>
            </a:r>
          </a:p>
          <a:p>
            <a:pPr>
              <a:buFontTx/>
              <a:buChar char="-"/>
            </a:pPr>
            <a:r>
              <a:rPr lang="en-GB" dirty="0"/>
              <a:t>Write an appropriate response to each review</a:t>
            </a:r>
          </a:p>
          <a:p>
            <a:pPr>
              <a:buFontTx/>
              <a:buChar char="-"/>
            </a:pPr>
            <a:endParaRPr lang="en-GB" dirty="0"/>
          </a:p>
          <a:p>
            <a:pPr marL="0" indent="0">
              <a:buNone/>
            </a:pPr>
            <a:endParaRPr lang="en-GB" dirty="0"/>
          </a:p>
        </p:txBody>
      </p:sp>
      <p:pic>
        <p:nvPicPr>
          <p:cNvPr id="4" name="Picture 3">
            <a:extLst>
              <a:ext uri="{FF2B5EF4-FFF2-40B4-BE49-F238E27FC236}">
                <a16:creationId xmlns:a16="http://schemas.microsoft.com/office/drawing/2014/main" id="{FA8C5B6A-61D6-1EF7-D31D-FDDFA65DA988}"/>
              </a:ext>
            </a:extLst>
          </p:cNvPr>
          <p:cNvPicPr>
            <a:picLocks noChangeAspect="1"/>
          </p:cNvPicPr>
          <p:nvPr/>
        </p:nvPicPr>
        <p:blipFill>
          <a:blip r:embed="rId3"/>
          <a:stretch>
            <a:fillRect/>
          </a:stretch>
        </p:blipFill>
        <p:spPr>
          <a:xfrm>
            <a:off x="7713083" y="1690689"/>
            <a:ext cx="3936897" cy="2050731"/>
          </a:xfrm>
          <a:prstGeom prst="rect">
            <a:avLst/>
          </a:prstGeom>
        </p:spPr>
      </p:pic>
      <p:sp>
        <p:nvSpPr>
          <p:cNvPr id="6" name="TextBox 5">
            <a:extLst>
              <a:ext uri="{FF2B5EF4-FFF2-40B4-BE49-F238E27FC236}">
                <a16:creationId xmlns:a16="http://schemas.microsoft.com/office/drawing/2014/main" id="{11539E18-1EE2-81F8-DE7A-082FF639A398}"/>
              </a:ext>
            </a:extLst>
          </p:cNvPr>
          <p:cNvSpPr txBox="1"/>
          <p:nvPr/>
        </p:nvSpPr>
        <p:spPr>
          <a:xfrm>
            <a:off x="6634534" y="5392271"/>
            <a:ext cx="6093994" cy="369332"/>
          </a:xfrm>
          <a:prstGeom prst="rect">
            <a:avLst/>
          </a:prstGeom>
          <a:noFill/>
        </p:spPr>
        <p:txBody>
          <a:bodyPr wrap="square">
            <a:spAutoFit/>
          </a:bodyPr>
          <a:lstStyle/>
          <a:p>
            <a:r>
              <a:rPr lang="en-GB" b="1" dirty="0"/>
              <a:t>https://forms.office.com/e/zXvZeNJFkH </a:t>
            </a:r>
            <a:endParaRPr lang="en-GB" dirty="0"/>
          </a:p>
        </p:txBody>
      </p:sp>
    </p:spTree>
    <p:extLst>
      <p:ext uri="{BB962C8B-B14F-4D97-AF65-F5344CB8AC3E}">
        <p14:creationId xmlns:p14="http://schemas.microsoft.com/office/powerpoint/2010/main" val="3318396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3004C0-BAA6-6824-3BEF-1313DD62C118}"/>
              </a:ext>
            </a:extLst>
          </p:cNvPr>
          <p:cNvPicPr>
            <a:picLocks noChangeAspect="1"/>
          </p:cNvPicPr>
          <p:nvPr/>
        </p:nvPicPr>
        <p:blipFill>
          <a:blip r:embed="rId2"/>
          <a:stretch>
            <a:fillRect/>
          </a:stretch>
        </p:blipFill>
        <p:spPr>
          <a:xfrm>
            <a:off x="3297677" y="0"/>
            <a:ext cx="6328758" cy="6146923"/>
          </a:xfrm>
          <a:prstGeom prst="rect">
            <a:avLst/>
          </a:prstGeom>
        </p:spPr>
      </p:pic>
    </p:spTree>
    <p:extLst>
      <p:ext uri="{BB962C8B-B14F-4D97-AF65-F5344CB8AC3E}">
        <p14:creationId xmlns:p14="http://schemas.microsoft.com/office/powerpoint/2010/main" val="2478680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B05356-07E8-38DD-7F69-E241816E3277}"/>
              </a:ext>
            </a:extLst>
          </p:cNvPr>
          <p:cNvPicPr>
            <a:picLocks noChangeAspect="1"/>
          </p:cNvPicPr>
          <p:nvPr/>
        </p:nvPicPr>
        <p:blipFill>
          <a:blip r:embed="rId2"/>
          <a:stretch>
            <a:fillRect/>
          </a:stretch>
        </p:blipFill>
        <p:spPr>
          <a:xfrm>
            <a:off x="2070507" y="50006"/>
            <a:ext cx="8050985" cy="5930163"/>
          </a:xfrm>
          <a:prstGeom prst="rect">
            <a:avLst/>
          </a:prstGeom>
        </p:spPr>
      </p:pic>
    </p:spTree>
    <p:extLst>
      <p:ext uri="{BB962C8B-B14F-4D97-AF65-F5344CB8AC3E}">
        <p14:creationId xmlns:p14="http://schemas.microsoft.com/office/powerpoint/2010/main" val="23172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7801-36B9-4FEC-81FF-6C9094919ED7}"/>
              </a:ext>
            </a:extLst>
          </p:cNvPr>
          <p:cNvSpPr>
            <a:spLocks noGrp="1"/>
          </p:cNvSpPr>
          <p:nvPr>
            <p:ph type="title"/>
          </p:nvPr>
        </p:nvSpPr>
        <p:spPr/>
        <p:txBody>
          <a:bodyPr/>
          <a:lstStyle/>
          <a:p>
            <a:r>
              <a:rPr lang="en-GB" dirty="0"/>
              <a:t>Brand Reputation Activity </a:t>
            </a:r>
          </a:p>
        </p:txBody>
      </p:sp>
      <p:sp>
        <p:nvSpPr>
          <p:cNvPr id="3" name="Content Placeholder 2">
            <a:extLst>
              <a:ext uri="{FF2B5EF4-FFF2-40B4-BE49-F238E27FC236}">
                <a16:creationId xmlns:a16="http://schemas.microsoft.com/office/drawing/2014/main" id="{C5F59D45-32AA-4510-BD5D-EC3456542E67}"/>
              </a:ext>
            </a:extLst>
          </p:cNvPr>
          <p:cNvSpPr>
            <a:spLocks noGrp="1"/>
          </p:cNvSpPr>
          <p:nvPr>
            <p:ph sz="half" idx="1"/>
          </p:nvPr>
        </p:nvSpPr>
        <p:spPr>
          <a:xfrm>
            <a:off x="749423" y="1488274"/>
            <a:ext cx="5156200" cy="4351338"/>
          </a:xfrm>
        </p:spPr>
        <p:txBody>
          <a:bodyPr/>
          <a:lstStyle/>
          <a:p>
            <a:r>
              <a:rPr lang="en-GB" dirty="0">
                <a:hlinkClick r:id="rId3"/>
              </a:rPr>
              <a:t>Tackle your reputation risk head on (linkedin.com)</a:t>
            </a:r>
            <a:endParaRPr lang="en-GB" dirty="0"/>
          </a:p>
          <a:p>
            <a:r>
              <a:rPr lang="en-GB" dirty="0"/>
              <a:t>Do you have a linked in profile? </a:t>
            </a:r>
          </a:p>
          <a:p>
            <a:r>
              <a:rPr lang="en-GB" dirty="0"/>
              <a:t>If not quickly create a basic one. </a:t>
            </a:r>
          </a:p>
          <a:p>
            <a:r>
              <a:rPr lang="en-GB" dirty="0"/>
              <a:t>Using the link above and complete the 30-45 minute course</a:t>
            </a:r>
          </a:p>
          <a:p>
            <a:endParaRPr lang="en-GB" dirty="0"/>
          </a:p>
        </p:txBody>
      </p:sp>
      <p:sp>
        <p:nvSpPr>
          <p:cNvPr id="5" name="Content Placeholder 4">
            <a:extLst>
              <a:ext uri="{FF2B5EF4-FFF2-40B4-BE49-F238E27FC236}">
                <a16:creationId xmlns:a16="http://schemas.microsoft.com/office/drawing/2014/main" id="{C643D2A9-7F28-4977-9717-6842B89D3E3B}"/>
              </a:ext>
            </a:extLst>
          </p:cNvPr>
          <p:cNvSpPr>
            <a:spLocks noGrp="1"/>
          </p:cNvSpPr>
          <p:nvPr>
            <p:ph sz="half" idx="2"/>
          </p:nvPr>
        </p:nvSpPr>
        <p:spPr>
          <a:xfrm>
            <a:off x="6197599" y="1547243"/>
            <a:ext cx="5654089" cy="4351338"/>
          </a:xfrm>
        </p:spPr>
        <p:txBody>
          <a:bodyPr/>
          <a:lstStyle/>
          <a:p>
            <a:pPr algn="l" fontAlgn="base"/>
            <a:r>
              <a:rPr lang="en-GB" sz="1800" b="1" i="0" dirty="0">
                <a:effectLst/>
                <a:latin typeface="-apple-system"/>
              </a:rPr>
              <a:t>Learning objectives</a:t>
            </a:r>
          </a:p>
          <a:p>
            <a:pPr algn="l" fontAlgn="base">
              <a:buFont typeface="Arial" panose="020B0604020202020204" pitchFamily="34" charset="0"/>
              <a:buChar char="•"/>
            </a:pPr>
            <a:r>
              <a:rPr lang="en-GB" sz="1800" b="0" i="0" dirty="0">
                <a:effectLst/>
                <a:latin typeface="-apple-system"/>
              </a:rPr>
              <a:t>Identify why reputation risk management is important.</a:t>
            </a:r>
          </a:p>
          <a:p>
            <a:pPr algn="l" fontAlgn="base">
              <a:buFont typeface="Arial" panose="020B0604020202020204" pitchFamily="34" charset="0"/>
              <a:buChar char="•"/>
            </a:pPr>
            <a:r>
              <a:rPr lang="en-GB" sz="1800" b="0" i="0" dirty="0">
                <a:effectLst/>
                <a:latin typeface="-apple-system"/>
              </a:rPr>
              <a:t>Determine the elements that impact reputation risk management.</a:t>
            </a:r>
          </a:p>
          <a:p>
            <a:pPr algn="l" fontAlgn="base">
              <a:buFont typeface="Arial" panose="020B0604020202020204" pitchFamily="34" charset="0"/>
              <a:buChar char="•"/>
            </a:pPr>
            <a:r>
              <a:rPr lang="en-GB" sz="1800" b="0" i="0" dirty="0">
                <a:effectLst/>
                <a:latin typeface="-apple-system"/>
              </a:rPr>
              <a:t>Recognise how to put an incident response plan in to action.</a:t>
            </a:r>
          </a:p>
          <a:p>
            <a:pPr algn="l" fontAlgn="base">
              <a:buFont typeface="Arial" panose="020B0604020202020204" pitchFamily="34" charset="0"/>
              <a:buChar char="•"/>
            </a:pPr>
            <a:r>
              <a:rPr lang="en-GB" sz="1800" b="0" i="0" dirty="0">
                <a:effectLst/>
                <a:latin typeface="-apple-system"/>
              </a:rPr>
              <a:t>Explore real case study examples</a:t>
            </a:r>
          </a:p>
          <a:p>
            <a:r>
              <a:rPr lang="en-GB" sz="1800" dirty="0"/>
              <a:t>__________________________________________</a:t>
            </a:r>
          </a:p>
          <a:p>
            <a:pPr algn="l" fontAlgn="base">
              <a:buFont typeface="Arial" panose="020B0604020202020204" pitchFamily="34" charset="0"/>
              <a:buChar char="•"/>
            </a:pPr>
            <a:r>
              <a:rPr lang="en-GB" sz="1600" b="0" i="0" dirty="0">
                <a:solidFill>
                  <a:srgbClr val="0070C0"/>
                </a:solidFill>
                <a:effectLst/>
                <a:latin typeface="-apple-system"/>
              </a:rPr>
              <a:t>To earn CPE credits, and a certificate  the learner is expected to:</a:t>
            </a:r>
          </a:p>
          <a:p>
            <a:pPr lvl="1" fontAlgn="base"/>
            <a:r>
              <a:rPr lang="en-GB" sz="1000" b="0" i="0" dirty="0">
                <a:solidFill>
                  <a:srgbClr val="0070C0"/>
                </a:solidFill>
                <a:effectLst/>
                <a:latin typeface="-apple-system"/>
              </a:rPr>
              <a:t>Complete all videos and chapter quizzes</a:t>
            </a:r>
          </a:p>
          <a:p>
            <a:pPr lvl="1" fontAlgn="base"/>
            <a:r>
              <a:rPr lang="en-GB" sz="1000" b="0" i="0" dirty="0">
                <a:solidFill>
                  <a:srgbClr val="0070C0"/>
                </a:solidFill>
                <a:effectLst/>
                <a:latin typeface="-apple-system"/>
              </a:rPr>
              <a:t>Complete the final exam within one year from completing the course</a:t>
            </a:r>
          </a:p>
          <a:p>
            <a:pPr lvl="1" fontAlgn="base"/>
            <a:r>
              <a:rPr lang="en-GB" sz="1000" b="0" i="0" dirty="0">
                <a:solidFill>
                  <a:srgbClr val="0070C0"/>
                </a:solidFill>
                <a:effectLst/>
                <a:latin typeface="-apple-system"/>
              </a:rPr>
              <a:t>Score 70% or higher on final exam</a:t>
            </a:r>
          </a:p>
          <a:p>
            <a:endParaRPr lang="en-GB" sz="1800" dirty="0"/>
          </a:p>
        </p:txBody>
      </p:sp>
      <p:pic>
        <p:nvPicPr>
          <p:cNvPr id="2050" name="Picture 2" descr="LinkedIn Learning Reviews 2023: Details, Pricing, &amp; Features | G2">
            <a:extLst>
              <a:ext uri="{FF2B5EF4-FFF2-40B4-BE49-F238E27FC236}">
                <a16:creationId xmlns:a16="http://schemas.microsoft.com/office/drawing/2014/main" id="{CCDF39A0-8D26-4D91-B9D9-DCBEBACA91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5039" y="0"/>
            <a:ext cx="3752729" cy="1390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018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p:txBody>
          <a:bodyPr/>
          <a:lstStyle/>
          <a:p>
            <a:pPr algn="ctr"/>
            <a:r>
              <a:rPr lang="en-GB" sz="3200" b="1" dirty="0"/>
              <a:t>References</a:t>
            </a:r>
            <a:endParaRPr lang="en-GB" sz="36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2152650" y="1228222"/>
            <a:ext cx="7886700" cy="4681625"/>
          </a:xfrm>
        </p:spPr>
        <p:txBody>
          <a:bodyPr/>
          <a:lstStyle/>
          <a:p>
            <a:r>
              <a:rPr lang="en-GB" sz="1800" dirty="0"/>
              <a:t>BBC (2018) ‘Why I write fake online reviews’, </a:t>
            </a:r>
            <a:r>
              <a:rPr lang="en-GB" sz="1800" i="1" dirty="0"/>
              <a:t>BBC News</a:t>
            </a:r>
            <a:r>
              <a:rPr lang="en-GB" sz="1800" dirty="0"/>
              <a:t>, 17</a:t>
            </a:r>
            <a:r>
              <a:rPr lang="en-GB" sz="1800" baseline="30000" dirty="0"/>
              <a:t>th</a:t>
            </a:r>
            <a:r>
              <a:rPr lang="en-GB" sz="1800" dirty="0"/>
              <a:t> April. Available at: https://www.bbc.co.uk/news/uk-47952165 (Accessed: 11</a:t>
            </a:r>
            <a:r>
              <a:rPr lang="en-GB" sz="1800" baseline="30000" dirty="0"/>
              <a:t>th</a:t>
            </a:r>
            <a:r>
              <a:rPr lang="en-GB" sz="1800" dirty="0"/>
              <a:t> September 2023).</a:t>
            </a:r>
          </a:p>
          <a:p>
            <a:r>
              <a:rPr lang="en-GB" sz="1800" dirty="0"/>
              <a:t>BBC (2022) ‘Fake reviews to be illegal under new rules’, </a:t>
            </a:r>
            <a:r>
              <a:rPr lang="en-GB" sz="1800" i="1" dirty="0"/>
              <a:t>BBC News</a:t>
            </a:r>
            <a:r>
              <a:rPr lang="en-GB" sz="1800" dirty="0"/>
              <a:t>, 19</a:t>
            </a:r>
            <a:r>
              <a:rPr lang="en-GB" sz="1800" baseline="30000" dirty="0"/>
              <a:t>th</a:t>
            </a:r>
            <a:r>
              <a:rPr lang="en-GB" sz="1800" dirty="0"/>
              <a:t> April. Available at: https://www.bbc.co.uk/news/business-61154748 (Accessed: 11th September 2023)</a:t>
            </a:r>
          </a:p>
          <a:p>
            <a:r>
              <a:rPr lang="en-GB" sz="1800" dirty="0"/>
              <a:t>Burj Al Arab (2013) </a:t>
            </a:r>
            <a:r>
              <a:rPr lang="en-GB" sz="1800" i="1" dirty="0"/>
              <a:t>Burj Al Arab – The World’s Most Luxurious Hotel </a:t>
            </a:r>
            <a:r>
              <a:rPr lang="en-GB" sz="1800" dirty="0"/>
              <a:t>[video]. Available at: https://www.youtube.com/watch?v=_-TTQBUPz6w (Accessed: 11</a:t>
            </a:r>
            <a:r>
              <a:rPr lang="en-GB" sz="1800" baseline="30000" dirty="0"/>
              <a:t>th</a:t>
            </a:r>
            <a:r>
              <a:rPr lang="en-GB" sz="1800" dirty="0"/>
              <a:t> September 2023)</a:t>
            </a:r>
          </a:p>
          <a:p>
            <a:r>
              <a:rPr lang="en-GB" sz="1800" dirty="0"/>
              <a:t>Filip, A. (2013) ‘Complaint Management: A Customer Satisfaction Learning Process’, </a:t>
            </a:r>
            <a:r>
              <a:rPr lang="en-GB" sz="1800" i="1" dirty="0"/>
              <a:t>Procedia - Social and </a:t>
            </a:r>
            <a:r>
              <a:rPr lang="en-GB" sz="1800" i="1" dirty="0" err="1"/>
              <a:t>Behavioral</a:t>
            </a:r>
            <a:r>
              <a:rPr lang="en-GB" sz="1800" i="1" dirty="0"/>
              <a:t> Sciences</a:t>
            </a:r>
            <a:r>
              <a:rPr lang="en-GB" sz="1800" dirty="0"/>
              <a:t>, Vol. 93, pp 271-275.</a:t>
            </a:r>
          </a:p>
          <a:p>
            <a:r>
              <a:rPr lang="en-GB" sz="1800" dirty="0"/>
              <a:t>Hayes, D. K., </a:t>
            </a:r>
            <a:r>
              <a:rPr lang="en-GB" sz="1800" dirty="0" err="1"/>
              <a:t>Ninemeier</a:t>
            </a:r>
            <a:r>
              <a:rPr lang="en-GB" sz="1800" dirty="0"/>
              <a:t>, J. D. and Miller, A. A. (2020) </a:t>
            </a:r>
            <a:r>
              <a:rPr lang="en-GB" sz="1800" i="1" dirty="0"/>
              <a:t>Hotel Operations Management</a:t>
            </a:r>
            <a:r>
              <a:rPr lang="en-GB" sz="1800" dirty="0"/>
              <a:t>, 3</a:t>
            </a:r>
            <a:r>
              <a:rPr lang="en-GB" sz="1800" baseline="30000" dirty="0"/>
              <a:t>rd</a:t>
            </a:r>
            <a:r>
              <a:rPr lang="en-GB" sz="1800" dirty="0"/>
              <a:t> Ed. Uttar Pradesh: Pearson India Education Services.</a:t>
            </a:r>
          </a:p>
        </p:txBody>
      </p:sp>
    </p:spTree>
    <p:extLst>
      <p:ext uri="{BB962C8B-B14F-4D97-AF65-F5344CB8AC3E}">
        <p14:creationId xmlns:p14="http://schemas.microsoft.com/office/powerpoint/2010/main" val="4094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p:txBody>
          <a:bodyPr/>
          <a:lstStyle/>
          <a:p>
            <a:pPr algn="ctr"/>
            <a:r>
              <a:rPr lang="en-GB" sz="3600" b="1" dirty="0"/>
              <a:t>References</a:t>
            </a:r>
            <a:endParaRPr lang="en-GB" sz="40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1518082" y="1253331"/>
            <a:ext cx="10039350" cy="4351338"/>
          </a:xfrm>
        </p:spPr>
        <p:txBody>
          <a:bodyPr/>
          <a:lstStyle/>
          <a:p>
            <a:r>
              <a:rPr lang="en-GB" sz="1800" dirty="0" err="1"/>
              <a:t>Anagnostopoulou</a:t>
            </a:r>
            <a:r>
              <a:rPr lang="en-GB" sz="1800" dirty="0"/>
              <a:t>, </a:t>
            </a:r>
            <a:r>
              <a:rPr lang="en-GB" sz="1800" dirty="0" err="1"/>
              <a:t>Seraina</a:t>
            </a:r>
            <a:r>
              <a:rPr lang="en-GB" sz="1800" dirty="0"/>
              <a:t> C ; </a:t>
            </a:r>
            <a:r>
              <a:rPr lang="en-GB" sz="1800" dirty="0" err="1"/>
              <a:t>Buhalis</a:t>
            </a:r>
            <a:r>
              <a:rPr lang="en-GB" sz="1800" dirty="0"/>
              <a:t>, </a:t>
            </a:r>
            <a:r>
              <a:rPr lang="en-GB" sz="1800" dirty="0" err="1"/>
              <a:t>Dimitrios</a:t>
            </a:r>
            <a:r>
              <a:rPr lang="en-GB" sz="1800" dirty="0"/>
              <a:t> ; </a:t>
            </a:r>
            <a:r>
              <a:rPr lang="en-GB" sz="1800" dirty="0" err="1"/>
              <a:t>Kountouri</a:t>
            </a:r>
            <a:r>
              <a:rPr lang="en-GB" sz="1800" dirty="0"/>
              <a:t>, </a:t>
            </a:r>
            <a:r>
              <a:rPr lang="en-GB" sz="1800" dirty="0" err="1"/>
              <a:t>Ioanna</a:t>
            </a:r>
            <a:r>
              <a:rPr lang="en-GB" sz="1800" dirty="0"/>
              <a:t> L ; </a:t>
            </a:r>
            <a:r>
              <a:rPr lang="en-GB" sz="1800" dirty="0" err="1"/>
              <a:t>Manousakis</a:t>
            </a:r>
            <a:r>
              <a:rPr lang="en-GB" sz="1800" dirty="0"/>
              <a:t>, </a:t>
            </a:r>
            <a:r>
              <a:rPr lang="en-GB" sz="1800" dirty="0" err="1"/>
              <a:t>Eleftherios</a:t>
            </a:r>
            <a:r>
              <a:rPr lang="en-GB" sz="1800" dirty="0"/>
              <a:t> G ; </a:t>
            </a:r>
            <a:r>
              <a:rPr lang="en-GB" sz="1800" dirty="0" err="1"/>
              <a:t>Tsekrekos</a:t>
            </a:r>
            <a:r>
              <a:rPr lang="en-GB" sz="1800" dirty="0"/>
              <a:t>, </a:t>
            </a:r>
            <a:r>
              <a:rPr lang="en-GB" sz="1800" dirty="0" err="1"/>
              <a:t>Andrianos</a:t>
            </a:r>
            <a:r>
              <a:rPr lang="en-GB" sz="1800" dirty="0"/>
              <a:t> E .  International Journal of Contemporary Hospitality Management ; Bradford Vol. 32, </a:t>
            </a:r>
            <a:r>
              <a:rPr lang="en-GB" sz="1800" dirty="0" err="1"/>
              <a:t>Iss</a:t>
            </a:r>
            <a:r>
              <a:rPr lang="en-GB" sz="1800" dirty="0"/>
              <a:t>. 1,  (2020): 20-39. DOI:10.1108/IJCHM-03-2019-0247</a:t>
            </a:r>
          </a:p>
          <a:p>
            <a:r>
              <a:rPr lang="en-GB" sz="1800" dirty="0"/>
              <a:t>Jobs, S. (2022) Hotel star rating guide – categories and requirements. Available at: https://www.soegjobs.com/hotel-star-rating-guide-5-star-rating/ (Accessed: 11</a:t>
            </a:r>
            <a:r>
              <a:rPr lang="en-GB" sz="1800" baseline="30000" dirty="0"/>
              <a:t>th</a:t>
            </a:r>
            <a:r>
              <a:rPr lang="en-GB" sz="1800" dirty="0"/>
              <a:t> September 2023).</a:t>
            </a:r>
          </a:p>
          <a:p>
            <a:r>
              <a:rPr lang="en-GB" sz="1800" dirty="0" err="1"/>
              <a:t>Kanani</a:t>
            </a:r>
            <a:r>
              <a:rPr lang="en-GB" sz="1800" dirty="0"/>
              <a:t>, R. B. (2017) </a:t>
            </a:r>
            <a:r>
              <a:rPr lang="en-GB" sz="1800" i="1" dirty="0"/>
              <a:t>A wealth of insight: The world’s best luxury hoteliers on leadership, management, and the future of 5-star hospitality</a:t>
            </a:r>
            <a:r>
              <a:rPr lang="en-GB" sz="1800" dirty="0"/>
              <a:t>. USA: Black Truffle Press.</a:t>
            </a:r>
          </a:p>
          <a:p>
            <a:r>
              <a:rPr lang="en-GB" sz="1800" dirty="0"/>
              <a:t>Marriott International (2016) </a:t>
            </a:r>
            <a:r>
              <a:rPr lang="en-GB" sz="1800" dirty="0">
                <a:solidFill>
                  <a:srgbClr val="0F0F0F"/>
                </a:solidFill>
              </a:rPr>
              <a:t>Insights from Industry Leaders on the Marriott + Starwood Merger</a:t>
            </a:r>
            <a:r>
              <a:rPr lang="en-GB" sz="1800" dirty="0"/>
              <a:t> [video]. Available at: https://www.youtube.com/watch?v=xpjs6DKbY0E (Accessed: 11</a:t>
            </a:r>
            <a:r>
              <a:rPr lang="en-GB" sz="1800" baseline="30000" dirty="0"/>
              <a:t>th</a:t>
            </a:r>
            <a:r>
              <a:rPr lang="en-GB" sz="1800" dirty="0"/>
              <a:t> September 2023).</a:t>
            </a:r>
          </a:p>
          <a:p>
            <a:r>
              <a:rPr lang="en-GB" sz="1800" dirty="0"/>
              <a:t>Media Partners (2015) </a:t>
            </a:r>
            <a:r>
              <a:rPr lang="en-GB" sz="1800" i="1" dirty="0"/>
              <a:t>The Right Words at the Right Time – Customer Service Recovery for Hospitality </a:t>
            </a:r>
            <a:r>
              <a:rPr lang="en-GB" sz="1800" dirty="0"/>
              <a:t>[video]. Available at: https://www.youtube.com/watch?v=tWnaKsmQ6k8 (Accessed: 11</a:t>
            </a:r>
            <a:r>
              <a:rPr lang="en-GB" sz="1800" baseline="30000" dirty="0"/>
              <a:t>th</a:t>
            </a:r>
            <a:r>
              <a:rPr lang="en-GB" sz="1800" dirty="0"/>
              <a:t> September 2023).</a:t>
            </a:r>
          </a:p>
          <a:p>
            <a:r>
              <a:rPr lang="en-GB" sz="1800" dirty="0"/>
              <a:t>NUS Business School (2016) </a:t>
            </a:r>
            <a:r>
              <a:rPr lang="en-GB" sz="1800" i="1" dirty="0"/>
              <a:t>TripAdvisor’s impact on the hotel industry </a:t>
            </a:r>
            <a:r>
              <a:rPr lang="en-GB" sz="1800" dirty="0"/>
              <a:t>[video]. Available at: https://www.youtube.com/watch?v=Q3eQh6GLIvk (Accessed: 11</a:t>
            </a:r>
            <a:r>
              <a:rPr lang="en-GB" sz="1800" baseline="30000" dirty="0"/>
              <a:t>th</a:t>
            </a:r>
            <a:r>
              <a:rPr lang="en-GB" sz="1800" dirty="0"/>
              <a:t> September 2023).</a:t>
            </a:r>
          </a:p>
          <a:p>
            <a:endParaRPr lang="en-GB" sz="1800" dirty="0"/>
          </a:p>
        </p:txBody>
      </p:sp>
    </p:spTree>
    <p:extLst>
      <p:ext uri="{BB962C8B-B14F-4D97-AF65-F5344CB8AC3E}">
        <p14:creationId xmlns:p14="http://schemas.microsoft.com/office/powerpoint/2010/main" val="2904033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0A50-0A97-1B72-CECF-20AED3D8D03A}"/>
              </a:ext>
            </a:extLst>
          </p:cNvPr>
          <p:cNvSpPr>
            <a:spLocks noGrp="1"/>
          </p:cNvSpPr>
          <p:nvPr>
            <p:ph type="title"/>
          </p:nvPr>
        </p:nvSpPr>
        <p:spPr>
          <a:xfrm>
            <a:off x="2152650" y="305363"/>
            <a:ext cx="7886700" cy="1325563"/>
          </a:xfrm>
        </p:spPr>
        <p:txBody>
          <a:bodyPr/>
          <a:lstStyle/>
          <a:p>
            <a:pPr algn="ctr"/>
            <a:r>
              <a:rPr lang="en-GB" sz="3600" b="1" dirty="0"/>
              <a:t>References</a:t>
            </a:r>
            <a:endParaRPr lang="en-GB" sz="4000" b="1" dirty="0"/>
          </a:p>
        </p:txBody>
      </p:sp>
      <p:sp>
        <p:nvSpPr>
          <p:cNvPr id="3" name="Content Placeholder 2">
            <a:extLst>
              <a:ext uri="{FF2B5EF4-FFF2-40B4-BE49-F238E27FC236}">
                <a16:creationId xmlns:a16="http://schemas.microsoft.com/office/drawing/2014/main" id="{E7E6A842-A81F-E02D-0041-C37C0FF486C2}"/>
              </a:ext>
            </a:extLst>
          </p:cNvPr>
          <p:cNvSpPr>
            <a:spLocks noGrp="1"/>
          </p:cNvSpPr>
          <p:nvPr>
            <p:ph idx="1"/>
          </p:nvPr>
        </p:nvSpPr>
        <p:spPr>
          <a:xfrm>
            <a:off x="807867" y="968144"/>
            <a:ext cx="10759736" cy="4351338"/>
          </a:xfrm>
        </p:spPr>
        <p:txBody>
          <a:bodyPr/>
          <a:lstStyle/>
          <a:p>
            <a:r>
              <a:rPr lang="en-GB" sz="1800" dirty="0" err="1"/>
              <a:t>O’leary</a:t>
            </a:r>
            <a:r>
              <a:rPr lang="en-GB" sz="1800" dirty="0"/>
              <a:t>, D. (2023) </a:t>
            </a:r>
            <a:r>
              <a:rPr lang="en-GB" sz="1800" i="1" dirty="0"/>
              <a:t>Online reputation management and why it is important. </a:t>
            </a:r>
            <a:r>
              <a:rPr lang="en-GB" sz="1800" dirty="0"/>
              <a:t>Available at: </a:t>
            </a:r>
            <a:r>
              <a:rPr lang="en-GB" sz="1800" dirty="0">
                <a:hlinkClick r:id="rId2"/>
              </a:rPr>
              <a:t>https://www.business.com/articles/what-is-online-reputation-management/</a:t>
            </a:r>
            <a:r>
              <a:rPr lang="en-GB" sz="1800" dirty="0"/>
              <a:t> (Accessed 11</a:t>
            </a:r>
            <a:r>
              <a:rPr lang="en-GB" sz="1800" baseline="30000" dirty="0"/>
              <a:t>th</a:t>
            </a:r>
            <a:r>
              <a:rPr lang="en-GB" sz="1800" dirty="0"/>
              <a:t> September 2023)</a:t>
            </a:r>
          </a:p>
          <a:p>
            <a:r>
              <a:rPr lang="en-GB" sz="1800" dirty="0"/>
              <a:t>Picoult, J. (2017) </a:t>
            </a:r>
            <a:r>
              <a:rPr lang="en-GB" sz="1800" i="1" dirty="0"/>
              <a:t>The Best Service Recovery Story Ever</a:t>
            </a:r>
            <a:r>
              <a:rPr lang="en-GB" sz="1800" dirty="0"/>
              <a:t> [video]. Available at: https://www.youtube.com/watch?v=Z2iBxdF1lNg (Accessed: 11</a:t>
            </a:r>
            <a:r>
              <a:rPr lang="en-GB" sz="1800" baseline="30000" dirty="0"/>
              <a:t>th</a:t>
            </a:r>
            <a:r>
              <a:rPr lang="en-GB" sz="1800" dirty="0"/>
              <a:t> September 2023).</a:t>
            </a:r>
          </a:p>
          <a:p>
            <a:r>
              <a:rPr lang="en-GB" sz="1800" dirty="0"/>
              <a:t>Proven Partners (2022) </a:t>
            </a:r>
            <a:r>
              <a:rPr lang="en-GB" sz="1800" i="1" dirty="0"/>
              <a:t>The Importance of Branding in the Hotel and Hospitality Industries</a:t>
            </a:r>
            <a:r>
              <a:rPr lang="en-GB" sz="1800" dirty="0"/>
              <a:t>. Available at: https://www.proven.partners/blog/hotel-hospitality-branding (Accessed: 11th September 2023). </a:t>
            </a:r>
          </a:p>
          <a:p>
            <a:r>
              <a:rPr lang="en-GB" sz="1800" dirty="0" err="1"/>
              <a:t>Raksmey</a:t>
            </a:r>
            <a:r>
              <a:rPr lang="en-GB" sz="1800" dirty="0"/>
              <a:t> </a:t>
            </a:r>
            <a:r>
              <a:rPr lang="en-GB" sz="1800" dirty="0" err="1"/>
              <a:t>Sann</a:t>
            </a:r>
            <a:r>
              <a:rPr lang="en-GB" sz="1800" dirty="0"/>
              <a:t>, Pei-Chun Lai, Shu-Yi </a:t>
            </a:r>
            <a:r>
              <a:rPr lang="en-GB" sz="1800" dirty="0" err="1"/>
              <a:t>Liaw</a:t>
            </a:r>
            <a:r>
              <a:rPr lang="en-GB" sz="1800" dirty="0"/>
              <a:t>, Online complaining </a:t>
            </a:r>
            <a:r>
              <a:rPr lang="en-GB" sz="1800" dirty="0" err="1"/>
              <a:t>behavior</a:t>
            </a:r>
            <a:r>
              <a:rPr lang="en-GB" sz="1800" dirty="0"/>
              <a:t>: Does cultural background and hotel class matter?, Journal of Hospitality and Tourism Management, Volume 43, 2020, Pages 80-90, ISSN 1447-6770, </a:t>
            </a:r>
            <a:r>
              <a:rPr lang="en-GB" sz="1800" dirty="0">
                <a:hlinkClick r:id="rId3"/>
              </a:rPr>
              <a:t>https://doi.org/10.1016/j.jhtm.2020.02.004</a:t>
            </a:r>
            <a:r>
              <a:rPr lang="en-GB" sz="1800" dirty="0"/>
              <a:t>. (https://www.sciencedirect.com/science/article/pii/S1447677019302451)</a:t>
            </a:r>
          </a:p>
          <a:p>
            <a:r>
              <a:rPr lang="en-GB" sz="1800" dirty="0" err="1"/>
              <a:t>Selbie</a:t>
            </a:r>
            <a:r>
              <a:rPr lang="en-GB" sz="1800" dirty="0"/>
              <a:t>, M. (2019) </a:t>
            </a:r>
            <a:r>
              <a:rPr lang="en-GB" sz="1800" i="1" dirty="0">
                <a:solidFill>
                  <a:srgbClr val="222222"/>
                </a:solidFill>
              </a:rPr>
              <a:t>The Twelve Pitfalls of Mystery Shopping</a:t>
            </a:r>
            <a:r>
              <a:rPr lang="en-GB" sz="1800" dirty="0"/>
              <a:t>. Available at: https://customerthink.com/the-twelve-pitfalls-of-mystery-shopping/ (Accessed 11</a:t>
            </a:r>
            <a:r>
              <a:rPr lang="en-GB" sz="1800" baseline="30000" dirty="0"/>
              <a:t>th</a:t>
            </a:r>
            <a:r>
              <a:rPr lang="en-GB" sz="1800" dirty="0"/>
              <a:t> September 2023).</a:t>
            </a:r>
          </a:p>
          <a:p>
            <a:r>
              <a:rPr lang="en-GB" sz="1800" dirty="0"/>
              <a:t>Which? (2019) </a:t>
            </a:r>
            <a:r>
              <a:rPr lang="en-GB" sz="1800" i="1" dirty="0"/>
              <a:t>TripAdvisor’s fake hotel reviews – Which? </a:t>
            </a:r>
            <a:r>
              <a:rPr lang="en-GB" sz="1800" dirty="0"/>
              <a:t>[video]. Available at: https://www.youtube.com/watch?v=tlFLUbnAAMw (Accessed: 11</a:t>
            </a:r>
            <a:r>
              <a:rPr lang="en-GB" sz="1800" baseline="30000" dirty="0"/>
              <a:t>th</a:t>
            </a:r>
            <a:r>
              <a:rPr lang="en-GB" sz="1800" dirty="0"/>
              <a:t> September 2023).</a:t>
            </a:r>
          </a:p>
          <a:p>
            <a:endParaRPr lang="en-GB" sz="1800" dirty="0"/>
          </a:p>
        </p:txBody>
      </p:sp>
    </p:spTree>
    <p:extLst>
      <p:ext uri="{BB962C8B-B14F-4D97-AF65-F5344CB8AC3E}">
        <p14:creationId xmlns:p14="http://schemas.microsoft.com/office/powerpoint/2010/main" val="3467353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2836</Words>
  <Application>Microsoft Office PowerPoint</Application>
  <PresentationFormat>Widescreen</PresentationFormat>
  <Paragraphs>229</Paragraphs>
  <Slides>31</Slides>
  <Notes>21</Notes>
  <HiddenSlides>0</HiddenSlides>
  <MMClips>3</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31</vt:i4>
      </vt:variant>
    </vt:vector>
  </HeadingPairs>
  <TitlesOfParts>
    <vt:vector size="45" baseType="lpstr">
      <vt:lpstr>-apple-system</vt:lpstr>
      <vt:lpstr>ElsevierGulliver</vt:lpstr>
      <vt:lpstr>ProximaNova</vt:lpstr>
      <vt:lpstr>ReithSans</vt:lpstr>
      <vt:lpstr>Arial</vt:lpstr>
      <vt:lpstr>Calibri</vt:lpstr>
      <vt:lpstr>Calibri Light</vt:lpstr>
      <vt:lpstr>PT Serif</vt:lpstr>
      <vt:lpstr>Wingdings</vt:lpstr>
      <vt:lpstr>Title Slide 1</vt:lpstr>
      <vt:lpstr>1_Sub Title 1</vt:lpstr>
      <vt:lpstr>1_Text 1</vt:lpstr>
      <vt:lpstr>Text 1</vt:lpstr>
      <vt:lpstr>1_Title Slide 1</vt:lpstr>
      <vt:lpstr>PowerPoint Presentation</vt:lpstr>
      <vt:lpstr>What have you learnt so far on the module? </vt:lpstr>
      <vt:lpstr>Today’s Content</vt:lpstr>
      <vt:lpstr> Reputation Management</vt:lpstr>
      <vt:lpstr>Group Discussion</vt:lpstr>
      <vt:lpstr>What is reputation management?</vt:lpstr>
      <vt:lpstr>PowerPoint Presentation</vt:lpstr>
      <vt:lpstr>PowerPoint Presentation</vt:lpstr>
      <vt:lpstr>The impact of online reputation </vt:lpstr>
      <vt:lpstr>Group Discussion</vt:lpstr>
      <vt:lpstr>Brand reputation &amp; crisis management</vt:lpstr>
      <vt:lpstr>What is TripAdvisor?</vt:lpstr>
      <vt:lpstr>TripAdvisor’s Impact on the Hospitality Industry</vt:lpstr>
      <vt:lpstr>TripAdvisor’s Impact on the Hospitality  Industry</vt:lpstr>
      <vt:lpstr>Online complaining behaviour &amp; cultural background </vt:lpstr>
      <vt:lpstr>Group Discussion</vt:lpstr>
      <vt:lpstr>Fake Reviews – Negative Impact</vt:lpstr>
      <vt:lpstr>TripAdvisor’s Fake Reviews</vt:lpstr>
      <vt:lpstr>Case Study: Travelodge</vt:lpstr>
      <vt:lpstr>Fake Reviews – What Does the Law Say?</vt:lpstr>
      <vt:lpstr>Fake Reviews - Reasons</vt:lpstr>
      <vt:lpstr>How to Spot Fake Reviews</vt:lpstr>
      <vt:lpstr>Group Discussion</vt:lpstr>
      <vt:lpstr>Online Reputation Management</vt:lpstr>
      <vt:lpstr>Task – Practice responding to a review</vt:lpstr>
      <vt:lpstr>PowerPoint Presentation</vt:lpstr>
      <vt:lpstr>PowerPoint Presentation</vt:lpstr>
      <vt:lpstr>Brand Reputation Activity </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Charlotte Joyner</cp:lastModifiedBy>
  <cp:revision>2</cp:revision>
  <dcterms:created xsi:type="dcterms:W3CDTF">2023-10-27T14:06:42Z</dcterms:created>
  <dcterms:modified xsi:type="dcterms:W3CDTF">2023-10-31T15:02:12Z</dcterms:modified>
</cp:coreProperties>
</file>