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omments/comment1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70" r:id="rId1"/>
  </p:sldMasterIdLst>
  <p:notesMasterIdLst>
    <p:notesMasterId r:id="rId33"/>
  </p:notesMasterIdLst>
  <p:sldIdLst>
    <p:sldId id="440" r:id="rId2"/>
    <p:sldId id="589" r:id="rId3"/>
    <p:sldId id="596" r:id="rId4"/>
    <p:sldId id="597" r:id="rId5"/>
    <p:sldId id="644" r:id="rId6"/>
    <p:sldId id="787" r:id="rId7"/>
    <p:sldId id="784" r:id="rId8"/>
    <p:sldId id="785" r:id="rId9"/>
    <p:sldId id="786" r:id="rId10"/>
    <p:sldId id="605" r:id="rId11"/>
    <p:sldId id="788" r:id="rId12"/>
    <p:sldId id="604" r:id="rId13"/>
    <p:sldId id="613" r:id="rId14"/>
    <p:sldId id="614" r:id="rId15"/>
    <p:sldId id="615" r:id="rId16"/>
    <p:sldId id="616" r:id="rId17"/>
    <p:sldId id="617" r:id="rId18"/>
    <p:sldId id="625" r:id="rId19"/>
    <p:sldId id="599" r:id="rId20"/>
    <p:sldId id="620" r:id="rId21"/>
    <p:sldId id="621" r:id="rId22"/>
    <p:sldId id="618" r:id="rId23"/>
    <p:sldId id="649" r:id="rId24"/>
    <p:sldId id="418" r:id="rId25"/>
    <p:sldId id="648" r:id="rId26"/>
    <p:sldId id="411" r:id="rId27"/>
    <p:sldId id="413" r:id="rId28"/>
    <p:sldId id="415" r:id="rId29"/>
    <p:sldId id="789" r:id="rId30"/>
    <p:sldId id="646" r:id="rId31"/>
    <p:sldId id="441" r:id="rId3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Nia Evans" initials="NE" lastIdx="1" clrIdx="0">
    <p:extLst>
      <p:ext uri="{19B8F6BF-5375-455C-9EA6-DF929625EA0E}">
        <p15:presenceInfo xmlns:p15="http://schemas.microsoft.com/office/powerpoint/2012/main" userId="S::n.evans@uwtsd.ac.uk::73f80963-43f3-41cc-b629-1f52622eac76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68"/>
    <p:restoredTop sz="94618"/>
  </p:normalViewPr>
  <p:slideViewPr>
    <p:cSldViewPr snapToGrid="0" snapToObjects="1">
      <p:cViewPr varScale="1">
        <p:scale>
          <a:sx n="81" d="100"/>
          <a:sy n="81" d="100"/>
        </p:scale>
        <p:origin x="216" y="4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commentAuthors" Target="commentAuthor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0-01-16T10:48:07.451" idx="1">
    <p:pos x="10" y="10"/>
    <p:text/>
    <p:extLst>
      <p:ext uri="{C676402C-5697-4E1C-873F-D02D1690AC5C}">
        <p15:threadingInfo xmlns:p15="http://schemas.microsoft.com/office/powerpoint/2012/main" timeZoneBias="0"/>
      </p:ext>
    </p:extLst>
  </p:cm>
</p:cmLst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189539-E974-C645-A8DA-9179B30E7F25}" type="datetimeFigureOut">
              <a:rPr lang="en-US" smtClean="0"/>
              <a:t>11/17/20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5E24C4-56FA-BE4C-91B5-DDF185ED00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23797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8AED8A-F357-D24F-B67B-0021F2FF37E1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257046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785ABF-0730-484E-96E4-B4F04224EACE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54328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11/17/20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93410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11/17/20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12326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11/17/20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53659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11/17/20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21324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11/17/20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35354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11/17/20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28937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11/17/20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6906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11/17/20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4096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11/17/20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42795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11/17/20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57167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11/17/20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51905496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11/17/20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034731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11/17/20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516778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11/17/20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691014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11/17/20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571232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11/17/20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709235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11/17/20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77971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D9E7B-4A78-EF40-B3B5-845A43CF71A9}" type="datetimeFigureOut">
              <a:rPr lang="en-US" smtClean="0"/>
              <a:t>11/17/20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40201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1" r:id="rId1"/>
    <p:sldLayoutId id="2147483772" r:id="rId2"/>
    <p:sldLayoutId id="2147483773" r:id="rId3"/>
    <p:sldLayoutId id="2147483774" r:id="rId4"/>
    <p:sldLayoutId id="2147483775" r:id="rId5"/>
    <p:sldLayoutId id="2147483776" r:id="rId6"/>
    <p:sldLayoutId id="2147483777" r:id="rId7"/>
    <p:sldLayoutId id="2147483778" r:id="rId8"/>
    <p:sldLayoutId id="2147483779" r:id="rId9"/>
    <p:sldLayoutId id="2147483780" r:id="rId10"/>
    <p:sldLayoutId id="2147483781" r:id="rId11"/>
    <p:sldLayoutId id="2147483782" r:id="rId12"/>
    <p:sldLayoutId id="2147483783" r:id="rId13"/>
    <p:sldLayoutId id="2147483784" r:id="rId14"/>
    <p:sldLayoutId id="2147483785" r:id="rId15"/>
    <p:sldLayoutId id="2147483786" r:id="rId16"/>
    <p:sldLayoutId id="214748378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hyperlink" Target="mailto:n.evans@uwtsd.ac.uk" TargetMode="External"/><Relationship Id="rId4" Type="http://schemas.openxmlformats.org/officeDocument/2006/relationships/image" Target="../media/image2.tif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tiff"/><Relationship Id="rId3" Type="http://schemas.openxmlformats.org/officeDocument/2006/relationships/image" Target="../media/image4.pn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iff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tiff"/><Relationship Id="rId2" Type="http://schemas.openxmlformats.org/officeDocument/2006/relationships/image" Target="../media/image12.tif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tif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iff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tiff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1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tiff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1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tiff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1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image" Target="../media/image15.tif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tiff"/><Relationship Id="rId4" Type="http://schemas.openxmlformats.org/officeDocument/2006/relationships/image" Target="../media/image16.tif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tiff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.tiff"/><Relationship Id="rId4" Type="http://schemas.openxmlformats.org/officeDocument/2006/relationships/image" Target="../media/image19.tiff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tiff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3.tiff"/><Relationship Id="rId4" Type="http://schemas.openxmlformats.org/officeDocument/2006/relationships/image" Target="../media/image22.tif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tiff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6.tiff"/><Relationship Id="rId4" Type="http://schemas.openxmlformats.org/officeDocument/2006/relationships/image" Target="../media/image25.tiff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tiff"/><Relationship Id="rId3" Type="http://schemas.openxmlformats.org/officeDocument/2006/relationships/image" Target="../media/image28.tiff"/><Relationship Id="rId7" Type="http://schemas.openxmlformats.org/officeDocument/2006/relationships/image" Target="../media/image31.tiff"/><Relationship Id="rId2" Type="http://schemas.openxmlformats.org/officeDocument/2006/relationships/image" Target="../media/image27.tif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tiff"/><Relationship Id="rId11" Type="http://schemas.openxmlformats.org/officeDocument/2006/relationships/image" Target="../media/image34.tiff"/><Relationship Id="rId5" Type="http://schemas.openxmlformats.org/officeDocument/2006/relationships/image" Target="../media/image30.tiff"/><Relationship Id="rId10" Type="http://schemas.openxmlformats.org/officeDocument/2006/relationships/image" Target="../media/image16.tiff"/><Relationship Id="rId4" Type="http://schemas.openxmlformats.org/officeDocument/2006/relationships/image" Target="../media/image29.tiff"/><Relationship Id="rId9" Type="http://schemas.openxmlformats.org/officeDocument/2006/relationships/image" Target="../media/image33.tiff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tiff"/><Relationship Id="rId3" Type="http://schemas.openxmlformats.org/officeDocument/2006/relationships/image" Target="../media/image28.tiff"/><Relationship Id="rId7" Type="http://schemas.openxmlformats.org/officeDocument/2006/relationships/image" Target="../media/image31.tiff"/><Relationship Id="rId2" Type="http://schemas.openxmlformats.org/officeDocument/2006/relationships/image" Target="../media/image27.tif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tiff"/><Relationship Id="rId11" Type="http://schemas.openxmlformats.org/officeDocument/2006/relationships/image" Target="../media/image34.tiff"/><Relationship Id="rId5" Type="http://schemas.openxmlformats.org/officeDocument/2006/relationships/image" Target="../media/image30.tiff"/><Relationship Id="rId10" Type="http://schemas.openxmlformats.org/officeDocument/2006/relationships/image" Target="../media/image16.tiff"/><Relationship Id="rId4" Type="http://schemas.openxmlformats.org/officeDocument/2006/relationships/image" Target="../media/image29.tiff"/><Relationship Id="rId9" Type="http://schemas.openxmlformats.org/officeDocument/2006/relationships/image" Target="../media/image33.tiff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6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tiff"/><Relationship Id="rId2" Type="http://schemas.openxmlformats.org/officeDocument/2006/relationships/hyperlink" Target="mailto:n.evans@uwtsd.ac.uk" TargetMode="Externa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8.tiff"/><Relationship Id="rId4" Type="http://schemas.openxmlformats.org/officeDocument/2006/relationships/image" Target="../media/image2.tiff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image" Target="../media/image39.tiff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jpeg"/><Relationship Id="rId3" Type="http://schemas.openxmlformats.org/officeDocument/2006/relationships/image" Target="../media/image41.jpeg"/><Relationship Id="rId7" Type="http://schemas.openxmlformats.org/officeDocument/2006/relationships/image" Target="../media/image45.jpe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4.jpeg"/><Relationship Id="rId5" Type="http://schemas.openxmlformats.org/officeDocument/2006/relationships/image" Target="../media/image43.png"/><Relationship Id="rId4" Type="http://schemas.openxmlformats.org/officeDocument/2006/relationships/image" Target="../media/image42.png"/><Relationship Id="rId9" Type="http://schemas.openxmlformats.org/officeDocument/2006/relationships/image" Target="../media/image47.tiff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tiff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tiff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tiff"/><Relationship Id="rId2" Type="http://schemas.openxmlformats.org/officeDocument/2006/relationships/image" Target="../media/image51.tif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3.tiff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tiff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tif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98C23-9D8C-4446-BE17-A73B1E48D74F}"/>
              </a:ext>
            </a:extLst>
          </p:cNvPr>
          <p:cNvSpPr txBox="1">
            <a:spLocks/>
          </p:cNvSpPr>
          <p:nvPr/>
        </p:nvSpPr>
        <p:spPr>
          <a:xfrm>
            <a:off x="462793" y="229249"/>
            <a:ext cx="11091897" cy="271912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11500" b="1" cap="all" dirty="0">
                <a:solidFill>
                  <a:srgbClr val="FF0000"/>
                </a:solidFill>
                <a:latin typeface="Segoe Script" panose="020B0804020000000003" pitchFamily="34" charset="0"/>
                <a:ea typeface="Ayuthaya" pitchFamily="2" charset="-34"/>
                <a:cs typeface="Ayuthaya" pitchFamily="2" charset="-34"/>
              </a:rPr>
              <a:t>Y </a:t>
            </a:r>
            <a:r>
              <a:rPr lang="en-US" sz="11500" b="1" cap="all" dirty="0" err="1">
                <a:solidFill>
                  <a:srgbClr val="FF0000"/>
                </a:solidFill>
                <a:latin typeface="Segoe Script" panose="020B0804020000000003" pitchFamily="34" charset="0"/>
                <a:ea typeface="Ayuthaya" pitchFamily="2" charset="-34"/>
                <a:cs typeface="Ayuthaya" pitchFamily="2" charset="-34"/>
              </a:rPr>
              <a:t>Gymraeg</a:t>
            </a:r>
            <a:endParaRPr lang="en-US" sz="11500" b="1" cap="all" dirty="0">
              <a:solidFill>
                <a:srgbClr val="FF0000"/>
              </a:solidFill>
              <a:latin typeface="Segoe Script" panose="020B0804020000000003" pitchFamily="34" charset="0"/>
              <a:ea typeface="Ayuthaya" pitchFamily="2" charset="-34"/>
              <a:cs typeface="Ayuthaya" pitchFamily="2" charset="-34"/>
            </a:endParaRP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B.A. </a:t>
            </a:r>
            <a:r>
              <a:rPr lang="en-US" sz="5400" b="1" cap="all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AddysG</a:t>
            </a:r>
            <a:r>
              <a:rPr lang="en-US" sz="54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1C </a:t>
            </a:r>
            <a:r>
              <a:rPr lang="en-US" sz="16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 </a:t>
            </a:r>
            <a:endParaRPr lang="en-US" sz="5400" b="1" cap="all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ED56267-21D4-EC43-A714-9CE239FF8FD9}"/>
              </a:ext>
            </a:extLst>
          </p:cNvPr>
          <p:cNvSpPr txBox="1">
            <a:spLocks/>
          </p:cNvSpPr>
          <p:nvPr/>
        </p:nvSpPr>
        <p:spPr>
          <a:xfrm>
            <a:off x="2923309" y="5554352"/>
            <a:ext cx="6666740" cy="1081975"/>
          </a:xfrm>
          <a:prstGeom prst="rect">
            <a:avLst/>
          </a:prstGeom>
        </p:spPr>
        <p:txBody>
          <a:bodyPr anchor="t"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spcAft>
                <a:spcPts val="600"/>
              </a:spcAft>
            </a:pP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Dydd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 </a:t>
            </a: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Mawrth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, 17eg o </a:t>
            </a: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Dachwedd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, 2020</a:t>
            </a:r>
          </a:p>
          <a:p>
            <a:pPr algn="ctr">
              <a:spcAft>
                <a:spcPts val="600"/>
              </a:spcAft>
            </a:pP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17.11.2020</a:t>
            </a:r>
            <a:endParaRPr lang="en-US" sz="3600" b="1" kern="0" dirty="0">
              <a:solidFill>
                <a:schemeClr val="tx1"/>
              </a:solidFill>
              <a:latin typeface="American Typewriter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4A33D40-BDCB-3B41-B047-F11EF13385F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973" t="19687" r="736" b="30368"/>
          <a:stretch/>
        </p:blipFill>
        <p:spPr>
          <a:xfrm>
            <a:off x="4267200" y="3177637"/>
            <a:ext cx="3622629" cy="2147455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sp>
        <p:nvSpPr>
          <p:cNvPr id="5" name="6-Point Star 4">
            <a:extLst>
              <a:ext uri="{FF2B5EF4-FFF2-40B4-BE49-F238E27FC236}">
                <a16:creationId xmlns:a16="http://schemas.microsoft.com/office/drawing/2014/main" id="{E4FFBF73-F58C-C445-8285-9D920FB109F5}"/>
              </a:ext>
            </a:extLst>
          </p:cNvPr>
          <p:cNvSpPr/>
          <p:nvPr/>
        </p:nvSpPr>
        <p:spPr>
          <a:xfrm>
            <a:off x="8675721" y="2325230"/>
            <a:ext cx="3097824" cy="345869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4159790-7F13-CC46-AA1D-0607A78B1EAB}"/>
              </a:ext>
            </a:extLst>
          </p:cNvPr>
          <p:cNvSpPr txBox="1"/>
          <p:nvPr/>
        </p:nvSpPr>
        <p:spPr>
          <a:xfrm>
            <a:off x="9345478" y="3363132"/>
            <a:ext cx="189079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err="1">
                <a:solidFill>
                  <a:schemeClr val="bg1"/>
                </a:solidFill>
              </a:rPr>
              <a:t>Darlith</a:t>
            </a:r>
            <a:endParaRPr lang="en-US" sz="4000" b="1" dirty="0">
              <a:solidFill>
                <a:schemeClr val="bg1"/>
              </a:solidFill>
            </a:endParaRPr>
          </a:p>
          <a:p>
            <a:pPr algn="ctr"/>
            <a:r>
              <a:rPr lang="en-US" sz="4000" b="1" dirty="0">
                <a:solidFill>
                  <a:schemeClr val="bg1"/>
                </a:solidFill>
              </a:rPr>
              <a:t>7</a:t>
            </a:r>
            <a:endParaRPr lang="en-US" b="1" dirty="0">
              <a:solidFill>
                <a:schemeClr val="bg1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7A3C4D8-29FC-8E40-B887-093F9FA3B1C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8806" y="6095339"/>
            <a:ext cx="3606800" cy="5588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A091DE0-5742-B94C-A688-8A55858287FA}"/>
              </a:ext>
            </a:extLst>
          </p:cNvPr>
          <p:cNvSpPr txBox="1"/>
          <p:nvPr/>
        </p:nvSpPr>
        <p:spPr>
          <a:xfrm>
            <a:off x="9002111" y="6095339"/>
            <a:ext cx="2926654" cy="369332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hlinkClick r:id="rId5"/>
              </a:rPr>
              <a:t>n.evans@uwtsd.ac.uk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9542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E5711-6209-41AE-A70C-E8BB5C3EBE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95743" y="160812"/>
            <a:ext cx="7018240" cy="1565728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en-GB" sz="4400" b="1" dirty="0">
                <a:latin typeface="+mj-lt"/>
              </a:rPr>
              <a:t>Heddiw, </a:t>
            </a:r>
            <a:r>
              <a:rPr lang="en-GB" sz="4400" b="1" dirty="0" err="1">
                <a:latin typeface="+mj-lt"/>
              </a:rPr>
              <a:t>fe</a:t>
            </a:r>
            <a:r>
              <a:rPr lang="en-GB" sz="4400" b="1" dirty="0">
                <a:latin typeface="+mj-lt"/>
              </a:rPr>
              <a:t> </a:t>
            </a:r>
            <a:r>
              <a:rPr lang="en-GB" sz="4400" b="1" dirty="0" err="1">
                <a:latin typeface="+mj-lt"/>
              </a:rPr>
              <a:t>fyddwn</a:t>
            </a:r>
            <a:r>
              <a:rPr lang="en-GB" sz="4400" b="1" dirty="0">
                <a:latin typeface="+mj-lt"/>
              </a:rPr>
              <a:t> </a:t>
            </a:r>
            <a:r>
              <a:rPr lang="en-GB" sz="4400" b="1" dirty="0" err="1">
                <a:latin typeface="+mj-lt"/>
              </a:rPr>
              <a:t>ni</a:t>
            </a:r>
            <a:r>
              <a:rPr lang="en-GB" sz="4400" b="1" dirty="0">
                <a:latin typeface="+mj-lt"/>
              </a:rPr>
              <a:t> </a:t>
            </a:r>
            <a:r>
              <a:rPr lang="en-GB" sz="4400" b="1" dirty="0" err="1">
                <a:latin typeface="+mj-lt"/>
              </a:rPr>
              <a:t>yn</a:t>
            </a:r>
            <a:r>
              <a:rPr lang="en-GB" sz="4400" b="1" dirty="0">
                <a:latin typeface="+mj-lt"/>
              </a:rPr>
              <a:t>…</a:t>
            </a:r>
            <a:br>
              <a:rPr lang="en-GB" sz="4400" b="1" dirty="0">
                <a:latin typeface="+mj-lt"/>
              </a:rPr>
            </a:br>
            <a:r>
              <a:rPr lang="en-GB" sz="4400" b="1" dirty="0">
                <a:latin typeface="+mj-lt"/>
              </a:rPr>
              <a:t>Today we will…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9536E36-6D9E-904D-B7B7-807A48CD57DA}"/>
              </a:ext>
            </a:extLst>
          </p:cNvPr>
          <p:cNvSpPr txBox="1"/>
          <p:nvPr/>
        </p:nvSpPr>
        <p:spPr>
          <a:xfrm>
            <a:off x="278481" y="1866061"/>
            <a:ext cx="5687464" cy="3539430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b="1" dirty="0" err="1"/>
              <a:t>gwneud</a:t>
            </a:r>
            <a:r>
              <a:rPr lang="en-US" sz="2800" b="1" dirty="0"/>
              <a:t> y </a:t>
            </a:r>
            <a:r>
              <a:rPr lang="en-US" sz="2800" b="1" dirty="0" err="1"/>
              <a:t>gofrestr</a:t>
            </a:r>
            <a:r>
              <a:rPr lang="en-US" sz="2800" b="1" dirty="0"/>
              <a:t> </a:t>
            </a:r>
            <a:r>
              <a:rPr lang="en-US" sz="2800" b="1" dirty="0" err="1"/>
              <a:t>yn</a:t>
            </a:r>
            <a:r>
              <a:rPr lang="en-US" sz="2800" b="1" dirty="0"/>
              <a:t> </a:t>
            </a:r>
            <a:r>
              <a:rPr lang="en-US" sz="2800" b="1" dirty="0" err="1"/>
              <a:t>Gymraeg</a:t>
            </a:r>
            <a:r>
              <a:rPr lang="en-US" sz="2800" b="1" dirty="0"/>
              <a:t>;</a:t>
            </a:r>
          </a:p>
          <a:p>
            <a:endParaRPr lang="en-US" sz="2800" b="1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b="1" dirty="0" err="1"/>
              <a:t>adolygu</a:t>
            </a:r>
            <a:r>
              <a:rPr lang="en-US" sz="2800" b="1" dirty="0"/>
              <a:t> </a:t>
            </a:r>
            <a:r>
              <a:rPr lang="en-US" sz="2800" b="1" dirty="0" err="1"/>
              <a:t>sut</a:t>
            </a:r>
            <a:r>
              <a:rPr lang="en-US" sz="2800" b="1" dirty="0"/>
              <a:t> </a:t>
            </a:r>
            <a:r>
              <a:rPr lang="en-US" sz="2800" b="1" dirty="0" err="1"/>
              <a:t>i</a:t>
            </a:r>
            <a:r>
              <a:rPr lang="en-US" sz="2800" b="1" dirty="0"/>
              <a:t> </a:t>
            </a:r>
            <a:r>
              <a:rPr lang="en-US" sz="2800" b="1" dirty="0" err="1"/>
              <a:t>ddefnyddio</a:t>
            </a:r>
            <a:r>
              <a:rPr lang="en-US" sz="2800" b="1" dirty="0"/>
              <a:t> </a:t>
            </a:r>
            <a:r>
              <a:rPr lang="en-US" sz="2800" b="1" dirty="0" err="1"/>
              <a:t>berfau</a:t>
            </a:r>
            <a:r>
              <a:rPr lang="en-US" sz="2800" b="1" dirty="0"/>
              <a:t> </a:t>
            </a:r>
            <a:r>
              <a:rPr lang="en-US" sz="2800" b="1" dirty="0" err="1"/>
              <a:t>yn</a:t>
            </a:r>
            <a:r>
              <a:rPr lang="en-US" sz="2800" b="1" dirty="0"/>
              <a:t> y </a:t>
            </a:r>
            <a:r>
              <a:rPr lang="en-US" sz="2800" b="1" dirty="0" err="1"/>
              <a:t>dosbarth</a:t>
            </a:r>
            <a:r>
              <a:rPr lang="en-US" sz="2800" b="1" dirty="0"/>
              <a:t>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b="1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b="1" dirty="0" err="1"/>
              <a:t>dysgu</a:t>
            </a:r>
            <a:r>
              <a:rPr lang="en-US" sz="2800" b="1" dirty="0"/>
              <a:t> “</a:t>
            </a:r>
            <a:r>
              <a:rPr lang="en-US" sz="2800" b="1" dirty="0" err="1"/>
              <a:t>pwy</a:t>
            </a:r>
            <a:r>
              <a:rPr lang="en-US" sz="2800" b="1" dirty="0"/>
              <a:t> </a:t>
            </a:r>
            <a:r>
              <a:rPr lang="en-US" sz="2800" b="1" dirty="0" err="1"/>
              <a:t>ydy</a:t>
            </a:r>
            <a:r>
              <a:rPr lang="en-US" sz="2800" b="1" dirty="0"/>
              <a:t> e? / </a:t>
            </a:r>
            <a:r>
              <a:rPr lang="en-US" sz="2800" b="1" dirty="0" err="1"/>
              <a:t>Pwy</a:t>
            </a:r>
            <a:r>
              <a:rPr lang="en-US" sz="2800" b="1" dirty="0"/>
              <a:t> </a:t>
            </a:r>
            <a:r>
              <a:rPr lang="en-US" sz="2800" b="1" dirty="0" err="1"/>
              <a:t>ydy</a:t>
            </a:r>
            <a:r>
              <a:rPr lang="en-US" sz="2800" b="1" dirty="0"/>
              <a:t> hi?”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7ECCAF5-CFED-C040-ACD7-109CD2960EC2}"/>
              </a:ext>
            </a:extLst>
          </p:cNvPr>
          <p:cNvSpPr txBox="1"/>
          <p:nvPr/>
        </p:nvSpPr>
        <p:spPr>
          <a:xfrm>
            <a:off x="6164188" y="1862294"/>
            <a:ext cx="5768490" cy="3539430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b="1" dirty="0"/>
              <a:t>conduct the register in Welsh;</a:t>
            </a:r>
          </a:p>
          <a:p>
            <a:endParaRPr lang="en-US" sz="28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b="1" dirty="0"/>
              <a:t>revise how to use commands in the classroom.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b="1" dirty="0"/>
              <a:t>learn the Welsh language patterns “P</a:t>
            </a:r>
            <a:r>
              <a:rPr lang="en-US" sz="2800" b="1"/>
              <a:t>wy</a:t>
            </a:r>
            <a:r>
              <a:rPr lang="en-US" sz="2800" b="1" dirty="0"/>
              <a:t> </a:t>
            </a:r>
            <a:r>
              <a:rPr lang="en-US" sz="2800" b="1" dirty="0" err="1"/>
              <a:t>ydy</a:t>
            </a:r>
            <a:r>
              <a:rPr lang="en-US" sz="2800" b="1" dirty="0"/>
              <a:t> e?  </a:t>
            </a:r>
            <a:r>
              <a:rPr lang="en-US" sz="2800" b="1" dirty="0" err="1"/>
              <a:t>Pwy</a:t>
            </a:r>
            <a:r>
              <a:rPr lang="en-US" sz="2800" b="1" dirty="0"/>
              <a:t> </a:t>
            </a:r>
            <a:r>
              <a:rPr lang="en-US" sz="2800" b="1" dirty="0" err="1"/>
              <a:t>ydy</a:t>
            </a:r>
            <a:r>
              <a:rPr lang="en-US" sz="2800" b="1" dirty="0"/>
              <a:t> hi?”  (Who is he / she?).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E192C25-3B3A-C74D-97B2-59BCB75D3E4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73" t="19687" r="736" b="30368"/>
          <a:stretch/>
        </p:blipFill>
        <p:spPr>
          <a:xfrm>
            <a:off x="5381309" y="5968366"/>
            <a:ext cx="1169272" cy="693132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FFB2455-D6F9-514D-A0BF-8E9897B75E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50002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597" y="0"/>
            <a:ext cx="12070403" cy="964096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r>
              <a:rPr lang="en-US" b="1" dirty="0" err="1">
                <a:solidFill>
                  <a:schemeClr val="bg1"/>
                </a:solidFill>
                <a:latin typeface="Segoe Print"/>
              </a:rPr>
              <a:t>Amser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cofrestru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...      Registration time ...</a:t>
            </a:r>
            <a:br>
              <a:rPr lang="en-US" b="1" dirty="0">
                <a:latin typeface="Segoe Print" panose="02000800000000000000" pitchFamily="2" charset="0"/>
              </a:rPr>
            </a:b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B432A23-5CCC-A14D-AEBC-4870579A811D}"/>
              </a:ext>
            </a:extLst>
          </p:cNvPr>
          <p:cNvSpPr txBox="1"/>
          <p:nvPr/>
        </p:nvSpPr>
        <p:spPr>
          <a:xfrm>
            <a:off x="247638" y="3266405"/>
            <a:ext cx="5684036" cy="584775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Ydy</a:t>
            </a:r>
            <a:r>
              <a:rPr lang="en-US" sz="3200" b="1" dirty="0">
                <a:solidFill>
                  <a:schemeClr val="bg1"/>
                </a:solidFill>
              </a:rPr>
              <a:t>  …......  </a:t>
            </a:r>
            <a:r>
              <a:rPr lang="en-US" sz="3200" b="1" dirty="0" err="1">
                <a:solidFill>
                  <a:schemeClr val="bg1"/>
                </a:solidFill>
              </a:rPr>
              <a:t>yma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heddiw</a:t>
            </a:r>
            <a:r>
              <a:rPr lang="en-US" sz="3200" b="1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23197D9-22AB-4244-8C25-108B1C578569}"/>
              </a:ext>
            </a:extLst>
          </p:cNvPr>
          <p:cNvSpPr txBox="1"/>
          <p:nvPr/>
        </p:nvSpPr>
        <p:spPr>
          <a:xfrm>
            <a:off x="7071198" y="2843333"/>
            <a:ext cx="1864398" cy="461665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Yma</a:t>
            </a:r>
            <a:r>
              <a:rPr lang="en-US" sz="2400" b="1" dirty="0"/>
              <a:t>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703710D-4139-4FC7-B318-8B20FE219457}"/>
              </a:ext>
            </a:extLst>
          </p:cNvPr>
          <p:cNvSpPr txBox="1"/>
          <p:nvPr/>
        </p:nvSpPr>
        <p:spPr>
          <a:xfrm>
            <a:off x="7071198" y="3709521"/>
            <a:ext cx="3644450" cy="461665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Nac</a:t>
            </a:r>
            <a:r>
              <a:rPr lang="en-US" sz="2400" b="1" dirty="0"/>
              <a:t> </a:t>
            </a:r>
            <a:r>
              <a:rPr lang="en-US" sz="2400" b="1" dirty="0" err="1"/>
              <a:t>ydy</a:t>
            </a:r>
            <a:r>
              <a:rPr lang="en-US" sz="2400" b="1" dirty="0"/>
              <a:t>. </a:t>
            </a:r>
            <a:r>
              <a:rPr lang="en-US" sz="2400" b="1" dirty="0" err="1"/>
              <a:t>Absennol</a:t>
            </a:r>
            <a:r>
              <a:rPr lang="en-US" sz="2400" b="1" dirty="0"/>
              <a:t>.</a:t>
            </a:r>
          </a:p>
        </p:txBody>
      </p:sp>
      <p:sp>
        <p:nvSpPr>
          <p:cNvPr id="3" name="Oval Callout 2">
            <a:extLst>
              <a:ext uri="{FF2B5EF4-FFF2-40B4-BE49-F238E27FC236}">
                <a16:creationId xmlns:a16="http://schemas.microsoft.com/office/drawing/2014/main" id="{4142C76D-8809-8B4E-A007-59A272EDD121}"/>
              </a:ext>
            </a:extLst>
          </p:cNvPr>
          <p:cNvSpPr/>
          <p:nvPr/>
        </p:nvSpPr>
        <p:spPr>
          <a:xfrm>
            <a:off x="256481" y="1329020"/>
            <a:ext cx="2098986" cy="1213455"/>
          </a:xfrm>
          <a:prstGeom prst="wedgeEllipseCallout">
            <a:avLst>
              <a:gd name="adj1" fmla="val 13495"/>
              <a:gd name="adj2" fmla="val 734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Bore da, </a:t>
            </a:r>
            <a:r>
              <a:rPr lang="en-US" sz="2400" b="1" dirty="0" err="1">
                <a:solidFill>
                  <a:srgbClr val="FF0000"/>
                </a:solidFill>
              </a:rPr>
              <a:t>b</a:t>
            </a:r>
            <a:r>
              <a:rPr lang="en-US" sz="2400" b="1" dirty="0" err="1"/>
              <a:t>lant</a:t>
            </a:r>
            <a:r>
              <a:rPr lang="en-US" sz="2400" b="1" dirty="0"/>
              <a:t>!</a:t>
            </a:r>
          </a:p>
        </p:txBody>
      </p:sp>
      <p:sp>
        <p:nvSpPr>
          <p:cNvPr id="10" name="Oval Callout 9">
            <a:extLst>
              <a:ext uri="{FF2B5EF4-FFF2-40B4-BE49-F238E27FC236}">
                <a16:creationId xmlns:a16="http://schemas.microsoft.com/office/drawing/2014/main" id="{06FBB433-07C6-CA43-A4F2-F2A93C820C8F}"/>
              </a:ext>
            </a:extLst>
          </p:cNvPr>
          <p:cNvSpPr/>
          <p:nvPr/>
        </p:nvSpPr>
        <p:spPr>
          <a:xfrm>
            <a:off x="2981740" y="1344216"/>
            <a:ext cx="1964426" cy="1213454"/>
          </a:xfrm>
          <a:prstGeom prst="wedgeEllipseCallout">
            <a:avLst>
              <a:gd name="adj1" fmla="val 13495"/>
              <a:gd name="adj2" fmla="val 734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Bore da, </a:t>
            </a:r>
            <a:r>
              <a:rPr lang="en-US" sz="2400" b="1" dirty="0" err="1">
                <a:solidFill>
                  <a:srgbClr val="FF0000"/>
                </a:solidFill>
              </a:rPr>
              <a:t>b</a:t>
            </a:r>
            <a:r>
              <a:rPr lang="en-US" sz="2400" b="1" dirty="0" err="1"/>
              <a:t>awb</a:t>
            </a:r>
            <a:r>
              <a:rPr lang="en-US" sz="2400" b="1" dirty="0"/>
              <a:t>!</a:t>
            </a:r>
          </a:p>
        </p:txBody>
      </p:sp>
      <p:sp>
        <p:nvSpPr>
          <p:cNvPr id="11" name="Oval Callout 10">
            <a:extLst>
              <a:ext uri="{FF2B5EF4-FFF2-40B4-BE49-F238E27FC236}">
                <a16:creationId xmlns:a16="http://schemas.microsoft.com/office/drawing/2014/main" id="{30DB3BA9-18AA-344C-B4E2-035778640068}"/>
              </a:ext>
            </a:extLst>
          </p:cNvPr>
          <p:cNvSpPr/>
          <p:nvPr/>
        </p:nvSpPr>
        <p:spPr>
          <a:xfrm>
            <a:off x="5358762" y="1284515"/>
            <a:ext cx="3026185" cy="1205342"/>
          </a:xfrm>
          <a:prstGeom prst="wedgeEllipseCallout">
            <a:avLst>
              <a:gd name="adj1" fmla="val 13495"/>
              <a:gd name="adj2" fmla="val 734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/>
              <a:t>Prynhawn</a:t>
            </a:r>
            <a:r>
              <a:rPr lang="en-US" sz="2400" b="1" dirty="0"/>
              <a:t> da, </a:t>
            </a:r>
            <a:r>
              <a:rPr lang="en-US" sz="2400" b="1" dirty="0" err="1">
                <a:solidFill>
                  <a:srgbClr val="FF0000"/>
                </a:solidFill>
              </a:rPr>
              <a:t>dd</a:t>
            </a:r>
            <a:r>
              <a:rPr lang="en-US" sz="2400" b="1" dirty="0" err="1"/>
              <a:t>osbarth</a:t>
            </a:r>
            <a:r>
              <a:rPr lang="en-US" sz="2400" b="1" dirty="0"/>
              <a:t>!</a:t>
            </a:r>
          </a:p>
        </p:txBody>
      </p:sp>
      <p:sp>
        <p:nvSpPr>
          <p:cNvPr id="15" name="Oval Callout 14">
            <a:extLst>
              <a:ext uri="{FF2B5EF4-FFF2-40B4-BE49-F238E27FC236}">
                <a16:creationId xmlns:a16="http://schemas.microsoft.com/office/drawing/2014/main" id="{E7791EEC-B773-1348-947A-09EC4FC3E4A3}"/>
              </a:ext>
            </a:extLst>
          </p:cNvPr>
          <p:cNvSpPr/>
          <p:nvPr/>
        </p:nvSpPr>
        <p:spPr>
          <a:xfrm>
            <a:off x="8680174" y="1352328"/>
            <a:ext cx="3297425" cy="1205342"/>
          </a:xfrm>
          <a:prstGeom prst="wedgeEllipseCallout">
            <a:avLst>
              <a:gd name="adj1" fmla="val 13495"/>
              <a:gd name="adj2" fmla="val 734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/>
              <a:t>Prynhawn</a:t>
            </a:r>
            <a:r>
              <a:rPr lang="en-US" sz="2400" b="1" dirty="0"/>
              <a:t> da, </a:t>
            </a:r>
            <a:r>
              <a:rPr lang="en-US" sz="2400" b="1" dirty="0" err="1">
                <a:solidFill>
                  <a:srgbClr val="FF0000"/>
                </a:solidFill>
              </a:rPr>
              <a:t>f</a:t>
            </a:r>
            <a:r>
              <a:rPr lang="en-US" sz="2400" b="1" dirty="0" err="1"/>
              <a:t>lwyddyn</a:t>
            </a:r>
            <a:r>
              <a:rPr lang="en-US" sz="2400" b="1" dirty="0"/>
              <a:t> 3!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7520090-5F1A-E44E-8C99-D530A61956C4}"/>
              </a:ext>
            </a:extLst>
          </p:cNvPr>
          <p:cNvSpPr txBox="1"/>
          <p:nvPr/>
        </p:nvSpPr>
        <p:spPr>
          <a:xfrm>
            <a:off x="247638" y="4742330"/>
            <a:ext cx="5684036" cy="584775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Sut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wyt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ti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heddiw</a:t>
            </a:r>
            <a:r>
              <a:rPr lang="en-US" sz="3200" b="1" dirty="0">
                <a:solidFill>
                  <a:schemeClr val="bg1"/>
                </a:solidFill>
              </a:rPr>
              <a:t> …. ? (</a:t>
            </a:r>
            <a:r>
              <a:rPr lang="en-US" sz="3200" b="1" dirty="0" err="1">
                <a:solidFill>
                  <a:schemeClr val="bg1"/>
                </a:solidFill>
              </a:rPr>
              <a:t>sgl</a:t>
            </a:r>
            <a:r>
              <a:rPr lang="en-US" sz="3200" b="1" dirty="0">
                <a:solidFill>
                  <a:schemeClr val="bg1"/>
                </a:solidFill>
              </a:rPr>
              <a:t>)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8B5E393-AFF9-9648-BC8C-5E81508FD669}"/>
              </a:ext>
            </a:extLst>
          </p:cNvPr>
          <p:cNvCxnSpPr/>
          <p:nvPr/>
        </p:nvCxnSpPr>
        <p:spPr>
          <a:xfrm flipV="1">
            <a:off x="6143907" y="3105179"/>
            <a:ext cx="715057" cy="249382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A25D8507-FFAD-4A48-B415-DA04E5A78C5D}"/>
              </a:ext>
            </a:extLst>
          </p:cNvPr>
          <p:cNvCxnSpPr>
            <a:cxnSpLocks/>
          </p:cNvCxnSpPr>
          <p:nvPr/>
        </p:nvCxnSpPr>
        <p:spPr>
          <a:xfrm>
            <a:off x="6156798" y="3690045"/>
            <a:ext cx="715057" cy="230832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>
            <a:extLst>
              <a:ext uri="{FF2B5EF4-FFF2-40B4-BE49-F238E27FC236}">
                <a16:creationId xmlns:a16="http://schemas.microsoft.com/office/drawing/2014/main" id="{1F2BA3D3-32C3-C046-929A-6A37B8E694C6}"/>
              </a:ext>
            </a:extLst>
          </p:cNvPr>
          <p:cNvSpPr txBox="1"/>
          <p:nvPr/>
        </p:nvSpPr>
        <p:spPr>
          <a:xfrm>
            <a:off x="7113370" y="4749328"/>
            <a:ext cx="3644450" cy="830997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Ry</a:t>
            </a:r>
            <a:r>
              <a:rPr lang="en-US" sz="2400" b="1" dirty="0" err="1">
                <a:solidFill>
                  <a:schemeClr val="bg1"/>
                </a:solidFill>
              </a:rPr>
              <a:t>dw</a:t>
            </a:r>
            <a:r>
              <a:rPr lang="en-US" sz="2400" b="1" dirty="0"/>
              <a:t> </a:t>
            </a:r>
            <a:r>
              <a:rPr lang="en-US" sz="2400" b="1" dirty="0" err="1"/>
              <a:t>i’n</a:t>
            </a:r>
            <a:r>
              <a:rPr lang="en-US" sz="2400" b="1" dirty="0"/>
              <a:t> ….., </a:t>
            </a:r>
            <a:r>
              <a:rPr lang="en-US" sz="2400" b="1" dirty="0" err="1"/>
              <a:t>diolch</a:t>
            </a:r>
            <a:endParaRPr lang="en-US" sz="2400" b="1" dirty="0"/>
          </a:p>
          <a:p>
            <a:pPr algn="ctr"/>
            <a:r>
              <a:rPr lang="en-US" sz="2400" b="1" dirty="0" err="1">
                <a:solidFill>
                  <a:schemeClr val="bg1"/>
                </a:solidFill>
              </a:rPr>
              <a:t>Dw</a:t>
            </a:r>
            <a:r>
              <a:rPr lang="en-US" sz="2400" b="1" dirty="0"/>
              <a:t> </a:t>
            </a:r>
            <a:r>
              <a:rPr lang="en-US" sz="2400" b="1" dirty="0" err="1"/>
              <a:t>i’n</a:t>
            </a:r>
            <a:r>
              <a:rPr lang="en-US" sz="2400" b="1" dirty="0"/>
              <a:t> ……...., </a:t>
            </a:r>
            <a:r>
              <a:rPr lang="en-US" sz="2400" b="1" dirty="0" err="1"/>
              <a:t>diolch</a:t>
            </a:r>
            <a:r>
              <a:rPr lang="en-US" sz="2400" b="1" dirty="0"/>
              <a:t>.</a:t>
            </a:r>
          </a:p>
        </p:txBody>
      </p: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7EE91235-18D0-E64A-BA62-3772D15C9E0A}"/>
              </a:ext>
            </a:extLst>
          </p:cNvPr>
          <p:cNvCxnSpPr>
            <a:cxnSpLocks/>
          </p:cNvCxnSpPr>
          <p:nvPr/>
        </p:nvCxnSpPr>
        <p:spPr>
          <a:xfrm>
            <a:off x="6156798" y="5088306"/>
            <a:ext cx="715057" cy="0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id="{40270739-6E04-7149-908C-C2830B3BA86A}"/>
              </a:ext>
            </a:extLst>
          </p:cNvPr>
          <p:cNvSpPr txBox="1"/>
          <p:nvPr/>
        </p:nvSpPr>
        <p:spPr>
          <a:xfrm>
            <a:off x="247638" y="5656870"/>
            <a:ext cx="6093850" cy="1077218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Sut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ydych</a:t>
            </a:r>
            <a:r>
              <a:rPr lang="en-US" sz="3200" b="1" dirty="0">
                <a:solidFill>
                  <a:schemeClr val="bg1"/>
                </a:solidFill>
              </a:rPr>
              <a:t> chi </a:t>
            </a:r>
            <a:r>
              <a:rPr lang="en-US" sz="3200" b="1" dirty="0" err="1">
                <a:solidFill>
                  <a:schemeClr val="bg1"/>
                </a:solidFill>
              </a:rPr>
              <a:t>heddiw</a:t>
            </a:r>
            <a:r>
              <a:rPr lang="en-US" sz="3200" b="1" dirty="0">
                <a:solidFill>
                  <a:schemeClr val="bg1"/>
                </a:solidFill>
              </a:rPr>
              <a:t> …. ? (</a:t>
            </a:r>
            <a:r>
              <a:rPr lang="en-US" sz="3200" b="1" dirty="0" err="1">
                <a:solidFill>
                  <a:schemeClr val="bg1"/>
                </a:solidFill>
              </a:rPr>
              <a:t>pl</a:t>
            </a:r>
            <a:r>
              <a:rPr lang="en-US" sz="3200" b="1" dirty="0">
                <a:solidFill>
                  <a:schemeClr val="bg1"/>
                </a:solidFill>
              </a:rPr>
              <a:t>)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CBA8ACDC-FE32-EA49-A16B-4C2CC166C5B2}"/>
              </a:ext>
            </a:extLst>
          </p:cNvPr>
          <p:cNvSpPr txBox="1"/>
          <p:nvPr/>
        </p:nvSpPr>
        <p:spPr>
          <a:xfrm>
            <a:off x="7113370" y="5720397"/>
            <a:ext cx="4572661" cy="830997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/>
              <a:t> </a:t>
            </a:r>
            <a:r>
              <a:rPr lang="en-US" sz="2400" b="1" dirty="0" err="1"/>
              <a:t>Ry</a:t>
            </a:r>
            <a:r>
              <a:rPr lang="en-US" sz="2400" b="1" dirty="0" err="1">
                <a:solidFill>
                  <a:schemeClr val="bg1"/>
                </a:solidFill>
              </a:rPr>
              <a:t>dyn</a:t>
            </a:r>
            <a:r>
              <a:rPr lang="en-US" sz="2400" b="1" dirty="0"/>
              <a:t> </a:t>
            </a:r>
            <a:r>
              <a:rPr lang="en-US" sz="2400" b="1" dirty="0" err="1"/>
              <a:t>ni’n</a:t>
            </a:r>
            <a:r>
              <a:rPr lang="en-US" sz="2400" b="1" dirty="0"/>
              <a:t> ……...., </a:t>
            </a:r>
            <a:r>
              <a:rPr lang="en-US" sz="2400" b="1" dirty="0" err="1"/>
              <a:t>diolch</a:t>
            </a:r>
            <a:r>
              <a:rPr lang="en-US" sz="2400" b="1" dirty="0"/>
              <a:t>.</a:t>
            </a:r>
          </a:p>
          <a:p>
            <a:pPr algn="ctr"/>
            <a:r>
              <a:rPr lang="en-US" sz="2400" b="1" dirty="0" err="1">
                <a:solidFill>
                  <a:schemeClr val="bg1"/>
                </a:solidFill>
              </a:rPr>
              <a:t>Dyn</a:t>
            </a:r>
            <a:r>
              <a:rPr lang="en-US" sz="2400" b="1" dirty="0"/>
              <a:t> </a:t>
            </a:r>
            <a:r>
              <a:rPr lang="en-US" sz="2400" b="1" dirty="0" err="1"/>
              <a:t>ni’n</a:t>
            </a:r>
            <a:r>
              <a:rPr lang="en-US" sz="2400" b="1" dirty="0"/>
              <a:t> …….., </a:t>
            </a:r>
            <a:r>
              <a:rPr lang="en-US" sz="2400" b="1" dirty="0" err="1"/>
              <a:t>diolch</a:t>
            </a:r>
            <a:r>
              <a:rPr lang="en-US" sz="2400" b="1" dirty="0"/>
              <a:t>.</a:t>
            </a:r>
          </a:p>
        </p:txBody>
      </p: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449FA662-1BDB-E044-A46E-B96C1683FBD3}"/>
              </a:ext>
            </a:extLst>
          </p:cNvPr>
          <p:cNvCxnSpPr>
            <a:cxnSpLocks/>
          </p:cNvCxnSpPr>
          <p:nvPr/>
        </p:nvCxnSpPr>
        <p:spPr>
          <a:xfrm>
            <a:off x="6385217" y="6091369"/>
            <a:ext cx="715057" cy="0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4994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9" grpId="0" animBg="1"/>
      <p:bldP spid="2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474" y="216140"/>
            <a:ext cx="11985674" cy="747956"/>
          </a:xfrm>
          <a:solidFill>
            <a:schemeClr val="tx1"/>
          </a:solidFill>
        </p:spPr>
        <p:txBody>
          <a:bodyPr>
            <a:normAutofit/>
          </a:bodyPr>
          <a:lstStyle/>
          <a:p>
            <a:r>
              <a:rPr lang="en-US" b="1" dirty="0" err="1">
                <a:solidFill>
                  <a:schemeClr val="bg1"/>
                </a:solidFill>
                <a:latin typeface="Segoe Print"/>
              </a:rPr>
              <a:t>Sut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wyt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ti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?                        How are you?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B432A23-5CCC-A14D-AEBC-4870579A811D}"/>
              </a:ext>
            </a:extLst>
          </p:cNvPr>
          <p:cNvSpPr txBox="1"/>
          <p:nvPr/>
        </p:nvSpPr>
        <p:spPr>
          <a:xfrm>
            <a:off x="2657548" y="888006"/>
            <a:ext cx="6777079" cy="646331"/>
          </a:xfrm>
          <a:prstGeom prst="rect">
            <a:avLst/>
          </a:prstGeom>
          <a:solidFill>
            <a:schemeClr val="accent1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</a:rPr>
              <a:t>Sut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wyt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ti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heddiw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heddiw</a:t>
            </a:r>
            <a:r>
              <a:rPr lang="en-US" sz="3600" b="1" dirty="0">
                <a:solidFill>
                  <a:schemeClr val="bg1"/>
                </a:solidFill>
              </a:rPr>
              <a:t>?</a:t>
            </a:r>
          </a:p>
        </p:txBody>
      </p:sp>
      <p:pic>
        <p:nvPicPr>
          <p:cNvPr id="1026" name="Picture 2" descr="Image result for happy emoji">
            <a:extLst>
              <a:ext uri="{FF2B5EF4-FFF2-40B4-BE49-F238E27FC236}">
                <a16:creationId xmlns:a16="http://schemas.microsoft.com/office/drawing/2014/main" id="{DD64512F-B9AF-364C-98C3-30719D3830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227" y="2204739"/>
            <a:ext cx="2717591" cy="2035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result for sad emoji">
            <a:extLst>
              <a:ext uri="{FF2B5EF4-FFF2-40B4-BE49-F238E27FC236}">
                <a16:creationId xmlns:a16="http://schemas.microsoft.com/office/drawing/2014/main" id="{FBA468D8-9AE3-834D-AFE0-9374A7882C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5104" y="2204739"/>
            <a:ext cx="2035570" cy="2035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Image result for tired emoji">
            <a:extLst>
              <a:ext uri="{FF2B5EF4-FFF2-40B4-BE49-F238E27FC236}">
                <a16:creationId xmlns:a16="http://schemas.microsoft.com/office/drawing/2014/main" id="{A8715FD2-6B6F-0E45-8DB4-347AE906BBE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210"/>
          <a:stretch/>
        </p:blipFill>
        <p:spPr bwMode="auto">
          <a:xfrm>
            <a:off x="6300012" y="2179207"/>
            <a:ext cx="2266471" cy="2213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Image result for sick emoji">
            <a:extLst>
              <a:ext uri="{FF2B5EF4-FFF2-40B4-BE49-F238E27FC236}">
                <a16:creationId xmlns:a16="http://schemas.microsoft.com/office/drawing/2014/main" id="{B67AEAA2-505A-C04B-BD58-354297015F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75821" y="2179207"/>
            <a:ext cx="2235722" cy="21478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Image result for nervous emoji">
            <a:extLst>
              <a:ext uri="{FF2B5EF4-FFF2-40B4-BE49-F238E27FC236}">
                <a16:creationId xmlns:a16="http://schemas.microsoft.com/office/drawing/2014/main" id="{AD5D5C16-A6D8-8C4B-A44F-56327517834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919" t="14196" r="4896" b="8316"/>
          <a:stretch/>
        </p:blipFill>
        <p:spPr bwMode="auto">
          <a:xfrm>
            <a:off x="1481224" y="4555991"/>
            <a:ext cx="2434169" cy="2214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Image result for excitied emoji">
            <a:extLst>
              <a:ext uri="{FF2B5EF4-FFF2-40B4-BE49-F238E27FC236}">
                <a16:creationId xmlns:a16="http://schemas.microsoft.com/office/drawing/2014/main" id="{30A85BC2-213F-B04A-AD10-F8DB36D12F6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88" t="11256" r="6727" b="11256"/>
          <a:stretch/>
        </p:blipFill>
        <p:spPr bwMode="auto">
          <a:xfrm>
            <a:off x="4851293" y="4588783"/>
            <a:ext cx="2434169" cy="2214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69564E0-3C0E-7143-9EAA-67B2D5A83214}"/>
              </a:ext>
            </a:extLst>
          </p:cNvPr>
          <p:cNvSpPr txBox="1"/>
          <p:nvPr/>
        </p:nvSpPr>
        <p:spPr>
          <a:xfrm rot="20738117">
            <a:off x="271227" y="4256652"/>
            <a:ext cx="2216547" cy="461665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hapus</a:t>
            </a:r>
            <a:endParaRPr lang="en-US" sz="2400" b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794ED5E-8986-8342-B3EE-E58F9677AEB0}"/>
              </a:ext>
            </a:extLst>
          </p:cNvPr>
          <p:cNvSpPr txBox="1"/>
          <p:nvPr/>
        </p:nvSpPr>
        <p:spPr>
          <a:xfrm rot="20738117">
            <a:off x="301662" y="6102852"/>
            <a:ext cx="1716529" cy="461665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nerfus</a:t>
            </a:r>
            <a:endParaRPr lang="en-US" sz="2400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BC98FC1-A9C8-B645-A3DD-B72F73DA4615}"/>
              </a:ext>
            </a:extLst>
          </p:cNvPr>
          <p:cNvSpPr txBox="1"/>
          <p:nvPr/>
        </p:nvSpPr>
        <p:spPr>
          <a:xfrm rot="20738117">
            <a:off x="3947338" y="4009476"/>
            <a:ext cx="2216547" cy="461665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>
                <a:solidFill>
                  <a:schemeClr val="bg1"/>
                </a:solidFill>
              </a:rPr>
              <a:t>d</a:t>
            </a:r>
            <a:r>
              <a:rPr lang="en-US" sz="2400" b="1" dirty="0" err="1"/>
              <a:t>rist</a:t>
            </a:r>
            <a:endParaRPr lang="en-US" sz="2400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702F139-7E0C-5341-91F1-764D2F8E1457}"/>
              </a:ext>
            </a:extLst>
          </p:cNvPr>
          <p:cNvSpPr txBox="1"/>
          <p:nvPr/>
        </p:nvSpPr>
        <p:spPr>
          <a:xfrm rot="20738117">
            <a:off x="6884219" y="3998183"/>
            <a:ext cx="2216547" cy="461665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/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f</a:t>
            </a:r>
            <a:r>
              <a:rPr lang="en-US" sz="2400" b="1" dirty="0" err="1"/>
              <a:t>linedig</a:t>
            </a:r>
            <a:endParaRPr lang="en-US" sz="2400" b="1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E3E53A1-6EDD-034A-9AAE-ED094F5ABE07}"/>
              </a:ext>
            </a:extLst>
          </p:cNvPr>
          <p:cNvSpPr txBox="1"/>
          <p:nvPr/>
        </p:nvSpPr>
        <p:spPr>
          <a:xfrm rot="20738117">
            <a:off x="9948123" y="4009475"/>
            <a:ext cx="2216547" cy="461665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sâl</a:t>
            </a:r>
            <a:endParaRPr lang="en-US" sz="2400" b="1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0C14031-46E5-2546-9246-732A6280D190}"/>
              </a:ext>
            </a:extLst>
          </p:cNvPr>
          <p:cNvSpPr txBox="1"/>
          <p:nvPr/>
        </p:nvSpPr>
        <p:spPr>
          <a:xfrm rot="20738117">
            <a:off x="4177144" y="6197325"/>
            <a:ext cx="2216547" cy="461665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>
                <a:solidFill>
                  <a:schemeClr val="bg1"/>
                </a:solidFill>
              </a:rPr>
              <a:t>f</a:t>
            </a:r>
            <a:r>
              <a:rPr lang="en-US" sz="2400" b="1" dirty="0" err="1"/>
              <a:t>endigedig</a:t>
            </a:r>
            <a:endParaRPr lang="en-US" sz="24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350D4DD-B2F6-A147-BAC7-35639FBD8F5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275821" y="4713498"/>
            <a:ext cx="2089524" cy="2089524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EF539411-8060-4943-853B-8B0815BD2F6B}"/>
              </a:ext>
            </a:extLst>
          </p:cNvPr>
          <p:cNvSpPr txBox="1"/>
          <p:nvPr/>
        </p:nvSpPr>
        <p:spPr>
          <a:xfrm rot="20738117">
            <a:off x="7957730" y="6139689"/>
            <a:ext cx="1974986" cy="461665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iawn</a:t>
            </a:r>
            <a:endParaRPr lang="en-US" sz="2400" b="1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7928CC9-61C5-8548-987B-49F241D47443}"/>
              </a:ext>
            </a:extLst>
          </p:cNvPr>
          <p:cNvSpPr txBox="1"/>
          <p:nvPr/>
        </p:nvSpPr>
        <p:spPr>
          <a:xfrm>
            <a:off x="3376247" y="1706168"/>
            <a:ext cx="5190236" cy="461665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Ry</a:t>
            </a:r>
            <a:r>
              <a:rPr lang="en-US" sz="2400" b="1" dirty="0" err="1">
                <a:solidFill>
                  <a:schemeClr val="bg1"/>
                </a:solidFill>
              </a:rPr>
              <a:t>dw</a:t>
            </a:r>
            <a:r>
              <a:rPr lang="en-US" sz="2400" b="1" dirty="0"/>
              <a:t> </a:t>
            </a:r>
            <a:r>
              <a:rPr lang="en-US" sz="2400" b="1" dirty="0" err="1"/>
              <a:t>i’n</a:t>
            </a:r>
            <a:r>
              <a:rPr lang="en-US" sz="2400" b="1" dirty="0"/>
              <a:t>  / </a:t>
            </a:r>
            <a:r>
              <a:rPr lang="en-US" sz="2400" b="1" dirty="0" err="1">
                <a:solidFill>
                  <a:schemeClr val="bg1"/>
                </a:solidFill>
              </a:rPr>
              <a:t>Dw</a:t>
            </a:r>
            <a:r>
              <a:rPr lang="en-US" sz="2400" b="1" dirty="0"/>
              <a:t> </a:t>
            </a:r>
            <a:r>
              <a:rPr lang="en-US" sz="2400" b="1" dirty="0" err="1"/>
              <a:t>i’n</a:t>
            </a:r>
            <a:r>
              <a:rPr lang="en-US" sz="2400" b="1" dirty="0"/>
              <a:t> …</a:t>
            </a:r>
          </a:p>
        </p:txBody>
      </p:sp>
    </p:spTree>
    <p:extLst>
      <p:ext uri="{BB962C8B-B14F-4D97-AF65-F5344CB8AC3E}">
        <p14:creationId xmlns:p14="http://schemas.microsoft.com/office/powerpoint/2010/main" val="31158272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7" grpId="0" animBg="1"/>
      <p:bldP spid="1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7638" y="176786"/>
            <a:ext cx="11687688" cy="787309"/>
          </a:xfrm>
          <a:solidFill>
            <a:schemeClr val="tx1"/>
          </a:solidFill>
        </p:spPr>
        <p:txBody>
          <a:bodyPr>
            <a:normAutofit/>
          </a:bodyPr>
          <a:lstStyle/>
          <a:p>
            <a:pPr algn="ctr"/>
            <a:r>
              <a:rPr lang="en-US" sz="4000" b="1" dirty="0" err="1">
                <a:solidFill>
                  <a:schemeClr val="bg1"/>
                </a:solidFill>
              </a:rPr>
              <a:t>Amser</a:t>
            </a:r>
            <a:r>
              <a:rPr lang="en-US" sz="4000" b="1" dirty="0">
                <a:solidFill>
                  <a:schemeClr val="bg1"/>
                </a:solidFill>
              </a:rPr>
              <a:t> </a:t>
            </a:r>
            <a:r>
              <a:rPr lang="en-US" sz="4000" b="1" dirty="0" err="1">
                <a:solidFill>
                  <a:schemeClr val="bg1"/>
                </a:solidFill>
              </a:rPr>
              <a:t>cofrestru</a:t>
            </a:r>
            <a:r>
              <a:rPr lang="en-US" sz="4000" b="1" dirty="0">
                <a:solidFill>
                  <a:schemeClr val="bg1"/>
                </a:solidFill>
              </a:rPr>
              <a:t> ...              Registration time ...</a:t>
            </a: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C5FE26C0-452F-8E48-A19E-3FF3210926F8}"/>
              </a:ext>
            </a:extLst>
          </p:cNvPr>
          <p:cNvSpPr txBox="1"/>
          <p:nvPr/>
        </p:nvSpPr>
        <p:spPr>
          <a:xfrm>
            <a:off x="837340" y="1085547"/>
            <a:ext cx="4944595" cy="961802"/>
          </a:xfrm>
          <a:prstGeom prst="rect">
            <a:avLst/>
          </a:prstGeom>
          <a:solidFill>
            <a:schemeClr val="tx2"/>
          </a:solidFill>
          <a:ln w="57150">
            <a:solidFill>
              <a:schemeClr val="bg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2800" b="1" dirty="0" err="1">
                <a:solidFill>
                  <a:schemeClr val="bg1"/>
                </a:solidFill>
              </a:rPr>
              <a:t>Ydy</a:t>
            </a:r>
            <a:r>
              <a:rPr lang="en-US" sz="2800" b="1" dirty="0">
                <a:solidFill>
                  <a:schemeClr val="bg1"/>
                </a:solidFill>
              </a:rPr>
              <a:t>  ….....  </a:t>
            </a:r>
            <a:r>
              <a:rPr lang="en-US" sz="2800" b="1" dirty="0" err="1">
                <a:solidFill>
                  <a:schemeClr val="bg1"/>
                </a:solidFill>
              </a:rPr>
              <a:t>yma</a:t>
            </a:r>
            <a:r>
              <a:rPr lang="en-US" sz="2800" b="1" dirty="0">
                <a:solidFill>
                  <a:schemeClr val="bg1"/>
                </a:solidFill>
              </a:rPr>
              <a:t> </a:t>
            </a:r>
            <a:r>
              <a:rPr lang="en-US" sz="2800" b="1" dirty="0" err="1">
                <a:solidFill>
                  <a:schemeClr val="bg1"/>
                </a:solidFill>
              </a:rPr>
              <a:t>heddiw</a:t>
            </a:r>
            <a:r>
              <a:rPr lang="en-US" sz="2800" b="1" dirty="0">
                <a:solidFill>
                  <a:schemeClr val="bg1"/>
                </a:solidFill>
              </a:rPr>
              <a:t>?</a:t>
            </a:r>
          </a:p>
          <a:p>
            <a:pPr algn="ctr"/>
            <a:endParaRPr lang="en-US" sz="1050" b="1" dirty="0">
              <a:solidFill>
                <a:schemeClr val="bg1"/>
              </a:solidFill>
            </a:endParaRPr>
          </a:p>
          <a:p>
            <a:pPr algn="ctr"/>
            <a:r>
              <a:rPr lang="en-US" b="1" i="1" dirty="0">
                <a:solidFill>
                  <a:schemeClr val="bg1"/>
                </a:solidFill>
              </a:rPr>
              <a:t>Is …… here today?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FCE3C58E-2EDE-BC40-ADE5-98B8C72759E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74941055"/>
              </p:ext>
            </p:extLst>
          </p:nvPr>
        </p:nvGraphicFramePr>
        <p:xfrm>
          <a:off x="363372" y="2267222"/>
          <a:ext cx="4002276" cy="370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74724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3027552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Rhif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Pwy</a:t>
                      </a:r>
                      <a:r>
                        <a:rPr lang="en-US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70984554"/>
                  </a:ext>
                </a:extLst>
              </a:tr>
            </a:tbl>
          </a:graphicData>
        </a:graphic>
      </p:graphicFrame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id="{FD37CF4F-0FBF-1648-989C-65B93D8F38B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32737954"/>
              </p:ext>
            </p:extLst>
          </p:nvPr>
        </p:nvGraphicFramePr>
        <p:xfrm>
          <a:off x="7649251" y="2336127"/>
          <a:ext cx="3905294" cy="4079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51104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2954190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Rhif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Pwy</a:t>
                      </a:r>
                      <a:r>
                        <a:rPr lang="en-US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340854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97394807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28635342"/>
                  </a:ext>
                </a:extLst>
              </a:tr>
            </a:tbl>
          </a:graphicData>
        </a:graphic>
      </p:graphicFrame>
      <p:pic>
        <p:nvPicPr>
          <p:cNvPr id="16" name="Picture 15">
            <a:extLst>
              <a:ext uri="{FF2B5EF4-FFF2-40B4-BE49-F238E27FC236}">
                <a16:creationId xmlns:a16="http://schemas.microsoft.com/office/drawing/2014/main" id="{9602AD11-8007-5347-BE8B-D9D3DF21A1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711" y="2757055"/>
            <a:ext cx="2880703" cy="230456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0B01190-B45A-3644-A073-814CEC1458D7}"/>
              </a:ext>
            </a:extLst>
          </p:cNvPr>
          <p:cNvSpPr txBox="1"/>
          <p:nvPr/>
        </p:nvSpPr>
        <p:spPr>
          <a:xfrm>
            <a:off x="7091930" y="1035534"/>
            <a:ext cx="4296508" cy="1061829"/>
          </a:xfrm>
          <a:prstGeom prst="rect">
            <a:avLst/>
          </a:prstGeom>
          <a:solidFill>
            <a:schemeClr val="tx2"/>
          </a:solidFill>
          <a:ln w="57150">
            <a:solidFill>
              <a:schemeClr val="bg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Sut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wyt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ti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heddiw</a:t>
            </a:r>
            <a:r>
              <a:rPr lang="en-US" sz="3200" b="1" dirty="0">
                <a:solidFill>
                  <a:schemeClr val="bg1"/>
                </a:solidFill>
              </a:rPr>
              <a:t>?</a:t>
            </a:r>
          </a:p>
          <a:p>
            <a:pPr algn="ctr"/>
            <a:endParaRPr lang="en-US" sz="1100" b="1" dirty="0">
              <a:solidFill>
                <a:schemeClr val="bg1"/>
              </a:solidFill>
            </a:endParaRPr>
          </a:p>
          <a:p>
            <a:pPr algn="ctr"/>
            <a:r>
              <a:rPr lang="en-US" sz="2000" b="1" i="1" dirty="0">
                <a:solidFill>
                  <a:schemeClr val="bg1"/>
                </a:solidFill>
              </a:rPr>
              <a:t>How are you today?</a:t>
            </a:r>
          </a:p>
        </p:txBody>
      </p:sp>
    </p:spTree>
    <p:extLst>
      <p:ext uri="{BB962C8B-B14F-4D97-AF65-F5344CB8AC3E}">
        <p14:creationId xmlns:p14="http://schemas.microsoft.com/office/powerpoint/2010/main" val="24678527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71462A-520B-F54F-A518-73E2C8A39E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724" y="97637"/>
            <a:ext cx="10859840" cy="719781"/>
          </a:xfrm>
          <a:solidFill>
            <a:schemeClr val="tx1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Y </a:t>
            </a:r>
            <a:r>
              <a:rPr lang="en-US" b="1" dirty="0" err="1">
                <a:solidFill>
                  <a:schemeClr val="bg1"/>
                </a:solidFill>
              </a:rPr>
              <a:t>Treigladau</a:t>
            </a:r>
            <a:r>
              <a:rPr lang="en-US" b="1" dirty="0">
                <a:solidFill>
                  <a:schemeClr val="bg1"/>
                </a:solidFill>
              </a:rPr>
              <a:t>                                  The mutations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743BB6C-64A8-8E45-A357-99A31E6076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3665" y="1421906"/>
            <a:ext cx="7327899" cy="517401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80F793D-16DD-674B-8FCA-5846AF6CDD67}"/>
              </a:ext>
            </a:extLst>
          </p:cNvPr>
          <p:cNvSpPr txBox="1"/>
          <p:nvPr/>
        </p:nvSpPr>
        <p:spPr>
          <a:xfrm>
            <a:off x="318654" y="1421906"/>
            <a:ext cx="3643746" cy="1754326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u="sng" dirty="0"/>
              <a:t>What are mutations?</a:t>
            </a:r>
          </a:p>
          <a:p>
            <a:r>
              <a:rPr lang="en-US" dirty="0"/>
              <a:t>A mutation is when a consonant changes at the beginning of a word which occurs because of a word or phrase preceding it.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4DA0BF0-EF7A-9C4F-A4EE-7E43E93E918C}"/>
              </a:ext>
            </a:extLst>
          </p:cNvPr>
          <p:cNvSpPr txBox="1"/>
          <p:nvPr/>
        </p:nvSpPr>
        <p:spPr>
          <a:xfrm>
            <a:off x="8007929" y="5164756"/>
            <a:ext cx="3269672" cy="1169551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400" b="1" u="sng" dirty="0"/>
              <a:t>We have three different kinds of mutations:</a:t>
            </a:r>
          </a:p>
          <a:p>
            <a:pPr marL="342900" indent="-342900">
              <a:buAutoNum type="arabicPeriod"/>
            </a:pPr>
            <a:r>
              <a:rPr lang="en-US" sz="1400" dirty="0" err="1"/>
              <a:t>Treiglad</a:t>
            </a:r>
            <a:r>
              <a:rPr lang="en-US" sz="1400" dirty="0"/>
              <a:t> </a:t>
            </a:r>
            <a:r>
              <a:rPr lang="en-US" sz="1400" dirty="0" err="1"/>
              <a:t>meddal</a:t>
            </a:r>
            <a:r>
              <a:rPr lang="en-US" sz="1400" dirty="0"/>
              <a:t> / </a:t>
            </a:r>
            <a:r>
              <a:rPr lang="en-US" sz="1400" i="1" dirty="0"/>
              <a:t>Soft mutation</a:t>
            </a:r>
          </a:p>
          <a:p>
            <a:r>
              <a:rPr lang="en-US" sz="1400" dirty="0"/>
              <a:t>2. </a:t>
            </a:r>
            <a:r>
              <a:rPr lang="en-US" sz="1400" dirty="0" err="1"/>
              <a:t>Treiglad</a:t>
            </a:r>
            <a:r>
              <a:rPr lang="en-US" sz="1400" dirty="0"/>
              <a:t> </a:t>
            </a:r>
            <a:r>
              <a:rPr lang="en-US" sz="1400" dirty="0" err="1"/>
              <a:t>trwynol</a:t>
            </a:r>
            <a:r>
              <a:rPr lang="en-US" sz="1400" dirty="0"/>
              <a:t> / </a:t>
            </a:r>
            <a:r>
              <a:rPr lang="en-US" sz="1400" i="1" dirty="0"/>
              <a:t>Nasal mutation</a:t>
            </a:r>
          </a:p>
          <a:p>
            <a:r>
              <a:rPr lang="en-US" sz="1400" dirty="0"/>
              <a:t>3. </a:t>
            </a:r>
            <a:r>
              <a:rPr lang="en-US" sz="1400" dirty="0" err="1"/>
              <a:t>Treiglad</a:t>
            </a:r>
            <a:r>
              <a:rPr lang="en-US" sz="1400" dirty="0"/>
              <a:t> </a:t>
            </a:r>
            <a:r>
              <a:rPr lang="en-US" sz="1400" dirty="0" err="1"/>
              <a:t>llaes</a:t>
            </a:r>
            <a:r>
              <a:rPr lang="en-US" sz="1400" dirty="0"/>
              <a:t> / </a:t>
            </a:r>
            <a:r>
              <a:rPr lang="en-US" sz="1400" i="1" dirty="0"/>
              <a:t>Aspirate mutation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809D059-FB6A-7F4E-9BFB-70615083B233}"/>
              </a:ext>
            </a:extLst>
          </p:cNvPr>
          <p:cNvSpPr txBox="1"/>
          <p:nvPr/>
        </p:nvSpPr>
        <p:spPr>
          <a:xfrm>
            <a:off x="6206837" y="914401"/>
            <a:ext cx="1219199" cy="58477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/>
              <a:t>Soft mutation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0E387A2-CF71-BD48-B2B6-588CD8CB425A}"/>
              </a:ext>
            </a:extLst>
          </p:cNvPr>
          <p:cNvSpPr txBox="1"/>
          <p:nvPr/>
        </p:nvSpPr>
        <p:spPr>
          <a:xfrm>
            <a:off x="7924801" y="931185"/>
            <a:ext cx="1219199" cy="58477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/>
              <a:t>Nasal mutation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33E29D5-FAEC-184A-993D-0A1E040E4F14}"/>
              </a:ext>
            </a:extLst>
          </p:cNvPr>
          <p:cNvSpPr txBox="1"/>
          <p:nvPr/>
        </p:nvSpPr>
        <p:spPr>
          <a:xfrm>
            <a:off x="9642765" y="914401"/>
            <a:ext cx="1219199" cy="584775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/>
              <a:t>Aspirate mutation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C13B9D0-F5B8-154F-A23D-A3064EE3DDEA}"/>
              </a:ext>
            </a:extLst>
          </p:cNvPr>
          <p:cNvSpPr txBox="1"/>
          <p:nvPr/>
        </p:nvSpPr>
        <p:spPr>
          <a:xfrm>
            <a:off x="611724" y="4569502"/>
            <a:ext cx="2687782" cy="1200329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Dim </a:t>
            </a:r>
            <a:r>
              <a:rPr lang="en-US" b="1" dirty="0" err="1"/>
              <a:t>ond</a:t>
            </a:r>
            <a:r>
              <a:rPr lang="en-US" b="1" dirty="0"/>
              <a:t> y 9 </a:t>
            </a:r>
            <a:r>
              <a:rPr lang="en-US" b="1" dirty="0" err="1"/>
              <a:t>llythyren</a:t>
            </a:r>
            <a:r>
              <a:rPr lang="en-US" b="1" dirty="0"/>
              <a:t> </a:t>
            </a:r>
            <a:r>
              <a:rPr lang="en-US" b="1" dirty="0" err="1"/>
              <a:t>yma</a:t>
            </a:r>
            <a:r>
              <a:rPr lang="en-US" b="1" dirty="0"/>
              <a:t> </a:t>
            </a:r>
            <a:r>
              <a:rPr lang="en-US" b="1" dirty="0" err="1"/>
              <a:t>sy’n</a:t>
            </a:r>
            <a:r>
              <a:rPr lang="en-US" b="1" dirty="0"/>
              <a:t> </a:t>
            </a:r>
            <a:r>
              <a:rPr lang="en-US" b="1" dirty="0" err="1"/>
              <a:t>treiglo</a:t>
            </a:r>
            <a:r>
              <a:rPr lang="en-US" b="1" dirty="0"/>
              <a:t>.</a:t>
            </a:r>
          </a:p>
          <a:p>
            <a:pPr algn="ctr"/>
            <a:r>
              <a:rPr lang="en-US" i="1" dirty="0"/>
              <a:t>Only these 9 letters mutate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DDFE676B-3EDD-FC4D-BC2A-4EC021C82AFA}"/>
              </a:ext>
            </a:extLst>
          </p:cNvPr>
          <p:cNvCxnSpPr>
            <a:cxnSpLocks/>
            <a:stCxn id="10" idx="3"/>
          </p:cNvCxnSpPr>
          <p:nvPr/>
        </p:nvCxnSpPr>
        <p:spPr>
          <a:xfrm flipV="1">
            <a:off x="3299506" y="3780721"/>
            <a:ext cx="1300203" cy="1388946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Picture 14">
            <a:extLst>
              <a:ext uri="{FF2B5EF4-FFF2-40B4-BE49-F238E27FC236}">
                <a16:creationId xmlns:a16="http://schemas.microsoft.com/office/drawing/2014/main" id="{A20A0CCA-E1BC-C64D-A3C8-40FF23226B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44" y="6330129"/>
            <a:ext cx="2766236" cy="428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01806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963186C-5727-844E-A45C-E5261E7B1E5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441" t="4632" r="3615" b="21093"/>
          <a:stretch/>
        </p:blipFill>
        <p:spPr>
          <a:xfrm>
            <a:off x="6730812" y="235596"/>
            <a:ext cx="5214258" cy="3078474"/>
          </a:xfrm>
          <a:prstGeom prst="rect">
            <a:avLst/>
          </a:prstGeom>
          <a:ln w="57150">
            <a:solidFill>
              <a:schemeClr val="accent1">
                <a:lumMod val="50000"/>
              </a:schemeClr>
            </a:solidFill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E1CEA39-2453-B64A-8CE8-B9668D4E728C}"/>
              </a:ext>
            </a:extLst>
          </p:cNvPr>
          <p:cNvSpPr txBox="1"/>
          <p:nvPr/>
        </p:nvSpPr>
        <p:spPr>
          <a:xfrm>
            <a:off x="-23896" y="-63043"/>
            <a:ext cx="635696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err="1"/>
              <a:t>Ble</a:t>
            </a:r>
            <a:r>
              <a:rPr lang="en-US" sz="5400" b="1" dirty="0"/>
              <a:t> </a:t>
            </a:r>
            <a:r>
              <a:rPr lang="en-US" sz="5400" b="1" dirty="0" err="1"/>
              <a:t>rwyt</a:t>
            </a:r>
            <a:r>
              <a:rPr lang="en-US" sz="5400" b="1" dirty="0"/>
              <a:t> </a:t>
            </a:r>
            <a:r>
              <a:rPr lang="en-US" sz="5400" b="1" dirty="0" err="1">
                <a:solidFill>
                  <a:srgbClr val="FF0000"/>
                </a:solidFill>
              </a:rPr>
              <a:t>ti</a:t>
            </a:r>
            <a:r>
              <a:rPr lang="en-US" sz="5400" b="1" dirty="0" err="1"/>
              <a:t>’n</a:t>
            </a:r>
            <a:r>
              <a:rPr lang="en-US" sz="5400" b="1" dirty="0"/>
              <a:t> </a:t>
            </a:r>
            <a:r>
              <a:rPr lang="en-US" sz="5400" b="1" dirty="0" err="1"/>
              <a:t>byw</a:t>
            </a:r>
            <a:r>
              <a:rPr lang="en-US" sz="5400" b="1" dirty="0"/>
              <a:t>?</a:t>
            </a:r>
          </a:p>
          <a:p>
            <a:pPr algn="ctr"/>
            <a:endParaRPr lang="en-US" sz="1400" b="1" dirty="0"/>
          </a:p>
          <a:p>
            <a:pPr algn="ctr"/>
            <a:r>
              <a:rPr lang="en-US" sz="2000" b="1" i="1" dirty="0"/>
              <a:t>Where do you live?</a:t>
            </a:r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2D1FAF74-91AF-FD49-BE68-D02A18D8B598}"/>
              </a:ext>
            </a:extLst>
          </p:cNvPr>
          <p:cNvSpPr/>
          <p:nvPr/>
        </p:nvSpPr>
        <p:spPr>
          <a:xfrm>
            <a:off x="9025467" y="474133"/>
            <a:ext cx="1676400" cy="2404533"/>
          </a:xfrm>
          <a:custGeom>
            <a:avLst/>
            <a:gdLst>
              <a:gd name="connsiteX0" fmla="*/ 1202267 w 1337734"/>
              <a:gd name="connsiteY0" fmla="*/ 67734 h 2336800"/>
              <a:gd name="connsiteX1" fmla="*/ 474134 w 1337734"/>
              <a:gd name="connsiteY1" fmla="*/ 101600 h 2336800"/>
              <a:gd name="connsiteX2" fmla="*/ 355600 w 1337734"/>
              <a:gd name="connsiteY2" fmla="*/ 118534 h 2336800"/>
              <a:gd name="connsiteX3" fmla="*/ 304800 w 1337734"/>
              <a:gd name="connsiteY3" fmla="*/ 135467 h 2336800"/>
              <a:gd name="connsiteX4" fmla="*/ 237067 w 1337734"/>
              <a:gd name="connsiteY4" fmla="*/ 152400 h 2336800"/>
              <a:gd name="connsiteX5" fmla="*/ 135467 w 1337734"/>
              <a:gd name="connsiteY5" fmla="*/ 186267 h 2336800"/>
              <a:gd name="connsiteX6" fmla="*/ 84667 w 1337734"/>
              <a:gd name="connsiteY6" fmla="*/ 220134 h 2336800"/>
              <a:gd name="connsiteX7" fmla="*/ 16934 w 1337734"/>
              <a:gd name="connsiteY7" fmla="*/ 372534 h 2336800"/>
              <a:gd name="connsiteX8" fmla="*/ 0 w 1337734"/>
              <a:gd name="connsiteY8" fmla="*/ 423334 h 2336800"/>
              <a:gd name="connsiteX9" fmla="*/ 16934 w 1337734"/>
              <a:gd name="connsiteY9" fmla="*/ 677334 h 2336800"/>
              <a:gd name="connsiteX10" fmla="*/ 33867 w 1337734"/>
              <a:gd name="connsiteY10" fmla="*/ 778934 h 2336800"/>
              <a:gd name="connsiteX11" fmla="*/ 67734 w 1337734"/>
              <a:gd name="connsiteY11" fmla="*/ 914400 h 2336800"/>
              <a:gd name="connsiteX12" fmla="*/ 84667 w 1337734"/>
              <a:gd name="connsiteY12" fmla="*/ 1016000 h 2336800"/>
              <a:gd name="connsiteX13" fmla="*/ 118534 w 1337734"/>
              <a:gd name="connsiteY13" fmla="*/ 1253067 h 2336800"/>
              <a:gd name="connsiteX14" fmla="*/ 135467 w 1337734"/>
              <a:gd name="connsiteY14" fmla="*/ 1320800 h 2336800"/>
              <a:gd name="connsiteX15" fmla="*/ 152400 w 1337734"/>
              <a:gd name="connsiteY15" fmla="*/ 1405467 h 2336800"/>
              <a:gd name="connsiteX16" fmla="*/ 186267 w 1337734"/>
              <a:gd name="connsiteY16" fmla="*/ 1507067 h 2336800"/>
              <a:gd name="connsiteX17" fmla="*/ 254000 w 1337734"/>
              <a:gd name="connsiteY17" fmla="*/ 1744134 h 2336800"/>
              <a:gd name="connsiteX18" fmla="*/ 270934 w 1337734"/>
              <a:gd name="connsiteY18" fmla="*/ 1794934 h 2336800"/>
              <a:gd name="connsiteX19" fmla="*/ 304800 w 1337734"/>
              <a:gd name="connsiteY19" fmla="*/ 1845734 h 2336800"/>
              <a:gd name="connsiteX20" fmla="*/ 321734 w 1337734"/>
              <a:gd name="connsiteY20" fmla="*/ 1896534 h 2336800"/>
              <a:gd name="connsiteX21" fmla="*/ 423334 w 1337734"/>
              <a:gd name="connsiteY21" fmla="*/ 2048934 h 2336800"/>
              <a:gd name="connsiteX22" fmla="*/ 457200 w 1337734"/>
              <a:gd name="connsiteY22" fmla="*/ 2099734 h 2336800"/>
              <a:gd name="connsiteX23" fmla="*/ 508000 w 1337734"/>
              <a:gd name="connsiteY23" fmla="*/ 2150534 h 2336800"/>
              <a:gd name="connsiteX24" fmla="*/ 541867 w 1337734"/>
              <a:gd name="connsiteY24" fmla="*/ 2201334 h 2336800"/>
              <a:gd name="connsiteX25" fmla="*/ 643467 w 1337734"/>
              <a:gd name="connsiteY25" fmla="*/ 2269067 h 2336800"/>
              <a:gd name="connsiteX26" fmla="*/ 694267 w 1337734"/>
              <a:gd name="connsiteY26" fmla="*/ 2302934 h 2336800"/>
              <a:gd name="connsiteX27" fmla="*/ 795867 w 1337734"/>
              <a:gd name="connsiteY27" fmla="*/ 2336800 h 2336800"/>
              <a:gd name="connsiteX28" fmla="*/ 965200 w 1337734"/>
              <a:gd name="connsiteY28" fmla="*/ 2302934 h 2336800"/>
              <a:gd name="connsiteX29" fmla="*/ 1066800 w 1337734"/>
              <a:gd name="connsiteY29" fmla="*/ 2235200 h 2336800"/>
              <a:gd name="connsiteX30" fmla="*/ 1168400 w 1337734"/>
              <a:gd name="connsiteY30" fmla="*/ 2082800 h 2336800"/>
              <a:gd name="connsiteX31" fmla="*/ 1202267 w 1337734"/>
              <a:gd name="connsiteY31" fmla="*/ 2032000 h 2336800"/>
              <a:gd name="connsiteX32" fmla="*/ 1253067 w 1337734"/>
              <a:gd name="connsiteY32" fmla="*/ 1930400 h 2336800"/>
              <a:gd name="connsiteX33" fmla="*/ 1270000 w 1337734"/>
              <a:gd name="connsiteY33" fmla="*/ 1862667 h 2336800"/>
              <a:gd name="connsiteX34" fmla="*/ 1303867 w 1337734"/>
              <a:gd name="connsiteY34" fmla="*/ 1608667 h 2336800"/>
              <a:gd name="connsiteX35" fmla="*/ 1337734 w 1337734"/>
              <a:gd name="connsiteY35" fmla="*/ 778934 h 2336800"/>
              <a:gd name="connsiteX36" fmla="*/ 1320800 w 1337734"/>
              <a:gd name="connsiteY36" fmla="*/ 287867 h 2336800"/>
              <a:gd name="connsiteX37" fmla="*/ 1303867 w 1337734"/>
              <a:gd name="connsiteY37" fmla="*/ 237067 h 2336800"/>
              <a:gd name="connsiteX38" fmla="*/ 1253067 w 1337734"/>
              <a:gd name="connsiteY38" fmla="*/ 220134 h 2336800"/>
              <a:gd name="connsiteX39" fmla="*/ 1151467 w 1337734"/>
              <a:gd name="connsiteY39" fmla="*/ 152400 h 2336800"/>
              <a:gd name="connsiteX40" fmla="*/ 897467 w 1337734"/>
              <a:gd name="connsiteY40" fmla="*/ 67734 h 2336800"/>
              <a:gd name="connsiteX41" fmla="*/ 745067 w 1337734"/>
              <a:gd name="connsiteY41" fmla="*/ 16934 h 2336800"/>
              <a:gd name="connsiteX42" fmla="*/ 694267 w 1337734"/>
              <a:gd name="connsiteY42" fmla="*/ 0 h 2336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</a:cxnLst>
            <a:rect l="l" t="t" r="r" b="b"/>
            <a:pathLst>
              <a:path w="1337734" h="2336800">
                <a:moveTo>
                  <a:pt x="1202267" y="67734"/>
                </a:moveTo>
                <a:cubicBezTo>
                  <a:pt x="857700" y="116957"/>
                  <a:pt x="1249932" y="65516"/>
                  <a:pt x="474134" y="101600"/>
                </a:cubicBezTo>
                <a:cubicBezTo>
                  <a:pt x="434265" y="103454"/>
                  <a:pt x="395111" y="112889"/>
                  <a:pt x="355600" y="118534"/>
                </a:cubicBezTo>
                <a:cubicBezTo>
                  <a:pt x="338667" y="124178"/>
                  <a:pt x="321963" y="130564"/>
                  <a:pt x="304800" y="135467"/>
                </a:cubicBezTo>
                <a:cubicBezTo>
                  <a:pt x="282423" y="141860"/>
                  <a:pt x="259358" y="145713"/>
                  <a:pt x="237067" y="152400"/>
                </a:cubicBezTo>
                <a:cubicBezTo>
                  <a:pt x="202874" y="162658"/>
                  <a:pt x="135467" y="186267"/>
                  <a:pt x="135467" y="186267"/>
                </a:cubicBezTo>
                <a:cubicBezTo>
                  <a:pt x="118534" y="197556"/>
                  <a:pt x="99058" y="205743"/>
                  <a:pt x="84667" y="220134"/>
                </a:cubicBezTo>
                <a:cubicBezTo>
                  <a:pt x="44414" y="260387"/>
                  <a:pt x="33702" y="322230"/>
                  <a:pt x="16934" y="372534"/>
                </a:cubicBezTo>
                <a:lnTo>
                  <a:pt x="0" y="423334"/>
                </a:lnTo>
                <a:cubicBezTo>
                  <a:pt x="5645" y="508001"/>
                  <a:pt x="8889" y="592862"/>
                  <a:pt x="16934" y="677334"/>
                </a:cubicBezTo>
                <a:cubicBezTo>
                  <a:pt x="20189" y="711513"/>
                  <a:pt x="27725" y="745154"/>
                  <a:pt x="33867" y="778934"/>
                </a:cubicBezTo>
                <a:cubicBezTo>
                  <a:pt x="50214" y="868843"/>
                  <a:pt x="44233" y="843899"/>
                  <a:pt x="67734" y="914400"/>
                </a:cubicBezTo>
                <a:cubicBezTo>
                  <a:pt x="73378" y="948267"/>
                  <a:pt x="79812" y="982011"/>
                  <a:pt x="84667" y="1016000"/>
                </a:cubicBezTo>
                <a:cubicBezTo>
                  <a:pt x="100277" y="1125275"/>
                  <a:pt x="98329" y="1152044"/>
                  <a:pt x="118534" y="1253067"/>
                </a:cubicBezTo>
                <a:cubicBezTo>
                  <a:pt x="123098" y="1275888"/>
                  <a:pt x="130419" y="1298082"/>
                  <a:pt x="135467" y="1320800"/>
                </a:cubicBezTo>
                <a:cubicBezTo>
                  <a:pt x="141710" y="1348896"/>
                  <a:pt x="144827" y="1377700"/>
                  <a:pt x="152400" y="1405467"/>
                </a:cubicBezTo>
                <a:cubicBezTo>
                  <a:pt x="161793" y="1439908"/>
                  <a:pt x="177609" y="1472434"/>
                  <a:pt x="186267" y="1507067"/>
                </a:cubicBezTo>
                <a:cubicBezTo>
                  <a:pt x="228788" y="1677152"/>
                  <a:pt x="205418" y="1598389"/>
                  <a:pt x="254000" y="1744134"/>
                </a:cubicBezTo>
                <a:cubicBezTo>
                  <a:pt x="259644" y="1761067"/>
                  <a:pt x="261033" y="1780082"/>
                  <a:pt x="270934" y="1794934"/>
                </a:cubicBezTo>
                <a:cubicBezTo>
                  <a:pt x="282223" y="1811867"/>
                  <a:pt x="295699" y="1827531"/>
                  <a:pt x="304800" y="1845734"/>
                </a:cubicBezTo>
                <a:cubicBezTo>
                  <a:pt x="312782" y="1861699"/>
                  <a:pt x="313066" y="1880931"/>
                  <a:pt x="321734" y="1896534"/>
                </a:cubicBezTo>
                <a:cubicBezTo>
                  <a:pt x="321742" y="1896549"/>
                  <a:pt x="406396" y="2023527"/>
                  <a:pt x="423334" y="2048934"/>
                </a:cubicBezTo>
                <a:cubicBezTo>
                  <a:pt x="434623" y="2065867"/>
                  <a:pt x="442810" y="2085344"/>
                  <a:pt x="457200" y="2099734"/>
                </a:cubicBezTo>
                <a:cubicBezTo>
                  <a:pt x="474133" y="2116667"/>
                  <a:pt x="492669" y="2132137"/>
                  <a:pt x="508000" y="2150534"/>
                </a:cubicBezTo>
                <a:cubicBezTo>
                  <a:pt x="521029" y="2166168"/>
                  <a:pt x="526551" y="2187933"/>
                  <a:pt x="541867" y="2201334"/>
                </a:cubicBezTo>
                <a:cubicBezTo>
                  <a:pt x="572499" y="2228137"/>
                  <a:pt x="609600" y="2246489"/>
                  <a:pt x="643467" y="2269067"/>
                </a:cubicBezTo>
                <a:cubicBezTo>
                  <a:pt x="660400" y="2280356"/>
                  <a:pt x="674960" y="2296498"/>
                  <a:pt x="694267" y="2302934"/>
                </a:cubicBezTo>
                <a:lnTo>
                  <a:pt x="795867" y="2336800"/>
                </a:lnTo>
                <a:cubicBezTo>
                  <a:pt x="825312" y="2332594"/>
                  <a:pt x="924279" y="2325668"/>
                  <a:pt x="965200" y="2302934"/>
                </a:cubicBezTo>
                <a:cubicBezTo>
                  <a:pt x="1000781" y="2283167"/>
                  <a:pt x="1066800" y="2235200"/>
                  <a:pt x="1066800" y="2235200"/>
                </a:cubicBezTo>
                <a:lnTo>
                  <a:pt x="1168400" y="2082800"/>
                </a:lnTo>
                <a:lnTo>
                  <a:pt x="1202267" y="2032000"/>
                </a:lnTo>
                <a:cubicBezTo>
                  <a:pt x="1273615" y="1817952"/>
                  <a:pt x="1154594" y="2160170"/>
                  <a:pt x="1253067" y="1930400"/>
                </a:cubicBezTo>
                <a:cubicBezTo>
                  <a:pt x="1262235" y="1909009"/>
                  <a:pt x="1265837" y="1885564"/>
                  <a:pt x="1270000" y="1862667"/>
                </a:cubicBezTo>
                <a:cubicBezTo>
                  <a:pt x="1279351" y="1811235"/>
                  <a:pt x="1297967" y="1655866"/>
                  <a:pt x="1303867" y="1608667"/>
                </a:cubicBezTo>
                <a:cubicBezTo>
                  <a:pt x="1318761" y="1340566"/>
                  <a:pt x="1337734" y="1041695"/>
                  <a:pt x="1337734" y="778934"/>
                </a:cubicBezTo>
                <a:cubicBezTo>
                  <a:pt x="1337734" y="615148"/>
                  <a:pt x="1331017" y="451334"/>
                  <a:pt x="1320800" y="287867"/>
                </a:cubicBezTo>
                <a:cubicBezTo>
                  <a:pt x="1319687" y="270052"/>
                  <a:pt x="1316488" y="249688"/>
                  <a:pt x="1303867" y="237067"/>
                </a:cubicBezTo>
                <a:cubicBezTo>
                  <a:pt x="1291246" y="224446"/>
                  <a:pt x="1270000" y="225778"/>
                  <a:pt x="1253067" y="220134"/>
                </a:cubicBezTo>
                <a:cubicBezTo>
                  <a:pt x="1219200" y="197556"/>
                  <a:pt x="1190081" y="165271"/>
                  <a:pt x="1151467" y="152400"/>
                </a:cubicBezTo>
                <a:lnTo>
                  <a:pt x="897467" y="67734"/>
                </a:lnTo>
                <a:lnTo>
                  <a:pt x="745067" y="16934"/>
                </a:lnTo>
                <a:lnTo>
                  <a:pt x="694267" y="0"/>
                </a:lnTo>
              </a:path>
            </a:pathLst>
          </a:custGeom>
          <a:noFill/>
          <a:ln w="76200"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12-Point Star 4">
            <a:extLst>
              <a:ext uri="{FF2B5EF4-FFF2-40B4-BE49-F238E27FC236}">
                <a16:creationId xmlns:a16="http://schemas.microsoft.com/office/drawing/2014/main" id="{094B0657-674C-7745-A93D-7D62F43F0838}"/>
              </a:ext>
            </a:extLst>
          </p:cNvPr>
          <p:cNvSpPr/>
          <p:nvPr/>
        </p:nvSpPr>
        <p:spPr>
          <a:xfrm>
            <a:off x="3754583" y="1205344"/>
            <a:ext cx="2976230" cy="2108726"/>
          </a:xfrm>
          <a:prstGeom prst="star12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u="sng" dirty="0">
                <a:solidFill>
                  <a:schemeClr val="accent1">
                    <a:lumMod val="50000"/>
                  </a:schemeClr>
                </a:solidFill>
              </a:rPr>
              <a:t>RHEOL:</a:t>
            </a:r>
          </a:p>
          <a:p>
            <a:pPr algn="ctr"/>
            <a:r>
              <a:rPr lang="en-US" sz="1600" b="1" dirty="0" err="1">
                <a:solidFill>
                  <a:schemeClr val="accent1">
                    <a:lumMod val="50000"/>
                  </a:schemeClr>
                </a:solidFill>
              </a:rPr>
              <a:t>yn</a:t>
            </a:r>
            <a:r>
              <a:rPr lang="en-US" sz="1600" b="1" dirty="0">
                <a:solidFill>
                  <a:schemeClr val="accent1">
                    <a:lumMod val="50000"/>
                  </a:schemeClr>
                </a:solidFill>
              </a:rPr>
              <a:t> + </a:t>
            </a:r>
            <a:r>
              <a:rPr lang="en-US" sz="1600" b="1" dirty="0" err="1">
                <a:solidFill>
                  <a:schemeClr val="accent1">
                    <a:lumMod val="50000"/>
                  </a:schemeClr>
                </a:solidFill>
              </a:rPr>
              <a:t>enw</a:t>
            </a:r>
            <a:r>
              <a:rPr lang="en-US" sz="1600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US" sz="1600" b="1" dirty="0" err="1">
                <a:solidFill>
                  <a:schemeClr val="accent1">
                    <a:lumMod val="50000"/>
                  </a:schemeClr>
                </a:solidFill>
              </a:rPr>
              <a:t>lle</a:t>
            </a:r>
            <a:r>
              <a:rPr lang="en-US" sz="1600" b="1" dirty="0">
                <a:solidFill>
                  <a:schemeClr val="accent1">
                    <a:lumMod val="50000"/>
                  </a:schemeClr>
                </a:solidFill>
              </a:rPr>
              <a:t> = </a:t>
            </a:r>
            <a:r>
              <a:rPr lang="en-US" sz="1600" b="1" dirty="0" err="1">
                <a:solidFill>
                  <a:schemeClr val="accent1">
                    <a:lumMod val="50000"/>
                  </a:schemeClr>
                </a:solidFill>
              </a:rPr>
              <a:t>treiglad</a:t>
            </a:r>
            <a:r>
              <a:rPr lang="en-US" sz="1600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US" sz="1600" b="1" dirty="0" err="1">
                <a:solidFill>
                  <a:schemeClr val="accent1">
                    <a:lumMod val="50000"/>
                  </a:schemeClr>
                </a:solidFill>
              </a:rPr>
              <a:t>trwynol</a:t>
            </a:r>
            <a:endParaRPr lang="en-US" sz="16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363BE2D-E661-BC49-90B2-671D25526EE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5872" t="18245" r="7573" b="8852"/>
          <a:stretch/>
        </p:blipFill>
        <p:spPr>
          <a:xfrm>
            <a:off x="217334" y="3314070"/>
            <a:ext cx="4400051" cy="3387173"/>
          </a:xfrm>
          <a:prstGeom prst="rect">
            <a:avLst/>
          </a:prstGeom>
          <a:ln w="57150">
            <a:solidFill>
              <a:schemeClr val="accent1">
                <a:lumMod val="50000"/>
              </a:schemeClr>
            </a:solidFill>
          </a:ln>
        </p:spPr>
      </p:pic>
      <p:sp>
        <p:nvSpPr>
          <p:cNvPr id="7" name="Left Arrow 6">
            <a:extLst>
              <a:ext uri="{FF2B5EF4-FFF2-40B4-BE49-F238E27FC236}">
                <a16:creationId xmlns:a16="http://schemas.microsoft.com/office/drawing/2014/main" id="{A9575622-520F-EB4A-8AC0-D0BD93C2D2EA}"/>
              </a:ext>
            </a:extLst>
          </p:cNvPr>
          <p:cNvSpPr/>
          <p:nvPr/>
        </p:nvSpPr>
        <p:spPr>
          <a:xfrm>
            <a:off x="4185139" y="3511202"/>
            <a:ext cx="1529861" cy="615461"/>
          </a:xfrm>
          <a:prstGeom prst="leftArrow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CE0D771-13C8-EB41-BF27-346EEF38732B}"/>
              </a:ext>
            </a:extLst>
          </p:cNvPr>
          <p:cNvSpPr txBox="1"/>
          <p:nvPr/>
        </p:nvSpPr>
        <p:spPr>
          <a:xfrm>
            <a:off x="5780444" y="3511202"/>
            <a:ext cx="6213584" cy="107721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US" sz="1600" dirty="0"/>
              <a:t>Does DIM </a:t>
            </a:r>
            <a:r>
              <a:rPr lang="en-US" sz="1600" dirty="0" err="1"/>
              <a:t>treiglad</a:t>
            </a:r>
            <a:r>
              <a:rPr lang="en-US" sz="1600" dirty="0"/>
              <a:t> am </a:t>
            </a:r>
            <a:r>
              <a:rPr lang="en-US" sz="1600" dirty="0" err="1"/>
              <a:t>fod</a:t>
            </a:r>
            <a:r>
              <a:rPr lang="en-US" sz="1600" dirty="0"/>
              <a:t> y </a:t>
            </a:r>
            <a:r>
              <a:rPr lang="en-US" sz="1600" dirty="0" err="1"/>
              <a:t>llefydd</a:t>
            </a:r>
            <a:r>
              <a:rPr lang="en-US" sz="1600" dirty="0"/>
              <a:t> </a:t>
            </a:r>
            <a:r>
              <a:rPr lang="en-US" sz="1600" dirty="0" err="1"/>
              <a:t>hyn</a:t>
            </a:r>
            <a:r>
              <a:rPr lang="en-US" sz="1600" dirty="0"/>
              <a:t> </a:t>
            </a:r>
            <a:r>
              <a:rPr lang="en-US" sz="1600" dirty="0" err="1"/>
              <a:t>yn</a:t>
            </a:r>
            <a:r>
              <a:rPr lang="en-US" sz="1600" dirty="0"/>
              <a:t> </a:t>
            </a:r>
            <a:r>
              <a:rPr lang="en-US" sz="1600" dirty="0" err="1"/>
              <a:t>dechrau</a:t>
            </a:r>
            <a:r>
              <a:rPr lang="en-US" sz="1600" dirty="0"/>
              <a:t> </a:t>
            </a:r>
            <a:r>
              <a:rPr lang="en-US" sz="1600" dirty="0" err="1"/>
              <a:t>gyda’r</a:t>
            </a:r>
            <a:r>
              <a:rPr lang="en-US" sz="1600" dirty="0"/>
              <a:t> </a:t>
            </a:r>
            <a:r>
              <a:rPr lang="en-US" sz="1600" dirty="0" err="1"/>
              <a:t>llythrennau</a:t>
            </a:r>
            <a:r>
              <a:rPr lang="en-US" sz="1600" dirty="0"/>
              <a:t> A </a:t>
            </a:r>
            <a:r>
              <a:rPr lang="en-US" sz="1600" dirty="0" err="1"/>
              <a:t>neu</a:t>
            </a:r>
            <a:r>
              <a:rPr lang="en-US" sz="1600" dirty="0"/>
              <a:t> LL </a:t>
            </a:r>
            <a:r>
              <a:rPr lang="en-US" sz="1600" dirty="0" err="1"/>
              <a:t>sydd</a:t>
            </a:r>
            <a:r>
              <a:rPr lang="en-US" sz="1600" dirty="0"/>
              <a:t> </a:t>
            </a:r>
            <a:r>
              <a:rPr lang="en-US" sz="1600" dirty="0" err="1"/>
              <a:t>ddim</a:t>
            </a:r>
            <a:r>
              <a:rPr lang="en-US" sz="1600" dirty="0"/>
              <a:t> </a:t>
            </a:r>
            <a:r>
              <a:rPr lang="en-US" sz="1600" dirty="0" err="1"/>
              <a:t>yn</a:t>
            </a:r>
            <a:r>
              <a:rPr lang="en-US" sz="1600" dirty="0"/>
              <a:t> </a:t>
            </a:r>
            <a:r>
              <a:rPr lang="en-US" sz="1600" dirty="0" err="1"/>
              <a:t>treiglo’n</a:t>
            </a:r>
            <a:r>
              <a:rPr lang="en-US" sz="1600" dirty="0"/>
              <a:t> </a:t>
            </a:r>
            <a:r>
              <a:rPr lang="en-US" sz="1600" dirty="0" err="1"/>
              <a:t>drwynol</a:t>
            </a:r>
            <a:r>
              <a:rPr lang="en-US" sz="1600" dirty="0"/>
              <a:t>.</a:t>
            </a:r>
          </a:p>
          <a:p>
            <a:r>
              <a:rPr lang="en-US" sz="1600" i="1" dirty="0"/>
              <a:t>There is no mutation here as the place names </a:t>
            </a:r>
            <a:r>
              <a:rPr lang="en-US" sz="1600" i="1" dirty="0" err="1"/>
              <a:t>begon</a:t>
            </a:r>
            <a:r>
              <a:rPr lang="en-US" sz="1600" i="1" dirty="0"/>
              <a:t> with the letters A or </a:t>
            </a:r>
            <a:r>
              <a:rPr lang="en-US" sz="1600" i="1" dirty="0" err="1"/>
              <a:t>Ll</a:t>
            </a:r>
            <a:r>
              <a:rPr lang="en-US" sz="1600" i="1" dirty="0"/>
              <a:t> and they do NOT have a nasal mutation.</a:t>
            </a:r>
          </a:p>
        </p:txBody>
      </p:sp>
      <p:sp>
        <p:nvSpPr>
          <p:cNvPr id="9" name="Left Arrow 8">
            <a:extLst>
              <a:ext uri="{FF2B5EF4-FFF2-40B4-BE49-F238E27FC236}">
                <a16:creationId xmlns:a16="http://schemas.microsoft.com/office/drawing/2014/main" id="{22AA9A68-77BC-8D44-BD75-142AB9C8DEEA}"/>
              </a:ext>
            </a:extLst>
          </p:cNvPr>
          <p:cNvSpPr/>
          <p:nvPr/>
        </p:nvSpPr>
        <p:spPr>
          <a:xfrm>
            <a:off x="4498534" y="4711531"/>
            <a:ext cx="1529861" cy="615461"/>
          </a:xfrm>
          <a:prstGeom prst="leftArrow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BCB1DD3-1FBF-1C4F-864E-1B613DD4F418}"/>
              </a:ext>
            </a:extLst>
          </p:cNvPr>
          <p:cNvSpPr txBox="1"/>
          <p:nvPr/>
        </p:nvSpPr>
        <p:spPr>
          <a:xfrm>
            <a:off x="6333068" y="4851034"/>
            <a:ext cx="3774497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US" b="1" u="sng" dirty="0" err="1"/>
              <a:t>T</a:t>
            </a:r>
            <a:r>
              <a:rPr lang="en-US" dirty="0" err="1"/>
              <a:t>alybont</a:t>
            </a:r>
            <a:r>
              <a:rPr lang="en-US" dirty="0"/>
              <a:t>        </a:t>
            </a:r>
            <a:r>
              <a:rPr lang="en-US" b="1" u="sng" dirty="0" err="1"/>
              <a:t>D</a:t>
            </a:r>
            <a:r>
              <a:rPr lang="en-US" dirty="0" err="1"/>
              <a:t>inbych</a:t>
            </a:r>
            <a:r>
              <a:rPr lang="en-US" dirty="0"/>
              <a:t> y </a:t>
            </a:r>
            <a:r>
              <a:rPr lang="en-US" dirty="0" err="1"/>
              <a:t>Pysgod</a:t>
            </a:r>
            <a:endParaRPr lang="en-US" dirty="0"/>
          </a:p>
        </p:txBody>
      </p:sp>
      <p:sp>
        <p:nvSpPr>
          <p:cNvPr id="11" name="Left Arrow 10">
            <a:extLst>
              <a:ext uri="{FF2B5EF4-FFF2-40B4-BE49-F238E27FC236}">
                <a16:creationId xmlns:a16="http://schemas.microsoft.com/office/drawing/2014/main" id="{B15F0702-9675-914E-AA7A-2825F208CF02}"/>
              </a:ext>
            </a:extLst>
          </p:cNvPr>
          <p:cNvSpPr/>
          <p:nvPr/>
        </p:nvSpPr>
        <p:spPr>
          <a:xfrm>
            <a:off x="4511680" y="5440216"/>
            <a:ext cx="1529861" cy="615461"/>
          </a:xfrm>
          <a:prstGeom prst="leftArrow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Left Arrow 11">
            <a:extLst>
              <a:ext uri="{FF2B5EF4-FFF2-40B4-BE49-F238E27FC236}">
                <a16:creationId xmlns:a16="http://schemas.microsoft.com/office/drawing/2014/main" id="{B7A1B571-238A-D742-A3BE-F21B80725CAF}"/>
              </a:ext>
            </a:extLst>
          </p:cNvPr>
          <p:cNvSpPr/>
          <p:nvPr/>
        </p:nvSpPr>
        <p:spPr>
          <a:xfrm>
            <a:off x="4517896" y="6155533"/>
            <a:ext cx="1529861" cy="615461"/>
          </a:xfrm>
          <a:prstGeom prst="leftArrow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C8EFB7D-A9AC-A24D-8A44-3FAB52ABA411}"/>
              </a:ext>
            </a:extLst>
          </p:cNvPr>
          <p:cNvSpPr txBox="1"/>
          <p:nvPr/>
        </p:nvSpPr>
        <p:spPr>
          <a:xfrm>
            <a:off x="6333067" y="5563280"/>
            <a:ext cx="3774497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US" b="1" u="sng" dirty="0"/>
              <a:t>P</a:t>
            </a:r>
            <a:r>
              <a:rPr lang="en-US" dirty="0"/>
              <a:t>en-y-</a:t>
            </a:r>
            <a:r>
              <a:rPr lang="en-US" dirty="0" err="1"/>
              <a:t>bont</a:t>
            </a:r>
            <a:r>
              <a:rPr lang="en-US" dirty="0"/>
              <a:t>           </a:t>
            </a:r>
            <a:r>
              <a:rPr lang="en-US" b="1" u="sng" dirty="0"/>
              <a:t>B</a:t>
            </a:r>
            <a:r>
              <a:rPr lang="en-US" dirty="0"/>
              <a:t>angor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1BE5E90-C136-EC40-906A-ACEEEADA42B1}"/>
              </a:ext>
            </a:extLst>
          </p:cNvPr>
          <p:cNvSpPr txBox="1"/>
          <p:nvPr/>
        </p:nvSpPr>
        <p:spPr>
          <a:xfrm>
            <a:off x="6333066" y="6331911"/>
            <a:ext cx="3774497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US" b="1" u="sng" dirty="0" err="1"/>
              <a:t>C</a:t>
            </a:r>
            <a:r>
              <a:rPr lang="en-US" dirty="0" err="1"/>
              <a:t>aerdydd</a:t>
            </a:r>
            <a:r>
              <a:rPr lang="en-US" dirty="0"/>
              <a:t>          </a:t>
            </a:r>
            <a:r>
              <a:rPr lang="en-US" b="1" u="sng" dirty="0"/>
              <a:t>G</a:t>
            </a:r>
            <a:r>
              <a:rPr lang="en-US" dirty="0"/>
              <a:t>wynedd</a:t>
            </a:r>
          </a:p>
        </p:txBody>
      </p:sp>
      <p:sp>
        <p:nvSpPr>
          <p:cNvPr id="15" name="12-Point Star 14">
            <a:extLst>
              <a:ext uri="{FF2B5EF4-FFF2-40B4-BE49-F238E27FC236}">
                <a16:creationId xmlns:a16="http://schemas.microsoft.com/office/drawing/2014/main" id="{1F920BD3-990D-1C42-BB36-526B92067915}"/>
              </a:ext>
            </a:extLst>
          </p:cNvPr>
          <p:cNvSpPr/>
          <p:nvPr/>
        </p:nvSpPr>
        <p:spPr>
          <a:xfrm>
            <a:off x="360218" y="1205344"/>
            <a:ext cx="2867891" cy="2108725"/>
          </a:xfrm>
          <a:prstGeom prst="star12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u="sng" dirty="0">
                <a:solidFill>
                  <a:schemeClr val="accent1">
                    <a:lumMod val="50000"/>
                  </a:schemeClr>
                </a:solidFill>
              </a:rPr>
              <a:t>RULE:</a:t>
            </a:r>
          </a:p>
          <a:p>
            <a:pPr algn="ctr"/>
            <a:r>
              <a:rPr lang="en-US" sz="1600" b="1" dirty="0" err="1">
                <a:solidFill>
                  <a:schemeClr val="accent1">
                    <a:lumMod val="50000"/>
                  </a:schemeClr>
                </a:solidFill>
              </a:rPr>
              <a:t>yn</a:t>
            </a:r>
            <a:r>
              <a:rPr lang="en-US" sz="1600" b="1" dirty="0">
                <a:solidFill>
                  <a:schemeClr val="accent1">
                    <a:lumMod val="50000"/>
                  </a:schemeClr>
                </a:solidFill>
              </a:rPr>
              <a:t> + place name =nasal mutation</a:t>
            </a:r>
          </a:p>
        </p:txBody>
      </p:sp>
    </p:spTree>
    <p:extLst>
      <p:ext uri="{BB962C8B-B14F-4D97-AF65-F5344CB8AC3E}">
        <p14:creationId xmlns:p14="http://schemas.microsoft.com/office/powerpoint/2010/main" val="21433735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D5DC63B-949F-6849-9396-471865C62DF4}"/>
              </a:ext>
            </a:extLst>
          </p:cNvPr>
          <p:cNvSpPr txBox="1"/>
          <p:nvPr/>
        </p:nvSpPr>
        <p:spPr>
          <a:xfrm>
            <a:off x="-23897" y="-63043"/>
            <a:ext cx="11914093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err="1"/>
              <a:t>Ble</a:t>
            </a:r>
            <a:r>
              <a:rPr lang="en-US" sz="5400" b="1" dirty="0"/>
              <a:t> </a:t>
            </a:r>
            <a:r>
              <a:rPr lang="en-US" sz="5400" b="1" dirty="0" err="1"/>
              <a:t>rwyt</a:t>
            </a:r>
            <a:r>
              <a:rPr lang="en-US" sz="5400" b="1" dirty="0"/>
              <a:t> </a:t>
            </a:r>
            <a:r>
              <a:rPr lang="en-US" sz="5400" b="1" dirty="0" err="1">
                <a:solidFill>
                  <a:srgbClr val="FF0000"/>
                </a:solidFill>
              </a:rPr>
              <a:t>ti</a:t>
            </a:r>
            <a:r>
              <a:rPr lang="en-US" sz="5400" b="1" dirty="0" err="1"/>
              <a:t>’n</a:t>
            </a:r>
            <a:r>
              <a:rPr lang="en-US" sz="5400" b="1" dirty="0"/>
              <a:t> </a:t>
            </a:r>
            <a:r>
              <a:rPr lang="en-US" sz="5400" b="1" dirty="0" err="1"/>
              <a:t>byw</a:t>
            </a:r>
            <a:r>
              <a:rPr lang="en-US" sz="5400" b="1" dirty="0"/>
              <a:t>?</a:t>
            </a:r>
          </a:p>
          <a:p>
            <a:pPr algn="ctr"/>
            <a:endParaRPr lang="en-US" sz="3200" b="1" dirty="0"/>
          </a:p>
          <a:p>
            <a:pPr algn="ctr"/>
            <a:r>
              <a:rPr lang="en-US" sz="3200" b="1" dirty="0"/>
              <a:t>Where do </a:t>
            </a:r>
            <a:r>
              <a:rPr lang="en-US" sz="3200" b="1" dirty="0">
                <a:solidFill>
                  <a:srgbClr val="FF0000"/>
                </a:solidFill>
              </a:rPr>
              <a:t>you</a:t>
            </a:r>
            <a:r>
              <a:rPr lang="en-US" sz="3200" b="1" dirty="0"/>
              <a:t> live?</a:t>
            </a: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4BB3C817-BE05-8040-9CA4-13F3B8342A72}"/>
              </a:ext>
            </a:extLst>
          </p:cNvPr>
          <p:cNvCxnSpPr>
            <a:cxnSpLocks/>
          </p:cNvCxnSpPr>
          <p:nvPr/>
        </p:nvCxnSpPr>
        <p:spPr>
          <a:xfrm>
            <a:off x="3732063" y="815360"/>
            <a:ext cx="518204" cy="471573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3ADD4D22-70E3-D942-BA4E-B9073499170F}"/>
              </a:ext>
            </a:extLst>
          </p:cNvPr>
          <p:cNvCxnSpPr>
            <a:cxnSpLocks/>
          </p:cNvCxnSpPr>
          <p:nvPr/>
        </p:nvCxnSpPr>
        <p:spPr>
          <a:xfrm>
            <a:off x="5411448" y="714969"/>
            <a:ext cx="312019" cy="571964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37241BD-5705-FD44-97D2-FFEBC4B4B820}"/>
              </a:ext>
            </a:extLst>
          </p:cNvPr>
          <p:cNvCxnSpPr>
            <a:cxnSpLocks/>
          </p:cNvCxnSpPr>
          <p:nvPr/>
        </p:nvCxnSpPr>
        <p:spPr>
          <a:xfrm>
            <a:off x="6331572" y="714969"/>
            <a:ext cx="0" cy="672353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E33A9813-F9F3-9F49-864B-126418CB731D}"/>
              </a:ext>
            </a:extLst>
          </p:cNvPr>
          <p:cNvCxnSpPr>
            <a:cxnSpLocks/>
          </p:cNvCxnSpPr>
          <p:nvPr/>
        </p:nvCxnSpPr>
        <p:spPr>
          <a:xfrm flipH="1">
            <a:off x="7416799" y="834178"/>
            <a:ext cx="589428" cy="502951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5313A882-B6FA-BA42-8049-BAB4D2D5BC61}"/>
              </a:ext>
            </a:extLst>
          </p:cNvPr>
          <p:cNvSpPr txBox="1"/>
          <p:nvPr/>
        </p:nvSpPr>
        <p:spPr>
          <a:xfrm>
            <a:off x="2141635" y="1976614"/>
            <a:ext cx="740982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b="1" dirty="0" err="1"/>
              <a:t>Ry</a:t>
            </a:r>
            <a:r>
              <a:rPr lang="en-US" sz="4800" b="1" u="sng" dirty="0" err="1"/>
              <a:t>dw</a:t>
            </a:r>
            <a:r>
              <a:rPr lang="en-US" sz="4800" b="1" dirty="0"/>
              <a:t> </a:t>
            </a:r>
            <a:r>
              <a:rPr lang="en-US" sz="4800" b="1" dirty="0" err="1">
                <a:solidFill>
                  <a:srgbClr val="00B050"/>
                </a:solidFill>
              </a:rPr>
              <a:t>i</a:t>
            </a:r>
            <a:r>
              <a:rPr lang="en-US" sz="4800" b="1" dirty="0" err="1"/>
              <a:t>’n</a:t>
            </a:r>
            <a:r>
              <a:rPr lang="en-US" sz="4800" b="1" dirty="0"/>
              <a:t> </a:t>
            </a:r>
            <a:r>
              <a:rPr lang="en-US" sz="4800" b="1" dirty="0" err="1"/>
              <a:t>byw</a:t>
            </a:r>
            <a:r>
              <a:rPr lang="en-US" sz="4800" b="1" dirty="0"/>
              <a:t> </a:t>
            </a:r>
            <a:r>
              <a:rPr lang="en-US" sz="4800" b="1" dirty="0" err="1">
                <a:solidFill>
                  <a:srgbClr val="7030A0"/>
                </a:solidFill>
              </a:rPr>
              <a:t>yn</a:t>
            </a:r>
            <a:r>
              <a:rPr lang="en-US" sz="4800" b="1" dirty="0"/>
              <a:t> …</a:t>
            </a:r>
          </a:p>
          <a:p>
            <a:pPr algn="ctr"/>
            <a:r>
              <a:rPr lang="en-US" sz="4800" b="1" u="sng" dirty="0" err="1"/>
              <a:t>Dw</a:t>
            </a:r>
            <a:r>
              <a:rPr lang="en-US" sz="4800" b="1" dirty="0"/>
              <a:t> </a:t>
            </a:r>
            <a:r>
              <a:rPr lang="en-US" sz="4800" b="1" dirty="0" err="1">
                <a:solidFill>
                  <a:srgbClr val="FF0000"/>
                </a:solidFill>
              </a:rPr>
              <a:t>i</a:t>
            </a:r>
            <a:r>
              <a:rPr lang="en-US" sz="4800" b="1" dirty="0" err="1"/>
              <a:t>’n</a:t>
            </a:r>
            <a:r>
              <a:rPr lang="en-US" sz="4800" b="1" dirty="0"/>
              <a:t> </a:t>
            </a:r>
            <a:r>
              <a:rPr lang="en-US" sz="4800" b="1" dirty="0" err="1"/>
              <a:t>byw</a:t>
            </a:r>
            <a:r>
              <a:rPr lang="en-US" sz="4800" b="1" dirty="0"/>
              <a:t> </a:t>
            </a:r>
            <a:r>
              <a:rPr lang="en-US" sz="4800" b="1" dirty="0" err="1">
                <a:solidFill>
                  <a:srgbClr val="7030A0"/>
                </a:solidFill>
              </a:rPr>
              <a:t>yn</a:t>
            </a:r>
            <a:r>
              <a:rPr lang="en-US" sz="4800" b="1" dirty="0"/>
              <a:t> …</a:t>
            </a:r>
          </a:p>
          <a:p>
            <a:pPr algn="ctr"/>
            <a:endParaRPr lang="en-US" sz="2400" b="1" dirty="0"/>
          </a:p>
          <a:p>
            <a:pPr algn="ctr"/>
            <a:r>
              <a:rPr lang="en-US" sz="3600" b="1" i="1" dirty="0"/>
              <a:t>I live in …</a:t>
            </a:r>
          </a:p>
        </p:txBody>
      </p:sp>
      <p:sp>
        <p:nvSpPr>
          <p:cNvPr id="13" name="12-Point Star 12">
            <a:extLst>
              <a:ext uri="{FF2B5EF4-FFF2-40B4-BE49-F238E27FC236}">
                <a16:creationId xmlns:a16="http://schemas.microsoft.com/office/drawing/2014/main" id="{08B1144E-6F15-AA4A-B834-D8AECE997E29}"/>
              </a:ext>
            </a:extLst>
          </p:cNvPr>
          <p:cNvSpPr/>
          <p:nvPr/>
        </p:nvSpPr>
        <p:spPr>
          <a:xfrm>
            <a:off x="-9631" y="63964"/>
            <a:ext cx="2934693" cy="2445938"/>
          </a:xfrm>
          <a:prstGeom prst="star12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>
                <a:solidFill>
                  <a:srgbClr val="7030A0"/>
                </a:solidFill>
              </a:rPr>
              <a:t>RULE:</a:t>
            </a:r>
          </a:p>
          <a:p>
            <a:pPr algn="ctr"/>
            <a:r>
              <a:rPr lang="en-US" b="1" dirty="0">
                <a:solidFill>
                  <a:srgbClr val="7030A0"/>
                </a:solidFill>
              </a:rPr>
              <a:t>TI </a:t>
            </a:r>
            <a:r>
              <a:rPr lang="en-US" b="1" dirty="0" err="1">
                <a:solidFill>
                  <a:srgbClr val="7030A0"/>
                </a:solidFill>
              </a:rPr>
              <a:t>yn</a:t>
            </a:r>
            <a:r>
              <a:rPr lang="en-US" b="1" dirty="0">
                <a:solidFill>
                  <a:srgbClr val="7030A0"/>
                </a:solidFill>
              </a:rPr>
              <a:t> y </a:t>
            </a:r>
            <a:r>
              <a:rPr lang="en-US" b="1" dirty="0" err="1">
                <a:solidFill>
                  <a:srgbClr val="7030A0"/>
                </a:solidFill>
              </a:rPr>
              <a:t>cwestiwn</a:t>
            </a:r>
            <a:endParaRPr lang="en-US" b="1" dirty="0">
              <a:solidFill>
                <a:srgbClr val="7030A0"/>
              </a:solidFill>
            </a:endParaRPr>
          </a:p>
          <a:p>
            <a:pPr algn="ctr"/>
            <a:r>
              <a:rPr lang="en-US" b="1" dirty="0">
                <a:solidFill>
                  <a:srgbClr val="7030A0"/>
                </a:solidFill>
              </a:rPr>
              <a:t> = </a:t>
            </a:r>
          </a:p>
          <a:p>
            <a:pPr algn="ctr"/>
            <a:r>
              <a:rPr lang="en-US" b="1" dirty="0">
                <a:solidFill>
                  <a:srgbClr val="7030A0"/>
                </a:solidFill>
              </a:rPr>
              <a:t>FI </a:t>
            </a:r>
            <a:r>
              <a:rPr lang="en-US" b="1" dirty="0" err="1">
                <a:solidFill>
                  <a:srgbClr val="7030A0"/>
                </a:solidFill>
              </a:rPr>
              <a:t>yn</a:t>
            </a:r>
            <a:r>
              <a:rPr lang="en-US" b="1" dirty="0">
                <a:solidFill>
                  <a:srgbClr val="7030A0"/>
                </a:solidFill>
              </a:rPr>
              <a:t> </a:t>
            </a:r>
            <a:r>
              <a:rPr lang="en-US" b="1" dirty="0" err="1">
                <a:solidFill>
                  <a:srgbClr val="7030A0"/>
                </a:solidFill>
              </a:rPr>
              <a:t>yr</a:t>
            </a:r>
            <a:r>
              <a:rPr lang="en-US" b="1" dirty="0">
                <a:solidFill>
                  <a:srgbClr val="7030A0"/>
                </a:solidFill>
              </a:rPr>
              <a:t> </a:t>
            </a:r>
            <a:r>
              <a:rPr lang="en-US" b="1" dirty="0" err="1">
                <a:solidFill>
                  <a:srgbClr val="7030A0"/>
                </a:solidFill>
              </a:rPr>
              <a:t>ateb</a:t>
            </a:r>
            <a:endParaRPr lang="en-US" b="1" dirty="0">
              <a:solidFill>
                <a:srgbClr val="7030A0"/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A407A33-AD24-764C-B37A-1506E8796489}"/>
              </a:ext>
            </a:extLst>
          </p:cNvPr>
          <p:cNvSpPr txBox="1"/>
          <p:nvPr/>
        </p:nvSpPr>
        <p:spPr>
          <a:xfrm>
            <a:off x="233834" y="4073272"/>
            <a:ext cx="3435512" cy="584775"/>
          </a:xfrm>
          <a:prstGeom prst="rect">
            <a:avLst/>
          </a:prstGeom>
          <a:solidFill>
            <a:schemeClr val="accent4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rgbClr val="FF0000"/>
                </a:solidFill>
              </a:rPr>
              <a:t>yn</a:t>
            </a:r>
            <a:r>
              <a:rPr lang="en-US" sz="3200" b="1" dirty="0">
                <a:solidFill>
                  <a:srgbClr val="FF0000"/>
                </a:solidFill>
              </a:rPr>
              <a:t> + </a:t>
            </a:r>
            <a:r>
              <a:rPr lang="en-US" sz="3200" b="1" dirty="0" err="1">
                <a:solidFill>
                  <a:srgbClr val="FF0000"/>
                </a:solidFill>
              </a:rPr>
              <a:t>A</a:t>
            </a:r>
            <a:r>
              <a:rPr lang="en-US" sz="3200" b="1" dirty="0" err="1"/>
              <a:t>beraeron</a:t>
            </a:r>
            <a:endParaRPr lang="en-US" sz="3200" b="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68DCE5F-243D-EE44-B09C-3B8C591A6100}"/>
              </a:ext>
            </a:extLst>
          </p:cNvPr>
          <p:cNvSpPr txBox="1"/>
          <p:nvPr/>
        </p:nvSpPr>
        <p:spPr>
          <a:xfrm>
            <a:off x="233833" y="4980011"/>
            <a:ext cx="4016433" cy="584775"/>
          </a:xfrm>
          <a:prstGeom prst="rect">
            <a:avLst/>
          </a:prstGeom>
          <a:solidFill>
            <a:schemeClr val="accent4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rgbClr val="FF0000"/>
                </a:solidFill>
              </a:rPr>
              <a:t>yng</a:t>
            </a:r>
            <a:r>
              <a:rPr lang="en-US" sz="3200" b="1" dirty="0">
                <a:solidFill>
                  <a:srgbClr val="FF0000"/>
                </a:solidFill>
              </a:rPr>
              <a:t> + </a:t>
            </a:r>
            <a:r>
              <a:rPr lang="en-US" sz="3200" b="1" dirty="0" err="1">
                <a:solidFill>
                  <a:srgbClr val="FF0000"/>
                </a:solidFill>
              </a:rPr>
              <a:t>C</a:t>
            </a:r>
            <a:r>
              <a:rPr lang="en-US" sz="3200" b="1" dirty="0" err="1"/>
              <a:t>aerfyrddin</a:t>
            </a:r>
            <a:endParaRPr lang="en-US" sz="3200" b="1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4217A27-FC65-6A40-B3FD-393FBB48304A}"/>
              </a:ext>
            </a:extLst>
          </p:cNvPr>
          <p:cNvSpPr txBox="1"/>
          <p:nvPr/>
        </p:nvSpPr>
        <p:spPr>
          <a:xfrm>
            <a:off x="233835" y="5882654"/>
            <a:ext cx="2913810" cy="584775"/>
          </a:xfrm>
          <a:prstGeom prst="rect">
            <a:avLst/>
          </a:prstGeom>
          <a:solidFill>
            <a:schemeClr val="accent4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rgbClr val="FF0000"/>
                </a:solidFill>
              </a:rPr>
              <a:t>yn</a:t>
            </a:r>
            <a:r>
              <a:rPr lang="en-US" sz="3200" b="1" dirty="0">
                <a:solidFill>
                  <a:srgbClr val="FF0000"/>
                </a:solidFill>
              </a:rPr>
              <a:t> + </a:t>
            </a:r>
            <a:r>
              <a:rPr lang="en-US" sz="3200" b="1" dirty="0" err="1">
                <a:solidFill>
                  <a:srgbClr val="FF0000"/>
                </a:solidFill>
              </a:rPr>
              <a:t>Ll</a:t>
            </a:r>
            <a:r>
              <a:rPr lang="en-US" sz="3200" b="1" dirty="0" err="1"/>
              <a:t>anbed</a:t>
            </a:r>
            <a:endParaRPr lang="en-US" sz="3200" b="1" dirty="0"/>
          </a:p>
        </p:txBody>
      </p:sp>
      <p:sp>
        <p:nvSpPr>
          <p:cNvPr id="21" name="12-Point Star 20">
            <a:extLst>
              <a:ext uri="{FF2B5EF4-FFF2-40B4-BE49-F238E27FC236}">
                <a16:creationId xmlns:a16="http://schemas.microsoft.com/office/drawing/2014/main" id="{CB52C5F7-5E98-C84C-BA67-126621E0644F}"/>
              </a:ext>
            </a:extLst>
          </p:cNvPr>
          <p:cNvSpPr/>
          <p:nvPr/>
        </p:nvSpPr>
        <p:spPr>
          <a:xfrm>
            <a:off x="8789647" y="1223982"/>
            <a:ext cx="2934693" cy="2445938"/>
          </a:xfrm>
          <a:prstGeom prst="star12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>
                <a:solidFill>
                  <a:srgbClr val="7030A0"/>
                </a:solidFill>
              </a:rPr>
              <a:t>COFIWCH:</a:t>
            </a:r>
          </a:p>
          <a:p>
            <a:pPr algn="ctr"/>
            <a:r>
              <a:rPr lang="en-US" b="1" dirty="0" err="1">
                <a:solidFill>
                  <a:srgbClr val="7030A0"/>
                </a:solidFill>
              </a:rPr>
              <a:t>yn</a:t>
            </a:r>
            <a:r>
              <a:rPr lang="en-US" b="1" dirty="0">
                <a:solidFill>
                  <a:srgbClr val="7030A0"/>
                </a:solidFill>
              </a:rPr>
              <a:t> + </a:t>
            </a:r>
            <a:r>
              <a:rPr lang="en-US" b="1" dirty="0" err="1">
                <a:solidFill>
                  <a:srgbClr val="7030A0"/>
                </a:solidFill>
              </a:rPr>
              <a:t>enw</a:t>
            </a:r>
            <a:r>
              <a:rPr lang="en-US" b="1" dirty="0">
                <a:solidFill>
                  <a:srgbClr val="7030A0"/>
                </a:solidFill>
              </a:rPr>
              <a:t> </a:t>
            </a:r>
            <a:r>
              <a:rPr lang="en-US" b="1" dirty="0" err="1">
                <a:solidFill>
                  <a:srgbClr val="7030A0"/>
                </a:solidFill>
              </a:rPr>
              <a:t>lle</a:t>
            </a:r>
            <a:r>
              <a:rPr lang="en-US" b="1" dirty="0">
                <a:solidFill>
                  <a:srgbClr val="7030A0"/>
                </a:solidFill>
              </a:rPr>
              <a:t> = </a:t>
            </a:r>
            <a:r>
              <a:rPr lang="en-US" b="1" dirty="0" err="1">
                <a:solidFill>
                  <a:srgbClr val="7030A0"/>
                </a:solidFill>
              </a:rPr>
              <a:t>treiglad</a:t>
            </a:r>
            <a:r>
              <a:rPr lang="en-US" b="1" dirty="0">
                <a:solidFill>
                  <a:srgbClr val="7030A0"/>
                </a:solidFill>
              </a:rPr>
              <a:t> </a:t>
            </a:r>
            <a:r>
              <a:rPr lang="en-US" b="1" dirty="0" err="1">
                <a:solidFill>
                  <a:srgbClr val="7030A0"/>
                </a:solidFill>
              </a:rPr>
              <a:t>trwynol</a:t>
            </a:r>
            <a:endParaRPr lang="en-US" b="1" dirty="0">
              <a:solidFill>
                <a:srgbClr val="7030A0"/>
              </a:solidFill>
            </a:endParaRP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41E25563-CC98-A04C-A40B-2BAD13018AE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8734" t="12336" r="24399" b="40806"/>
          <a:stretch/>
        </p:blipFill>
        <p:spPr>
          <a:xfrm>
            <a:off x="4935954" y="4658047"/>
            <a:ext cx="1575025" cy="1942113"/>
          </a:xfrm>
          <a:prstGeom prst="rect">
            <a:avLst/>
          </a:prstGeom>
          <a:ln w="57150">
            <a:solidFill>
              <a:srgbClr val="00B050"/>
            </a:solidFill>
          </a:ln>
        </p:spPr>
      </p:pic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EA5564AC-8FA3-3346-9778-295FF05E9272}"/>
              </a:ext>
            </a:extLst>
          </p:cNvPr>
          <p:cNvCxnSpPr>
            <a:cxnSpLocks/>
            <a:stCxn id="19" idx="3"/>
          </p:cNvCxnSpPr>
          <p:nvPr/>
        </p:nvCxnSpPr>
        <p:spPr>
          <a:xfrm>
            <a:off x="4250266" y="5272399"/>
            <a:ext cx="1161182" cy="356704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Box 25">
            <a:extLst>
              <a:ext uri="{FF2B5EF4-FFF2-40B4-BE49-F238E27FC236}">
                <a16:creationId xmlns:a16="http://schemas.microsoft.com/office/drawing/2014/main" id="{1F2BCDAC-4C9F-F043-AEEF-222D6164BE73}"/>
              </a:ext>
            </a:extLst>
          </p:cNvPr>
          <p:cNvSpPr txBox="1"/>
          <p:nvPr/>
        </p:nvSpPr>
        <p:spPr>
          <a:xfrm>
            <a:off x="8006227" y="4154280"/>
            <a:ext cx="3883969" cy="584775"/>
          </a:xfrm>
          <a:prstGeom prst="rect">
            <a:avLst/>
          </a:prstGeom>
          <a:solidFill>
            <a:schemeClr val="accent4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rgbClr val="FF0000"/>
                </a:solidFill>
              </a:rPr>
              <a:t>ym</a:t>
            </a:r>
            <a:r>
              <a:rPr lang="en-US" sz="3200" b="1" dirty="0">
                <a:solidFill>
                  <a:srgbClr val="FF0000"/>
                </a:solidFill>
              </a:rPr>
              <a:t> + </a:t>
            </a:r>
            <a:r>
              <a:rPr lang="en-US" sz="3200" b="1" dirty="0" err="1">
                <a:solidFill>
                  <a:srgbClr val="FF0000"/>
                </a:solidFill>
              </a:rPr>
              <a:t>P</a:t>
            </a:r>
            <a:r>
              <a:rPr lang="en-US" sz="3200" b="1" dirty="0" err="1"/>
              <a:t>ontyberem</a:t>
            </a:r>
            <a:endParaRPr lang="en-US" sz="3200" b="1" dirty="0"/>
          </a:p>
        </p:txBody>
      </p: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E8B28004-36A2-9045-8A8C-19364CCC8904}"/>
              </a:ext>
            </a:extLst>
          </p:cNvPr>
          <p:cNvCxnSpPr>
            <a:cxnSpLocks/>
          </p:cNvCxnSpPr>
          <p:nvPr/>
        </p:nvCxnSpPr>
        <p:spPr>
          <a:xfrm flipH="1">
            <a:off x="5933150" y="4531159"/>
            <a:ext cx="2073077" cy="741239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ED7466D6-8791-6B41-9230-AF8D7B244D8A}"/>
              </a:ext>
            </a:extLst>
          </p:cNvPr>
          <p:cNvSpPr txBox="1"/>
          <p:nvPr/>
        </p:nvSpPr>
        <p:spPr>
          <a:xfrm>
            <a:off x="8564366" y="5044328"/>
            <a:ext cx="2913811" cy="584775"/>
          </a:xfrm>
          <a:prstGeom prst="rect">
            <a:avLst/>
          </a:prstGeom>
          <a:solidFill>
            <a:schemeClr val="accent4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rgbClr val="FF0000"/>
                </a:solidFill>
              </a:rPr>
              <a:t>yn</a:t>
            </a:r>
            <a:r>
              <a:rPr lang="en-US" sz="3200" b="1" dirty="0">
                <a:solidFill>
                  <a:srgbClr val="FF0000"/>
                </a:solidFill>
              </a:rPr>
              <a:t> + </a:t>
            </a:r>
            <a:r>
              <a:rPr lang="en-US" sz="3200" b="1" dirty="0" err="1">
                <a:solidFill>
                  <a:srgbClr val="FF0000"/>
                </a:solidFill>
              </a:rPr>
              <a:t>T</a:t>
            </a:r>
            <a:r>
              <a:rPr lang="en-US" sz="3200" b="1" dirty="0" err="1"/>
              <a:t>ymbl</a:t>
            </a:r>
            <a:endParaRPr lang="en-US" sz="3200" b="1" dirty="0"/>
          </a:p>
        </p:txBody>
      </p: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2A0E5D92-3EBF-6348-86A6-12593276F7FA}"/>
              </a:ext>
            </a:extLst>
          </p:cNvPr>
          <p:cNvCxnSpPr>
            <a:cxnSpLocks/>
          </p:cNvCxnSpPr>
          <p:nvPr/>
        </p:nvCxnSpPr>
        <p:spPr>
          <a:xfrm flipH="1" flipV="1">
            <a:off x="5860220" y="6175041"/>
            <a:ext cx="2704145" cy="192269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Box 34">
            <a:extLst>
              <a:ext uri="{FF2B5EF4-FFF2-40B4-BE49-F238E27FC236}">
                <a16:creationId xmlns:a16="http://schemas.microsoft.com/office/drawing/2014/main" id="{D580E674-C88E-D743-BA0A-820A967542E0}"/>
              </a:ext>
            </a:extLst>
          </p:cNvPr>
          <p:cNvSpPr txBox="1"/>
          <p:nvPr/>
        </p:nvSpPr>
        <p:spPr>
          <a:xfrm>
            <a:off x="8564365" y="5882654"/>
            <a:ext cx="3325831" cy="584775"/>
          </a:xfrm>
          <a:prstGeom prst="rect">
            <a:avLst/>
          </a:prstGeom>
          <a:solidFill>
            <a:schemeClr val="accent4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rgbClr val="FF0000"/>
                </a:solidFill>
              </a:rPr>
              <a:t>yn</a:t>
            </a:r>
            <a:r>
              <a:rPr lang="en-US" sz="3200" b="1" dirty="0">
                <a:solidFill>
                  <a:srgbClr val="FF0000"/>
                </a:solidFill>
              </a:rPr>
              <a:t> + </a:t>
            </a:r>
            <a:r>
              <a:rPr lang="en-US" sz="3200" b="1" dirty="0" err="1">
                <a:solidFill>
                  <a:srgbClr val="FF0000"/>
                </a:solidFill>
              </a:rPr>
              <a:t>D</a:t>
            </a:r>
            <a:r>
              <a:rPr lang="en-US" sz="3200" b="1" dirty="0" err="1"/>
              <a:t>ol</a:t>
            </a:r>
            <a:r>
              <a:rPr lang="en-US" sz="3200" b="1" dirty="0"/>
              <a:t>-y-</a:t>
            </a:r>
            <a:r>
              <a:rPr lang="en-US" sz="3200" b="1" dirty="0" err="1"/>
              <a:t>bont</a:t>
            </a:r>
            <a:endParaRPr lang="en-US" sz="3200" b="1" dirty="0"/>
          </a:p>
        </p:txBody>
      </p:sp>
      <p:cxnSp>
        <p:nvCxnSpPr>
          <p:cNvPr id="38" name="Straight Arrow Connector 37">
            <a:extLst>
              <a:ext uri="{FF2B5EF4-FFF2-40B4-BE49-F238E27FC236}">
                <a16:creationId xmlns:a16="http://schemas.microsoft.com/office/drawing/2014/main" id="{2625A661-E68F-7644-9F5A-E5D68C917ED8}"/>
              </a:ext>
            </a:extLst>
          </p:cNvPr>
          <p:cNvCxnSpPr>
            <a:cxnSpLocks/>
            <a:stCxn id="31" idx="1"/>
          </p:cNvCxnSpPr>
          <p:nvPr/>
        </p:nvCxnSpPr>
        <p:spPr>
          <a:xfrm flipH="1">
            <a:off x="5884150" y="5336716"/>
            <a:ext cx="2680216" cy="127949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68345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7638" y="176786"/>
            <a:ext cx="11687688" cy="787309"/>
          </a:xfrm>
          <a:solidFill>
            <a:schemeClr val="tx1"/>
          </a:solidFill>
        </p:spPr>
        <p:txBody>
          <a:bodyPr>
            <a:normAutofit/>
          </a:bodyPr>
          <a:lstStyle/>
          <a:p>
            <a:pPr algn="ctr"/>
            <a:r>
              <a:rPr lang="en-US" sz="4000" b="1" dirty="0" err="1">
                <a:solidFill>
                  <a:schemeClr val="bg1"/>
                </a:solidFill>
              </a:rPr>
              <a:t>Amser</a:t>
            </a:r>
            <a:r>
              <a:rPr lang="en-US" sz="4000" b="1" dirty="0">
                <a:solidFill>
                  <a:schemeClr val="bg1"/>
                </a:solidFill>
              </a:rPr>
              <a:t> </a:t>
            </a:r>
            <a:r>
              <a:rPr lang="en-US" sz="4000" b="1" dirty="0" err="1">
                <a:solidFill>
                  <a:schemeClr val="bg1"/>
                </a:solidFill>
              </a:rPr>
              <a:t>cofrestru</a:t>
            </a:r>
            <a:r>
              <a:rPr lang="en-US" sz="4000" b="1" dirty="0">
                <a:solidFill>
                  <a:schemeClr val="bg1"/>
                </a:solidFill>
              </a:rPr>
              <a:t> ...              Registration time ...</a:t>
            </a: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C5FE26C0-452F-8E48-A19E-3FF3210926F8}"/>
              </a:ext>
            </a:extLst>
          </p:cNvPr>
          <p:cNvSpPr txBox="1"/>
          <p:nvPr/>
        </p:nvSpPr>
        <p:spPr>
          <a:xfrm>
            <a:off x="384694" y="1061551"/>
            <a:ext cx="4944595" cy="961802"/>
          </a:xfrm>
          <a:prstGeom prst="rect">
            <a:avLst/>
          </a:prstGeom>
          <a:solidFill>
            <a:schemeClr val="tx2"/>
          </a:solidFill>
          <a:ln w="57150">
            <a:solidFill>
              <a:schemeClr val="bg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2800" b="1" dirty="0" err="1">
                <a:solidFill>
                  <a:schemeClr val="bg1"/>
                </a:solidFill>
              </a:rPr>
              <a:t>Ble</a:t>
            </a:r>
            <a:r>
              <a:rPr lang="en-US" sz="2800" b="1" dirty="0">
                <a:solidFill>
                  <a:schemeClr val="bg1"/>
                </a:solidFill>
              </a:rPr>
              <a:t> </a:t>
            </a:r>
            <a:r>
              <a:rPr lang="en-US" sz="2800" b="1" dirty="0" err="1">
                <a:solidFill>
                  <a:schemeClr val="bg1"/>
                </a:solidFill>
              </a:rPr>
              <a:t>rwyt</a:t>
            </a:r>
            <a:r>
              <a:rPr lang="en-US" sz="2800" b="1" dirty="0">
                <a:solidFill>
                  <a:schemeClr val="bg1"/>
                </a:solidFill>
              </a:rPr>
              <a:t> </a:t>
            </a:r>
            <a:r>
              <a:rPr lang="en-US" sz="2800" b="1" dirty="0" err="1">
                <a:solidFill>
                  <a:schemeClr val="bg1"/>
                </a:solidFill>
              </a:rPr>
              <a:t>ti’n</a:t>
            </a:r>
            <a:r>
              <a:rPr lang="en-US" sz="2800" b="1" dirty="0">
                <a:solidFill>
                  <a:schemeClr val="bg1"/>
                </a:solidFill>
              </a:rPr>
              <a:t> </a:t>
            </a:r>
            <a:r>
              <a:rPr lang="en-US" sz="2800" b="1" dirty="0" err="1">
                <a:solidFill>
                  <a:schemeClr val="bg1"/>
                </a:solidFill>
              </a:rPr>
              <a:t>byw</a:t>
            </a:r>
            <a:r>
              <a:rPr lang="en-US" sz="2800" b="1" dirty="0">
                <a:solidFill>
                  <a:schemeClr val="bg1"/>
                </a:solidFill>
              </a:rPr>
              <a:t>?</a:t>
            </a:r>
          </a:p>
          <a:p>
            <a:pPr algn="ctr"/>
            <a:endParaRPr lang="en-US" sz="1050" b="1" dirty="0">
              <a:solidFill>
                <a:schemeClr val="bg1"/>
              </a:solidFill>
            </a:endParaRPr>
          </a:p>
          <a:p>
            <a:pPr algn="ctr"/>
            <a:r>
              <a:rPr lang="en-US" b="1" i="1" dirty="0">
                <a:solidFill>
                  <a:schemeClr val="bg1"/>
                </a:solidFill>
              </a:rPr>
              <a:t>Where do you live?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FCE3C58E-2EDE-BC40-ADE5-98B8C72759E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93234899"/>
              </p:ext>
            </p:extLst>
          </p:nvPr>
        </p:nvGraphicFramePr>
        <p:xfrm>
          <a:off x="363372" y="2267222"/>
          <a:ext cx="4002276" cy="370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74724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3027552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Rhif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Pwy</a:t>
                      </a:r>
                      <a:r>
                        <a:rPr lang="en-US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70984554"/>
                  </a:ext>
                </a:extLst>
              </a:tr>
            </a:tbl>
          </a:graphicData>
        </a:graphic>
      </p:graphicFrame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id="{FD37CF4F-0FBF-1648-989C-65B93D8F38B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10635653"/>
              </p:ext>
            </p:extLst>
          </p:nvPr>
        </p:nvGraphicFramePr>
        <p:xfrm>
          <a:off x="7649251" y="2336127"/>
          <a:ext cx="3905294" cy="4079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51104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2954190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Rhif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Pwy</a:t>
                      </a:r>
                      <a:r>
                        <a:rPr lang="en-US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340854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97394807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28635342"/>
                  </a:ext>
                </a:extLst>
              </a:tr>
            </a:tbl>
          </a:graphicData>
        </a:graphic>
      </p:graphicFrame>
      <p:pic>
        <p:nvPicPr>
          <p:cNvPr id="16" name="Picture 15">
            <a:extLst>
              <a:ext uri="{FF2B5EF4-FFF2-40B4-BE49-F238E27FC236}">
                <a16:creationId xmlns:a16="http://schemas.microsoft.com/office/drawing/2014/main" id="{9602AD11-8007-5347-BE8B-D9D3DF21A1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7098" y="2267222"/>
            <a:ext cx="2880703" cy="230456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F18B6787-9DC1-A542-B222-953032B05761}"/>
              </a:ext>
            </a:extLst>
          </p:cNvPr>
          <p:cNvSpPr txBox="1"/>
          <p:nvPr/>
        </p:nvSpPr>
        <p:spPr>
          <a:xfrm>
            <a:off x="6609950" y="1062615"/>
            <a:ext cx="4944595" cy="961802"/>
          </a:xfrm>
          <a:prstGeom prst="rect">
            <a:avLst/>
          </a:prstGeom>
          <a:solidFill>
            <a:schemeClr val="tx2"/>
          </a:solidFill>
          <a:ln w="57150">
            <a:solidFill>
              <a:schemeClr val="bg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2800" b="1" dirty="0" err="1">
                <a:solidFill>
                  <a:schemeClr val="bg1"/>
                </a:solidFill>
              </a:rPr>
              <a:t>Dw</a:t>
            </a:r>
            <a:r>
              <a:rPr lang="en-US" sz="2800" b="1" dirty="0">
                <a:solidFill>
                  <a:schemeClr val="bg1"/>
                </a:solidFill>
              </a:rPr>
              <a:t> </a:t>
            </a:r>
            <a:r>
              <a:rPr lang="en-US" sz="2800" b="1" dirty="0" err="1">
                <a:solidFill>
                  <a:schemeClr val="bg1"/>
                </a:solidFill>
              </a:rPr>
              <a:t>i’n</a:t>
            </a:r>
            <a:r>
              <a:rPr lang="en-US" sz="2800" b="1" dirty="0">
                <a:solidFill>
                  <a:schemeClr val="bg1"/>
                </a:solidFill>
              </a:rPr>
              <a:t> </a:t>
            </a:r>
            <a:r>
              <a:rPr lang="en-US" sz="2800" b="1" dirty="0" err="1">
                <a:solidFill>
                  <a:schemeClr val="bg1"/>
                </a:solidFill>
              </a:rPr>
              <a:t>byw</a:t>
            </a:r>
            <a:r>
              <a:rPr lang="en-US" sz="2800" b="1" dirty="0">
                <a:solidFill>
                  <a:schemeClr val="bg1"/>
                </a:solidFill>
              </a:rPr>
              <a:t> </a:t>
            </a:r>
            <a:r>
              <a:rPr lang="en-US" sz="2800" b="1" dirty="0" err="1">
                <a:solidFill>
                  <a:schemeClr val="bg1"/>
                </a:solidFill>
              </a:rPr>
              <a:t>yn</a:t>
            </a:r>
            <a:r>
              <a:rPr lang="en-US" sz="2800" b="1" dirty="0">
                <a:solidFill>
                  <a:schemeClr val="bg1"/>
                </a:solidFill>
              </a:rPr>
              <a:t>?</a:t>
            </a:r>
          </a:p>
          <a:p>
            <a:pPr algn="ctr"/>
            <a:endParaRPr lang="en-US" sz="1050" b="1" dirty="0">
              <a:solidFill>
                <a:schemeClr val="bg1"/>
              </a:solidFill>
            </a:endParaRPr>
          </a:p>
          <a:p>
            <a:pPr algn="ctr"/>
            <a:r>
              <a:rPr lang="en-US" b="1" i="1" dirty="0">
                <a:solidFill>
                  <a:schemeClr val="bg1"/>
                </a:solidFill>
              </a:rPr>
              <a:t>I live in …</a:t>
            </a:r>
          </a:p>
        </p:txBody>
      </p:sp>
    </p:spTree>
    <p:extLst>
      <p:ext uri="{BB962C8B-B14F-4D97-AF65-F5344CB8AC3E}">
        <p14:creationId xmlns:p14="http://schemas.microsoft.com/office/powerpoint/2010/main" val="3760410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DB3170D-0798-0446-8C0D-9758BB8F24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4E5BCAB9-51A0-AD4D-B4FC-4845A0E70F21}"/>
              </a:ext>
            </a:extLst>
          </p:cNvPr>
          <p:cNvSpPr txBox="1">
            <a:spLocks/>
          </p:cNvSpPr>
          <p:nvPr/>
        </p:nvSpPr>
        <p:spPr>
          <a:xfrm>
            <a:off x="209862" y="271042"/>
            <a:ext cx="11527436" cy="693054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 fontScale="9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b="1">
                <a:solidFill>
                  <a:schemeClr val="bg1"/>
                </a:solidFill>
                <a:latin typeface="Segoe Print"/>
              </a:rPr>
              <a:t>Amser cofrestru             Registration time</a:t>
            </a:r>
            <a:r>
              <a:rPr lang="en-US" b="1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004D4A2-6F4E-914C-8B40-94EC0C311BD9}"/>
              </a:ext>
            </a:extLst>
          </p:cNvPr>
          <p:cNvSpPr txBox="1"/>
          <p:nvPr/>
        </p:nvSpPr>
        <p:spPr>
          <a:xfrm>
            <a:off x="1591175" y="1232328"/>
            <a:ext cx="8764810" cy="584775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Ydych</a:t>
            </a:r>
            <a:r>
              <a:rPr lang="en-US" sz="3200" b="1" dirty="0"/>
              <a:t> </a:t>
            </a:r>
            <a:r>
              <a:rPr lang="en-US" sz="3200" b="1" dirty="0" err="1"/>
              <a:t>chi’n</a:t>
            </a:r>
            <a:r>
              <a:rPr lang="en-US" sz="3200" b="1" dirty="0"/>
              <a:t> </a:t>
            </a:r>
            <a:r>
              <a:rPr lang="en-US" sz="3200" b="1" dirty="0" err="1"/>
              <a:t>cofio</a:t>
            </a:r>
            <a:r>
              <a:rPr lang="en-US" sz="3200" b="1" dirty="0"/>
              <a:t>?      Do you remember?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DFEFBBA-5C00-B845-8EE0-986B073B7E3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71" t="13326"/>
          <a:stretch/>
        </p:blipFill>
        <p:spPr>
          <a:xfrm>
            <a:off x="4281055" y="2169007"/>
            <a:ext cx="3076347" cy="273394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77A886D-8851-9845-B1AB-2D5AAABE01C0}"/>
              </a:ext>
            </a:extLst>
          </p:cNvPr>
          <p:cNvSpPr txBox="1"/>
          <p:nvPr/>
        </p:nvSpPr>
        <p:spPr>
          <a:xfrm>
            <a:off x="299328" y="2596116"/>
            <a:ext cx="3080825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to listen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21D2CC2-F054-7A41-B0E3-088602777E17}"/>
              </a:ext>
            </a:extLst>
          </p:cNvPr>
          <p:cNvSpPr txBox="1"/>
          <p:nvPr/>
        </p:nvSpPr>
        <p:spPr>
          <a:xfrm>
            <a:off x="817488" y="4162010"/>
            <a:ext cx="3599767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to stand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56BD82A-E047-764E-9080-E97BE2C8CD02}"/>
              </a:ext>
            </a:extLst>
          </p:cNvPr>
          <p:cNvSpPr txBox="1"/>
          <p:nvPr/>
        </p:nvSpPr>
        <p:spPr>
          <a:xfrm>
            <a:off x="2357900" y="5580867"/>
            <a:ext cx="3080825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to paint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EC2A895-91D7-5E49-A46A-08D3BEE60DBE}"/>
              </a:ext>
            </a:extLst>
          </p:cNvPr>
          <p:cNvSpPr txBox="1"/>
          <p:nvPr/>
        </p:nvSpPr>
        <p:spPr>
          <a:xfrm>
            <a:off x="8062349" y="2596116"/>
            <a:ext cx="3080825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to write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8B4053C-5CE7-FC4C-9A14-FBE6456CD329}"/>
              </a:ext>
            </a:extLst>
          </p:cNvPr>
          <p:cNvSpPr txBox="1"/>
          <p:nvPr/>
        </p:nvSpPr>
        <p:spPr>
          <a:xfrm>
            <a:off x="7574201" y="4170912"/>
            <a:ext cx="3080825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to look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930B999-900D-0843-BBF1-9AF698082AD5}"/>
              </a:ext>
            </a:extLst>
          </p:cNvPr>
          <p:cNvSpPr txBox="1"/>
          <p:nvPr/>
        </p:nvSpPr>
        <p:spPr>
          <a:xfrm>
            <a:off x="5816989" y="5580867"/>
            <a:ext cx="3080825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to talk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994DE1E-0C71-E54E-B44F-1D64BCB4B0BD}"/>
              </a:ext>
            </a:extLst>
          </p:cNvPr>
          <p:cNvSpPr txBox="1"/>
          <p:nvPr/>
        </p:nvSpPr>
        <p:spPr>
          <a:xfrm>
            <a:off x="1930183" y="3240960"/>
            <a:ext cx="1754593" cy="369332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gwrando</a:t>
            </a:r>
            <a:endParaRPr lang="en-US" b="1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E9B129B-529C-C242-ABBC-FFE786FBEDF4}"/>
              </a:ext>
            </a:extLst>
          </p:cNvPr>
          <p:cNvSpPr txBox="1"/>
          <p:nvPr/>
        </p:nvSpPr>
        <p:spPr>
          <a:xfrm>
            <a:off x="3186959" y="4817579"/>
            <a:ext cx="1754593" cy="369332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sefyll</a:t>
            </a:r>
            <a:endParaRPr lang="en-US" b="1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E62D800-7D5E-FD4A-A4A7-02781FAA0005}"/>
              </a:ext>
            </a:extLst>
          </p:cNvPr>
          <p:cNvSpPr txBox="1"/>
          <p:nvPr/>
        </p:nvSpPr>
        <p:spPr>
          <a:xfrm>
            <a:off x="3684776" y="6302668"/>
            <a:ext cx="1754593" cy="369332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peintio</a:t>
            </a:r>
            <a:endParaRPr lang="en-US" b="1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CCFD4E3-2419-4C4E-9191-730FA3A20A5A}"/>
              </a:ext>
            </a:extLst>
          </p:cNvPr>
          <p:cNvSpPr txBox="1"/>
          <p:nvPr/>
        </p:nvSpPr>
        <p:spPr>
          <a:xfrm>
            <a:off x="7185052" y="6317250"/>
            <a:ext cx="1754593" cy="369332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siarad</a:t>
            </a:r>
            <a:endParaRPr lang="en-US" b="1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3FD1053-71F2-6542-A38B-D29312C145E2}"/>
              </a:ext>
            </a:extLst>
          </p:cNvPr>
          <p:cNvSpPr txBox="1"/>
          <p:nvPr/>
        </p:nvSpPr>
        <p:spPr>
          <a:xfrm>
            <a:off x="9804499" y="4885420"/>
            <a:ext cx="1754593" cy="369332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edrych</a:t>
            </a:r>
            <a:endParaRPr lang="en-US" b="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B243A8E-CD23-2A46-ADEC-B79228A29E59}"/>
              </a:ext>
            </a:extLst>
          </p:cNvPr>
          <p:cNvSpPr txBox="1"/>
          <p:nvPr/>
        </p:nvSpPr>
        <p:spPr>
          <a:xfrm>
            <a:off x="9777729" y="3240960"/>
            <a:ext cx="1754593" cy="369332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ysgrifennu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29326521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  <p:bldP spid="8" grpId="0" animBg="1"/>
      <p:bldP spid="9" grpId="0" animBg="1"/>
      <p:bldP spid="11" grpId="0" animBg="1"/>
      <p:bldP spid="12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DB3170D-0798-0446-8C0D-9758BB8F24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4E5BCAB9-51A0-AD4D-B4FC-4845A0E70F21}"/>
              </a:ext>
            </a:extLst>
          </p:cNvPr>
          <p:cNvSpPr txBox="1">
            <a:spLocks/>
          </p:cNvSpPr>
          <p:nvPr/>
        </p:nvSpPr>
        <p:spPr>
          <a:xfrm>
            <a:off x="209862" y="271042"/>
            <a:ext cx="11527436" cy="693054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 err="1">
                <a:solidFill>
                  <a:schemeClr val="bg1"/>
                </a:solidFill>
                <a:latin typeface="Segoe Print"/>
              </a:rPr>
              <a:t>rheolau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                          Rules </a:t>
            </a: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004D4A2-6F4E-914C-8B40-94EC0C311BD9}"/>
              </a:ext>
            </a:extLst>
          </p:cNvPr>
          <p:cNvSpPr txBox="1"/>
          <p:nvPr/>
        </p:nvSpPr>
        <p:spPr>
          <a:xfrm>
            <a:off x="2082017" y="1274164"/>
            <a:ext cx="8859786" cy="584775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Ydych</a:t>
            </a:r>
            <a:r>
              <a:rPr lang="en-US" sz="3200" b="1" dirty="0"/>
              <a:t> </a:t>
            </a:r>
            <a:r>
              <a:rPr lang="en-US" sz="3200" b="1" dirty="0" err="1"/>
              <a:t>chi’n</a:t>
            </a:r>
            <a:r>
              <a:rPr lang="en-US" sz="3200" b="1" dirty="0"/>
              <a:t> </a:t>
            </a:r>
            <a:r>
              <a:rPr lang="en-US" sz="3200" b="1" dirty="0" err="1"/>
              <a:t>cofio</a:t>
            </a:r>
            <a:r>
              <a:rPr lang="en-US" sz="3200" b="1" dirty="0"/>
              <a:t>?      Do you remember?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DFEFBBA-5C00-B845-8EE0-986B073B7E3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71" t="13326"/>
          <a:stretch/>
        </p:blipFill>
        <p:spPr>
          <a:xfrm>
            <a:off x="4703585" y="4004343"/>
            <a:ext cx="3076347" cy="273394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EC2A895-91D7-5E49-A46A-08D3BEE60DBE}"/>
              </a:ext>
            </a:extLst>
          </p:cNvPr>
          <p:cNvSpPr txBox="1"/>
          <p:nvPr/>
        </p:nvSpPr>
        <p:spPr>
          <a:xfrm>
            <a:off x="1727583" y="2769373"/>
            <a:ext cx="3938926" cy="646331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  <a:latin typeface="Segoe Print" panose="02000800000000000000" pitchFamily="2" charset="0"/>
                <a:ea typeface="Ayuthaya" pitchFamily="2" charset="-34"/>
                <a:cs typeface="Ayuthaya" pitchFamily="2" charset="-34"/>
              </a:rPr>
              <a:t>Rhaid</a:t>
            </a:r>
            <a:r>
              <a:rPr lang="en-US" sz="3600" b="1" dirty="0">
                <a:solidFill>
                  <a:schemeClr val="bg1"/>
                </a:solidFill>
                <a:latin typeface="Segoe Print" panose="02000800000000000000" pitchFamily="2" charset="0"/>
                <a:ea typeface="Ayuthaya" pitchFamily="2" charset="-34"/>
                <a:cs typeface="Ayuthaya" pitchFamily="2" charset="-34"/>
              </a:rPr>
              <a:t> ….. !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AB700FE-8323-DF4D-8C0C-FF00DA04AF6C}"/>
              </a:ext>
            </a:extLst>
          </p:cNvPr>
          <p:cNvSpPr txBox="1"/>
          <p:nvPr/>
        </p:nvSpPr>
        <p:spPr>
          <a:xfrm>
            <a:off x="7002877" y="2769373"/>
            <a:ext cx="3938926" cy="646331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chemeClr val="bg1"/>
                </a:solidFill>
                <a:latin typeface="Segoe Print" panose="02000800000000000000" pitchFamily="2" charset="0"/>
                <a:ea typeface="Ayuthaya" pitchFamily="2" charset="-34"/>
                <a:cs typeface="Ayuthaya" pitchFamily="2" charset="-34"/>
              </a:rPr>
              <a:t>Dim ….. !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81E0568-E1FA-714C-A1CD-12ABCDB2B3E7}"/>
              </a:ext>
            </a:extLst>
          </p:cNvPr>
          <p:cNvSpPr txBox="1"/>
          <p:nvPr/>
        </p:nvSpPr>
        <p:spPr>
          <a:xfrm>
            <a:off x="328274" y="3847309"/>
            <a:ext cx="3938926" cy="646331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chemeClr val="bg1"/>
                </a:solidFill>
                <a:latin typeface="Segoe Print" panose="02000800000000000000" pitchFamily="2" charset="0"/>
                <a:ea typeface="Ayuthaya" pitchFamily="2" charset="-34"/>
                <a:cs typeface="Ayuthaya" pitchFamily="2" charset="-34"/>
              </a:rPr>
              <a:t>Paid </a:t>
            </a:r>
            <a:r>
              <a:rPr lang="en-US" sz="3600" b="1" dirty="0" err="1">
                <a:solidFill>
                  <a:schemeClr val="bg1"/>
                </a:solidFill>
                <a:latin typeface="Segoe Print" panose="02000800000000000000" pitchFamily="2" charset="0"/>
                <a:ea typeface="Ayuthaya" pitchFamily="2" charset="-34"/>
                <a:cs typeface="Ayuthaya" pitchFamily="2" charset="-34"/>
              </a:rPr>
              <a:t>â</a:t>
            </a:r>
            <a:r>
              <a:rPr lang="en-US" sz="3600" b="1" dirty="0">
                <a:solidFill>
                  <a:schemeClr val="bg1"/>
                </a:solidFill>
                <a:latin typeface="Segoe Print" panose="02000800000000000000" pitchFamily="2" charset="0"/>
                <a:ea typeface="Ayuthaya" pitchFamily="2" charset="-34"/>
                <a:cs typeface="Ayuthaya" pitchFamily="2" charset="-34"/>
              </a:rPr>
              <a:t> ….. !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CC05F7B-B3D7-6642-B461-FE3D3A35353F}"/>
              </a:ext>
            </a:extLst>
          </p:cNvPr>
          <p:cNvSpPr txBox="1"/>
          <p:nvPr/>
        </p:nvSpPr>
        <p:spPr>
          <a:xfrm>
            <a:off x="7962128" y="4004343"/>
            <a:ext cx="3938926" cy="646331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  <a:latin typeface="Segoe Print" panose="02000800000000000000" pitchFamily="2" charset="0"/>
                <a:ea typeface="Ayuthaya" pitchFamily="2" charset="-34"/>
                <a:cs typeface="Ayuthaya" pitchFamily="2" charset="-34"/>
              </a:rPr>
              <a:t>Peidiwch</a:t>
            </a:r>
            <a:r>
              <a:rPr lang="en-US" sz="3600" b="1" dirty="0">
                <a:solidFill>
                  <a:schemeClr val="bg1"/>
                </a:solidFill>
                <a:latin typeface="Segoe Print" panose="02000800000000000000" pitchFamily="2" charset="0"/>
                <a:ea typeface="Ayuthaya" pitchFamily="2" charset="-34"/>
                <a:cs typeface="Ayuthaya" pitchFamily="2" charset="-34"/>
              </a:rPr>
              <a:t> </a:t>
            </a:r>
            <a:r>
              <a:rPr lang="en-US" sz="3600" b="1" dirty="0" err="1">
                <a:solidFill>
                  <a:schemeClr val="bg1"/>
                </a:solidFill>
                <a:latin typeface="Segoe Print" panose="02000800000000000000" pitchFamily="2" charset="0"/>
                <a:ea typeface="Ayuthaya" pitchFamily="2" charset="-34"/>
                <a:cs typeface="Ayuthaya" pitchFamily="2" charset="-34"/>
              </a:rPr>
              <a:t>â</a:t>
            </a:r>
            <a:r>
              <a:rPr lang="en-US" sz="3600" b="1" dirty="0">
                <a:solidFill>
                  <a:schemeClr val="bg1"/>
                </a:solidFill>
                <a:latin typeface="Segoe Print" panose="02000800000000000000" pitchFamily="2" charset="0"/>
                <a:ea typeface="Ayuthaya" pitchFamily="2" charset="-34"/>
                <a:cs typeface="Ayuthaya" pitchFamily="2" charset="-34"/>
              </a:rPr>
              <a:t> ….. !</a:t>
            </a:r>
          </a:p>
        </p:txBody>
      </p:sp>
    </p:spTree>
    <p:extLst>
      <p:ext uri="{BB962C8B-B14F-4D97-AF65-F5344CB8AC3E}">
        <p14:creationId xmlns:p14="http://schemas.microsoft.com/office/powerpoint/2010/main" val="3611049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3" grpId="0" animBg="1"/>
      <p:bldP spid="16" grpId="0" animBg="1"/>
      <p:bldP spid="1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DB3170D-0798-0446-8C0D-9758BB8F24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4E5BCAB9-51A0-AD4D-B4FC-4845A0E70F21}"/>
              </a:ext>
            </a:extLst>
          </p:cNvPr>
          <p:cNvSpPr txBox="1">
            <a:spLocks/>
          </p:cNvSpPr>
          <p:nvPr/>
        </p:nvSpPr>
        <p:spPr>
          <a:xfrm>
            <a:off x="209862" y="271042"/>
            <a:ext cx="11527436" cy="693054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 fontScale="9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b="1">
                <a:solidFill>
                  <a:schemeClr val="bg1"/>
                </a:solidFill>
                <a:latin typeface="Segoe Print"/>
              </a:rPr>
              <a:t>Amser cofrestru             Registration time</a:t>
            </a:r>
            <a:r>
              <a:rPr lang="en-US" b="1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004D4A2-6F4E-914C-8B40-94EC0C311BD9}"/>
              </a:ext>
            </a:extLst>
          </p:cNvPr>
          <p:cNvSpPr txBox="1"/>
          <p:nvPr/>
        </p:nvSpPr>
        <p:spPr>
          <a:xfrm>
            <a:off x="2082017" y="1274164"/>
            <a:ext cx="8859786" cy="584775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Ydych</a:t>
            </a:r>
            <a:r>
              <a:rPr lang="en-US" sz="3200" b="1" dirty="0"/>
              <a:t> </a:t>
            </a:r>
            <a:r>
              <a:rPr lang="en-US" sz="3200" b="1" dirty="0" err="1"/>
              <a:t>chi’n</a:t>
            </a:r>
            <a:r>
              <a:rPr lang="en-US" sz="3200" b="1" dirty="0"/>
              <a:t> </a:t>
            </a:r>
            <a:r>
              <a:rPr lang="en-US" sz="3200" b="1" dirty="0" err="1"/>
              <a:t>cofio</a:t>
            </a:r>
            <a:r>
              <a:rPr lang="en-US" sz="3200" b="1" dirty="0"/>
              <a:t>?      Do you remember?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DFEFBBA-5C00-B845-8EE0-986B073B7E3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71" t="13326"/>
          <a:stretch/>
        </p:blipFill>
        <p:spPr>
          <a:xfrm>
            <a:off x="4281055" y="2169007"/>
            <a:ext cx="3076347" cy="273394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77A886D-8851-9845-B1AB-2D5AAABE01C0}"/>
              </a:ext>
            </a:extLst>
          </p:cNvPr>
          <p:cNvSpPr txBox="1"/>
          <p:nvPr/>
        </p:nvSpPr>
        <p:spPr>
          <a:xfrm>
            <a:off x="299328" y="2596116"/>
            <a:ext cx="3080825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No talking!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56BD82A-E047-764E-9080-E97BE2C8CD02}"/>
              </a:ext>
            </a:extLst>
          </p:cNvPr>
          <p:cNvSpPr txBox="1"/>
          <p:nvPr/>
        </p:nvSpPr>
        <p:spPr>
          <a:xfrm>
            <a:off x="7574199" y="4386421"/>
            <a:ext cx="4163098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Don’t talk, boys!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EC2A895-91D7-5E49-A46A-08D3BEE60DBE}"/>
              </a:ext>
            </a:extLst>
          </p:cNvPr>
          <p:cNvSpPr txBox="1"/>
          <p:nvPr/>
        </p:nvSpPr>
        <p:spPr>
          <a:xfrm>
            <a:off x="7574201" y="2596116"/>
            <a:ext cx="4374992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You must listen!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9126358-9FF0-B740-B3D2-5D0CD81633B9}"/>
              </a:ext>
            </a:extLst>
          </p:cNvPr>
          <p:cNvSpPr txBox="1"/>
          <p:nvPr/>
        </p:nvSpPr>
        <p:spPr>
          <a:xfrm>
            <a:off x="7971946" y="5236993"/>
            <a:ext cx="3367603" cy="369332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Peidiwch</a:t>
            </a:r>
            <a:r>
              <a:rPr lang="en-US" b="1" dirty="0"/>
              <a:t> </a:t>
            </a:r>
            <a:r>
              <a:rPr lang="en-US" b="1" dirty="0" err="1"/>
              <a:t>â</a:t>
            </a:r>
            <a:r>
              <a:rPr lang="en-US" b="1" dirty="0"/>
              <a:t> </a:t>
            </a:r>
            <a:r>
              <a:rPr lang="en-US" b="1" dirty="0" err="1"/>
              <a:t>siarad</a:t>
            </a:r>
            <a:r>
              <a:rPr lang="en-US" b="1" dirty="0"/>
              <a:t>, </a:t>
            </a:r>
            <a:r>
              <a:rPr lang="en-US" b="1" dirty="0" err="1"/>
              <a:t>fechgyn</a:t>
            </a:r>
            <a:r>
              <a:rPr lang="en-US" b="1" dirty="0"/>
              <a:t>!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E40DDB9-4541-044E-9CEA-FA10052423E1}"/>
              </a:ext>
            </a:extLst>
          </p:cNvPr>
          <p:cNvSpPr txBox="1"/>
          <p:nvPr/>
        </p:nvSpPr>
        <p:spPr>
          <a:xfrm>
            <a:off x="1884699" y="5169157"/>
            <a:ext cx="2807531" cy="369332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Paid </a:t>
            </a:r>
            <a:r>
              <a:rPr lang="en-US" b="1" dirty="0" err="1"/>
              <a:t>â</a:t>
            </a:r>
            <a:r>
              <a:rPr lang="en-US" b="1" dirty="0"/>
              <a:t> </a:t>
            </a:r>
            <a:r>
              <a:rPr lang="en-US" b="1" dirty="0" err="1"/>
              <a:t>siarad</a:t>
            </a:r>
            <a:r>
              <a:rPr lang="en-US" b="1" dirty="0"/>
              <a:t>, Nia!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68373FA-4E5E-134A-A3E5-4442F1D68C19}"/>
              </a:ext>
            </a:extLst>
          </p:cNvPr>
          <p:cNvSpPr txBox="1"/>
          <p:nvPr/>
        </p:nvSpPr>
        <p:spPr>
          <a:xfrm>
            <a:off x="8379025" y="3320406"/>
            <a:ext cx="2683498" cy="369331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Rhaid</a:t>
            </a:r>
            <a:r>
              <a:rPr lang="en-US" b="1" dirty="0"/>
              <a:t> </a:t>
            </a:r>
            <a:r>
              <a:rPr lang="en-US" b="1" dirty="0" err="1"/>
              <a:t>gwrando</a:t>
            </a:r>
            <a:r>
              <a:rPr lang="en-US" b="1" dirty="0"/>
              <a:t>!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4060AF4-2E04-F548-85FA-1C801F94E847}"/>
              </a:ext>
            </a:extLst>
          </p:cNvPr>
          <p:cNvSpPr txBox="1"/>
          <p:nvPr/>
        </p:nvSpPr>
        <p:spPr>
          <a:xfrm>
            <a:off x="1007403" y="3320405"/>
            <a:ext cx="1754593" cy="369332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Dim </a:t>
            </a:r>
            <a:r>
              <a:rPr lang="en-US" b="1" dirty="0" err="1"/>
              <a:t>siarad</a:t>
            </a:r>
            <a:r>
              <a:rPr lang="en-US" b="1" dirty="0"/>
              <a:t>!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D88521E-F9FA-8A4B-8D36-51216B523A09}"/>
              </a:ext>
            </a:extLst>
          </p:cNvPr>
          <p:cNvSpPr txBox="1"/>
          <p:nvPr/>
        </p:nvSpPr>
        <p:spPr>
          <a:xfrm>
            <a:off x="983431" y="4450993"/>
            <a:ext cx="3080825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Don’t talk, Nia! </a:t>
            </a:r>
          </a:p>
        </p:txBody>
      </p:sp>
    </p:spTree>
    <p:extLst>
      <p:ext uri="{BB962C8B-B14F-4D97-AF65-F5344CB8AC3E}">
        <p14:creationId xmlns:p14="http://schemas.microsoft.com/office/powerpoint/2010/main" val="2864225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8" grpId="0" animBg="1"/>
      <p:bldP spid="9" grpId="0" animBg="1"/>
      <p:bldP spid="15" grpId="0" animBg="1"/>
      <p:bldP spid="17" grpId="0" animBg="1"/>
      <p:bldP spid="18" grpId="0" animBg="1"/>
      <p:bldP spid="1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5956AE0-9187-6744-9A2F-7271D052FE56}"/>
              </a:ext>
            </a:extLst>
          </p:cNvPr>
          <p:cNvSpPr txBox="1"/>
          <p:nvPr/>
        </p:nvSpPr>
        <p:spPr>
          <a:xfrm>
            <a:off x="2995526" y="1585645"/>
            <a:ext cx="1869662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siarad</a:t>
            </a:r>
            <a:endParaRPr lang="en-US" sz="3200" b="1" dirty="0"/>
          </a:p>
        </p:txBody>
      </p:sp>
      <p:sp>
        <p:nvSpPr>
          <p:cNvPr id="10" name="Rectangle 2">
            <a:extLst>
              <a:ext uri="{FF2B5EF4-FFF2-40B4-BE49-F238E27FC236}">
                <a16:creationId xmlns:a16="http://schemas.microsoft.com/office/drawing/2014/main" id="{9EA3F08D-F9BD-6541-AC0C-6177D22932EF}"/>
              </a:ext>
            </a:extLst>
          </p:cNvPr>
          <p:cNvSpPr txBox="1">
            <a:spLocks noChangeArrowheads="1"/>
          </p:cNvSpPr>
          <p:nvPr/>
        </p:nvSpPr>
        <p:spPr>
          <a:xfrm>
            <a:off x="232756" y="146372"/>
            <a:ext cx="11513767" cy="822641"/>
          </a:xfrm>
          <a:prstGeom prst="rect">
            <a:avLst/>
          </a:prstGeom>
          <a:solidFill>
            <a:schemeClr val="tx1"/>
          </a:solidFill>
        </p:spPr>
        <p:txBody>
          <a:bodyPr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200" b="1" dirty="0" err="1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Gorchmynion</a:t>
            </a:r>
            <a:r>
              <a:rPr lang="en-GB" altLang="en-US" sz="3200" b="1" dirty="0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 </a:t>
            </a:r>
            <a:r>
              <a:rPr lang="en-GB" altLang="en-US" sz="3200" b="1" dirty="0" err="1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lluosog</a:t>
            </a:r>
            <a:r>
              <a:rPr lang="en-GB" altLang="en-US" sz="3200" b="1" dirty="0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        plural Commands</a:t>
            </a:r>
            <a:endParaRPr lang="en-US" altLang="en-US" sz="3200" b="1" dirty="0">
              <a:solidFill>
                <a:schemeClr val="bg1"/>
              </a:solidFill>
              <a:latin typeface="Segoe Print" panose="02000800000000000000" pitchFamily="2" charset="0"/>
              <a:ea typeface="ＭＳ Ｐゴシック" charset="-128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40006A7C-D4DD-1C42-92CD-90C85DEFA5D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9097"/>
          <a:stretch/>
        </p:blipFill>
        <p:spPr>
          <a:xfrm>
            <a:off x="523501" y="1136557"/>
            <a:ext cx="2229454" cy="1458569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A3A4765F-7BD5-1D41-AC44-C80F91C96D60}"/>
              </a:ext>
            </a:extLst>
          </p:cNvPr>
          <p:cNvSpPr txBox="1"/>
          <p:nvPr/>
        </p:nvSpPr>
        <p:spPr>
          <a:xfrm>
            <a:off x="5179340" y="1575487"/>
            <a:ext cx="81723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+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4174AAF-B6A9-924B-8F0E-29DBBCB0687C}"/>
              </a:ext>
            </a:extLst>
          </p:cNvPr>
          <p:cNvSpPr txBox="1"/>
          <p:nvPr/>
        </p:nvSpPr>
        <p:spPr>
          <a:xfrm>
            <a:off x="6329830" y="1575487"/>
            <a:ext cx="1869662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-</a:t>
            </a:r>
            <a:r>
              <a:rPr lang="en-US" sz="3200" b="1" dirty="0" err="1"/>
              <a:t>wch</a:t>
            </a:r>
            <a:endParaRPr lang="en-US" sz="3200" b="1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17A9FAF-1CEE-4F4F-B1C1-7E9B62F99724}"/>
              </a:ext>
            </a:extLst>
          </p:cNvPr>
          <p:cNvSpPr txBox="1"/>
          <p:nvPr/>
        </p:nvSpPr>
        <p:spPr>
          <a:xfrm>
            <a:off x="9684722" y="1611301"/>
            <a:ext cx="2242487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siaradwch</a:t>
            </a:r>
            <a:endParaRPr lang="en-US" sz="3200" b="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F1D7B15-3F5F-C841-A05B-433A9FCD5402}"/>
              </a:ext>
            </a:extLst>
          </p:cNvPr>
          <p:cNvSpPr txBox="1"/>
          <p:nvPr/>
        </p:nvSpPr>
        <p:spPr>
          <a:xfrm>
            <a:off x="8513644" y="1575487"/>
            <a:ext cx="81723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=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9F83C2B1-E9E1-FB4E-BF9E-31E4AFB2D9F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429428"/>
            <a:ext cx="2766236" cy="428572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C9C53CE5-67D5-5749-9FF3-61F75A83482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11551"/>
          <a:stretch/>
        </p:blipFill>
        <p:spPr>
          <a:xfrm>
            <a:off x="523500" y="4298741"/>
            <a:ext cx="2186491" cy="1429403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295E67E2-AF91-BB4C-A825-1A05A825D101}"/>
              </a:ext>
            </a:extLst>
          </p:cNvPr>
          <p:cNvSpPr txBox="1"/>
          <p:nvPr/>
        </p:nvSpPr>
        <p:spPr>
          <a:xfrm>
            <a:off x="2995526" y="3097334"/>
            <a:ext cx="1869662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edrych</a:t>
            </a:r>
            <a:endParaRPr lang="en-US" sz="3200" b="1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7C710388-FDDC-084B-BEB8-FE5E3EB84C5C}"/>
              </a:ext>
            </a:extLst>
          </p:cNvPr>
          <p:cNvSpPr txBox="1"/>
          <p:nvPr/>
        </p:nvSpPr>
        <p:spPr>
          <a:xfrm>
            <a:off x="2995526" y="4721054"/>
            <a:ext cx="1869662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darllen</a:t>
            </a:r>
            <a:endParaRPr lang="en-US" sz="3200" b="1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27C47AD8-C977-F14E-8B50-123277A7CE0E}"/>
              </a:ext>
            </a:extLst>
          </p:cNvPr>
          <p:cNvSpPr txBox="1"/>
          <p:nvPr/>
        </p:nvSpPr>
        <p:spPr>
          <a:xfrm>
            <a:off x="5233128" y="4721054"/>
            <a:ext cx="81723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+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DB1DE440-C98F-E44D-B5EC-277287D49272}"/>
              </a:ext>
            </a:extLst>
          </p:cNvPr>
          <p:cNvSpPr txBox="1"/>
          <p:nvPr/>
        </p:nvSpPr>
        <p:spPr>
          <a:xfrm>
            <a:off x="5192093" y="3097334"/>
            <a:ext cx="81723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+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FE4AA828-1425-FF47-AF4B-7739A4F3C678}"/>
              </a:ext>
            </a:extLst>
          </p:cNvPr>
          <p:cNvSpPr txBox="1"/>
          <p:nvPr/>
        </p:nvSpPr>
        <p:spPr>
          <a:xfrm>
            <a:off x="6368121" y="4728629"/>
            <a:ext cx="1869662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-</a:t>
            </a:r>
            <a:r>
              <a:rPr lang="en-US" sz="3200" b="1" dirty="0" err="1"/>
              <a:t>wch</a:t>
            </a:r>
            <a:endParaRPr lang="en-US" sz="3200" b="1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B0627069-6492-7E43-BA61-6D83B7751493}"/>
              </a:ext>
            </a:extLst>
          </p:cNvPr>
          <p:cNvSpPr txBox="1"/>
          <p:nvPr/>
        </p:nvSpPr>
        <p:spPr>
          <a:xfrm>
            <a:off x="6368121" y="3114445"/>
            <a:ext cx="1869662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-</a:t>
            </a:r>
            <a:r>
              <a:rPr lang="en-US" sz="3200" b="1" dirty="0" err="1"/>
              <a:t>wch</a:t>
            </a:r>
            <a:endParaRPr lang="en-US" sz="3200" b="1" dirty="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A764090B-244C-BF48-A46A-59C443353819}"/>
              </a:ext>
            </a:extLst>
          </p:cNvPr>
          <p:cNvSpPr txBox="1"/>
          <p:nvPr/>
        </p:nvSpPr>
        <p:spPr>
          <a:xfrm>
            <a:off x="8552634" y="4721053"/>
            <a:ext cx="81723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=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9AFA7FE6-902C-0841-944E-3BE5EEAA4943}"/>
              </a:ext>
            </a:extLst>
          </p:cNvPr>
          <p:cNvSpPr txBox="1"/>
          <p:nvPr/>
        </p:nvSpPr>
        <p:spPr>
          <a:xfrm>
            <a:off x="8552634" y="3122522"/>
            <a:ext cx="81723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=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4D782283-C8EB-904C-971B-9D86EAD0197D}"/>
              </a:ext>
            </a:extLst>
          </p:cNvPr>
          <p:cNvSpPr txBox="1"/>
          <p:nvPr/>
        </p:nvSpPr>
        <p:spPr>
          <a:xfrm>
            <a:off x="9684722" y="3127498"/>
            <a:ext cx="2507277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edrychwch</a:t>
            </a:r>
            <a:endParaRPr lang="en-US" sz="3200" b="1" dirty="0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9F0AEAC5-6291-DF48-9A71-EF33AA8FEE6E}"/>
              </a:ext>
            </a:extLst>
          </p:cNvPr>
          <p:cNvSpPr txBox="1"/>
          <p:nvPr/>
        </p:nvSpPr>
        <p:spPr>
          <a:xfrm>
            <a:off x="9737811" y="4728628"/>
            <a:ext cx="2454187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darllenwch</a:t>
            </a:r>
            <a:endParaRPr lang="en-US" sz="3200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7F2745B-1089-FC4A-896B-B3C0335602A0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0006" t="24220" r="9583" b="16462"/>
          <a:stretch/>
        </p:blipFill>
        <p:spPr>
          <a:xfrm>
            <a:off x="491259" y="2674660"/>
            <a:ext cx="2246973" cy="1246412"/>
          </a:xfrm>
          <a:prstGeom prst="rect">
            <a:avLst/>
          </a:prstGeom>
        </p:spPr>
      </p:pic>
      <p:sp>
        <p:nvSpPr>
          <p:cNvPr id="34" name="Rounded Rectangle 33">
            <a:extLst>
              <a:ext uri="{FF2B5EF4-FFF2-40B4-BE49-F238E27FC236}">
                <a16:creationId xmlns:a16="http://schemas.microsoft.com/office/drawing/2014/main" id="{18A232D0-5392-1548-B83E-EAA2BF713CFE}"/>
              </a:ext>
            </a:extLst>
          </p:cNvPr>
          <p:cNvSpPr/>
          <p:nvPr/>
        </p:nvSpPr>
        <p:spPr>
          <a:xfrm>
            <a:off x="4772042" y="5610562"/>
            <a:ext cx="4912681" cy="1151467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733" b="1" dirty="0">
                <a:solidFill>
                  <a:schemeClr val="tx1"/>
                </a:solidFill>
                <a:latin typeface="Segoe Print" panose="02000800000000000000" pitchFamily="2" charset="0"/>
              </a:rPr>
              <a:t>-</a:t>
            </a:r>
            <a:r>
              <a:rPr lang="cy-GB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wch </a:t>
            </a:r>
          </a:p>
          <a:p>
            <a:pPr algn="ctr"/>
            <a:r>
              <a:rPr lang="cy-GB" sz="2000" dirty="0">
                <a:solidFill>
                  <a:schemeClr val="tx1"/>
                </a:solidFill>
                <a:latin typeface="Segoe Print" panose="02000800000000000000" pitchFamily="2" charset="0"/>
              </a:rPr>
              <a:t>= plural command in the classroom </a:t>
            </a:r>
            <a:r>
              <a:rPr lang="cy-GB" sz="2000" dirty="0">
                <a:solidFill>
                  <a:schemeClr val="tx1"/>
                </a:solidFill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29709349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5956AE0-9187-6744-9A2F-7271D052FE56}"/>
              </a:ext>
            </a:extLst>
          </p:cNvPr>
          <p:cNvSpPr txBox="1"/>
          <p:nvPr/>
        </p:nvSpPr>
        <p:spPr>
          <a:xfrm>
            <a:off x="2995526" y="1585645"/>
            <a:ext cx="1869662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siarad</a:t>
            </a:r>
            <a:endParaRPr lang="en-US" sz="3200" b="1" dirty="0"/>
          </a:p>
        </p:txBody>
      </p:sp>
      <p:sp>
        <p:nvSpPr>
          <p:cNvPr id="10" name="Rectangle 2">
            <a:extLst>
              <a:ext uri="{FF2B5EF4-FFF2-40B4-BE49-F238E27FC236}">
                <a16:creationId xmlns:a16="http://schemas.microsoft.com/office/drawing/2014/main" id="{9EA3F08D-F9BD-6541-AC0C-6177D22932EF}"/>
              </a:ext>
            </a:extLst>
          </p:cNvPr>
          <p:cNvSpPr txBox="1">
            <a:spLocks noChangeArrowheads="1"/>
          </p:cNvSpPr>
          <p:nvPr/>
        </p:nvSpPr>
        <p:spPr>
          <a:xfrm>
            <a:off x="232756" y="146372"/>
            <a:ext cx="11513767" cy="822641"/>
          </a:xfrm>
          <a:prstGeom prst="rect">
            <a:avLst/>
          </a:prstGeom>
          <a:solidFill>
            <a:schemeClr val="tx1"/>
          </a:solidFill>
        </p:spPr>
        <p:txBody>
          <a:bodyPr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200" b="1" dirty="0" err="1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Gorchmynion</a:t>
            </a:r>
            <a:r>
              <a:rPr lang="en-GB" altLang="en-US" sz="3200" b="1" dirty="0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 </a:t>
            </a:r>
            <a:r>
              <a:rPr lang="en-GB" altLang="en-US" sz="3200" b="1" dirty="0" err="1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unigol</a:t>
            </a:r>
            <a:r>
              <a:rPr lang="en-GB" altLang="en-US" sz="3200" b="1" dirty="0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       </a:t>
            </a:r>
            <a:r>
              <a:rPr lang="en-GB" altLang="en-US" sz="3200" b="1" dirty="0" err="1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singualr</a:t>
            </a:r>
            <a:r>
              <a:rPr lang="en-GB" altLang="en-US" sz="3200" b="1" dirty="0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 Commands</a:t>
            </a:r>
            <a:endParaRPr lang="en-US" altLang="en-US" sz="3200" b="1" dirty="0">
              <a:solidFill>
                <a:schemeClr val="bg1"/>
              </a:solidFill>
              <a:latin typeface="Segoe Print" panose="02000800000000000000" pitchFamily="2" charset="0"/>
              <a:ea typeface="ＭＳ Ｐゴシック" charset="-128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3A4765F-7BD5-1D41-AC44-C80F91C96D60}"/>
              </a:ext>
            </a:extLst>
          </p:cNvPr>
          <p:cNvSpPr txBox="1"/>
          <p:nvPr/>
        </p:nvSpPr>
        <p:spPr>
          <a:xfrm>
            <a:off x="5179340" y="1575487"/>
            <a:ext cx="81723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+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4174AAF-B6A9-924B-8F0E-29DBBCB0687C}"/>
              </a:ext>
            </a:extLst>
          </p:cNvPr>
          <p:cNvSpPr txBox="1"/>
          <p:nvPr/>
        </p:nvSpPr>
        <p:spPr>
          <a:xfrm>
            <a:off x="6329830" y="1575487"/>
            <a:ext cx="1869662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-a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17A9FAF-1CEE-4F4F-B1C1-7E9B62F99724}"/>
              </a:ext>
            </a:extLst>
          </p:cNvPr>
          <p:cNvSpPr txBox="1"/>
          <p:nvPr/>
        </p:nvSpPr>
        <p:spPr>
          <a:xfrm>
            <a:off x="9684723" y="1611301"/>
            <a:ext cx="218939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siarada</a:t>
            </a:r>
            <a:endParaRPr lang="en-US" sz="3200" b="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F1D7B15-3F5F-C841-A05B-433A9FCD5402}"/>
              </a:ext>
            </a:extLst>
          </p:cNvPr>
          <p:cNvSpPr txBox="1"/>
          <p:nvPr/>
        </p:nvSpPr>
        <p:spPr>
          <a:xfrm>
            <a:off x="8513644" y="1575487"/>
            <a:ext cx="81723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=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9F83C2B1-E9E1-FB4E-BF9E-31E4AFB2D9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29428"/>
            <a:ext cx="2766236" cy="428572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506C0DF3-1AD3-A04E-A53A-95F12D8524B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7647" y="2743200"/>
            <a:ext cx="1822344" cy="1278361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295E67E2-AF91-BB4C-A825-1A05A825D101}"/>
              </a:ext>
            </a:extLst>
          </p:cNvPr>
          <p:cNvSpPr txBox="1"/>
          <p:nvPr/>
        </p:nvSpPr>
        <p:spPr>
          <a:xfrm>
            <a:off x="2995526" y="3097334"/>
            <a:ext cx="1869662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edrych</a:t>
            </a:r>
            <a:endParaRPr lang="en-US" sz="3200" b="1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7C710388-FDDC-084B-BEB8-FE5E3EB84C5C}"/>
              </a:ext>
            </a:extLst>
          </p:cNvPr>
          <p:cNvSpPr txBox="1"/>
          <p:nvPr/>
        </p:nvSpPr>
        <p:spPr>
          <a:xfrm>
            <a:off x="2995526" y="4721054"/>
            <a:ext cx="1869662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darllen</a:t>
            </a:r>
            <a:endParaRPr lang="en-US" sz="3200" b="1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27C47AD8-C977-F14E-8B50-123277A7CE0E}"/>
              </a:ext>
            </a:extLst>
          </p:cNvPr>
          <p:cNvSpPr txBox="1"/>
          <p:nvPr/>
        </p:nvSpPr>
        <p:spPr>
          <a:xfrm>
            <a:off x="5233128" y="4721054"/>
            <a:ext cx="81723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+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DB1DE440-C98F-E44D-B5EC-277287D49272}"/>
              </a:ext>
            </a:extLst>
          </p:cNvPr>
          <p:cNvSpPr txBox="1"/>
          <p:nvPr/>
        </p:nvSpPr>
        <p:spPr>
          <a:xfrm>
            <a:off x="5192093" y="3097334"/>
            <a:ext cx="81723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+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FE4AA828-1425-FF47-AF4B-7739A4F3C678}"/>
              </a:ext>
            </a:extLst>
          </p:cNvPr>
          <p:cNvSpPr txBox="1"/>
          <p:nvPr/>
        </p:nvSpPr>
        <p:spPr>
          <a:xfrm>
            <a:off x="6368121" y="4728629"/>
            <a:ext cx="1869662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-a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B0627069-6492-7E43-BA61-6D83B7751493}"/>
              </a:ext>
            </a:extLst>
          </p:cNvPr>
          <p:cNvSpPr txBox="1"/>
          <p:nvPr/>
        </p:nvSpPr>
        <p:spPr>
          <a:xfrm>
            <a:off x="6368121" y="3114445"/>
            <a:ext cx="1869662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-a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A764090B-244C-BF48-A46A-59C443353819}"/>
              </a:ext>
            </a:extLst>
          </p:cNvPr>
          <p:cNvSpPr txBox="1"/>
          <p:nvPr/>
        </p:nvSpPr>
        <p:spPr>
          <a:xfrm>
            <a:off x="8552634" y="4721053"/>
            <a:ext cx="81723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=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9AFA7FE6-902C-0841-944E-3BE5EEAA4943}"/>
              </a:ext>
            </a:extLst>
          </p:cNvPr>
          <p:cNvSpPr txBox="1"/>
          <p:nvPr/>
        </p:nvSpPr>
        <p:spPr>
          <a:xfrm>
            <a:off x="8552634" y="3122522"/>
            <a:ext cx="81723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=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4D782283-C8EB-904C-971B-9D86EAD0197D}"/>
              </a:ext>
            </a:extLst>
          </p:cNvPr>
          <p:cNvSpPr txBox="1"/>
          <p:nvPr/>
        </p:nvSpPr>
        <p:spPr>
          <a:xfrm>
            <a:off x="9684723" y="3127498"/>
            <a:ext cx="218939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edrycha</a:t>
            </a:r>
            <a:endParaRPr lang="en-US" sz="3200" b="1" dirty="0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9F0AEAC5-6291-DF48-9A71-EF33AA8FEE6E}"/>
              </a:ext>
            </a:extLst>
          </p:cNvPr>
          <p:cNvSpPr txBox="1"/>
          <p:nvPr/>
        </p:nvSpPr>
        <p:spPr>
          <a:xfrm>
            <a:off x="9737812" y="4728628"/>
            <a:ext cx="218939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darllena</a:t>
            </a:r>
            <a:endParaRPr lang="en-US" sz="3200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8D3AB2E-BC73-4445-B54D-57CF7AD96D8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647" y="1149348"/>
            <a:ext cx="1822344" cy="137029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1885B23-78A9-274E-B427-D28A7E63354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87647" y="4167603"/>
            <a:ext cx="1790124" cy="1422400"/>
          </a:xfrm>
          <a:prstGeom prst="rect">
            <a:avLst/>
          </a:prstGeom>
        </p:spPr>
      </p:pic>
      <p:sp>
        <p:nvSpPr>
          <p:cNvPr id="34" name="Rounded Rectangle 33">
            <a:extLst>
              <a:ext uri="{FF2B5EF4-FFF2-40B4-BE49-F238E27FC236}">
                <a16:creationId xmlns:a16="http://schemas.microsoft.com/office/drawing/2014/main" id="{2C9AEC87-1F00-6246-B957-668349CC5451}"/>
              </a:ext>
            </a:extLst>
          </p:cNvPr>
          <p:cNvSpPr/>
          <p:nvPr/>
        </p:nvSpPr>
        <p:spPr>
          <a:xfrm>
            <a:off x="4651591" y="5590003"/>
            <a:ext cx="5302721" cy="1151467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733" b="1" dirty="0">
                <a:solidFill>
                  <a:schemeClr val="tx1"/>
                </a:solidFill>
                <a:latin typeface="Segoe Print" panose="02000800000000000000" pitchFamily="2" charset="0"/>
              </a:rPr>
              <a:t>-</a:t>
            </a:r>
            <a:r>
              <a:rPr lang="cy-GB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a </a:t>
            </a:r>
          </a:p>
          <a:p>
            <a:pPr algn="ctr"/>
            <a:r>
              <a:rPr lang="cy-GB" sz="2000" dirty="0">
                <a:solidFill>
                  <a:schemeClr val="tx1"/>
                </a:solidFill>
                <a:latin typeface="Segoe Print" panose="02000800000000000000" pitchFamily="2" charset="0"/>
              </a:rPr>
              <a:t>= singular command in the classroom </a:t>
            </a:r>
            <a:r>
              <a:rPr lang="cy-GB" sz="2000" dirty="0">
                <a:solidFill>
                  <a:schemeClr val="tx1"/>
                </a:solidFill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27244328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54" name="Rectangle 2"/>
          <p:cNvSpPr>
            <a:spLocks noGrp="1" noChangeArrowheads="1"/>
          </p:cNvSpPr>
          <p:nvPr>
            <p:ph type="title"/>
          </p:nvPr>
        </p:nvSpPr>
        <p:spPr>
          <a:xfrm>
            <a:off x="1487837" y="146372"/>
            <a:ext cx="9159499" cy="822641"/>
          </a:xfrm>
          <a:solidFill>
            <a:schemeClr val="tx1"/>
          </a:solidFill>
        </p:spPr>
        <p:txBody>
          <a:bodyPr>
            <a:noAutofit/>
          </a:bodyPr>
          <a:lstStyle/>
          <a:p>
            <a:pPr eaLnBrk="1" hangingPunct="1"/>
            <a:r>
              <a:rPr lang="en-GB" altLang="en-US" sz="3200" b="1" dirty="0" err="1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Gorchmynion</a:t>
            </a:r>
            <a:r>
              <a:rPr lang="en-GB" altLang="en-US" sz="3200" b="1" dirty="0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        Commands</a:t>
            </a:r>
            <a:endParaRPr lang="en-US" altLang="en-US" sz="3200" b="1" dirty="0">
              <a:solidFill>
                <a:schemeClr val="bg1"/>
              </a:solidFill>
              <a:latin typeface="Segoe Print" panose="02000800000000000000" pitchFamily="2" charset="0"/>
              <a:ea typeface="ＭＳ Ｐゴシック" charset="-128"/>
            </a:endParaRPr>
          </a:p>
        </p:txBody>
      </p:sp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C67F73FD-93C5-1141-B540-70994774743F}"/>
              </a:ext>
            </a:extLst>
          </p:cNvPr>
          <p:cNvSpPr/>
          <p:nvPr/>
        </p:nvSpPr>
        <p:spPr>
          <a:xfrm>
            <a:off x="232756" y="5392198"/>
            <a:ext cx="4912681" cy="1151467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733" b="1" dirty="0">
                <a:solidFill>
                  <a:schemeClr val="tx1"/>
                </a:solidFill>
                <a:latin typeface="Segoe Print" panose="02000800000000000000" pitchFamily="2" charset="0"/>
              </a:rPr>
              <a:t>-</a:t>
            </a:r>
            <a:r>
              <a:rPr lang="cy-GB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wch </a:t>
            </a:r>
          </a:p>
          <a:p>
            <a:pPr algn="ctr"/>
            <a:r>
              <a:rPr lang="cy-GB" sz="2000" dirty="0">
                <a:solidFill>
                  <a:schemeClr val="tx1"/>
                </a:solidFill>
                <a:latin typeface="Segoe Print" panose="02000800000000000000" pitchFamily="2" charset="0"/>
              </a:rPr>
              <a:t>= plural command in the classroom </a:t>
            </a:r>
            <a:r>
              <a:rPr lang="cy-GB" sz="2000" dirty="0">
                <a:solidFill>
                  <a:schemeClr val="tx1"/>
                </a:solidFill>
              </a:rPr>
              <a:t>  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1D23A63-230D-5242-9548-545F48051751}"/>
              </a:ext>
            </a:extLst>
          </p:cNvPr>
          <p:cNvSpPr/>
          <p:nvPr/>
        </p:nvSpPr>
        <p:spPr>
          <a:xfrm>
            <a:off x="394461" y="1277568"/>
            <a:ext cx="11554732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600" b="1" dirty="0"/>
              <a:t>Sometimes we drop letters from the verb-noun before adding the ending:</a:t>
            </a:r>
          </a:p>
          <a:p>
            <a:r>
              <a:rPr lang="en-US" sz="3600" b="1" dirty="0"/>
              <a:t>	</a:t>
            </a:r>
            <a:r>
              <a:rPr lang="en-US" sz="3600" b="1" dirty="0" err="1"/>
              <a:t>Cerdd</a:t>
            </a:r>
            <a:r>
              <a:rPr lang="en-US" sz="3600" b="1" strike="sngStrike" dirty="0" err="1">
                <a:solidFill>
                  <a:srgbClr val="FF0000"/>
                </a:solidFill>
              </a:rPr>
              <a:t>ed</a:t>
            </a:r>
            <a:r>
              <a:rPr lang="en-US" sz="3600" b="1" dirty="0"/>
              <a:t>: 	            </a:t>
            </a:r>
            <a:r>
              <a:rPr lang="en-US" sz="3600" b="1" dirty="0" err="1"/>
              <a:t>Cerddwch</a:t>
            </a:r>
            <a:r>
              <a:rPr lang="en-US" sz="3600" b="1" dirty="0"/>
              <a:t>!	          </a:t>
            </a:r>
            <a:r>
              <a:rPr lang="en-US" sz="3600" b="1" dirty="0" err="1"/>
              <a:t>Cerdda</a:t>
            </a:r>
            <a:r>
              <a:rPr lang="en-US" sz="3600" b="1" dirty="0"/>
              <a:t>!</a:t>
            </a:r>
          </a:p>
          <a:p>
            <a:endParaRPr lang="en-US" sz="3600" b="1" dirty="0"/>
          </a:p>
          <a:p>
            <a:r>
              <a:rPr lang="en-US" sz="3600" b="1" dirty="0"/>
              <a:t>	</a:t>
            </a:r>
            <a:r>
              <a:rPr lang="en-US" sz="3600" b="1" dirty="0" err="1"/>
              <a:t>Rhed</a:t>
            </a:r>
            <a:r>
              <a:rPr lang="en-US" sz="3600" b="1" strike="sngStrike" dirty="0" err="1">
                <a:solidFill>
                  <a:srgbClr val="FF0000"/>
                </a:solidFill>
              </a:rPr>
              <a:t>eg</a:t>
            </a:r>
            <a:r>
              <a:rPr lang="en-US" sz="3600" b="1" dirty="0">
                <a:solidFill>
                  <a:srgbClr val="FF0000"/>
                </a:solidFill>
              </a:rPr>
              <a:t>:		     </a:t>
            </a:r>
            <a:r>
              <a:rPr lang="en-US" sz="3600" b="1" dirty="0" err="1"/>
              <a:t>Rhedwch</a:t>
            </a:r>
            <a:r>
              <a:rPr lang="en-US" sz="3600" b="1" dirty="0"/>
              <a:t>!             </a:t>
            </a:r>
            <a:r>
              <a:rPr lang="en-US" sz="3600" b="1" dirty="0" err="1"/>
              <a:t>Rheda</a:t>
            </a:r>
            <a:r>
              <a:rPr lang="en-US" sz="3600" b="1" dirty="0"/>
              <a:t>!</a:t>
            </a:r>
          </a:p>
          <a:p>
            <a:endParaRPr lang="en-US" sz="3600" b="1" dirty="0"/>
          </a:p>
          <a:p>
            <a:r>
              <a:rPr lang="en-US" sz="3600" b="1" dirty="0"/>
              <a:t>	</a:t>
            </a:r>
            <a:r>
              <a:rPr lang="en-US" sz="3600" b="1" dirty="0" err="1"/>
              <a:t>Can</a:t>
            </a:r>
            <a:r>
              <a:rPr lang="en-US" sz="3600" b="1" strike="sngStrike" dirty="0" err="1">
                <a:solidFill>
                  <a:srgbClr val="FF0000"/>
                </a:solidFill>
              </a:rPr>
              <a:t>u</a:t>
            </a:r>
            <a:r>
              <a:rPr lang="en-US" sz="3600" b="1" dirty="0"/>
              <a:t>:		     </a:t>
            </a:r>
            <a:r>
              <a:rPr lang="en-US" sz="3600" b="1" dirty="0" err="1"/>
              <a:t>Canwch</a:t>
            </a:r>
            <a:r>
              <a:rPr lang="en-US" sz="3600" b="1" dirty="0"/>
              <a:t>!   		   Cana!</a:t>
            </a:r>
          </a:p>
          <a:p>
            <a:endParaRPr lang="en-US" sz="3600" b="1" dirty="0"/>
          </a:p>
          <a:p>
            <a:r>
              <a:rPr lang="en-US" sz="3600" b="1" dirty="0"/>
              <a:t>       </a:t>
            </a:r>
          </a:p>
          <a:p>
            <a:pPr algn="ctr"/>
            <a:endParaRPr lang="en-US" sz="3600" b="1" dirty="0"/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D6DE2011-5336-FA43-8248-ABC716D4A45B}"/>
              </a:ext>
            </a:extLst>
          </p:cNvPr>
          <p:cNvSpPr/>
          <p:nvPr/>
        </p:nvSpPr>
        <p:spPr>
          <a:xfrm>
            <a:off x="6646472" y="5392198"/>
            <a:ext cx="5302721" cy="1151467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733" b="1" dirty="0">
                <a:solidFill>
                  <a:schemeClr val="tx1"/>
                </a:solidFill>
                <a:latin typeface="Segoe Print" panose="02000800000000000000" pitchFamily="2" charset="0"/>
              </a:rPr>
              <a:t>-</a:t>
            </a:r>
            <a:r>
              <a:rPr lang="cy-GB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a </a:t>
            </a:r>
          </a:p>
          <a:p>
            <a:pPr algn="ctr"/>
            <a:r>
              <a:rPr lang="cy-GB" sz="2000" dirty="0">
                <a:solidFill>
                  <a:schemeClr val="tx1"/>
                </a:solidFill>
                <a:latin typeface="Segoe Print" panose="02000800000000000000" pitchFamily="2" charset="0"/>
              </a:rPr>
              <a:t>= singular command in the classroom </a:t>
            </a:r>
            <a:r>
              <a:rPr lang="cy-GB" sz="2000" dirty="0">
                <a:solidFill>
                  <a:schemeClr val="tx1"/>
                </a:solidFill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483929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1259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5954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5956AE0-9187-6744-9A2F-7271D052FE56}"/>
              </a:ext>
            </a:extLst>
          </p:cNvPr>
          <p:cNvSpPr txBox="1"/>
          <p:nvPr/>
        </p:nvSpPr>
        <p:spPr>
          <a:xfrm>
            <a:off x="2864255" y="1575487"/>
            <a:ext cx="2072514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cerdd</a:t>
            </a:r>
            <a:r>
              <a:rPr lang="en-US" sz="3200" b="1" strike="sngStrike" dirty="0" err="1">
                <a:solidFill>
                  <a:srgbClr val="FF0000"/>
                </a:solidFill>
              </a:rPr>
              <a:t>ed</a:t>
            </a:r>
            <a:endParaRPr lang="en-US" sz="3200" b="1" strike="sngStrike" dirty="0">
              <a:solidFill>
                <a:srgbClr val="FF0000"/>
              </a:solidFill>
            </a:endParaRPr>
          </a:p>
        </p:txBody>
      </p:sp>
      <p:sp>
        <p:nvSpPr>
          <p:cNvPr id="10" name="Rectangle 2">
            <a:extLst>
              <a:ext uri="{FF2B5EF4-FFF2-40B4-BE49-F238E27FC236}">
                <a16:creationId xmlns:a16="http://schemas.microsoft.com/office/drawing/2014/main" id="{9EA3F08D-F9BD-6541-AC0C-6177D22932EF}"/>
              </a:ext>
            </a:extLst>
          </p:cNvPr>
          <p:cNvSpPr txBox="1">
            <a:spLocks noChangeArrowheads="1"/>
          </p:cNvSpPr>
          <p:nvPr/>
        </p:nvSpPr>
        <p:spPr>
          <a:xfrm>
            <a:off x="232756" y="146372"/>
            <a:ext cx="11513767" cy="822641"/>
          </a:xfrm>
          <a:prstGeom prst="rect">
            <a:avLst/>
          </a:prstGeom>
          <a:solidFill>
            <a:schemeClr val="tx1"/>
          </a:solidFill>
        </p:spPr>
        <p:txBody>
          <a:bodyPr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200" b="1" dirty="0" err="1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Gorchmynion</a:t>
            </a:r>
            <a:r>
              <a:rPr lang="en-GB" altLang="en-US" sz="3200" b="1" dirty="0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 </a:t>
            </a:r>
            <a:r>
              <a:rPr lang="en-GB" altLang="en-US" sz="3200" b="1" dirty="0" err="1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lluosog</a:t>
            </a:r>
            <a:r>
              <a:rPr lang="en-GB" altLang="en-US" sz="3200" b="1" dirty="0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        plural Commands</a:t>
            </a:r>
            <a:endParaRPr lang="en-US" altLang="en-US" sz="3200" b="1" dirty="0">
              <a:solidFill>
                <a:schemeClr val="bg1"/>
              </a:solidFill>
              <a:latin typeface="Segoe Print" panose="02000800000000000000" pitchFamily="2" charset="0"/>
              <a:ea typeface="ＭＳ Ｐゴシック" charset="-128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3A4765F-7BD5-1D41-AC44-C80F91C96D60}"/>
              </a:ext>
            </a:extLst>
          </p:cNvPr>
          <p:cNvSpPr txBox="1"/>
          <p:nvPr/>
        </p:nvSpPr>
        <p:spPr>
          <a:xfrm>
            <a:off x="5179340" y="1575487"/>
            <a:ext cx="81723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+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4174AAF-B6A9-924B-8F0E-29DBBCB0687C}"/>
              </a:ext>
            </a:extLst>
          </p:cNvPr>
          <p:cNvSpPr txBox="1"/>
          <p:nvPr/>
        </p:nvSpPr>
        <p:spPr>
          <a:xfrm>
            <a:off x="6329830" y="1575487"/>
            <a:ext cx="1869662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-</a:t>
            </a:r>
            <a:r>
              <a:rPr lang="en-US" sz="3200" b="1" dirty="0" err="1"/>
              <a:t>wch</a:t>
            </a:r>
            <a:endParaRPr lang="en-US" sz="3200" b="1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17A9FAF-1CEE-4F4F-B1C1-7E9B62F99724}"/>
              </a:ext>
            </a:extLst>
          </p:cNvPr>
          <p:cNvSpPr txBox="1"/>
          <p:nvPr/>
        </p:nvSpPr>
        <p:spPr>
          <a:xfrm>
            <a:off x="9684722" y="1611301"/>
            <a:ext cx="2242487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cerddwch</a:t>
            </a:r>
            <a:endParaRPr lang="en-US" sz="3200" b="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F1D7B15-3F5F-C841-A05B-433A9FCD5402}"/>
              </a:ext>
            </a:extLst>
          </p:cNvPr>
          <p:cNvSpPr txBox="1"/>
          <p:nvPr/>
        </p:nvSpPr>
        <p:spPr>
          <a:xfrm>
            <a:off x="8513644" y="1575487"/>
            <a:ext cx="81723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=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9F83C2B1-E9E1-FB4E-BF9E-31E4AFB2D9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29428"/>
            <a:ext cx="2766236" cy="428572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295E67E2-AF91-BB4C-A825-1A05A825D101}"/>
              </a:ext>
            </a:extLst>
          </p:cNvPr>
          <p:cNvSpPr txBox="1"/>
          <p:nvPr/>
        </p:nvSpPr>
        <p:spPr>
          <a:xfrm>
            <a:off x="2766236" y="3097334"/>
            <a:ext cx="2098952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rhed</a:t>
            </a:r>
            <a:r>
              <a:rPr lang="en-US" sz="3200" b="1" strike="sngStrike" dirty="0" err="1">
                <a:solidFill>
                  <a:srgbClr val="FF0000"/>
                </a:solidFill>
              </a:rPr>
              <a:t>eg</a:t>
            </a:r>
            <a:endParaRPr lang="en-US" sz="3200" b="1" strike="sngStrike" dirty="0">
              <a:solidFill>
                <a:srgbClr val="FF0000"/>
              </a:solidFill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7C710388-FDDC-084B-BEB8-FE5E3EB84C5C}"/>
              </a:ext>
            </a:extLst>
          </p:cNvPr>
          <p:cNvSpPr txBox="1"/>
          <p:nvPr/>
        </p:nvSpPr>
        <p:spPr>
          <a:xfrm>
            <a:off x="2864255" y="4721052"/>
            <a:ext cx="2000933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can</a:t>
            </a:r>
            <a:r>
              <a:rPr lang="en-US" sz="3200" b="1" strike="sngStrike" dirty="0" err="1">
                <a:solidFill>
                  <a:srgbClr val="FF0000"/>
                </a:solidFill>
              </a:rPr>
              <a:t>u</a:t>
            </a:r>
            <a:endParaRPr lang="en-US" sz="3200" b="1" strike="sngStrike" dirty="0">
              <a:solidFill>
                <a:srgbClr val="FF0000"/>
              </a:solidFill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27C47AD8-C977-F14E-8B50-123277A7CE0E}"/>
              </a:ext>
            </a:extLst>
          </p:cNvPr>
          <p:cNvSpPr txBox="1"/>
          <p:nvPr/>
        </p:nvSpPr>
        <p:spPr>
          <a:xfrm>
            <a:off x="5233128" y="4721054"/>
            <a:ext cx="81723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+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DB1DE440-C98F-E44D-B5EC-277287D49272}"/>
              </a:ext>
            </a:extLst>
          </p:cNvPr>
          <p:cNvSpPr txBox="1"/>
          <p:nvPr/>
        </p:nvSpPr>
        <p:spPr>
          <a:xfrm>
            <a:off x="5192093" y="3097334"/>
            <a:ext cx="81723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+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FE4AA828-1425-FF47-AF4B-7739A4F3C678}"/>
              </a:ext>
            </a:extLst>
          </p:cNvPr>
          <p:cNvSpPr txBox="1"/>
          <p:nvPr/>
        </p:nvSpPr>
        <p:spPr>
          <a:xfrm>
            <a:off x="6368121" y="4728629"/>
            <a:ext cx="1869662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-</a:t>
            </a:r>
            <a:r>
              <a:rPr lang="en-US" sz="3200" b="1" dirty="0" err="1"/>
              <a:t>wch</a:t>
            </a:r>
            <a:endParaRPr lang="en-US" sz="3200" b="1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B0627069-6492-7E43-BA61-6D83B7751493}"/>
              </a:ext>
            </a:extLst>
          </p:cNvPr>
          <p:cNvSpPr txBox="1"/>
          <p:nvPr/>
        </p:nvSpPr>
        <p:spPr>
          <a:xfrm>
            <a:off x="6368121" y="3114445"/>
            <a:ext cx="1869662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-</a:t>
            </a:r>
            <a:r>
              <a:rPr lang="en-US" sz="3200" b="1" dirty="0" err="1"/>
              <a:t>wch</a:t>
            </a:r>
            <a:endParaRPr lang="en-US" sz="3200" b="1" dirty="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A764090B-244C-BF48-A46A-59C443353819}"/>
              </a:ext>
            </a:extLst>
          </p:cNvPr>
          <p:cNvSpPr txBox="1"/>
          <p:nvPr/>
        </p:nvSpPr>
        <p:spPr>
          <a:xfrm>
            <a:off x="8552634" y="4721053"/>
            <a:ext cx="81723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=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9AFA7FE6-902C-0841-944E-3BE5EEAA4943}"/>
              </a:ext>
            </a:extLst>
          </p:cNvPr>
          <p:cNvSpPr txBox="1"/>
          <p:nvPr/>
        </p:nvSpPr>
        <p:spPr>
          <a:xfrm>
            <a:off x="8552634" y="3122522"/>
            <a:ext cx="81723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=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4D782283-C8EB-904C-971B-9D86EAD0197D}"/>
              </a:ext>
            </a:extLst>
          </p:cNvPr>
          <p:cNvSpPr txBox="1"/>
          <p:nvPr/>
        </p:nvSpPr>
        <p:spPr>
          <a:xfrm>
            <a:off x="9684723" y="3127498"/>
            <a:ext cx="218939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rhedwch</a:t>
            </a:r>
            <a:endParaRPr lang="en-US" sz="3200" b="1" dirty="0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9F0AEAC5-6291-DF48-9A71-EF33AA8FEE6E}"/>
              </a:ext>
            </a:extLst>
          </p:cNvPr>
          <p:cNvSpPr txBox="1"/>
          <p:nvPr/>
        </p:nvSpPr>
        <p:spPr>
          <a:xfrm>
            <a:off x="9737812" y="4728628"/>
            <a:ext cx="218939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canwch</a:t>
            </a:r>
            <a:endParaRPr lang="en-US" sz="3200" b="1" dirty="0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DB2995A4-2FF1-4341-A915-39BA9A84FC6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1868" t="7397" r="8587" b="18196"/>
          <a:stretch/>
        </p:blipFill>
        <p:spPr>
          <a:xfrm>
            <a:off x="650083" y="4325139"/>
            <a:ext cx="2214172" cy="1437426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FE564DFA-3ED3-104B-A6D6-CF41D56D0F7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0083" y="2849970"/>
            <a:ext cx="2214172" cy="127165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C03E0CA-B72A-804C-90F9-2737F60184A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7191" r="4398" b="10722"/>
          <a:stretch/>
        </p:blipFill>
        <p:spPr>
          <a:xfrm>
            <a:off x="673492" y="1419367"/>
            <a:ext cx="2151044" cy="1363897"/>
          </a:xfrm>
          <a:prstGeom prst="rect">
            <a:avLst/>
          </a:prstGeom>
        </p:spPr>
      </p:pic>
      <p:sp>
        <p:nvSpPr>
          <p:cNvPr id="34" name="Rounded Rectangle 33">
            <a:extLst>
              <a:ext uri="{FF2B5EF4-FFF2-40B4-BE49-F238E27FC236}">
                <a16:creationId xmlns:a16="http://schemas.microsoft.com/office/drawing/2014/main" id="{AA7F4F93-7645-9949-BC8B-D62BFE3CAB1A}"/>
              </a:ext>
            </a:extLst>
          </p:cNvPr>
          <p:cNvSpPr/>
          <p:nvPr/>
        </p:nvSpPr>
        <p:spPr>
          <a:xfrm>
            <a:off x="4772042" y="5685102"/>
            <a:ext cx="4912681" cy="1151467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733" b="1" dirty="0">
                <a:solidFill>
                  <a:schemeClr val="tx1"/>
                </a:solidFill>
                <a:latin typeface="Segoe Print" panose="02000800000000000000" pitchFamily="2" charset="0"/>
              </a:rPr>
              <a:t>-</a:t>
            </a:r>
            <a:r>
              <a:rPr lang="cy-GB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wch </a:t>
            </a:r>
          </a:p>
          <a:p>
            <a:pPr algn="ctr"/>
            <a:r>
              <a:rPr lang="cy-GB" sz="2000" dirty="0">
                <a:solidFill>
                  <a:schemeClr val="tx1"/>
                </a:solidFill>
                <a:latin typeface="Segoe Print" panose="02000800000000000000" pitchFamily="2" charset="0"/>
              </a:rPr>
              <a:t>= plural command in the classroom </a:t>
            </a:r>
            <a:r>
              <a:rPr lang="cy-GB" sz="2000" dirty="0">
                <a:solidFill>
                  <a:schemeClr val="tx1"/>
                </a:solidFill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3212355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5956AE0-9187-6744-9A2F-7271D052FE56}"/>
              </a:ext>
            </a:extLst>
          </p:cNvPr>
          <p:cNvSpPr txBox="1"/>
          <p:nvPr/>
        </p:nvSpPr>
        <p:spPr>
          <a:xfrm>
            <a:off x="2766236" y="1575487"/>
            <a:ext cx="2170533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cerdd</a:t>
            </a:r>
            <a:r>
              <a:rPr lang="en-US" sz="3200" b="1" strike="sngStrike" dirty="0" err="1">
                <a:solidFill>
                  <a:srgbClr val="FF0000"/>
                </a:solidFill>
              </a:rPr>
              <a:t>ed</a:t>
            </a:r>
            <a:endParaRPr lang="en-US" sz="3200" b="1" strike="sngStrike" dirty="0">
              <a:solidFill>
                <a:srgbClr val="FF0000"/>
              </a:solidFill>
            </a:endParaRPr>
          </a:p>
        </p:txBody>
      </p:sp>
      <p:sp>
        <p:nvSpPr>
          <p:cNvPr id="10" name="Rectangle 2">
            <a:extLst>
              <a:ext uri="{FF2B5EF4-FFF2-40B4-BE49-F238E27FC236}">
                <a16:creationId xmlns:a16="http://schemas.microsoft.com/office/drawing/2014/main" id="{9EA3F08D-F9BD-6541-AC0C-6177D22932EF}"/>
              </a:ext>
            </a:extLst>
          </p:cNvPr>
          <p:cNvSpPr txBox="1">
            <a:spLocks noChangeArrowheads="1"/>
          </p:cNvSpPr>
          <p:nvPr/>
        </p:nvSpPr>
        <p:spPr>
          <a:xfrm>
            <a:off x="232756" y="146372"/>
            <a:ext cx="11513767" cy="822641"/>
          </a:xfrm>
          <a:prstGeom prst="rect">
            <a:avLst/>
          </a:prstGeom>
          <a:solidFill>
            <a:schemeClr val="tx1"/>
          </a:solidFill>
        </p:spPr>
        <p:txBody>
          <a:bodyPr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200" b="1" dirty="0" err="1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Gorchmynion</a:t>
            </a:r>
            <a:r>
              <a:rPr lang="en-GB" altLang="en-US" sz="3200" b="1" dirty="0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 </a:t>
            </a:r>
            <a:r>
              <a:rPr lang="en-GB" altLang="en-US" sz="3200" b="1" dirty="0" err="1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unigol</a:t>
            </a:r>
            <a:r>
              <a:rPr lang="en-GB" altLang="en-US" sz="3200" b="1" dirty="0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       singular Commands</a:t>
            </a:r>
            <a:endParaRPr lang="en-US" altLang="en-US" sz="3200" b="1" dirty="0">
              <a:solidFill>
                <a:schemeClr val="bg1"/>
              </a:solidFill>
              <a:latin typeface="Segoe Print" panose="02000800000000000000" pitchFamily="2" charset="0"/>
              <a:ea typeface="ＭＳ Ｐゴシック" charset="-128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3A4765F-7BD5-1D41-AC44-C80F91C96D60}"/>
              </a:ext>
            </a:extLst>
          </p:cNvPr>
          <p:cNvSpPr txBox="1"/>
          <p:nvPr/>
        </p:nvSpPr>
        <p:spPr>
          <a:xfrm>
            <a:off x="5179340" y="1575487"/>
            <a:ext cx="81723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+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4174AAF-B6A9-924B-8F0E-29DBBCB0687C}"/>
              </a:ext>
            </a:extLst>
          </p:cNvPr>
          <p:cNvSpPr txBox="1"/>
          <p:nvPr/>
        </p:nvSpPr>
        <p:spPr>
          <a:xfrm>
            <a:off x="6329830" y="1575487"/>
            <a:ext cx="1869662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-a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17A9FAF-1CEE-4F4F-B1C1-7E9B62F99724}"/>
              </a:ext>
            </a:extLst>
          </p:cNvPr>
          <p:cNvSpPr txBox="1"/>
          <p:nvPr/>
        </p:nvSpPr>
        <p:spPr>
          <a:xfrm>
            <a:off x="9684723" y="1611301"/>
            <a:ext cx="218939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cerdda</a:t>
            </a:r>
            <a:endParaRPr lang="en-US" sz="3200" b="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F1D7B15-3F5F-C841-A05B-433A9FCD5402}"/>
              </a:ext>
            </a:extLst>
          </p:cNvPr>
          <p:cNvSpPr txBox="1"/>
          <p:nvPr/>
        </p:nvSpPr>
        <p:spPr>
          <a:xfrm>
            <a:off x="8513644" y="1575487"/>
            <a:ext cx="81723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=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9F83C2B1-E9E1-FB4E-BF9E-31E4AFB2D9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29428"/>
            <a:ext cx="2766236" cy="428572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295E67E2-AF91-BB4C-A825-1A05A825D101}"/>
              </a:ext>
            </a:extLst>
          </p:cNvPr>
          <p:cNvSpPr txBox="1"/>
          <p:nvPr/>
        </p:nvSpPr>
        <p:spPr>
          <a:xfrm>
            <a:off x="2875419" y="3095685"/>
            <a:ext cx="1869662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rhed</a:t>
            </a:r>
            <a:r>
              <a:rPr lang="en-US" sz="3200" b="1" strike="sngStrike" dirty="0" err="1">
                <a:solidFill>
                  <a:srgbClr val="FF0000"/>
                </a:solidFill>
              </a:rPr>
              <a:t>eg</a:t>
            </a:r>
            <a:endParaRPr lang="en-US" sz="3200" b="1" strike="sngStrike" dirty="0">
              <a:solidFill>
                <a:srgbClr val="FF0000"/>
              </a:solidFill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7C710388-FDDC-084B-BEB8-FE5E3EB84C5C}"/>
              </a:ext>
            </a:extLst>
          </p:cNvPr>
          <p:cNvSpPr txBox="1"/>
          <p:nvPr/>
        </p:nvSpPr>
        <p:spPr>
          <a:xfrm>
            <a:off x="2852119" y="4714359"/>
            <a:ext cx="1869662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can</a:t>
            </a:r>
            <a:r>
              <a:rPr lang="en-US" sz="3200" b="1" strike="sngStrike" dirty="0" err="1">
                <a:solidFill>
                  <a:srgbClr val="FF0000"/>
                </a:solidFill>
              </a:rPr>
              <a:t>u</a:t>
            </a:r>
            <a:endParaRPr lang="en-US" sz="3200" b="1" strike="sngStrike" dirty="0">
              <a:solidFill>
                <a:srgbClr val="FF0000"/>
              </a:solidFill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27C47AD8-C977-F14E-8B50-123277A7CE0E}"/>
              </a:ext>
            </a:extLst>
          </p:cNvPr>
          <p:cNvSpPr txBox="1"/>
          <p:nvPr/>
        </p:nvSpPr>
        <p:spPr>
          <a:xfrm>
            <a:off x="5233128" y="4721054"/>
            <a:ext cx="81723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+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DB1DE440-C98F-E44D-B5EC-277287D49272}"/>
              </a:ext>
            </a:extLst>
          </p:cNvPr>
          <p:cNvSpPr txBox="1"/>
          <p:nvPr/>
        </p:nvSpPr>
        <p:spPr>
          <a:xfrm>
            <a:off x="5192093" y="3097334"/>
            <a:ext cx="81723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+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FE4AA828-1425-FF47-AF4B-7739A4F3C678}"/>
              </a:ext>
            </a:extLst>
          </p:cNvPr>
          <p:cNvSpPr txBox="1"/>
          <p:nvPr/>
        </p:nvSpPr>
        <p:spPr>
          <a:xfrm>
            <a:off x="6368121" y="4728629"/>
            <a:ext cx="1869662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-a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B0627069-6492-7E43-BA61-6D83B7751493}"/>
              </a:ext>
            </a:extLst>
          </p:cNvPr>
          <p:cNvSpPr txBox="1"/>
          <p:nvPr/>
        </p:nvSpPr>
        <p:spPr>
          <a:xfrm>
            <a:off x="6368121" y="3114445"/>
            <a:ext cx="1869662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-a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A764090B-244C-BF48-A46A-59C443353819}"/>
              </a:ext>
            </a:extLst>
          </p:cNvPr>
          <p:cNvSpPr txBox="1"/>
          <p:nvPr/>
        </p:nvSpPr>
        <p:spPr>
          <a:xfrm>
            <a:off x="8552634" y="4721053"/>
            <a:ext cx="81723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=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9AFA7FE6-902C-0841-944E-3BE5EEAA4943}"/>
              </a:ext>
            </a:extLst>
          </p:cNvPr>
          <p:cNvSpPr txBox="1"/>
          <p:nvPr/>
        </p:nvSpPr>
        <p:spPr>
          <a:xfrm>
            <a:off x="8552634" y="3122522"/>
            <a:ext cx="81723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=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4D782283-C8EB-904C-971B-9D86EAD0197D}"/>
              </a:ext>
            </a:extLst>
          </p:cNvPr>
          <p:cNvSpPr txBox="1"/>
          <p:nvPr/>
        </p:nvSpPr>
        <p:spPr>
          <a:xfrm>
            <a:off x="9684723" y="3127498"/>
            <a:ext cx="218939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rheda</a:t>
            </a:r>
            <a:endParaRPr lang="en-US" sz="3200" b="1" dirty="0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9F0AEAC5-6291-DF48-9A71-EF33AA8FEE6E}"/>
              </a:ext>
            </a:extLst>
          </p:cNvPr>
          <p:cNvSpPr txBox="1"/>
          <p:nvPr/>
        </p:nvSpPr>
        <p:spPr>
          <a:xfrm>
            <a:off x="9737812" y="4728628"/>
            <a:ext cx="2189398" cy="58477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cana</a:t>
            </a:r>
            <a:endParaRPr lang="en-US" sz="3200" b="1" dirty="0"/>
          </a:p>
        </p:txBody>
      </p:sp>
      <p:sp>
        <p:nvSpPr>
          <p:cNvPr id="23" name="Rounded Rectangle 22">
            <a:extLst>
              <a:ext uri="{FF2B5EF4-FFF2-40B4-BE49-F238E27FC236}">
                <a16:creationId xmlns:a16="http://schemas.microsoft.com/office/drawing/2014/main" id="{C18581FA-BD06-7940-ABC4-77AA5549A074}"/>
              </a:ext>
            </a:extLst>
          </p:cNvPr>
          <p:cNvSpPr/>
          <p:nvPr/>
        </p:nvSpPr>
        <p:spPr>
          <a:xfrm>
            <a:off x="4651591" y="5615423"/>
            <a:ext cx="5302721" cy="1151467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733" b="1" dirty="0">
                <a:solidFill>
                  <a:schemeClr val="tx1"/>
                </a:solidFill>
                <a:latin typeface="Segoe Print" panose="02000800000000000000" pitchFamily="2" charset="0"/>
              </a:rPr>
              <a:t>-</a:t>
            </a:r>
            <a:r>
              <a:rPr lang="cy-GB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a </a:t>
            </a:r>
          </a:p>
          <a:p>
            <a:pPr algn="ctr"/>
            <a:r>
              <a:rPr lang="cy-GB" sz="2000" dirty="0">
                <a:solidFill>
                  <a:schemeClr val="tx1"/>
                </a:solidFill>
                <a:latin typeface="Segoe Print" panose="02000800000000000000" pitchFamily="2" charset="0"/>
              </a:rPr>
              <a:t>= singular command in the classroom </a:t>
            </a:r>
            <a:r>
              <a:rPr lang="cy-GB" sz="2000" dirty="0">
                <a:solidFill>
                  <a:schemeClr val="tx1"/>
                </a:solidFill>
              </a:rPr>
              <a:t>  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51998FE-6CED-D543-97DA-F555757D70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06418" y="1245679"/>
            <a:ext cx="1485900" cy="13716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542E1FD-0039-F94E-A624-551580221A0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38168" y="2676873"/>
            <a:ext cx="1422400" cy="14224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FB93471-220A-784F-815F-062DBF62E9C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76079" y="4189591"/>
            <a:ext cx="1308100" cy="1536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2144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217A345-A9C7-9D44-9C86-24FF859AC762}"/>
              </a:ext>
            </a:extLst>
          </p:cNvPr>
          <p:cNvSpPr txBox="1"/>
          <p:nvPr/>
        </p:nvSpPr>
        <p:spPr>
          <a:xfrm>
            <a:off x="443900" y="149629"/>
            <a:ext cx="11351860" cy="815608"/>
          </a:xfrm>
          <a:prstGeom prst="rect">
            <a:avLst/>
          </a:prstGeom>
          <a:solidFill>
            <a:schemeClr val="tx1"/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Gorchmynion</a:t>
            </a:r>
            <a:r>
              <a:rPr lang="en-US" sz="36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36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lluosog</a:t>
            </a:r>
            <a:r>
              <a:rPr lang="en-US" sz="3600" b="1" dirty="0">
                <a:solidFill>
                  <a:schemeClr val="bg1"/>
                </a:solidFill>
                <a:latin typeface="Segoe Print" panose="02000800000000000000" pitchFamily="2" charset="0"/>
              </a:rPr>
              <a:t>         Plural Commands</a:t>
            </a:r>
          </a:p>
          <a:p>
            <a:pPr algn="ctr"/>
            <a:endParaRPr lang="en-US" sz="1100" b="1" dirty="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BBF2CDE-2BF8-1F43-8A52-089E3A5C1BC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992" t="6101" r="21193" b="5984"/>
          <a:stretch/>
        </p:blipFill>
        <p:spPr>
          <a:xfrm>
            <a:off x="630865" y="1500553"/>
            <a:ext cx="1315165" cy="168812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6819617-5CC8-7B45-A280-2169A3E9424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3281" b="13363"/>
          <a:stretch/>
        </p:blipFill>
        <p:spPr>
          <a:xfrm>
            <a:off x="2898559" y="1500553"/>
            <a:ext cx="1274857" cy="168812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FB53A29-8DEA-2F4D-86FE-C720953B1AD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67313" y="1500553"/>
            <a:ext cx="1693983" cy="1693983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DED98C62-67CE-FB45-B90B-8E3AA78D21E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7049" y="4508969"/>
            <a:ext cx="1986402" cy="164726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2F4BE92F-BF5A-D44C-ABF5-337CE1658F64}"/>
              </a:ext>
            </a:extLst>
          </p:cNvPr>
          <p:cNvSpPr txBox="1"/>
          <p:nvPr/>
        </p:nvSpPr>
        <p:spPr>
          <a:xfrm>
            <a:off x="206881" y="2590027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1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91BF5AB-F100-324D-9D31-D706C3979760}"/>
              </a:ext>
            </a:extLst>
          </p:cNvPr>
          <p:cNvSpPr txBox="1"/>
          <p:nvPr/>
        </p:nvSpPr>
        <p:spPr>
          <a:xfrm>
            <a:off x="2414000" y="2664068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2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7FBAF62-367D-1D49-A8EF-E29069D84C81}"/>
              </a:ext>
            </a:extLst>
          </p:cNvPr>
          <p:cNvSpPr txBox="1"/>
          <p:nvPr/>
        </p:nvSpPr>
        <p:spPr>
          <a:xfrm>
            <a:off x="4791838" y="2664068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3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EB446E0-B0FD-A644-979C-17BE0E5AF7B6}"/>
              </a:ext>
            </a:extLst>
          </p:cNvPr>
          <p:cNvSpPr txBox="1"/>
          <p:nvPr/>
        </p:nvSpPr>
        <p:spPr>
          <a:xfrm>
            <a:off x="7345407" y="2682007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4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461BAFF2-400A-D246-BB0A-46BAD03276F3}"/>
              </a:ext>
            </a:extLst>
          </p:cNvPr>
          <p:cNvSpPr txBox="1"/>
          <p:nvPr/>
        </p:nvSpPr>
        <p:spPr>
          <a:xfrm>
            <a:off x="9807425" y="4344050"/>
            <a:ext cx="76317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10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01B64637-0EDB-BD44-99F7-90C4B93BE21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767761" y="1541995"/>
            <a:ext cx="2109427" cy="1479747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4EB48DD1-4D1E-A145-AA03-161C4294AC78}"/>
              </a:ext>
            </a:extLst>
          </p:cNvPr>
          <p:cNvSpPr txBox="1"/>
          <p:nvPr/>
        </p:nvSpPr>
        <p:spPr>
          <a:xfrm>
            <a:off x="9737066" y="2730672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5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A2922C2F-5291-844F-A334-709902A728C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0865" y="4508969"/>
            <a:ext cx="1196964" cy="1909763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59458F52-BF98-D440-8538-D084A20F54D3}"/>
              </a:ext>
            </a:extLst>
          </p:cNvPr>
          <p:cNvSpPr txBox="1"/>
          <p:nvPr/>
        </p:nvSpPr>
        <p:spPr>
          <a:xfrm>
            <a:off x="283745" y="4192559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6</a:t>
            </a:r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21C9E328-98AE-7546-A881-13AA65E0EA0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985336" y="4508969"/>
            <a:ext cx="1572969" cy="2062312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F3121FC4-49CA-EF45-8FAA-0E3A8FEC8895}"/>
              </a:ext>
            </a:extLst>
          </p:cNvPr>
          <p:cNvSpPr txBox="1"/>
          <p:nvPr/>
        </p:nvSpPr>
        <p:spPr>
          <a:xfrm>
            <a:off x="2781589" y="4268144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7</a:t>
            </a:r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D3D22ECF-B0DC-AD4F-B7F7-9AF8663C91C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91405" y="4508969"/>
            <a:ext cx="1582778" cy="1874747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B31AC58E-4F3E-1E4A-A1B9-D37E293327D1}"/>
              </a:ext>
            </a:extLst>
          </p:cNvPr>
          <p:cNvSpPr txBox="1"/>
          <p:nvPr/>
        </p:nvSpPr>
        <p:spPr>
          <a:xfrm>
            <a:off x="5053458" y="4306395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8</a:t>
            </a:r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5A0EEABC-912A-DA45-A469-674C516F15F2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302732" y="4637237"/>
            <a:ext cx="2472026" cy="1429403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7ACD348C-8E8B-C349-A355-92E022B0682A}"/>
              </a:ext>
            </a:extLst>
          </p:cNvPr>
          <p:cNvSpPr txBox="1"/>
          <p:nvPr/>
        </p:nvSpPr>
        <p:spPr>
          <a:xfrm>
            <a:off x="443900" y="3332539"/>
            <a:ext cx="1694866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Neidiwch</a:t>
            </a:r>
            <a:r>
              <a:rPr lang="en-US" b="1" dirty="0">
                <a:solidFill>
                  <a:srgbClr val="002060"/>
                </a:solidFill>
              </a:rPr>
              <a:t>!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8F77E83-8F53-0D42-B8D0-047723FD71CF}"/>
              </a:ext>
            </a:extLst>
          </p:cNvPr>
          <p:cNvSpPr txBox="1"/>
          <p:nvPr/>
        </p:nvSpPr>
        <p:spPr>
          <a:xfrm>
            <a:off x="2688554" y="3352901"/>
            <a:ext cx="1694866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Bwytewch</a:t>
            </a:r>
            <a:r>
              <a:rPr lang="en-US" b="1" dirty="0">
                <a:solidFill>
                  <a:srgbClr val="002060"/>
                </a:solidFill>
              </a:rPr>
              <a:t>!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2B94778D-5B38-8A4A-A42D-4ADDAFFE8B18}"/>
              </a:ext>
            </a:extLst>
          </p:cNvPr>
          <p:cNvSpPr txBox="1"/>
          <p:nvPr/>
        </p:nvSpPr>
        <p:spPr>
          <a:xfrm>
            <a:off x="5165982" y="3367489"/>
            <a:ext cx="1694866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Canwch</a:t>
            </a:r>
            <a:r>
              <a:rPr lang="en-US" b="1" dirty="0">
                <a:solidFill>
                  <a:srgbClr val="002060"/>
                </a:solidFill>
              </a:rPr>
              <a:t>!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8A50C2C9-B920-E949-95CC-99CA63848903}"/>
              </a:ext>
            </a:extLst>
          </p:cNvPr>
          <p:cNvSpPr txBox="1"/>
          <p:nvPr/>
        </p:nvSpPr>
        <p:spPr>
          <a:xfrm>
            <a:off x="7481839" y="3377111"/>
            <a:ext cx="1896109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Gwrandewch</a:t>
            </a:r>
            <a:r>
              <a:rPr lang="en-US" b="1" dirty="0">
                <a:solidFill>
                  <a:srgbClr val="002060"/>
                </a:solidFill>
              </a:rPr>
              <a:t>!</a:t>
            </a:r>
          </a:p>
        </p:txBody>
      </p:sp>
      <p:pic>
        <p:nvPicPr>
          <p:cNvPr id="36" name="Picture 35">
            <a:extLst>
              <a:ext uri="{FF2B5EF4-FFF2-40B4-BE49-F238E27FC236}">
                <a16:creationId xmlns:a16="http://schemas.microsoft.com/office/drawing/2014/main" id="{5BFAAED5-5FA1-2A43-ACEB-7E535E8DD994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402858" y="1632721"/>
            <a:ext cx="1336084" cy="1561816"/>
          </a:xfrm>
          <a:prstGeom prst="rect">
            <a:avLst/>
          </a:prstGeom>
        </p:spPr>
      </p:pic>
      <p:sp>
        <p:nvSpPr>
          <p:cNvPr id="39" name="TextBox 38">
            <a:extLst>
              <a:ext uri="{FF2B5EF4-FFF2-40B4-BE49-F238E27FC236}">
                <a16:creationId xmlns:a16="http://schemas.microsoft.com/office/drawing/2014/main" id="{38308024-78FD-9A48-A172-819C2B0BD6D5}"/>
              </a:ext>
            </a:extLst>
          </p:cNvPr>
          <p:cNvSpPr txBox="1"/>
          <p:nvPr/>
        </p:nvSpPr>
        <p:spPr>
          <a:xfrm>
            <a:off x="9975041" y="3377111"/>
            <a:ext cx="1694866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Edrychwch</a:t>
            </a:r>
            <a:r>
              <a:rPr lang="en-US" b="1" dirty="0">
                <a:solidFill>
                  <a:srgbClr val="002060"/>
                </a:solidFill>
              </a:rPr>
              <a:t>!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D65E837F-C162-7E44-84F1-6E43D40E557E}"/>
              </a:ext>
            </a:extLst>
          </p:cNvPr>
          <p:cNvSpPr txBox="1"/>
          <p:nvPr/>
        </p:nvSpPr>
        <p:spPr>
          <a:xfrm>
            <a:off x="341164" y="6418732"/>
            <a:ext cx="1694866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Eisteddwch</a:t>
            </a:r>
            <a:r>
              <a:rPr lang="en-US" b="1" dirty="0">
                <a:solidFill>
                  <a:srgbClr val="002060"/>
                </a:solidFill>
              </a:rPr>
              <a:t>!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C68F131E-3CCC-A844-9C93-0350567B519F}"/>
              </a:ext>
            </a:extLst>
          </p:cNvPr>
          <p:cNvSpPr txBox="1"/>
          <p:nvPr/>
        </p:nvSpPr>
        <p:spPr>
          <a:xfrm>
            <a:off x="7149608" y="4326962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9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52342BC4-E8DA-0248-A4BD-A54E3EE8F6DC}"/>
              </a:ext>
            </a:extLst>
          </p:cNvPr>
          <p:cNvSpPr txBox="1"/>
          <p:nvPr/>
        </p:nvSpPr>
        <p:spPr>
          <a:xfrm>
            <a:off x="2903490" y="6442774"/>
            <a:ext cx="1694866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Sefwch</a:t>
            </a:r>
            <a:r>
              <a:rPr lang="en-US" b="1" dirty="0">
                <a:solidFill>
                  <a:srgbClr val="002060"/>
                </a:solidFill>
              </a:rPr>
              <a:t>!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7734590F-ACCE-0249-AD38-C0F45D10997F}"/>
              </a:ext>
            </a:extLst>
          </p:cNvPr>
          <p:cNvSpPr txBox="1"/>
          <p:nvPr/>
        </p:nvSpPr>
        <p:spPr>
          <a:xfrm>
            <a:off x="5129883" y="6443184"/>
            <a:ext cx="1905821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Ysgrifennwch</a:t>
            </a:r>
            <a:r>
              <a:rPr lang="en-US" b="1" dirty="0">
                <a:solidFill>
                  <a:srgbClr val="002060"/>
                </a:solidFill>
              </a:rPr>
              <a:t>!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E7E2CFB3-73D3-9242-9D50-7704DFA42561}"/>
              </a:ext>
            </a:extLst>
          </p:cNvPr>
          <p:cNvSpPr txBox="1"/>
          <p:nvPr/>
        </p:nvSpPr>
        <p:spPr>
          <a:xfrm>
            <a:off x="7683083" y="6418732"/>
            <a:ext cx="1694866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Darllenwch</a:t>
            </a:r>
            <a:r>
              <a:rPr lang="en-US" b="1" dirty="0">
                <a:solidFill>
                  <a:srgbClr val="002060"/>
                </a:solidFill>
              </a:rPr>
              <a:t>!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B6C95CF8-2E43-7F49-8BEF-27E61B192E1A}"/>
              </a:ext>
            </a:extLst>
          </p:cNvPr>
          <p:cNvSpPr txBox="1"/>
          <p:nvPr/>
        </p:nvSpPr>
        <p:spPr>
          <a:xfrm>
            <a:off x="10139764" y="6418732"/>
            <a:ext cx="1694866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Rhedwch</a:t>
            </a:r>
            <a:r>
              <a:rPr lang="en-US" b="1" dirty="0">
                <a:solidFill>
                  <a:srgbClr val="002060"/>
                </a:solidFill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36782282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3" grpId="0" animBg="1"/>
      <p:bldP spid="34" grpId="0" animBg="1"/>
      <p:bldP spid="35" grpId="0" animBg="1"/>
      <p:bldP spid="39" grpId="0" animBg="1"/>
      <p:bldP spid="40" grpId="0" animBg="1"/>
      <p:bldP spid="42" grpId="0" animBg="1"/>
      <p:bldP spid="43" grpId="0" animBg="1"/>
      <p:bldP spid="44" grpId="0" animBg="1"/>
      <p:bldP spid="45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217A345-A9C7-9D44-9C86-24FF859AC762}"/>
              </a:ext>
            </a:extLst>
          </p:cNvPr>
          <p:cNvSpPr txBox="1"/>
          <p:nvPr/>
        </p:nvSpPr>
        <p:spPr>
          <a:xfrm>
            <a:off x="443900" y="149629"/>
            <a:ext cx="11351860" cy="815608"/>
          </a:xfrm>
          <a:prstGeom prst="rect">
            <a:avLst/>
          </a:prstGeom>
          <a:solidFill>
            <a:schemeClr val="tx1"/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Gorchmynion</a:t>
            </a:r>
            <a:r>
              <a:rPr lang="en-US" sz="36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36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unigol</a:t>
            </a:r>
            <a:r>
              <a:rPr lang="en-US" sz="3600" b="1" dirty="0">
                <a:solidFill>
                  <a:schemeClr val="bg1"/>
                </a:solidFill>
                <a:latin typeface="Segoe Print" panose="02000800000000000000" pitchFamily="2" charset="0"/>
              </a:rPr>
              <a:t>         Singular Commands</a:t>
            </a:r>
          </a:p>
          <a:p>
            <a:pPr algn="ctr"/>
            <a:endParaRPr lang="en-US" sz="1100" b="1" dirty="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BBF2CDE-2BF8-1F43-8A52-089E3A5C1BC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992" t="6101" r="21193" b="5984"/>
          <a:stretch/>
        </p:blipFill>
        <p:spPr>
          <a:xfrm>
            <a:off x="630865" y="1500553"/>
            <a:ext cx="1315165" cy="168812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6819617-5CC8-7B45-A280-2169A3E9424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3281" b="13363"/>
          <a:stretch/>
        </p:blipFill>
        <p:spPr>
          <a:xfrm>
            <a:off x="2898559" y="1500553"/>
            <a:ext cx="1274857" cy="168812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FB53A29-8DEA-2F4D-86FE-C720953B1AD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67313" y="1500553"/>
            <a:ext cx="1693983" cy="1693983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DED98C62-67CE-FB45-B90B-8E3AA78D21E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7049" y="4508969"/>
            <a:ext cx="1986402" cy="164726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2F4BE92F-BF5A-D44C-ABF5-337CE1658F64}"/>
              </a:ext>
            </a:extLst>
          </p:cNvPr>
          <p:cNvSpPr txBox="1"/>
          <p:nvPr/>
        </p:nvSpPr>
        <p:spPr>
          <a:xfrm>
            <a:off x="206881" y="2590027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1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91BF5AB-F100-324D-9D31-D706C3979760}"/>
              </a:ext>
            </a:extLst>
          </p:cNvPr>
          <p:cNvSpPr txBox="1"/>
          <p:nvPr/>
        </p:nvSpPr>
        <p:spPr>
          <a:xfrm>
            <a:off x="2414000" y="2664068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2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7FBAF62-367D-1D49-A8EF-E29069D84C81}"/>
              </a:ext>
            </a:extLst>
          </p:cNvPr>
          <p:cNvSpPr txBox="1"/>
          <p:nvPr/>
        </p:nvSpPr>
        <p:spPr>
          <a:xfrm>
            <a:off x="4791838" y="2664068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3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EB446E0-B0FD-A644-979C-17BE0E5AF7B6}"/>
              </a:ext>
            </a:extLst>
          </p:cNvPr>
          <p:cNvSpPr txBox="1"/>
          <p:nvPr/>
        </p:nvSpPr>
        <p:spPr>
          <a:xfrm>
            <a:off x="7345407" y="2682007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4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461BAFF2-400A-D246-BB0A-46BAD03276F3}"/>
              </a:ext>
            </a:extLst>
          </p:cNvPr>
          <p:cNvSpPr txBox="1"/>
          <p:nvPr/>
        </p:nvSpPr>
        <p:spPr>
          <a:xfrm>
            <a:off x="9807425" y="4344050"/>
            <a:ext cx="76317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10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01B64637-0EDB-BD44-99F7-90C4B93BE21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767761" y="1541995"/>
            <a:ext cx="2109427" cy="1479747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4EB48DD1-4D1E-A145-AA03-161C4294AC78}"/>
              </a:ext>
            </a:extLst>
          </p:cNvPr>
          <p:cNvSpPr txBox="1"/>
          <p:nvPr/>
        </p:nvSpPr>
        <p:spPr>
          <a:xfrm>
            <a:off x="9737066" y="2730672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5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A2922C2F-5291-844F-A334-709902A728C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0865" y="4508969"/>
            <a:ext cx="1196964" cy="1909763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59458F52-BF98-D440-8538-D084A20F54D3}"/>
              </a:ext>
            </a:extLst>
          </p:cNvPr>
          <p:cNvSpPr txBox="1"/>
          <p:nvPr/>
        </p:nvSpPr>
        <p:spPr>
          <a:xfrm>
            <a:off x="283745" y="4192559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6</a:t>
            </a:r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21C9E328-98AE-7546-A881-13AA65E0EA0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985336" y="4508969"/>
            <a:ext cx="1572969" cy="2062312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F3121FC4-49CA-EF45-8FAA-0E3A8FEC8895}"/>
              </a:ext>
            </a:extLst>
          </p:cNvPr>
          <p:cNvSpPr txBox="1"/>
          <p:nvPr/>
        </p:nvSpPr>
        <p:spPr>
          <a:xfrm>
            <a:off x="2781589" y="4268144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7</a:t>
            </a:r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D3D22ECF-B0DC-AD4F-B7F7-9AF8663C91C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91405" y="4508969"/>
            <a:ext cx="1582778" cy="1874747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B31AC58E-4F3E-1E4A-A1B9-D37E293327D1}"/>
              </a:ext>
            </a:extLst>
          </p:cNvPr>
          <p:cNvSpPr txBox="1"/>
          <p:nvPr/>
        </p:nvSpPr>
        <p:spPr>
          <a:xfrm>
            <a:off x="5053458" y="4306395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8</a:t>
            </a:r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5A0EEABC-912A-DA45-A469-674C516F15F2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302732" y="4637237"/>
            <a:ext cx="2472026" cy="1429403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7ACD348C-8E8B-C349-A355-92E022B0682A}"/>
              </a:ext>
            </a:extLst>
          </p:cNvPr>
          <p:cNvSpPr txBox="1"/>
          <p:nvPr/>
        </p:nvSpPr>
        <p:spPr>
          <a:xfrm>
            <a:off x="443900" y="3332539"/>
            <a:ext cx="1694866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Neidia</a:t>
            </a:r>
            <a:r>
              <a:rPr lang="en-US" b="1" dirty="0">
                <a:solidFill>
                  <a:srgbClr val="002060"/>
                </a:solidFill>
              </a:rPr>
              <a:t>!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8F77E83-8F53-0D42-B8D0-047723FD71CF}"/>
              </a:ext>
            </a:extLst>
          </p:cNvPr>
          <p:cNvSpPr txBox="1"/>
          <p:nvPr/>
        </p:nvSpPr>
        <p:spPr>
          <a:xfrm>
            <a:off x="2688554" y="3352901"/>
            <a:ext cx="1694866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Bwyta</a:t>
            </a:r>
            <a:r>
              <a:rPr lang="en-US" b="1" dirty="0">
                <a:solidFill>
                  <a:srgbClr val="002060"/>
                </a:solidFill>
              </a:rPr>
              <a:t>!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2B94778D-5B38-8A4A-A42D-4ADDAFFE8B18}"/>
              </a:ext>
            </a:extLst>
          </p:cNvPr>
          <p:cNvSpPr txBox="1"/>
          <p:nvPr/>
        </p:nvSpPr>
        <p:spPr>
          <a:xfrm>
            <a:off x="5165982" y="3367489"/>
            <a:ext cx="1694866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rgbClr val="002060"/>
                </a:solidFill>
              </a:rPr>
              <a:t>Cana!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8A50C2C9-B920-E949-95CC-99CA63848903}"/>
              </a:ext>
            </a:extLst>
          </p:cNvPr>
          <p:cNvSpPr txBox="1"/>
          <p:nvPr/>
        </p:nvSpPr>
        <p:spPr>
          <a:xfrm>
            <a:off x="7481840" y="3377111"/>
            <a:ext cx="1694866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Gwranda</a:t>
            </a:r>
            <a:r>
              <a:rPr lang="en-US" b="1" dirty="0">
                <a:solidFill>
                  <a:srgbClr val="002060"/>
                </a:solidFill>
              </a:rPr>
              <a:t>!</a:t>
            </a:r>
          </a:p>
        </p:txBody>
      </p:sp>
      <p:pic>
        <p:nvPicPr>
          <p:cNvPr id="36" name="Picture 35">
            <a:extLst>
              <a:ext uri="{FF2B5EF4-FFF2-40B4-BE49-F238E27FC236}">
                <a16:creationId xmlns:a16="http://schemas.microsoft.com/office/drawing/2014/main" id="{5BFAAED5-5FA1-2A43-ACEB-7E535E8DD994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402858" y="1632721"/>
            <a:ext cx="1336084" cy="1561816"/>
          </a:xfrm>
          <a:prstGeom prst="rect">
            <a:avLst/>
          </a:prstGeom>
        </p:spPr>
      </p:pic>
      <p:sp>
        <p:nvSpPr>
          <p:cNvPr id="39" name="TextBox 38">
            <a:extLst>
              <a:ext uri="{FF2B5EF4-FFF2-40B4-BE49-F238E27FC236}">
                <a16:creationId xmlns:a16="http://schemas.microsoft.com/office/drawing/2014/main" id="{38308024-78FD-9A48-A172-819C2B0BD6D5}"/>
              </a:ext>
            </a:extLst>
          </p:cNvPr>
          <p:cNvSpPr txBox="1"/>
          <p:nvPr/>
        </p:nvSpPr>
        <p:spPr>
          <a:xfrm>
            <a:off x="9975041" y="3377111"/>
            <a:ext cx="1694866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Edrycha</a:t>
            </a:r>
            <a:r>
              <a:rPr lang="en-US" b="1" dirty="0">
                <a:solidFill>
                  <a:srgbClr val="002060"/>
                </a:solidFill>
              </a:rPr>
              <a:t>!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D65E837F-C162-7E44-84F1-6E43D40E557E}"/>
              </a:ext>
            </a:extLst>
          </p:cNvPr>
          <p:cNvSpPr txBox="1"/>
          <p:nvPr/>
        </p:nvSpPr>
        <p:spPr>
          <a:xfrm>
            <a:off x="341164" y="6418732"/>
            <a:ext cx="1694866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Eistedda</a:t>
            </a:r>
            <a:r>
              <a:rPr lang="en-US" b="1" dirty="0">
                <a:solidFill>
                  <a:srgbClr val="002060"/>
                </a:solidFill>
              </a:rPr>
              <a:t>!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C68F131E-3CCC-A844-9C93-0350567B519F}"/>
              </a:ext>
            </a:extLst>
          </p:cNvPr>
          <p:cNvSpPr txBox="1"/>
          <p:nvPr/>
        </p:nvSpPr>
        <p:spPr>
          <a:xfrm>
            <a:off x="7149608" y="4326962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9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52342BC4-E8DA-0248-A4BD-A54E3EE8F6DC}"/>
              </a:ext>
            </a:extLst>
          </p:cNvPr>
          <p:cNvSpPr txBox="1"/>
          <p:nvPr/>
        </p:nvSpPr>
        <p:spPr>
          <a:xfrm>
            <a:off x="2903490" y="6442774"/>
            <a:ext cx="1694866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Sefa</a:t>
            </a:r>
            <a:r>
              <a:rPr lang="en-US" b="1" dirty="0">
                <a:solidFill>
                  <a:srgbClr val="002060"/>
                </a:solidFill>
              </a:rPr>
              <a:t>!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7734590F-ACCE-0249-AD38-C0F45D10997F}"/>
              </a:ext>
            </a:extLst>
          </p:cNvPr>
          <p:cNvSpPr txBox="1"/>
          <p:nvPr/>
        </p:nvSpPr>
        <p:spPr>
          <a:xfrm>
            <a:off x="5243787" y="6442774"/>
            <a:ext cx="1694866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Ysgrifenna</a:t>
            </a:r>
            <a:r>
              <a:rPr lang="en-US" b="1" dirty="0">
                <a:solidFill>
                  <a:srgbClr val="002060"/>
                </a:solidFill>
              </a:rPr>
              <a:t>!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E7E2CFB3-73D3-9242-9D50-7704DFA42561}"/>
              </a:ext>
            </a:extLst>
          </p:cNvPr>
          <p:cNvSpPr txBox="1"/>
          <p:nvPr/>
        </p:nvSpPr>
        <p:spPr>
          <a:xfrm>
            <a:off x="7683083" y="6418732"/>
            <a:ext cx="1694866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Darllena</a:t>
            </a:r>
            <a:r>
              <a:rPr lang="en-US" b="1" dirty="0">
                <a:solidFill>
                  <a:srgbClr val="002060"/>
                </a:solidFill>
              </a:rPr>
              <a:t>!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B6C95CF8-2E43-7F49-8BEF-27E61B192E1A}"/>
              </a:ext>
            </a:extLst>
          </p:cNvPr>
          <p:cNvSpPr txBox="1"/>
          <p:nvPr/>
        </p:nvSpPr>
        <p:spPr>
          <a:xfrm>
            <a:off x="10139764" y="6418732"/>
            <a:ext cx="1694866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Rheda</a:t>
            </a:r>
            <a:r>
              <a:rPr lang="en-US" b="1" dirty="0">
                <a:solidFill>
                  <a:srgbClr val="002060"/>
                </a:solidFill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14013943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3" grpId="0" animBg="1"/>
      <p:bldP spid="34" grpId="0" animBg="1"/>
      <p:bldP spid="35" grpId="0" animBg="1"/>
      <p:bldP spid="39" grpId="0" animBg="1"/>
      <p:bldP spid="40" grpId="0" animBg="1"/>
      <p:bldP spid="42" grpId="0" animBg="1"/>
      <p:bldP spid="43" grpId="0" animBg="1"/>
      <p:bldP spid="44" grpId="0" animBg="1"/>
      <p:bldP spid="45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">
            <a:extLst>
              <a:ext uri="{FF2B5EF4-FFF2-40B4-BE49-F238E27FC236}">
                <a16:creationId xmlns:a16="http://schemas.microsoft.com/office/drawing/2014/main" id="{2462F6C7-CA79-6A49-9673-66982F9339AE}"/>
              </a:ext>
            </a:extLst>
          </p:cNvPr>
          <p:cNvSpPr txBox="1">
            <a:spLocks noChangeArrowheads="1"/>
          </p:cNvSpPr>
          <p:nvPr/>
        </p:nvSpPr>
        <p:spPr>
          <a:xfrm>
            <a:off x="232756" y="146372"/>
            <a:ext cx="11513767" cy="822641"/>
          </a:xfrm>
          <a:prstGeom prst="rect">
            <a:avLst/>
          </a:prstGeom>
          <a:solidFill>
            <a:schemeClr val="tx1"/>
          </a:solidFill>
        </p:spPr>
        <p:txBody>
          <a:bodyPr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200" b="1" dirty="0" err="1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Gorchmynion</a:t>
            </a:r>
            <a:r>
              <a:rPr lang="en-GB" altLang="en-US" sz="3200" b="1" dirty="0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 </a:t>
            </a:r>
            <a:r>
              <a:rPr lang="en-GB" altLang="en-US" sz="3200" b="1" dirty="0" err="1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lluosog</a:t>
            </a:r>
            <a:r>
              <a:rPr lang="en-GB" altLang="en-US" sz="3200" b="1" dirty="0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        plural Commands</a:t>
            </a:r>
            <a:endParaRPr lang="en-US" altLang="en-US" sz="3200" b="1" dirty="0">
              <a:solidFill>
                <a:schemeClr val="bg1"/>
              </a:solidFill>
              <a:latin typeface="Segoe Print" panose="02000800000000000000" pitchFamily="2" charset="0"/>
              <a:ea typeface="ＭＳ Ｐゴシック" charset="-128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006CE10-EB5E-E94F-83BF-1EC30154DC1F}"/>
              </a:ext>
            </a:extLst>
          </p:cNvPr>
          <p:cNvSpPr txBox="1"/>
          <p:nvPr/>
        </p:nvSpPr>
        <p:spPr>
          <a:xfrm>
            <a:off x="449451" y="1255363"/>
            <a:ext cx="1098829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/>
              <a:t>When you give a command, you can also tell them HOW you want something done, e.g. </a:t>
            </a:r>
          </a:p>
        </p:txBody>
      </p:sp>
      <p:sp>
        <p:nvSpPr>
          <p:cNvPr id="4" name="10-Point Star 3">
            <a:extLst>
              <a:ext uri="{FF2B5EF4-FFF2-40B4-BE49-F238E27FC236}">
                <a16:creationId xmlns:a16="http://schemas.microsoft.com/office/drawing/2014/main" id="{FF1B058A-D4B7-BD44-953D-33C15421E682}"/>
              </a:ext>
            </a:extLst>
          </p:cNvPr>
          <p:cNvSpPr/>
          <p:nvPr/>
        </p:nvSpPr>
        <p:spPr>
          <a:xfrm>
            <a:off x="4680134" y="4998201"/>
            <a:ext cx="3130657" cy="1859797"/>
          </a:xfrm>
          <a:prstGeom prst="star10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/>
              <a:t>yn</a:t>
            </a:r>
            <a:r>
              <a:rPr lang="en-US" sz="2400" b="1" dirty="0"/>
              <a:t> causes a soft mutation (</a:t>
            </a:r>
            <a:r>
              <a:rPr lang="en-US" sz="2400" b="1" dirty="0" err="1"/>
              <a:t>treiglad</a:t>
            </a:r>
            <a:r>
              <a:rPr lang="en-US" sz="2400" b="1" dirty="0"/>
              <a:t> </a:t>
            </a:r>
            <a:r>
              <a:rPr lang="en-US" sz="2400" b="1" dirty="0" err="1"/>
              <a:t>meddal</a:t>
            </a:r>
            <a:r>
              <a:rPr lang="en-US" sz="2400" b="1" dirty="0"/>
              <a:t>)</a:t>
            </a:r>
          </a:p>
        </p:txBody>
      </p:sp>
      <p:sp>
        <p:nvSpPr>
          <p:cNvPr id="11" name="10-Point Star 10">
            <a:extLst>
              <a:ext uri="{FF2B5EF4-FFF2-40B4-BE49-F238E27FC236}">
                <a16:creationId xmlns:a16="http://schemas.microsoft.com/office/drawing/2014/main" id="{6058E69E-44B9-2D47-81A9-8F486B303190}"/>
              </a:ext>
            </a:extLst>
          </p:cNvPr>
          <p:cNvSpPr/>
          <p:nvPr/>
        </p:nvSpPr>
        <p:spPr>
          <a:xfrm>
            <a:off x="4598110" y="2293181"/>
            <a:ext cx="3130657" cy="1859797"/>
          </a:xfrm>
          <a:prstGeom prst="star10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/>
              <a:t>yn</a:t>
            </a:r>
            <a:r>
              <a:rPr lang="en-US" sz="2800" b="1" dirty="0"/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g</a:t>
            </a:r>
            <a:r>
              <a:rPr lang="en-US" sz="2800" b="1" dirty="0" err="1"/>
              <a:t>yflym</a:t>
            </a:r>
            <a:endParaRPr lang="en-US" sz="2800" b="1" dirty="0"/>
          </a:p>
          <a:p>
            <a:pPr algn="ctr"/>
            <a:endParaRPr lang="en-US" sz="1050" b="1" dirty="0"/>
          </a:p>
          <a:p>
            <a:pPr algn="ctr"/>
            <a:r>
              <a:rPr lang="en-US" sz="2800" b="1" i="1" dirty="0"/>
              <a:t>quickly</a:t>
            </a:r>
          </a:p>
        </p:txBody>
      </p:sp>
      <p:sp>
        <p:nvSpPr>
          <p:cNvPr id="12" name="10-Point Star 11">
            <a:extLst>
              <a:ext uri="{FF2B5EF4-FFF2-40B4-BE49-F238E27FC236}">
                <a16:creationId xmlns:a16="http://schemas.microsoft.com/office/drawing/2014/main" id="{D9A89517-43B3-E14B-BCED-4F762242B4B2}"/>
              </a:ext>
            </a:extLst>
          </p:cNvPr>
          <p:cNvSpPr/>
          <p:nvPr/>
        </p:nvSpPr>
        <p:spPr>
          <a:xfrm>
            <a:off x="8966378" y="2292898"/>
            <a:ext cx="3130657" cy="1859797"/>
          </a:xfrm>
          <a:prstGeom prst="star10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/>
              <a:t>yn</a:t>
            </a:r>
            <a:r>
              <a:rPr lang="en-US" sz="2800" b="1" dirty="0"/>
              <a:t> </a:t>
            </a:r>
            <a:r>
              <a:rPr lang="en-US" sz="2800" b="1" dirty="0" err="1"/>
              <a:t>araf</a:t>
            </a:r>
            <a:endParaRPr lang="en-US" sz="2800" b="1" dirty="0"/>
          </a:p>
          <a:p>
            <a:pPr algn="ctr"/>
            <a:endParaRPr lang="en-US" sz="1050" b="1" dirty="0"/>
          </a:p>
          <a:p>
            <a:pPr algn="ctr"/>
            <a:r>
              <a:rPr lang="en-US" sz="2800" b="1" i="1" dirty="0"/>
              <a:t>slowly</a:t>
            </a:r>
          </a:p>
        </p:txBody>
      </p:sp>
      <p:sp>
        <p:nvSpPr>
          <p:cNvPr id="13" name="10-Point Star 12">
            <a:extLst>
              <a:ext uri="{FF2B5EF4-FFF2-40B4-BE49-F238E27FC236}">
                <a16:creationId xmlns:a16="http://schemas.microsoft.com/office/drawing/2014/main" id="{232E58AF-7FE6-254F-BA98-81B3829C2BE0}"/>
              </a:ext>
            </a:extLst>
          </p:cNvPr>
          <p:cNvSpPr/>
          <p:nvPr/>
        </p:nvSpPr>
        <p:spPr>
          <a:xfrm>
            <a:off x="2471892" y="3749171"/>
            <a:ext cx="3130657" cy="1859797"/>
          </a:xfrm>
          <a:prstGeom prst="star10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/>
              <a:t>yn</a:t>
            </a:r>
            <a:r>
              <a:rPr lang="en-US" sz="2800" b="1" dirty="0"/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o</a:t>
            </a:r>
            <a:r>
              <a:rPr lang="en-US" sz="2800" b="1" dirty="0" err="1"/>
              <a:t>falus</a:t>
            </a:r>
            <a:endParaRPr lang="en-US" sz="2800" b="1" dirty="0"/>
          </a:p>
          <a:p>
            <a:pPr algn="ctr"/>
            <a:endParaRPr lang="en-US" sz="1050" b="1" dirty="0"/>
          </a:p>
          <a:p>
            <a:pPr algn="ctr"/>
            <a:r>
              <a:rPr lang="en-US" sz="2800" b="1" i="1" dirty="0"/>
              <a:t>carefully</a:t>
            </a:r>
          </a:p>
        </p:txBody>
      </p:sp>
      <p:sp>
        <p:nvSpPr>
          <p:cNvPr id="14" name="10-Point Star 13">
            <a:extLst>
              <a:ext uri="{FF2B5EF4-FFF2-40B4-BE49-F238E27FC236}">
                <a16:creationId xmlns:a16="http://schemas.microsoft.com/office/drawing/2014/main" id="{F22E8DE8-4C75-1B49-8DAF-01428D194C4F}"/>
              </a:ext>
            </a:extLst>
          </p:cNvPr>
          <p:cNvSpPr/>
          <p:nvPr/>
        </p:nvSpPr>
        <p:spPr>
          <a:xfrm>
            <a:off x="6823256" y="3732822"/>
            <a:ext cx="3130657" cy="1859797"/>
          </a:xfrm>
          <a:prstGeom prst="star10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/>
              <a:t>ar</a:t>
            </a:r>
            <a:r>
              <a:rPr lang="en-US" sz="2800" b="1" dirty="0"/>
              <a:t> </a:t>
            </a:r>
            <a:r>
              <a:rPr lang="en-US" sz="2800" b="1" dirty="0" err="1"/>
              <a:t>unwaith</a:t>
            </a:r>
            <a:endParaRPr lang="en-US" sz="2800" b="1" dirty="0"/>
          </a:p>
          <a:p>
            <a:pPr algn="ctr"/>
            <a:endParaRPr lang="en-US" sz="1050" b="1" dirty="0"/>
          </a:p>
          <a:p>
            <a:pPr algn="ctr"/>
            <a:r>
              <a:rPr lang="en-US" sz="2800" b="1" i="1" dirty="0"/>
              <a:t>at once</a:t>
            </a:r>
          </a:p>
        </p:txBody>
      </p:sp>
      <p:sp>
        <p:nvSpPr>
          <p:cNvPr id="15" name="10-Point Star 14">
            <a:extLst>
              <a:ext uri="{FF2B5EF4-FFF2-40B4-BE49-F238E27FC236}">
                <a16:creationId xmlns:a16="http://schemas.microsoft.com/office/drawing/2014/main" id="{4704A7F2-4186-0E42-BC22-AE2A4482F773}"/>
              </a:ext>
            </a:extLst>
          </p:cNvPr>
          <p:cNvSpPr/>
          <p:nvPr/>
        </p:nvSpPr>
        <p:spPr>
          <a:xfrm>
            <a:off x="0" y="4998203"/>
            <a:ext cx="3130657" cy="1859797"/>
          </a:xfrm>
          <a:prstGeom prst="star10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/>
              <a:t>yn</a:t>
            </a:r>
            <a:r>
              <a:rPr lang="en-US" sz="2800" b="1" dirty="0"/>
              <a:t> smart</a:t>
            </a:r>
          </a:p>
          <a:p>
            <a:pPr algn="ctr"/>
            <a:endParaRPr lang="en-US" sz="1050" b="1" dirty="0"/>
          </a:p>
          <a:p>
            <a:pPr algn="ctr"/>
            <a:r>
              <a:rPr lang="en-US" sz="2800" b="1" i="1" dirty="0"/>
              <a:t>smart</a:t>
            </a:r>
          </a:p>
        </p:txBody>
      </p:sp>
      <p:sp>
        <p:nvSpPr>
          <p:cNvPr id="17" name="10-Point Star 16">
            <a:extLst>
              <a:ext uri="{FF2B5EF4-FFF2-40B4-BE49-F238E27FC236}">
                <a16:creationId xmlns:a16="http://schemas.microsoft.com/office/drawing/2014/main" id="{108A369B-6807-AF45-9739-808D81A4C812}"/>
              </a:ext>
            </a:extLst>
          </p:cNvPr>
          <p:cNvSpPr/>
          <p:nvPr/>
        </p:nvSpPr>
        <p:spPr>
          <a:xfrm>
            <a:off x="9048402" y="4998202"/>
            <a:ext cx="3130657" cy="1859797"/>
          </a:xfrm>
          <a:prstGeom prst="star10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/>
              <a:t>yn</a:t>
            </a:r>
            <a:r>
              <a:rPr lang="en-US" sz="2800" b="1" dirty="0"/>
              <a:t> </a:t>
            </a:r>
            <a:r>
              <a:rPr lang="en-US" sz="2800" b="1" dirty="0" err="1"/>
              <a:t>llonydd</a:t>
            </a:r>
            <a:endParaRPr lang="en-US" sz="2800" b="1" dirty="0"/>
          </a:p>
          <a:p>
            <a:pPr algn="ctr"/>
            <a:endParaRPr lang="en-US" sz="1050" b="1" dirty="0"/>
          </a:p>
          <a:p>
            <a:pPr algn="ctr"/>
            <a:r>
              <a:rPr lang="en-US" sz="2800" b="1" i="1" dirty="0"/>
              <a:t>still</a:t>
            </a:r>
          </a:p>
        </p:txBody>
      </p:sp>
      <p:sp>
        <p:nvSpPr>
          <p:cNvPr id="18" name="10-Point Star 17">
            <a:extLst>
              <a:ext uri="{FF2B5EF4-FFF2-40B4-BE49-F238E27FC236}">
                <a16:creationId xmlns:a16="http://schemas.microsoft.com/office/drawing/2014/main" id="{100D1841-D075-EA4F-852C-1D98E72D6C52}"/>
              </a:ext>
            </a:extLst>
          </p:cNvPr>
          <p:cNvSpPr/>
          <p:nvPr/>
        </p:nvSpPr>
        <p:spPr>
          <a:xfrm>
            <a:off x="229842" y="2332581"/>
            <a:ext cx="3130657" cy="1859797"/>
          </a:xfrm>
          <a:prstGeom prst="star10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/>
              <a:t>yn</a:t>
            </a:r>
            <a:r>
              <a:rPr lang="en-US" sz="2800" b="1" dirty="0"/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d</a:t>
            </a:r>
            <a:r>
              <a:rPr lang="en-US" sz="2800" b="1" dirty="0" err="1"/>
              <a:t>awel</a:t>
            </a:r>
            <a:endParaRPr lang="en-US" sz="2800" b="1" dirty="0"/>
          </a:p>
          <a:p>
            <a:pPr algn="ctr"/>
            <a:endParaRPr lang="en-US" sz="1050" b="1" dirty="0"/>
          </a:p>
          <a:p>
            <a:pPr algn="ctr"/>
            <a:r>
              <a:rPr lang="en-US" sz="2800" b="1" i="1" dirty="0"/>
              <a:t>quietly</a:t>
            </a:r>
          </a:p>
        </p:txBody>
      </p:sp>
    </p:spTree>
    <p:extLst>
      <p:ext uri="{BB962C8B-B14F-4D97-AF65-F5344CB8AC3E}">
        <p14:creationId xmlns:p14="http://schemas.microsoft.com/office/powerpoint/2010/main" val="10286780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">
            <a:extLst>
              <a:ext uri="{FF2B5EF4-FFF2-40B4-BE49-F238E27FC236}">
                <a16:creationId xmlns:a16="http://schemas.microsoft.com/office/drawing/2014/main" id="{2462F6C7-CA79-6A49-9673-66982F9339AE}"/>
              </a:ext>
            </a:extLst>
          </p:cNvPr>
          <p:cNvSpPr txBox="1">
            <a:spLocks noChangeArrowheads="1"/>
          </p:cNvSpPr>
          <p:nvPr/>
        </p:nvSpPr>
        <p:spPr>
          <a:xfrm>
            <a:off x="232756" y="146372"/>
            <a:ext cx="11513767" cy="822641"/>
          </a:xfrm>
          <a:prstGeom prst="rect">
            <a:avLst/>
          </a:prstGeom>
          <a:solidFill>
            <a:schemeClr val="tx1"/>
          </a:solidFill>
        </p:spPr>
        <p:txBody>
          <a:bodyPr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200" b="1" dirty="0" err="1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Gorchmynion</a:t>
            </a:r>
            <a:r>
              <a:rPr lang="en-GB" altLang="en-US" sz="3200" b="1" dirty="0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 </a:t>
            </a:r>
            <a:r>
              <a:rPr lang="en-GB" altLang="en-US" sz="3200" b="1" dirty="0" err="1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lluosog</a:t>
            </a:r>
            <a:r>
              <a:rPr lang="en-GB" altLang="en-US" sz="3200" b="1" dirty="0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        plural Commands</a:t>
            </a:r>
            <a:endParaRPr lang="en-US" altLang="en-US" sz="3200" b="1" dirty="0">
              <a:solidFill>
                <a:schemeClr val="bg1"/>
              </a:solidFill>
              <a:latin typeface="Segoe Print" panose="02000800000000000000" pitchFamily="2" charset="0"/>
              <a:ea typeface="ＭＳ Ｐゴシック" charset="-128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006CE10-EB5E-E94F-83BF-1EC30154DC1F}"/>
              </a:ext>
            </a:extLst>
          </p:cNvPr>
          <p:cNvSpPr txBox="1"/>
          <p:nvPr/>
        </p:nvSpPr>
        <p:spPr>
          <a:xfrm>
            <a:off x="449451" y="1255363"/>
            <a:ext cx="1098829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/>
              <a:t>When you give a command, you can also tell them WHERE you want something done, e.g. </a:t>
            </a:r>
          </a:p>
        </p:txBody>
      </p:sp>
      <p:sp>
        <p:nvSpPr>
          <p:cNvPr id="4" name="10-Point Star 3">
            <a:extLst>
              <a:ext uri="{FF2B5EF4-FFF2-40B4-BE49-F238E27FC236}">
                <a16:creationId xmlns:a16="http://schemas.microsoft.com/office/drawing/2014/main" id="{FF1B058A-D4B7-BD44-953D-33C15421E682}"/>
              </a:ext>
            </a:extLst>
          </p:cNvPr>
          <p:cNvSpPr/>
          <p:nvPr/>
        </p:nvSpPr>
        <p:spPr>
          <a:xfrm>
            <a:off x="172837" y="2332581"/>
            <a:ext cx="3130657" cy="1859797"/>
          </a:xfrm>
          <a:prstGeom prst="star10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/>
              <a:t>ar</a:t>
            </a:r>
            <a:r>
              <a:rPr lang="en-US" sz="2800" b="1" dirty="0"/>
              <a:t> y mat</a:t>
            </a:r>
          </a:p>
          <a:p>
            <a:pPr algn="ctr"/>
            <a:endParaRPr lang="en-US" sz="1050" b="1" dirty="0"/>
          </a:p>
          <a:p>
            <a:pPr algn="ctr"/>
            <a:r>
              <a:rPr lang="en-US" sz="2800" b="1" i="1" dirty="0"/>
              <a:t>on the mat</a:t>
            </a:r>
          </a:p>
        </p:txBody>
      </p:sp>
      <p:sp>
        <p:nvSpPr>
          <p:cNvPr id="11" name="10-Point Star 10">
            <a:extLst>
              <a:ext uri="{FF2B5EF4-FFF2-40B4-BE49-F238E27FC236}">
                <a16:creationId xmlns:a16="http://schemas.microsoft.com/office/drawing/2014/main" id="{6058E69E-44B9-2D47-81A9-8F486B303190}"/>
              </a:ext>
            </a:extLst>
          </p:cNvPr>
          <p:cNvSpPr/>
          <p:nvPr/>
        </p:nvSpPr>
        <p:spPr>
          <a:xfrm>
            <a:off x="4598110" y="2293181"/>
            <a:ext cx="3130657" cy="2338454"/>
          </a:xfrm>
          <a:prstGeom prst="star10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/>
              <a:t>yn</a:t>
            </a:r>
            <a:r>
              <a:rPr lang="en-US" sz="2800" b="1" dirty="0"/>
              <a:t> y </a:t>
            </a:r>
            <a:r>
              <a:rPr lang="en-US" sz="2800" b="1" dirty="0" err="1"/>
              <a:t>dosbarth</a:t>
            </a:r>
            <a:endParaRPr lang="en-US" sz="2800" b="1" dirty="0"/>
          </a:p>
          <a:p>
            <a:pPr algn="ctr"/>
            <a:endParaRPr lang="en-US" sz="1050" b="1" dirty="0"/>
          </a:p>
          <a:p>
            <a:pPr algn="ctr"/>
            <a:r>
              <a:rPr lang="en-US" sz="2800" b="1" i="1" dirty="0"/>
              <a:t>in the classroom</a:t>
            </a:r>
          </a:p>
        </p:txBody>
      </p:sp>
      <p:sp>
        <p:nvSpPr>
          <p:cNvPr id="12" name="10-Point Star 11">
            <a:extLst>
              <a:ext uri="{FF2B5EF4-FFF2-40B4-BE49-F238E27FC236}">
                <a16:creationId xmlns:a16="http://schemas.microsoft.com/office/drawing/2014/main" id="{D9A89517-43B3-E14B-BCED-4F762242B4B2}"/>
              </a:ext>
            </a:extLst>
          </p:cNvPr>
          <p:cNvSpPr/>
          <p:nvPr/>
        </p:nvSpPr>
        <p:spPr>
          <a:xfrm>
            <a:off x="8966378" y="2292898"/>
            <a:ext cx="3130657" cy="1859797"/>
          </a:xfrm>
          <a:prstGeom prst="star10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/>
              <a:t>wrth</a:t>
            </a:r>
            <a:r>
              <a:rPr lang="en-US" sz="2800" b="1" dirty="0"/>
              <a:t> y </a:t>
            </a:r>
            <a:r>
              <a:rPr lang="en-US" sz="2800" b="1" dirty="0" err="1"/>
              <a:t>drws</a:t>
            </a:r>
            <a:endParaRPr lang="en-US" sz="2800" b="1" dirty="0"/>
          </a:p>
          <a:p>
            <a:pPr algn="ctr"/>
            <a:endParaRPr lang="en-US" sz="1050" b="1" dirty="0"/>
          </a:p>
          <a:p>
            <a:pPr algn="ctr"/>
            <a:r>
              <a:rPr lang="en-US" sz="2800" b="1" i="1" dirty="0"/>
              <a:t>by the door</a:t>
            </a:r>
          </a:p>
        </p:txBody>
      </p:sp>
      <p:sp>
        <p:nvSpPr>
          <p:cNvPr id="13" name="10-Point Star 12">
            <a:extLst>
              <a:ext uri="{FF2B5EF4-FFF2-40B4-BE49-F238E27FC236}">
                <a16:creationId xmlns:a16="http://schemas.microsoft.com/office/drawing/2014/main" id="{232E58AF-7FE6-254F-BA98-81B3829C2BE0}"/>
              </a:ext>
            </a:extLst>
          </p:cNvPr>
          <p:cNvSpPr/>
          <p:nvPr/>
        </p:nvSpPr>
        <p:spPr>
          <a:xfrm>
            <a:off x="2440896" y="4300297"/>
            <a:ext cx="3130657" cy="1859797"/>
          </a:xfrm>
          <a:prstGeom prst="star10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/>
              <a:t>i’r</a:t>
            </a:r>
            <a:r>
              <a:rPr lang="en-US" sz="2800" b="1" dirty="0"/>
              <a:t> </a:t>
            </a:r>
            <a:r>
              <a:rPr lang="en-US" sz="2800" b="1" dirty="0" err="1"/>
              <a:t>neuadd</a:t>
            </a:r>
            <a:endParaRPr lang="en-US" sz="2800" b="1" dirty="0"/>
          </a:p>
          <a:p>
            <a:pPr algn="ctr"/>
            <a:endParaRPr lang="en-US" sz="1050" b="1" dirty="0"/>
          </a:p>
          <a:p>
            <a:pPr algn="ctr"/>
            <a:r>
              <a:rPr lang="en-US" sz="2800" b="1" i="1" dirty="0"/>
              <a:t>to the hall</a:t>
            </a:r>
          </a:p>
        </p:txBody>
      </p:sp>
      <p:sp>
        <p:nvSpPr>
          <p:cNvPr id="14" name="10-Point Star 13">
            <a:extLst>
              <a:ext uri="{FF2B5EF4-FFF2-40B4-BE49-F238E27FC236}">
                <a16:creationId xmlns:a16="http://schemas.microsoft.com/office/drawing/2014/main" id="{F22E8DE8-4C75-1B49-8DAF-01428D194C4F}"/>
              </a:ext>
            </a:extLst>
          </p:cNvPr>
          <p:cNvSpPr/>
          <p:nvPr/>
        </p:nvSpPr>
        <p:spPr>
          <a:xfrm>
            <a:off x="6823256" y="4300296"/>
            <a:ext cx="3130657" cy="1859797"/>
          </a:xfrm>
          <a:prstGeom prst="star10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/>
              <a:t>yn</a:t>
            </a:r>
            <a:r>
              <a:rPr lang="en-US" sz="2800" b="1" dirty="0"/>
              <a:t> y </a:t>
            </a:r>
            <a:r>
              <a:rPr lang="en-US" sz="2800" b="1" dirty="0" err="1"/>
              <a:t>coridor</a:t>
            </a:r>
            <a:endParaRPr lang="en-US" sz="2800" b="1" dirty="0"/>
          </a:p>
          <a:p>
            <a:pPr algn="ctr"/>
            <a:endParaRPr lang="en-US" sz="1050" b="1" dirty="0"/>
          </a:p>
          <a:p>
            <a:pPr algn="ctr"/>
            <a:r>
              <a:rPr lang="en-US" sz="2800" b="1" i="1" dirty="0"/>
              <a:t>in the corridor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4E9EC41-7BB5-2F44-B49D-D972D51E49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0006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44A878F-3660-E947-B69C-A1C97FC275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29428"/>
            <a:ext cx="2766236" cy="42857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20BD920-D337-1F49-A30D-047AADA7A8C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7373" t="22021" r="39394" b="21615"/>
          <a:stretch/>
        </p:blipFill>
        <p:spPr>
          <a:xfrm>
            <a:off x="373106" y="1644645"/>
            <a:ext cx="2675860" cy="4057419"/>
          </a:xfrm>
          <a:prstGeom prst="rect">
            <a:avLst/>
          </a:prstGeom>
        </p:spPr>
      </p:pic>
      <p:sp>
        <p:nvSpPr>
          <p:cNvPr id="6" name="12-Point Star 5">
            <a:extLst>
              <a:ext uri="{FF2B5EF4-FFF2-40B4-BE49-F238E27FC236}">
                <a16:creationId xmlns:a16="http://schemas.microsoft.com/office/drawing/2014/main" id="{7B29DC20-3003-444D-A860-9C2CE76C3F85}"/>
              </a:ext>
            </a:extLst>
          </p:cNvPr>
          <p:cNvSpPr/>
          <p:nvPr/>
        </p:nvSpPr>
        <p:spPr>
          <a:xfrm>
            <a:off x="152400" y="0"/>
            <a:ext cx="3117273" cy="1704109"/>
          </a:xfrm>
          <a:prstGeom prst="star12">
            <a:avLst/>
          </a:prstGeom>
          <a:ln w="57150"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/>
              <a:t>GWAITH CARTREF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F0DA02A-46B3-6345-ACA8-E813EF01D9A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3949" t="23863" r="39648" b="14233"/>
          <a:stretch/>
        </p:blipFill>
        <p:spPr>
          <a:xfrm>
            <a:off x="7149591" y="117951"/>
            <a:ext cx="4316818" cy="6325629"/>
          </a:xfrm>
          <a:prstGeom prst="rect">
            <a:avLst/>
          </a:prstGeom>
          <a:ln w="38100">
            <a:solidFill>
              <a:schemeClr val="accent1">
                <a:lumMod val="50000"/>
              </a:schemeClr>
            </a:solidFill>
          </a:ln>
        </p:spPr>
      </p:pic>
      <p:sp>
        <p:nvSpPr>
          <p:cNvPr id="12" name="12-Point Star 11">
            <a:extLst>
              <a:ext uri="{FF2B5EF4-FFF2-40B4-BE49-F238E27FC236}">
                <a16:creationId xmlns:a16="http://schemas.microsoft.com/office/drawing/2014/main" id="{016EB0EF-387B-354D-89C5-BEA4E74BAD41}"/>
              </a:ext>
            </a:extLst>
          </p:cNvPr>
          <p:cNvSpPr/>
          <p:nvPr/>
        </p:nvSpPr>
        <p:spPr>
          <a:xfrm rot="20866717">
            <a:off x="3327497" y="153723"/>
            <a:ext cx="4383355" cy="3100773"/>
          </a:xfrm>
          <a:prstGeom prst="star12">
            <a:avLst/>
          </a:prstGeom>
          <a:solidFill>
            <a:schemeClr val="bg2"/>
          </a:solidFill>
          <a:ln w="57150"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>
                <a:solidFill>
                  <a:schemeClr val="accent1">
                    <a:lumMod val="50000"/>
                  </a:schemeClr>
                </a:solidFill>
              </a:rPr>
              <a:t>ATEBION</a:t>
            </a:r>
          </a:p>
        </p:txBody>
      </p:sp>
    </p:spTree>
    <p:extLst>
      <p:ext uri="{BB962C8B-B14F-4D97-AF65-F5344CB8AC3E}">
        <p14:creationId xmlns:p14="http://schemas.microsoft.com/office/powerpoint/2010/main" val="272247321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DAD17B-F3B1-1E4F-9454-EB55838918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1042" y="283451"/>
            <a:ext cx="11212723" cy="864031"/>
          </a:xfrm>
          <a:solidFill>
            <a:schemeClr val="tx1"/>
          </a:solidFill>
        </p:spPr>
        <p:txBody>
          <a:bodyPr>
            <a:normAutofit/>
          </a:bodyPr>
          <a:lstStyle/>
          <a:p>
            <a:r>
              <a:rPr lang="en-US" sz="4800" b="1" dirty="0">
                <a:solidFill>
                  <a:schemeClr val="bg1"/>
                </a:solidFill>
              </a:rPr>
              <a:t>EICH TASG                         YOUR TASG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FA23E32-70A5-8949-9078-6E0AF9046CC2}"/>
              </a:ext>
            </a:extLst>
          </p:cNvPr>
          <p:cNvSpPr txBox="1"/>
          <p:nvPr/>
        </p:nvSpPr>
        <p:spPr>
          <a:xfrm>
            <a:off x="285749" y="1551710"/>
            <a:ext cx="4840043" cy="3785652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 err="1"/>
              <a:t>Rydych</a:t>
            </a:r>
            <a:r>
              <a:rPr lang="en-US" sz="2000" dirty="0"/>
              <a:t> </a:t>
            </a:r>
            <a:r>
              <a:rPr lang="en-US" sz="2000" dirty="0" err="1"/>
              <a:t>chi’n</a:t>
            </a:r>
            <a:r>
              <a:rPr lang="en-US" sz="2000" dirty="0"/>
              <a:t> </a:t>
            </a:r>
            <a:r>
              <a:rPr lang="en-US" sz="2000" dirty="0" err="1"/>
              <a:t>mynd</a:t>
            </a:r>
            <a:r>
              <a:rPr lang="en-US" sz="2000" dirty="0"/>
              <a:t> i </a:t>
            </a:r>
            <a:r>
              <a:rPr lang="en-US" sz="2000" dirty="0" err="1"/>
              <a:t>greu</a:t>
            </a:r>
            <a:r>
              <a:rPr lang="en-US" sz="2000" dirty="0"/>
              <a:t> poster o </a:t>
            </a:r>
            <a:r>
              <a:rPr lang="en-US" sz="2000" dirty="0" err="1"/>
              <a:t>reolau</a:t>
            </a:r>
            <a:r>
              <a:rPr lang="en-US" sz="2000" dirty="0"/>
              <a:t> </a:t>
            </a:r>
            <a:r>
              <a:rPr lang="en-US" sz="2000" dirty="0" err="1"/>
              <a:t>ar</a:t>
            </a:r>
            <a:r>
              <a:rPr lang="en-US" sz="2000" dirty="0"/>
              <a:t> </a:t>
            </a:r>
            <a:r>
              <a:rPr lang="en-US" sz="2000" dirty="0" err="1"/>
              <a:t>gyfer</a:t>
            </a:r>
            <a:r>
              <a:rPr lang="en-US" sz="2000" dirty="0"/>
              <a:t> </a:t>
            </a:r>
            <a:r>
              <a:rPr lang="en-US" sz="2000" dirty="0" err="1"/>
              <a:t>dosbarth</a:t>
            </a:r>
            <a:r>
              <a:rPr lang="en-US" sz="2000" dirty="0"/>
              <a:t> </a:t>
            </a:r>
            <a:r>
              <a:rPr lang="en-US" sz="2000" dirty="0" err="1"/>
              <a:t>Cyfnod</a:t>
            </a:r>
            <a:r>
              <a:rPr lang="en-US" sz="2000" dirty="0"/>
              <a:t> Sylfaen.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Mae </a:t>
            </a:r>
            <a:r>
              <a:rPr lang="en-US" sz="2000" dirty="0" err="1"/>
              <a:t>angen</a:t>
            </a:r>
            <a:r>
              <a:rPr lang="en-US" sz="2000" dirty="0"/>
              <a:t> 8 </a:t>
            </a:r>
            <a:r>
              <a:rPr lang="en-US" sz="2000" dirty="0" err="1"/>
              <a:t>rheol</a:t>
            </a:r>
            <a:r>
              <a:rPr lang="en-US" sz="2000" dirty="0"/>
              <a:t> </a:t>
            </a:r>
            <a:r>
              <a:rPr lang="en-US" sz="2000" dirty="0" err="1"/>
              <a:t>gwahanol</a:t>
            </a:r>
            <a:r>
              <a:rPr lang="en-US" sz="2000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Mae </a:t>
            </a:r>
            <a:r>
              <a:rPr lang="en-US" sz="2000" dirty="0" err="1"/>
              <a:t>angen</a:t>
            </a:r>
            <a:r>
              <a:rPr lang="en-US" sz="2000" dirty="0"/>
              <a:t> </a:t>
            </a:r>
            <a:r>
              <a:rPr lang="en-US" sz="2000" dirty="0" err="1"/>
              <a:t>i</a:t>
            </a:r>
            <a:r>
              <a:rPr lang="en-US" sz="2000" dirty="0"/>
              <a:t> chi </a:t>
            </a:r>
            <a:r>
              <a:rPr lang="en-US" sz="2000" dirty="0" err="1"/>
              <a:t>ddefnyddio</a:t>
            </a:r>
            <a:r>
              <a:rPr lang="en-US" sz="2000" dirty="0"/>
              <a:t> POB </a:t>
            </a:r>
            <a:r>
              <a:rPr lang="en-US" sz="2000" dirty="0" err="1"/>
              <a:t>patrwm</a:t>
            </a:r>
            <a:r>
              <a:rPr lang="en-US" sz="2000" dirty="0"/>
              <a:t> </a:t>
            </a:r>
            <a:r>
              <a:rPr lang="en-US" sz="2000" dirty="0" err="1"/>
              <a:t>rydych</a:t>
            </a:r>
            <a:r>
              <a:rPr lang="en-US" sz="2000" dirty="0"/>
              <a:t> chi </a:t>
            </a:r>
            <a:r>
              <a:rPr lang="en-US" sz="2000" dirty="0" err="1"/>
              <a:t>wedi</a:t>
            </a:r>
            <a:r>
              <a:rPr lang="en-US" sz="2000" dirty="0"/>
              <a:t> </a:t>
            </a:r>
            <a:r>
              <a:rPr lang="en-US" sz="2000" dirty="0" err="1"/>
              <a:t>eu</a:t>
            </a:r>
            <a:r>
              <a:rPr lang="en-US" sz="2000" dirty="0"/>
              <a:t> </a:t>
            </a:r>
            <a:r>
              <a:rPr lang="en-US" sz="2000" dirty="0" err="1"/>
              <a:t>dysgu</a:t>
            </a:r>
            <a:r>
              <a:rPr lang="en-US" sz="2000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 err="1"/>
              <a:t>Cofiwch</a:t>
            </a:r>
            <a:r>
              <a:rPr lang="en-US" sz="2000" dirty="0"/>
              <a:t> </a:t>
            </a:r>
            <a:r>
              <a:rPr lang="en-US" sz="2000" dirty="0" err="1"/>
              <a:t>gynnwys</a:t>
            </a:r>
            <a:r>
              <a:rPr lang="en-US" sz="2000" dirty="0"/>
              <a:t> </a:t>
            </a:r>
            <a:r>
              <a:rPr lang="en-US" sz="2000" dirty="0" err="1"/>
              <a:t>yr</a:t>
            </a:r>
            <a:r>
              <a:rPr lang="en-US" sz="2000" dirty="0"/>
              <a:t> </a:t>
            </a:r>
            <a:r>
              <a:rPr lang="en-US" sz="2000" dirty="0" err="1"/>
              <a:t>adferfau</a:t>
            </a:r>
            <a:r>
              <a:rPr lang="en-US" sz="2000" dirty="0"/>
              <a:t> – </a:t>
            </a:r>
            <a:r>
              <a:rPr lang="en-US" sz="2000" dirty="0" err="1"/>
              <a:t>Ble</a:t>
            </a:r>
            <a:r>
              <a:rPr lang="en-US" sz="2000" dirty="0"/>
              <a:t>?  </a:t>
            </a:r>
            <a:r>
              <a:rPr lang="en-US" sz="2000" dirty="0" err="1"/>
              <a:t>Sut</a:t>
            </a:r>
            <a:r>
              <a:rPr lang="en-US" sz="2000" dirty="0"/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 err="1"/>
              <a:t>Anfonwch</a:t>
            </a:r>
            <a:r>
              <a:rPr lang="en-US" sz="2000" dirty="0"/>
              <a:t> </a:t>
            </a:r>
            <a:r>
              <a:rPr lang="en-US" sz="2000" dirty="0" err="1"/>
              <a:t>eich</a:t>
            </a:r>
            <a:r>
              <a:rPr lang="en-US" sz="2000" dirty="0"/>
              <a:t> poster at:</a:t>
            </a:r>
          </a:p>
          <a:p>
            <a:r>
              <a:rPr lang="en-US" sz="2000" dirty="0"/>
              <a:t>        </a:t>
            </a:r>
            <a:r>
              <a:rPr lang="en-US" sz="2000" dirty="0">
                <a:hlinkClick r:id="rId2"/>
              </a:rPr>
              <a:t>n.evans@uwtsd.ac.uk</a:t>
            </a:r>
            <a:endParaRPr lang="en-US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 err="1"/>
              <a:t>Bydd</a:t>
            </a:r>
            <a:r>
              <a:rPr lang="en-US" sz="2000" dirty="0"/>
              <a:t> y </a:t>
            </a:r>
            <a:r>
              <a:rPr lang="en-US" sz="2000" dirty="0" err="1"/>
              <a:t>dag</a:t>
            </a:r>
            <a:r>
              <a:rPr lang="en-US" sz="2000" dirty="0"/>
              <a:t> hon </a:t>
            </a:r>
            <a:r>
              <a:rPr lang="en-US" sz="2000" dirty="0" err="1"/>
              <a:t>yn</a:t>
            </a:r>
            <a:r>
              <a:rPr lang="en-US" sz="2000" dirty="0"/>
              <a:t> </a:t>
            </a:r>
            <a:r>
              <a:rPr lang="en-US" sz="2000" dirty="0" err="1"/>
              <a:t>addas</a:t>
            </a:r>
            <a:r>
              <a:rPr lang="en-US" sz="2000" dirty="0"/>
              <a:t> </a:t>
            </a:r>
            <a:r>
              <a:rPr lang="en-US" sz="2000" dirty="0" err="1"/>
              <a:t>ar</a:t>
            </a:r>
            <a:r>
              <a:rPr lang="en-US" sz="2000" dirty="0"/>
              <a:t> </a:t>
            </a:r>
            <a:r>
              <a:rPr lang="en-US" sz="2000" dirty="0" err="1"/>
              <a:t>gyfer</a:t>
            </a:r>
            <a:r>
              <a:rPr lang="en-US" sz="2000" dirty="0"/>
              <a:t> </a:t>
            </a:r>
            <a:r>
              <a:rPr lang="en-US" sz="2000" dirty="0" err="1"/>
              <a:t>eich</a:t>
            </a:r>
            <a:r>
              <a:rPr lang="en-US" sz="2000" dirty="0"/>
              <a:t> portfolio </a:t>
            </a:r>
            <a:r>
              <a:rPr lang="en-US" sz="2000" dirty="0" err="1"/>
              <a:t>Cymraeg</a:t>
            </a:r>
            <a:r>
              <a:rPr lang="en-US" sz="2000" dirty="0"/>
              <a:t>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DF2C2D1-1D62-9F4F-A195-DF6C0DC0B532}"/>
              </a:ext>
            </a:extLst>
          </p:cNvPr>
          <p:cNvSpPr txBox="1"/>
          <p:nvPr/>
        </p:nvSpPr>
        <p:spPr>
          <a:xfrm>
            <a:off x="7070501" y="1551710"/>
            <a:ext cx="4892206" cy="4401205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You are going to create a poster of rules to follow in a Foundation Phase classroom.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You need to include 8 different rules.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You need to include EVERY language pattern that you have learnt so far.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 err="1"/>
              <a:t>Temember</a:t>
            </a:r>
            <a:r>
              <a:rPr lang="en-US" sz="2000" dirty="0"/>
              <a:t> to include the adverbs – Where?  How?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Send your poster to:</a:t>
            </a:r>
          </a:p>
          <a:p>
            <a:r>
              <a:rPr lang="en-US" sz="2000" dirty="0"/>
              <a:t>         </a:t>
            </a:r>
            <a:r>
              <a:rPr lang="en-US" sz="2000" dirty="0">
                <a:hlinkClick r:id="rId2"/>
              </a:rPr>
              <a:t>n.evans@uwtsd.ac.uk</a:t>
            </a:r>
            <a:endParaRPr lang="en-US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This task will be suitable to include in your Welsh portfolio.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5673D2C-438E-0044-9ECD-2E15B5470D0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05739" y="1531461"/>
            <a:ext cx="1580522" cy="235360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5BB3F7C-6B81-374D-AB26-B0E1BB8F5EE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CD25D13-70B2-7C40-A0ED-F7AA3C3E9B0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05739" y="5082342"/>
            <a:ext cx="1580522" cy="15805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656975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8E530-8448-4C90-801F-6F8621B7C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432" y="110611"/>
            <a:ext cx="11585136" cy="610832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GB" b="1" dirty="0" err="1">
                <a:solidFill>
                  <a:schemeClr val="bg1"/>
                </a:solidFill>
                <a:latin typeface="Segoe Print"/>
              </a:rPr>
              <a:t>Pwy</a:t>
            </a:r>
            <a:r>
              <a:rPr lang="en-GB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GB" b="1" dirty="0" err="1">
                <a:solidFill>
                  <a:schemeClr val="bg1"/>
                </a:solidFill>
                <a:latin typeface="Segoe Print"/>
              </a:rPr>
              <a:t>wyt</a:t>
            </a:r>
            <a:r>
              <a:rPr lang="en-GB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GB" b="1" dirty="0" err="1">
                <a:solidFill>
                  <a:schemeClr val="bg1"/>
                </a:solidFill>
                <a:latin typeface="Segoe Print"/>
              </a:rPr>
              <a:t>ti</a:t>
            </a:r>
            <a:r>
              <a:rPr lang="en-GB" b="1" dirty="0">
                <a:solidFill>
                  <a:schemeClr val="bg1"/>
                </a:solidFill>
                <a:latin typeface="Segoe Print"/>
              </a:rPr>
              <a:t>?                                     Who are you?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90C5823-222B-594D-ACAF-2B590BBD7F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7786" y="1777285"/>
            <a:ext cx="7716427" cy="4321199"/>
          </a:xfrm>
          <a:prstGeom prst="rect">
            <a:avLst/>
          </a:prstGeom>
        </p:spPr>
      </p:pic>
      <p:sp>
        <p:nvSpPr>
          <p:cNvPr id="5" name="Oval Callout 4">
            <a:extLst>
              <a:ext uri="{FF2B5EF4-FFF2-40B4-BE49-F238E27FC236}">
                <a16:creationId xmlns:a16="http://schemas.microsoft.com/office/drawing/2014/main" id="{3677F4F4-2111-1E49-A5E9-994B9095F994}"/>
              </a:ext>
            </a:extLst>
          </p:cNvPr>
          <p:cNvSpPr/>
          <p:nvPr/>
        </p:nvSpPr>
        <p:spPr>
          <a:xfrm>
            <a:off x="631065" y="1146220"/>
            <a:ext cx="3438659" cy="2382591"/>
          </a:xfrm>
          <a:prstGeom prst="wedgeEllipseCallout">
            <a:avLst>
              <a:gd name="adj1" fmla="val 74673"/>
              <a:gd name="adj2" fmla="val 64662"/>
            </a:avLst>
          </a:prstGeom>
          <a:solidFill>
            <a:schemeClr val="bg1"/>
          </a:solidFill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err="1">
                <a:solidFill>
                  <a:srgbClr val="7030A0"/>
                </a:solidFill>
              </a:rPr>
              <a:t>Sali</a:t>
            </a:r>
            <a:r>
              <a:rPr lang="en-US" sz="3200" b="1" dirty="0">
                <a:solidFill>
                  <a:srgbClr val="7030A0"/>
                </a:solidFill>
              </a:rPr>
              <a:t> Mali </a:t>
            </a:r>
            <a:r>
              <a:rPr lang="en-US" sz="3200" b="1" dirty="0" err="1">
                <a:solidFill>
                  <a:srgbClr val="7030A0"/>
                </a:solidFill>
              </a:rPr>
              <a:t>ydw</a:t>
            </a:r>
            <a:r>
              <a:rPr lang="en-US" sz="3200" b="1" dirty="0">
                <a:solidFill>
                  <a:srgbClr val="7030A0"/>
                </a:solidFill>
              </a:rPr>
              <a:t> </a:t>
            </a:r>
            <a:r>
              <a:rPr lang="en-US" sz="3200" b="1" dirty="0" err="1">
                <a:solidFill>
                  <a:srgbClr val="7030A0"/>
                </a:solidFill>
              </a:rPr>
              <a:t>i</a:t>
            </a:r>
            <a:r>
              <a:rPr lang="en-US" sz="3200" b="1" dirty="0">
                <a:solidFill>
                  <a:srgbClr val="7030A0"/>
                </a:solidFill>
              </a:rPr>
              <a:t>.</a:t>
            </a:r>
          </a:p>
        </p:txBody>
      </p:sp>
      <p:sp>
        <p:nvSpPr>
          <p:cNvPr id="13" name="Oval Callout 12">
            <a:extLst>
              <a:ext uri="{FF2B5EF4-FFF2-40B4-BE49-F238E27FC236}">
                <a16:creationId xmlns:a16="http://schemas.microsoft.com/office/drawing/2014/main" id="{D7F5D48A-6295-A84E-A556-77362A3602AF}"/>
              </a:ext>
            </a:extLst>
          </p:cNvPr>
          <p:cNvSpPr/>
          <p:nvPr/>
        </p:nvSpPr>
        <p:spPr>
          <a:xfrm>
            <a:off x="8122275" y="1107810"/>
            <a:ext cx="3438659" cy="2382591"/>
          </a:xfrm>
          <a:prstGeom prst="wedgeEllipseCallout">
            <a:avLst>
              <a:gd name="adj1" fmla="val -88248"/>
              <a:gd name="adj2" fmla="val 50608"/>
            </a:avLst>
          </a:prstGeom>
          <a:solidFill>
            <a:schemeClr val="bg1"/>
          </a:solidFill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err="1">
                <a:solidFill>
                  <a:srgbClr val="7030A0"/>
                </a:solidFill>
              </a:rPr>
              <a:t>Jac</a:t>
            </a:r>
            <a:r>
              <a:rPr lang="en-US" sz="3200" b="1" dirty="0">
                <a:solidFill>
                  <a:srgbClr val="7030A0"/>
                </a:solidFill>
              </a:rPr>
              <a:t> y </a:t>
            </a:r>
            <a:r>
              <a:rPr lang="en-US" sz="3200" b="1" dirty="0" err="1">
                <a:solidFill>
                  <a:srgbClr val="7030A0"/>
                </a:solidFill>
              </a:rPr>
              <a:t>Jwc</a:t>
            </a:r>
            <a:r>
              <a:rPr lang="en-US" sz="3200" b="1" dirty="0">
                <a:solidFill>
                  <a:srgbClr val="7030A0"/>
                </a:solidFill>
              </a:rPr>
              <a:t> </a:t>
            </a:r>
            <a:r>
              <a:rPr lang="en-US" sz="3200" b="1" dirty="0" err="1">
                <a:solidFill>
                  <a:srgbClr val="7030A0"/>
                </a:solidFill>
              </a:rPr>
              <a:t>ydw</a:t>
            </a:r>
            <a:r>
              <a:rPr lang="en-US" sz="3200" b="1" dirty="0">
                <a:solidFill>
                  <a:srgbClr val="7030A0"/>
                </a:solidFill>
              </a:rPr>
              <a:t> </a:t>
            </a:r>
            <a:r>
              <a:rPr lang="en-US" sz="3200" b="1" dirty="0" err="1">
                <a:solidFill>
                  <a:srgbClr val="7030A0"/>
                </a:solidFill>
              </a:rPr>
              <a:t>i</a:t>
            </a:r>
            <a:r>
              <a:rPr lang="en-US" sz="3200" b="1" dirty="0">
                <a:solidFill>
                  <a:srgbClr val="7030A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17816930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8E530-8448-4C90-801F-6F8621B7C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432" y="110611"/>
            <a:ext cx="11585136" cy="610832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GB" b="1" dirty="0" err="1">
                <a:solidFill>
                  <a:schemeClr val="bg1"/>
                </a:solidFill>
                <a:latin typeface="Segoe Print"/>
              </a:rPr>
              <a:t>Pwy</a:t>
            </a:r>
            <a:r>
              <a:rPr lang="en-GB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GB" b="1" dirty="0" err="1">
                <a:solidFill>
                  <a:schemeClr val="bg1"/>
                </a:solidFill>
                <a:latin typeface="Segoe Print"/>
              </a:rPr>
              <a:t>wyt</a:t>
            </a:r>
            <a:r>
              <a:rPr lang="en-GB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GB" b="1" dirty="0" err="1">
                <a:solidFill>
                  <a:schemeClr val="bg1"/>
                </a:solidFill>
                <a:latin typeface="Segoe Print"/>
              </a:rPr>
              <a:t>ti</a:t>
            </a:r>
            <a:r>
              <a:rPr lang="en-GB" b="1" dirty="0">
                <a:solidFill>
                  <a:schemeClr val="bg1"/>
                </a:solidFill>
                <a:latin typeface="Segoe Print"/>
              </a:rPr>
              <a:t>?                                     Who are you?</a:t>
            </a:r>
          </a:p>
        </p:txBody>
      </p:sp>
      <p:pic>
        <p:nvPicPr>
          <p:cNvPr id="2052" name="Picture 4" descr="Image result for Plwmp Cyw">
            <a:extLst>
              <a:ext uri="{FF2B5EF4-FFF2-40B4-BE49-F238E27FC236}">
                <a16:creationId xmlns:a16="http://schemas.microsoft.com/office/drawing/2014/main" id="{78A6DC7A-EC9E-3F4E-8FF9-A8B37C8EE34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00" t="32427" r="8433" b="8674"/>
          <a:stretch/>
        </p:blipFill>
        <p:spPr bwMode="auto">
          <a:xfrm>
            <a:off x="2751840" y="5186251"/>
            <a:ext cx="1905000" cy="1516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Image result for Deryn Cyw">
            <a:extLst>
              <a:ext uri="{FF2B5EF4-FFF2-40B4-BE49-F238E27FC236}">
                <a16:creationId xmlns:a16="http://schemas.microsoft.com/office/drawing/2014/main" id="{20C6F553-58B4-134D-8B53-BBC8F4F3CF5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142" r="20572" b="11734"/>
          <a:stretch/>
        </p:blipFill>
        <p:spPr bwMode="auto">
          <a:xfrm>
            <a:off x="9329057" y="1764110"/>
            <a:ext cx="2449286" cy="1883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4" descr="Image result for Callouts">
            <a:extLst>
              <a:ext uri="{FF2B5EF4-FFF2-40B4-BE49-F238E27FC236}">
                <a16:creationId xmlns:a16="http://schemas.microsoft.com/office/drawing/2014/main" id="{CA755F8D-46F4-954F-BB5E-E4D575B93F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0196" y="859971"/>
            <a:ext cx="1924865" cy="2043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683D4348-1061-D24F-BA5D-E640EFC445EA}"/>
              </a:ext>
            </a:extLst>
          </p:cNvPr>
          <p:cNvSpPr txBox="1"/>
          <p:nvPr/>
        </p:nvSpPr>
        <p:spPr>
          <a:xfrm>
            <a:off x="7722401" y="987510"/>
            <a:ext cx="160665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Llew</a:t>
            </a:r>
            <a:r>
              <a:rPr lang="en-US" sz="3200" b="1" dirty="0"/>
              <a:t> </a:t>
            </a:r>
            <a:r>
              <a:rPr lang="en-US" sz="3200" b="1" dirty="0" err="1"/>
              <a:t>ydw</a:t>
            </a:r>
            <a:r>
              <a:rPr lang="en-US" sz="3200" b="1" dirty="0"/>
              <a:t> </a:t>
            </a:r>
            <a:r>
              <a:rPr lang="en-US" sz="3200" b="1" dirty="0" err="1"/>
              <a:t>i</a:t>
            </a:r>
            <a:r>
              <a:rPr lang="en-US" sz="3200" b="1" dirty="0"/>
              <a:t>.</a:t>
            </a:r>
          </a:p>
        </p:txBody>
      </p:sp>
      <p:pic>
        <p:nvPicPr>
          <p:cNvPr id="15" name="Picture 4" descr="Image result for Callouts">
            <a:extLst>
              <a:ext uri="{FF2B5EF4-FFF2-40B4-BE49-F238E27FC236}">
                <a16:creationId xmlns:a16="http://schemas.microsoft.com/office/drawing/2014/main" id="{22BF0E10-52F2-E34C-B483-022272E5C3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4371" y="3355199"/>
            <a:ext cx="1905002" cy="21592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61936624-E38C-9E48-9389-B180BC7EB96A}"/>
              </a:ext>
            </a:extLst>
          </p:cNvPr>
          <p:cNvSpPr txBox="1"/>
          <p:nvPr/>
        </p:nvSpPr>
        <p:spPr>
          <a:xfrm>
            <a:off x="1912688" y="3647339"/>
            <a:ext cx="162836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Plwmp</a:t>
            </a:r>
            <a:r>
              <a:rPr lang="en-US" sz="3200" b="1" dirty="0"/>
              <a:t> </a:t>
            </a:r>
            <a:r>
              <a:rPr lang="en-US" sz="3200" b="1" dirty="0" err="1"/>
              <a:t>ydw</a:t>
            </a:r>
            <a:r>
              <a:rPr lang="en-US" sz="3200" b="1" dirty="0"/>
              <a:t> </a:t>
            </a:r>
            <a:r>
              <a:rPr lang="en-US" sz="3200" b="1" dirty="0" err="1"/>
              <a:t>i</a:t>
            </a:r>
            <a:r>
              <a:rPr lang="en-US" sz="3200" b="1" dirty="0"/>
              <a:t>.</a:t>
            </a:r>
          </a:p>
        </p:txBody>
      </p:sp>
      <p:pic>
        <p:nvPicPr>
          <p:cNvPr id="20" name="Picture 6" descr="Image result for Callouts">
            <a:extLst>
              <a:ext uri="{FF2B5EF4-FFF2-40B4-BE49-F238E27FC236}">
                <a16:creationId xmlns:a16="http://schemas.microsoft.com/office/drawing/2014/main" id="{DEB602BF-62BE-4D4D-AE06-BC6C153997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9526" y="981550"/>
            <a:ext cx="1773418" cy="17734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12" descr="Image result for Cyw Cyw">
            <a:extLst>
              <a:ext uri="{FF2B5EF4-FFF2-40B4-BE49-F238E27FC236}">
                <a16:creationId xmlns:a16="http://schemas.microsoft.com/office/drawing/2014/main" id="{55653CEB-B93E-DB47-836C-D36AFEC5A0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52" y="2156971"/>
            <a:ext cx="1618817" cy="16188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16E37089-AA0F-F64A-91BB-694B03CFA6AF}"/>
              </a:ext>
            </a:extLst>
          </p:cNvPr>
          <p:cNvSpPr txBox="1"/>
          <p:nvPr/>
        </p:nvSpPr>
        <p:spPr>
          <a:xfrm>
            <a:off x="1062934" y="1050571"/>
            <a:ext cx="162836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Cyw</a:t>
            </a:r>
            <a:r>
              <a:rPr lang="en-US" sz="3200" b="1" dirty="0"/>
              <a:t> </a:t>
            </a:r>
            <a:r>
              <a:rPr lang="en-US" sz="3200" b="1" dirty="0" err="1"/>
              <a:t>ydw</a:t>
            </a:r>
            <a:r>
              <a:rPr lang="en-US" sz="3200" b="1" dirty="0"/>
              <a:t> </a:t>
            </a:r>
            <a:r>
              <a:rPr lang="en-US" sz="3200" b="1" dirty="0" err="1"/>
              <a:t>i</a:t>
            </a:r>
            <a:r>
              <a:rPr lang="en-US" sz="3200" b="1" dirty="0"/>
              <a:t>.</a:t>
            </a:r>
          </a:p>
        </p:txBody>
      </p:sp>
      <p:pic>
        <p:nvPicPr>
          <p:cNvPr id="23" name="Picture 4" descr="Image result for Callouts">
            <a:extLst>
              <a:ext uri="{FF2B5EF4-FFF2-40B4-BE49-F238E27FC236}">
                <a16:creationId xmlns:a16="http://schemas.microsoft.com/office/drawing/2014/main" id="{7EE3AF0D-872C-7A45-AABB-84499C3ADC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1154" y="923123"/>
            <a:ext cx="1924865" cy="2043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10" descr="Image result for Jangl Cyw">
            <a:extLst>
              <a:ext uri="{FF2B5EF4-FFF2-40B4-BE49-F238E27FC236}">
                <a16:creationId xmlns:a16="http://schemas.microsoft.com/office/drawing/2014/main" id="{BB29E04C-5AE5-D74F-B363-CEF51757CAA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808" t="25271"/>
          <a:stretch/>
        </p:blipFill>
        <p:spPr bwMode="auto">
          <a:xfrm>
            <a:off x="5143499" y="2539490"/>
            <a:ext cx="1905001" cy="24725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6DDA829E-6D14-9F4F-9370-118569CEB720}"/>
              </a:ext>
            </a:extLst>
          </p:cNvPr>
          <p:cNvSpPr txBox="1"/>
          <p:nvPr/>
        </p:nvSpPr>
        <p:spPr>
          <a:xfrm>
            <a:off x="3526941" y="1091857"/>
            <a:ext cx="160665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Jangl</a:t>
            </a:r>
            <a:r>
              <a:rPr lang="en-US" sz="3200" b="1" dirty="0"/>
              <a:t> </a:t>
            </a:r>
            <a:r>
              <a:rPr lang="en-US" sz="3200" b="1" dirty="0" err="1"/>
              <a:t>ydw</a:t>
            </a:r>
            <a:r>
              <a:rPr lang="en-US" sz="3200" b="1" dirty="0"/>
              <a:t> </a:t>
            </a:r>
            <a:r>
              <a:rPr lang="en-US" sz="3200" b="1" dirty="0" err="1"/>
              <a:t>i</a:t>
            </a:r>
            <a:r>
              <a:rPr lang="en-US" sz="3200" b="1" dirty="0"/>
              <a:t>.</a:t>
            </a:r>
          </a:p>
        </p:txBody>
      </p:sp>
      <p:pic>
        <p:nvPicPr>
          <p:cNvPr id="27" name="Picture 6" descr="Image result for Callouts">
            <a:extLst>
              <a:ext uri="{FF2B5EF4-FFF2-40B4-BE49-F238E27FC236}">
                <a16:creationId xmlns:a16="http://schemas.microsoft.com/office/drawing/2014/main" id="{FCF18F4A-05D8-1046-A4F5-562B2C9A16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21731" y="3841273"/>
            <a:ext cx="1773418" cy="17734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8" descr="Image result for Bolgi Cyw">
            <a:extLst>
              <a:ext uri="{FF2B5EF4-FFF2-40B4-BE49-F238E27FC236}">
                <a16:creationId xmlns:a16="http://schemas.microsoft.com/office/drawing/2014/main" id="{2A778028-27A7-BE41-85EC-D9D37F835FA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110" t="25357" r="38041" b="16881"/>
          <a:stretch/>
        </p:blipFill>
        <p:spPr bwMode="auto">
          <a:xfrm>
            <a:off x="7573229" y="5186251"/>
            <a:ext cx="1905000" cy="1672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3D2C348C-C227-CE4F-A5FA-45AFAD773EEE}"/>
              </a:ext>
            </a:extLst>
          </p:cNvPr>
          <p:cNvSpPr txBox="1"/>
          <p:nvPr/>
        </p:nvSpPr>
        <p:spPr>
          <a:xfrm>
            <a:off x="8789262" y="3848753"/>
            <a:ext cx="162836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Bolgi</a:t>
            </a:r>
            <a:r>
              <a:rPr lang="en-US" sz="3200" b="1" dirty="0"/>
              <a:t> </a:t>
            </a:r>
            <a:r>
              <a:rPr lang="en-US" sz="3200" b="1" dirty="0" err="1"/>
              <a:t>ydw</a:t>
            </a:r>
            <a:r>
              <a:rPr lang="en-US" sz="3200" b="1" dirty="0"/>
              <a:t> </a:t>
            </a:r>
            <a:r>
              <a:rPr lang="en-US" sz="3200" b="1" dirty="0" err="1"/>
              <a:t>i</a:t>
            </a:r>
            <a:r>
              <a:rPr lang="en-US" sz="3200" b="1" dirty="0"/>
              <a:t>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E5758FE-4449-4844-AB7C-37637C3F5912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76019" y="5708142"/>
            <a:ext cx="2400027" cy="9203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393616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8E530-8448-4C90-801F-6F8621B7C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432" y="110611"/>
            <a:ext cx="11585136" cy="901760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GB" sz="4900" b="1" dirty="0" err="1">
                <a:solidFill>
                  <a:schemeClr val="bg1"/>
                </a:solidFill>
                <a:latin typeface="Segoe Print"/>
              </a:rPr>
              <a:t>Pwy</a:t>
            </a:r>
            <a:r>
              <a:rPr lang="en-GB" sz="4900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GB" sz="4900" b="1" dirty="0" err="1">
                <a:solidFill>
                  <a:schemeClr val="bg1"/>
                </a:solidFill>
                <a:latin typeface="Segoe Print"/>
              </a:rPr>
              <a:t>ydy</a:t>
            </a:r>
            <a:r>
              <a:rPr lang="en-GB" sz="4900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GB" sz="4900" b="1" dirty="0">
                <a:solidFill>
                  <a:srgbClr val="FFC000"/>
                </a:solidFill>
                <a:latin typeface="Segoe Print"/>
              </a:rPr>
              <a:t>e</a:t>
            </a:r>
            <a:r>
              <a:rPr lang="en-GB" sz="4900" b="1" dirty="0">
                <a:solidFill>
                  <a:schemeClr val="bg1"/>
                </a:solidFill>
                <a:latin typeface="Segoe Print"/>
              </a:rPr>
              <a:t>?                      Who is he?</a:t>
            </a:r>
            <a:endParaRPr lang="en-GB" b="1" dirty="0">
              <a:solidFill>
                <a:schemeClr val="bg1"/>
              </a:solidFill>
              <a:latin typeface="Segoe Prin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9763730-D9DE-B34A-AF96-D7FAEA91849E}"/>
              </a:ext>
            </a:extLst>
          </p:cNvPr>
          <p:cNvSpPr txBox="1"/>
          <p:nvPr/>
        </p:nvSpPr>
        <p:spPr>
          <a:xfrm>
            <a:off x="2243914" y="5494953"/>
            <a:ext cx="77041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7200" b="1" dirty="0" err="1"/>
              <a:t>Jac</a:t>
            </a:r>
            <a:r>
              <a:rPr lang="en-US" sz="7200" b="1" dirty="0"/>
              <a:t> y </a:t>
            </a:r>
            <a:r>
              <a:rPr lang="en-US" sz="7200" b="1" dirty="0" err="1"/>
              <a:t>Jwc</a:t>
            </a:r>
            <a:r>
              <a:rPr lang="en-US" sz="7200" b="1" dirty="0"/>
              <a:t> </a:t>
            </a:r>
            <a:r>
              <a:rPr lang="en-US" sz="7200" b="1" dirty="0" err="1"/>
              <a:t>ydy</a:t>
            </a:r>
            <a:r>
              <a:rPr lang="en-US" sz="7200" b="1" dirty="0"/>
              <a:t> </a:t>
            </a:r>
            <a:r>
              <a:rPr lang="en-US" sz="7200" b="1" dirty="0">
                <a:highlight>
                  <a:srgbClr val="FFFF00"/>
                </a:highlight>
              </a:rPr>
              <a:t>e</a:t>
            </a:r>
            <a:r>
              <a:rPr lang="en-US" sz="7200" b="1" dirty="0"/>
              <a:t>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9A50A4F-85D5-0348-B07D-23D9580EFE2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8817"/>
          <a:stretch/>
        </p:blipFill>
        <p:spPr>
          <a:xfrm>
            <a:off x="2611474" y="1205938"/>
            <a:ext cx="6969051" cy="42890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254557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8E530-8448-4C90-801F-6F8621B7C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432" y="110611"/>
            <a:ext cx="11585136" cy="901760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GB" sz="4900" b="1" dirty="0" err="1">
                <a:solidFill>
                  <a:schemeClr val="bg1"/>
                </a:solidFill>
                <a:latin typeface="Segoe Print"/>
              </a:rPr>
              <a:t>Pwy</a:t>
            </a:r>
            <a:r>
              <a:rPr lang="en-GB" sz="4900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GB" sz="4900" b="1" dirty="0" err="1">
                <a:solidFill>
                  <a:schemeClr val="bg1"/>
                </a:solidFill>
                <a:latin typeface="Segoe Print"/>
              </a:rPr>
              <a:t>ydy</a:t>
            </a:r>
            <a:r>
              <a:rPr lang="en-GB" sz="4900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GB" sz="4900" b="1" dirty="0">
                <a:solidFill>
                  <a:srgbClr val="FFC000"/>
                </a:solidFill>
                <a:latin typeface="Segoe Print"/>
              </a:rPr>
              <a:t>hi</a:t>
            </a:r>
            <a:r>
              <a:rPr lang="en-GB" sz="4900" b="1" dirty="0">
                <a:solidFill>
                  <a:schemeClr val="bg1"/>
                </a:solidFill>
                <a:latin typeface="Segoe Print"/>
              </a:rPr>
              <a:t>?                    Who is she?</a:t>
            </a:r>
            <a:endParaRPr lang="en-GB" b="1" dirty="0">
              <a:solidFill>
                <a:schemeClr val="bg1"/>
              </a:solidFill>
              <a:latin typeface="Segoe Prin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9763730-D9DE-B34A-AF96-D7FAEA91849E}"/>
              </a:ext>
            </a:extLst>
          </p:cNvPr>
          <p:cNvSpPr txBox="1"/>
          <p:nvPr/>
        </p:nvSpPr>
        <p:spPr>
          <a:xfrm>
            <a:off x="2653048" y="5374630"/>
            <a:ext cx="72422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 err="1"/>
              <a:t>Sali</a:t>
            </a:r>
            <a:r>
              <a:rPr lang="en-US" sz="7200" b="1" dirty="0"/>
              <a:t> Mali </a:t>
            </a:r>
            <a:r>
              <a:rPr lang="en-US" sz="7200" b="1" dirty="0" err="1"/>
              <a:t>ydy</a:t>
            </a:r>
            <a:r>
              <a:rPr lang="en-US" sz="7200" b="1" dirty="0"/>
              <a:t> </a:t>
            </a:r>
            <a:r>
              <a:rPr lang="en-US" sz="7200" b="1" dirty="0">
                <a:highlight>
                  <a:srgbClr val="FFFF00"/>
                </a:highlight>
              </a:rPr>
              <a:t>hi</a:t>
            </a:r>
            <a:r>
              <a:rPr lang="en-US" sz="7200" b="1" dirty="0"/>
              <a:t>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7CE22DF-2F0E-FA4B-8D1D-F9E39FCD250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569" r="20103"/>
          <a:stretch/>
        </p:blipFill>
        <p:spPr>
          <a:xfrm>
            <a:off x="4159876" y="1253157"/>
            <a:ext cx="3915178" cy="3962786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14960513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8E530-8448-4C90-801F-6F8621B7C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432" y="110611"/>
            <a:ext cx="11585136" cy="901760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GB" sz="4900" b="1" dirty="0" err="1">
                <a:solidFill>
                  <a:schemeClr val="bg1"/>
                </a:solidFill>
                <a:latin typeface="Segoe Print"/>
              </a:rPr>
              <a:t>Pwy</a:t>
            </a:r>
            <a:r>
              <a:rPr lang="en-GB" sz="4900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GB" sz="4900" b="1" dirty="0" err="1">
                <a:solidFill>
                  <a:schemeClr val="bg1"/>
                </a:solidFill>
                <a:latin typeface="Segoe Print"/>
              </a:rPr>
              <a:t>ydyn</a:t>
            </a:r>
            <a:r>
              <a:rPr lang="en-GB" sz="4900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GB" sz="4900" b="1" dirty="0" err="1">
                <a:solidFill>
                  <a:srgbClr val="FFC000"/>
                </a:solidFill>
                <a:latin typeface="Segoe Print"/>
              </a:rPr>
              <a:t>nhw</a:t>
            </a:r>
            <a:r>
              <a:rPr lang="en-GB" sz="4900" b="1" dirty="0">
                <a:solidFill>
                  <a:schemeClr val="bg1"/>
                </a:solidFill>
                <a:latin typeface="Segoe Print"/>
              </a:rPr>
              <a:t>?            Who are </a:t>
            </a:r>
            <a:r>
              <a:rPr lang="en-GB" sz="4900" b="1" dirty="0">
                <a:solidFill>
                  <a:srgbClr val="FFC000"/>
                </a:solidFill>
                <a:latin typeface="Segoe Print"/>
              </a:rPr>
              <a:t>they</a:t>
            </a:r>
            <a:r>
              <a:rPr lang="en-GB" sz="4900" b="1" dirty="0">
                <a:solidFill>
                  <a:schemeClr val="bg1"/>
                </a:solidFill>
                <a:latin typeface="Segoe Print"/>
              </a:rPr>
              <a:t>?</a:t>
            </a:r>
            <a:endParaRPr lang="en-GB" b="1" dirty="0">
              <a:solidFill>
                <a:schemeClr val="bg1"/>
              </a:solidFill>
              <a:latin typeface="Segoe Prin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9763730-D9DE-B34A-AF96-D7FAEA91849E}"/>
              </a:ext>
            </a:extLst>
          </p:cNvPr>
          <p:cNvSpPr txBox="1"/>
          <p:nvPr/>
        </p:nvSpPr>
        <p:spPr>
          <a:xfrm>
            <a:off x="0" y="5624878"/>
            <a:ext cx="12192000" cy="923330"/>
          </a:xfrm>
          <a:prstGeom prst="rect">
            <a:avLst/>
          </a:prstGeom>
          <a:solidFill>
            <a:schemeClr val="bg1"/>
          </a:solidFill>
          <a:ln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/>
              <a:t>Plant </a:t>
            </a:r>
            <a:r>
              <a:rPr lang="en-US" sz="5400" b="1" dirty="0" err="1"/>
              <a:t>Dosbarth</a:t>
            </a:r>
            <a:r>
              <a:rPr lang="en-US" sz="5400" b="1" dirty="0"/>
              <a:t> </a:t>
            </a:r>
            <a:r>
              <a:rPr lang="en-US" sz="5400" b="1" dirty="0" err="1"/>
              <a:t>Derbyn</a:t>
            </a:r>
            <a:r>
              <a:rPr lang="en-US" sz="5400" b="1" dirty="0"/>
              <a:t> </a:t>
            </a:r>
            <a:r>
              <a:rPr lang="en-US" sz="5400" b="1" dirty="0" err="1"/>
              <a:t>ydyn</a:t>
            </a:r>
            <a:r>
              <a:rPr lang="en-US" sz="5400" b="1" dirty="0"/>
              <a:t> </a:t>
            </a:r>
            <a:r>
              <a:rPr lang="en-US" sz="5400" b="1" dirty="0" err="1">
                <a:highlight>
                  <a:srgbClr val="FFFF00"/>
                </a:highlight>
              </a:rPr>
              <a:t>nhw</a:t>
            </a:r>
            <a:r>
              <a:rPr lang="en-US" sz="5400" b="1" dirty="0"/>
              <a:t>.</a:t>
            </a:r>
          </a:p>
        </p:txBody>
      </p:sp>
      <p:pic>
        <p:nvPicPr>
          <p:cNvPr id="12290" name="Picture 2" descr="Image result for children in class clipart">
            <a:extLst>
              <a:ext uri="{FF2B5EF4-FFF2-40B4-BE49-F238E27FC236}">
                <a16:creationId xmlns:a16="http://schemas.microsoft.com/office/drawing/2014/main" id="{3A027A16-5223-1E4F-A094-E450F7429F7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452"/>
          <a:stretch/>
        </p:blipFill>
        <p:spPr bwMode="auto">
          <a:xfrm>
            <a:off x="2634343" y="1255565"/>
            <a:ext cx="6392622" cy="41219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2084494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A3453B-0506-2D47-A138-344F7B3AA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2666" y="234643"/>
            <a:ext cx="11294534" cy="798290"/>
          </a:xfrm>
          <a:solidFill>
            <a:schemeClr val="tx1"/>
          </a:solidFill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Beth </a:t>
            </a:r>
            <a:r>
              <a:rPr lang="en-US" dirty="0" err="1">
                <a:solidFill>
                  <a:schemeClr val="bg1"/>
                </a:solidFill>
              </a:rPr>
              <a:t>sydd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ar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goll</a:t>
            </a:r>
            <a:r>
              <a:rPr lang="en-US" dirty="0">
                <a:solidFill>
                  <a:schemeClr val="bg1"/>
                </a:solidFill>
              </a:rPr>
              <a:t>?                          What’s missing?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387928" y="1870364"/>
            <a:ext cx="11499272" cy="4678204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US" sz="2800" dirty="0"/>
          </a:p>
          <a:p>
            <a:r>
              <a:rPr lang="en-US" sz="3600" b="1" dirty="0" err="1"/>
              <a:t>Pwy</a:t>
            </a:r>
            <a:r>
              <a:rPr lang="en-US" sz="3600" b="1" dirty="0"/>
              <a:t> </a:t>
            </a:r>
            <a:r>
              <a:rPr lang="en-US" sz="3600" b="1" dirty="0" err="1"/>
              <a:t>ydy</a:t>
            </a:r>
            <a:r>
              <a:rPr lang="en-US" sz="3600" b="1" dirty="0"/>
              <a:t> …….?                     Pili Pala </a:t>
            </a:r>
            <a:r>
              <a:rPr lang="en-US" sz="3600" b="1" dirty="0" err="1"/>
              <a:t>ydy</a:t>
            </a:r>
            <a:r>
              <a:rPr lang="en-US" sz="3600" b="1" dirty="0"/>
              <a:t> ….. .</a:t>
            </a:r>
          </a:p>
          <a:p>
            <a:endParaRPr lang="en-US" sz="3600" b="1" dirty="0"/>
          </a:p>
          <a:p>
            <a:endParaRPr lang="en-US" sz="3600" b="1" dirty="0"/>
          </a:p>
          <a:p>
            <a:r>
              <a:rPr lang="en-US" sz="3600" b="1" dirty="0" err="1"/>
              <a:t>Pwy</a:t>
            </a:r>
            <a:r>
              <a:rPr lang="en-US" sz="3600" b="1" dirty="0"/>
              <a:t> </a:t>
            </a:r>
            <a:r>
              <a:rPr lang="en-US" sz="3600" b="1" dirty="0" err="1"/>
              <a:t>ydy</a:t>
            </a:r>
            <a:r>
              <a:rPr lang="en-US" sz="3600" b="1" dirty="0"/>
              <a:t> …….?                    </a:t>
            </a:r>
            <a:r>
              <a:rPr lang="en-US" sz="3600" b="1" dirty="0" err="1"/>
              <a:t>Coblyn</a:t>
            </a:r>
            <a:r>
              <a:rPr lang="en-US" sz="3600" b="1" dirty="0"/>
              <a:t> </a:t>
            </a:r>
            <a:r>
              <a:rPr lang="en-US" sz="3600" b="1" dirty="0" err="1"/>
              <a:t>ydy</a:t>
            </a:r>
            <a:r>
              <a:rPr lang="en-US" sz="3600" b="1" dirty="0"/>
              <a:t> ……   .</a:t>
            </a:r>
          </a:p>
          <a:p>
            <a:endParaRPr lang="en-US" sz="3600" b="1" dirty="0"/>
          </a:p>
          <a:p>
            <a:endParaRPr lang="en-US" sz="3600" b="1" dirty="0"/>
          </a:p>
          <a:p>
            <a:r>
              <a:rPr lang="en-US" sz="3600" b="1" dirty="0" err="1"/>
              <a:t>Pwy</a:t>
            </a:r>
            <a:r>
              <a:rPr lang="en-US" sz="3600" b="1" dirty="0"/>
              <a:t> </a:t>
            </a:r>
            <a:r>
              <a:rPr lang="en-US" sz="3600" b="1" dirty="0" err="1"/>
              <a:t>ydyn</a:t>
            </a:r>
            <a:r>
              <a:rPr lang="en-US" sz="3600" b="1" dirty="0"/>
              <a:t> …… ?                 </a:t>
            </a:r>
            <a:r>
              <a:rPr lang="en-US" sz="2800" b="1" dirty="0" err="1"/>
              <a:t>Sali</a:t>
            </a:r>
            <a:r>
              <a:rPr lang="en-US" sz="2800" b="1" dirty="0"/>
              <a:t> Mali a </a:t>
            </a:r>
            <a:r>
              <a:rPr lang="en-US" sz="2800" b="1" dirty="0" err="1"/>
              <a:t>Jac</a:t>
            </a:r>
            <a:r>
              <a:rPr lang="en-US" sz="2800" b="1" dirty="0"/>
              <a:t> y do </a:t>
            </a:r>
            <a:r>
              <a:rPr lang="en-US" sz="2800" b="1" dirty="0" err="1"/>
              <a:t>ydyn</a:t>
            </a:r>
            <a:r>
              <a:rPr lang="en-US" sz="2800" b="1" dirty="0"/>
              <a:t> ….  .</a:t>
            </a:r>
            <a:endParaRPr lang="en-US" sz="4000" b="1" dirty="0"/>
          </a:p>
          <a:p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5770629-C503-0C42-928C-FD3C4B9DE9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74" y="1991591"/>
            <a:ext cx="1562100" cy="12954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A0A13B7-DFBC-5847-8101-D934C660B53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7922" b="26061"/>
          <a:stretch/>
        </p:blipFill>
        <p:spPr>
          <a:xfrm>
            <a:off x="4450774" y="3465842"/>
            <a:ext cx="1275773" cy="131716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EAA16CA-83D9-8844-B2E1-7E6DC05D6B2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48864"/>
          <a:stretch/>
        </p:blipFill>
        <p:spPr>
          <a:xfrm>
            <a:off x="4464630" y="4785751"/>
            <a:ext cx="1261917" cy="166936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128CBF0-3919-0646-ADB4-62C7D30A3694}"/>
              </a:ext>
            </a:extLst>
          </p:cNvPr>
          <p:cNvSpPr txBox="1"/>
          <p:nvPr/>
        </p:nvSpPr>
        <p:spPr>
          <a:xfrm>
            <a:off x="2507673" y="2116071"/>
            <a:ext cx="942109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hi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7923E98-6E3B-3549-A4B2-B545C0A62123}"/>
              </a:ext>
            </a:extLst>
          </p:cNvPr>
          <p:cNvSpPr txBox="1"/>
          <p:nvPr/>
        </p:nvSpPr>
        <p:spPr>
          <a:xfrm>
            <a:off x="9236344" y="2116071"/>
            <a:ext cx="942109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hi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BEA293B-02D7-664C-B27B-5BCC2FC0D28B}"/>
              </a:ext>
            </a:extLst>
          </p:cNvPr>
          <p:cNvSpPr txBox="1"/>
          <p:nvPr/>
        </p:nvSpPr>
        <p:spPr>
          <a:xfrm>
            <a:off x="2639683" y="3803806"/>
            <a:ext cx="634695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B054502-09A6-F944-A804-51B51657EBDC}"/>
              </a:ext>
            </a:extLst>
          </p:cNvPr>
          <p:cNvSpPr txBox="1"/>
          <p:nvPr/>
        </p:nvSpPr>
        <p:spPr>
          <a:xfrm>
            <a:off x="9133785" y="3803806"/>
            <a:ext cx="634695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e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4DC6ED3-5EDA-CA41-83E3-111540F4134E}"/>
              </a:ext>
            </a:extLst>
          </p:cNvPr>
          <p:cNvSpPr txBox="1"/>
          <p:nvPr/>
        </p:nvSpPr>
        <p:spPr>
          <a:xfrm>
            <a:off x="2767641" y="5391630"/>
            <a:ext cx="1013474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/>
              <a:t>nhw</a:t>
            </a:r>
            <a:endParaRPr lang="en-US" sz="2800" b="1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33A07CC-1404-2A47-8580-6F6E618152A4}"/>
              </a:ext>
            </a:extLst>
          </p:cNvPr>
          <p:cNvSpPr txBox="1"/>
          <p:nvPr/>
        </p:nvSpPr>
        <p:spPr>
          <a:xfrm>
            <a:off x="10545791" y="5391630"/>
            <a:ext cx="1013474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/>
              <a:t>nhw</a:t>
            </a:r>
            <a:endParaRPr 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10267512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44A878F-3660-E947-B69C-A1C97FC275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29428"/>
            <a:ext cx="2766236" cy="428572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C17B5C33-6F49-614C-98B3-4E3D335B1949}"/>
              </a:ext>
            </a:extLst>
          </p:cNvPr>
          <p:cNvSpPr txBox="1">
            <a:spLocks noChangeArrowheads="1"/>
          </p:cNvSpPr>
          <p:nvPr/>
        </p:nvSpPr>
        <p:spPr>
          <a:xfrm>
            <a:off x="3001618" y="404790"/>
            <a:ext cx="6240245" cy="672494"/>
          </a:xfrm>
          <a:prstGeom prst="rect">
            <a:avLst/>
          </a:prstGeom>
          <a:solidFill>
            <a:schemeClr val="tx1"/>
          </a:solidFill>
        </p:spPr>
        <p:txBody>
          <a:bodyPr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200" b="1" dirty="0" err="1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Oes</a:t>
            </a:r>
            <a:r>
              <a:rPr lang="en-GB" altLang="en-US" sz="3200" b="1" dirty="0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 </a:t>
            </a:r>
            <a:r>
              <a:rPr lang="en-GB" altLang="en-US" sz="3200" b="1" dirty="0" err="1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cwestiwn</a:t>
            </a:r>
            <a:r>
              <a:rPr lang="en-GB" altLang="en-US" sz="3200" b="1" dirty="0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?</a:t>
            </a:r>
            <a:endParaRPr lang="en-US" altLang="en-US" sz="3200" b="1" dirty="0">
              <a:solidFill>
                <a:schemeClr val="bg1"/>
              </a:solidFill>
              <a:latin typeface="Segoe Print" panose="02000800000000000000" pitchFamily="2" charset="0"/>
              <a:ea typeface="ＭＳ Ｐゴシック" charset="-128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4900C7F-28BE-DA4F-8265-22D547889C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16997" y="1377847"/>
            <a:ext cx="6624866" cy="48042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57299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2F134F-55DA-4468-8799-106CA74BD7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5750" y="251012"/>
            <a:ext cx="11687175" cy="910985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GB" b="1" dirty="0">
                <a:latin typeface="+mj-lt"/>
              </a:rPr>
              <a:t>Beth </a:t>
            </a:r>
            <a:r>
              <a:rPr lang="en-GB" b="1" dirty="0" err="1">
                <a:latin typeface="+mj-lt"/>
              </a:rPr>
              <a:t>nesaf</a:t>
            </a:r>
            <a:r>
              <a:rPr lang="en-GB" b="1" dirty="0">
                <a:latin typeface="+mj-lt"/>
              </a:rPr>
              <a:t>?                                          What next?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7D36591-C8B8-2744-87DA-FF5083A3F8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3893" y="2296333"/>
            <a:ext cx="2037128" cy="203712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E286387-EC81-434B-96D8-0E0D65307FF5}"/>
              </a:ext>
            </a:extLst>
          </p:cNvPr>
          <p:cNvSpPr txBox="1"/>
          <p:nvPr/>
        </p:nvSpPr>
        <p:spPr>
          <a:xfrm>
            <a:off x="285750" y="1551710"/>
            <a:ext cx="4507923" cy="2246769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 err="1"/>
              <a:t>Adolygwch</a:t>
            </a:r>
            <a:r>
              <a:rPr lang="en-US" sz="2800" dirty="0"/>
              <a:t> y </a:t>
            </a:r>
            <a:r>
              <a:rPr lang="en-US" sz="2800" dirty="0" err="1"/>
              <a:t>rheolau</a:t>
            </a:r>
            <a:r>
              <a:rPr lang="en-US" sz="2800" dirty="0"/>
              <a:t> </a:t>
            </a:r>
            <a:r>
              <a:rPr lang="en-US" sz="2800" dirty="0" err="1"/>
              <a:t>a’r</a:t>
            </a:r>
            <a:r>
              <a:rPr lang="en-US" sz="2800" dirty="0"/>
              <a:t> </a:t>
            </a:r>
            <a:r>
              <a:rPr lang="en-US" sz="2800" dirty="0" err="1"/>
              <a:t>gorchmynion</a:t>
            </a:r>
            <a:r>
              <a:rPr lang="en-US" sz="2800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 err="1"/>
              <a:t>Dysgwch</a:t>
            </a:r>
            <a:r>
              <a:rPr lang="en-US" sz="2800" dirty="0"/>
              <a:t> </a:t>
            </a:r>
            <a:r>
              <a:rPr lang="en-US" sz="2800" dirty="0" err="1"/>
              <a:t>yr</a:t>
            </a:r>
            <a:r>
              <a:rPr lang="en-US" sz="2800" dirty="0"/>
              <a:t> </a:t>
            </a:r>
            <a:r>
              <a:rPr lang="en-US" sz="2800" dirty="0" err="1"/>
              <a:t>eirfa</a:t>
            </a:r>
            <a:r>
              <a:rPr lang="en-US" sz="2800" dirty="0"/>
              <a:t> </a:t>
            </a:r>
            <a:r>
              <a:rPr lang="en-US" sz="2800" dirty="0" err="1"/>
              <a:t>newydd</a:t>
            </a:r>
            <a:r>
              <a:rPr lang="en-US" sz="2800" dirty="0"/>
              <a:t> – </a:t>
            </a:r>
            <a:r>
              <a:rPr lang="en-US" sz="2800" dirty="0" err="1"/>
              <a:t>fe</a:t>
            </a:r>
            <a:r>
              <a:rPr lang="en-US" sz="2800" dirty="0"/>
              <a:t> / hi / </a:t>
            </a:r>
            <a:r>
              <a:rPr lang="en-US" sz="2800" dirty="0" err="1"/>
              <a:t>nhw</a:t>
            </a:r>
            <a:endParaRPr lang="en-US" sz="28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C38B220-BD65-524D-A0CF-64D15A679940}"/>
              </a:ext>
            </a:extLst>
          </p:cNvPr>
          <p:cNvSpPr txBox="1"/>
          <p:nvPr/>
        </p:nvSpPr>
        <p:spPr>
          <a:xfrm>
            <a:off x="3576541" y="4932815"/>
            <a:ext cx="5105591" cy="1569660"/>
          </a:xfrm>
          <a:prstGeom prst="rect">
            <a:avLst/>
          </a:prstGeom>
          <a:solidFill>
            <a:schemeClr val="accent1"/>
          </a:solidFill>
          <a:ln w="762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solidFill>
                  <a:schemeClr val="bg1"/>
                </a:solidFill>
              </a:rPr>
              <a:t>Your next session is on :</a:t>
            </a:r>
          </a:p>
          <a:p>
            <a:pPr algn="ctr"/>
            <a:r>
              <a:rPr lang="en-US" sz="3200" b="1" dirty="0">
                <a:solidFill>
                  <a:schemeClr val="bg1"/>
                </a:solidFill>
              </a:rPr>
              <a:t>24.11.2020</a:t>
            </a:r>
          </a:p>
          <a:p>
            <a:pPr algn="ctr"/>
            <a:r>
              <a:rPr lang="en-US" sz="3200" b="1" dirty="0">
                <a:solidFill>
                  <a:schemeClr val="bg1"/>
                </a:solidFill>
              </a:rPr>
              <a:t>@ 11 a.m.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C3AD810-5930-314F-B136-A53F1D083007}"/>
              </a:ext>
            </a:extLst>
          </p:cNvPr>
          <p:cNvSpPr txBox="1"/>
          <p:nvPr/>
        </p:nvSpPr>
        <p:spPr>
          <a:xfrm>
            <a:off x="7451241" y="1551710"/>
            <a:ext cx="4507923" cy="2677656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Revise the rules and commands.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Learn new vocabulary – </a:t>
            </a:r>
            <a:r>
              <a:rPr lang="en-US" sz="2800" dirty="0" err="1"/>
              <a:t>fe</a:t>
            </a:r>
            <a:r>
              <a:rPr lang="en-US" sz="2800" dirty="0"/>
              <a:t> / hi / </a:t>
            </a:r>
            <a:r>
              <a:rPr lang="en-US" sz="2800" dirty="0" err="1"/>
              <a:t>nhw</a:t>
            </a:r>
            <a:r>
              <a:rPr lang="en-US" sz="2800" dirty="0"/>
              <a:t> </a:t>
            </a:r>
          </a:p>
          <a:p>
            <a:r>
              <a:rPr lang="en-US" sz="2800" dirty="0"/>
              <a:t>   - he / she / they</a:t>
            </a:r>
          </a:p>
        </p:txBody>
      </p:sp>
    </p:spTree>
    <p:extLst>
      <p:ext uri="{BB962C8B-B14F-4D97-AF65-F5344CB8AC3E}">
        <p14:creationId xmlns:p14="http://schemas.microsoft.com/office/powerpoint/2010/main" val="3533990801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Violet">
      <a:dk1>
        <a:sysClr val="windowText" lastClr="000000"/>
      </a:dk1>
      <a:lt1>
        <a:sysClr val="window" lastClr="FFFFFF"/>
      </a:lt1>
      <a:dk2>
        <a:srgbClr val="373545"/>
      </a:dk2>
      <a:lt2>
        <a:srgbClr val="DCD8DC"/>
      </a:lt2>
      <a:accent1>
        <a:srgbClr val="AD84C6"/>
      </a:accent1>
      <a:accent2>
        <a:srgbClr val="8784C7"/>
      </a:accent2>
      <a:accent3>
        <a:srgbClr val="5D739A"/>
      </a:accent3>
      <a:accent4>
        <a:srgbClr val="6997AF"/>
      </a:accent4>
      <a:accent5>
        <a:srgbClr val="84ACB6"/>
      </a:accent5>
      <a:accent6>
        <a:srgbClr val="6F8183"/>
      </a:accent6>
      <a:hlink>
        <a:srgbClr val="69A020"/>
      </a:hlink>
      <a:folHlink>
        <a:srgbClr val="8C8C8C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{CEFAC418-BF61-B148-8EBB-3F7F89E0273C}tf10001069</Template>
  <TotalTime>556</TotalTime>
  <Words>1538</Words>
  <Application>Microsoft Macintosh PowerPoint</Application>
  <PresentationFormat>Widescreen</PresentationFormat>
  <Paragraphs>404</Paragraphs>
  <Slides>31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42" baseType="lpstr">
      <vt:lpstr>ＭＳ Ｐゴシック</vt:lpstr>
      <vt:lpstr>American Typewriter</vt:lpstr>
      <vt:lpstr>Arial</vt:lpstr>
      <vt:lpstr>Ayuthaya</vt:lpstr>
      <vt:lpstr>Bookman Old Style</vt:lpstr>
      <vt:lpstr>Calibri</vt:lpstr>
      <vt:lpstr>Century Gothic</vt:lpstr>
      <vt:lpstr>Segoe Print</vt:lpstr>
      <vt:lpstr>Segoe Script</vt:lpstr>
      <vt:lpstr>Wingdings 3</vt:lpstr>
      <vt:lpstr>Wisp</vt:lpstr>
      <vt:lpstr>PowerPoint Presentation</vt:lpstr>
      <vt:lpstr>Heddiw, fe fyddwn ni yn… Today we will… </vt:lpstr>
      <vt:lpstr>Amser cofrestru ...      Registration time ...  </vt:lpstr>
      <vt:lpstr>Sut wyt ti?                        How are you?</vt:lpstr>
      <vt:lpstr>Amser cofrestru ...              Registration time ... </vt:lpstr>
      <vt:lpstr>Y Treigladau                                  The mutations</vt:lpstr>
      <vt:lpstr>PowerPoint Presentation</vt:lpstr>
      <vt:lpstr>PowerPoint Presentation</vt:lpstr>
      <vt:lpstr>Amser cofrestru ...              Registration time ... 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Gorchmynion        Commands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EICH TASG                         YOUR TASG</vt:lpstr>
      <vt:lpstr>Pwy wyt ti?                                     Who are you?</vt:lpstr>
      <vt:lpstr>Pwy wyt ti?                                     Who are you?</vt:lpstr>
      <vt:lpstr>Pwy ydy e?                      Who is he?</vt:lpstr>
      <vt:lpstr>Pwy ydy hi?                    Who is she?</vt:lpstr>
      <vt:lpstr>Pwy ydyn nhw?            Who are they?</vt:lpstr>
      <vt:lpstr>Beth sydd ar goll?                          What’s missing?</vt:lpstr>
      <vt:lpstr>PowerPoint Presentation</vt:lpstr>
      <vt:lpstr>Beth nesaf?                                          What next?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Nia Evans</cp:lastModifiedBy>
  <cp:revision>54</cp:revision>
  <dcterms:created xsi:type="dcterms:W3CDTF">2020-09-11T11:29:22Z</dcterms:created>
  <dcterms:modified xsi:type="dcterms:W3CDTF">2020-11-17T08:28:02Z</dcterms:modified>
</cp:coreProperties>
</file>