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461" r:id="rId3"/>
    <p:sldId id="462" r:id="rId4"/>
    <p:sldId id="463" r:id="rId5"/>
    <p:sldId id="455" r:id="rId6"/>
    <p:sldId id="443" r:id="rId7"/>
    <p:sldId id="340" r:id="rId8"/>
    <p:sldId id="335" r:id="rId9"/>
    <p:sldId id="329" r:id="rId10"/>
    <p:sldId id="336" r:id="rId11"/>
    <p:sldId id="338" r:id="rId12"/>
    <p:sldId id="337" r:id="rId13"/>
    <p:sldId id="464" r:id="rId14"/>
    <p:sldId id="331" r:id="rId15"/>
    <p:sldId id="325" r:id="rId16"/>
    <p:sldId id="451" r:id="rId17"/>
    <p:sldId id="459" r:id="rId18"/>
  </p:sldIdLst>
  <p:sldSz cx="12192000" cy="6858000"/>
  <p:notesSz cx="6889750"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74" autoAdjust="0"/>
    <p:restoredTop sz="54065" autoAdjust="0"/>
  </p:normalViewPr>
  <p:slideViewPr>
    <p:cSldViewPr snapToGrid="0">
      <p:cViewPr varScale="1">
        <p:scale>
          <a:sx n="81" d="100"/>
          <a:sy n="81" d="100"/>
        </p:scale>
        <p:origin x="783" y="45"/>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50379867-9FFD-4E30-9FDC-6A1EA862931E}"/>
    <pc:docChg chg="custSel modSld">
      <pc:chgData name="Natasha Davies (IMH)" userId="f8d816cd-2c21-46a2-8815-9450f2bd6f78" providerId="ADAL" clId="{50379867-9FFD-4E30-9FDC-6A1EA862931E}" dt="2022-09-23T14:30:02.476" v="435" actId="20577"/>
      <pc:docMkLst>
        <pc:docMk/>
      </pc:docMkLst>
      <pc:sldChg chg="modSp mod">
        <pc:chgData name="Natasha Davies (IMH)" userId="f8d816cd-2c21-46a2-8815-9450f2bd6f78" providerId="ADAL" clId="{50379867-9FFD-4E30-9FDC-6A1EA862931E}" dt="2022-09-23T14:30:02.476" v="435" actId="20577"/>
        <pc:sldMkLst>
          <pc:docMk/>
          <pc:sldMk cId="2904711532" sldId="463"/>
        </pc:sldMkLst>
        <pc:spChg chg="mod">
          <ac:chgData name="Natasha Davies (IMH)" userId="f8d816cd-2c21-46a2-8815-9450f2bd6f78" providerId="ADAL" clId="{50379867-9FFD-4E30-9FDC-6A1EA862931E}" dt="2022-09-23T14:30:02.476" v="435" actId="20577"/>
          <ac:spMkLst>
            <pc:docMk/>
            <pc:sldMk cId="2904711532" sldId="463"/>
            <ac:spMk id="3" creationId="{ABFEC13F-DC55-451C-9362-08177B6D6E9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9E3C0B-46AC-44DF-B15E-392C5B94FDBE}" type="doc">
      <dgm:prSet loTypeId="urn:microsoft.com/office/officeart/2005/8/layout/chevron2" loCatId="list" qsTypeId="urn:microsoft.com/office/officeart/2005/8/quickstyle/simple1" qsCatId="simple" csTypeId="urn:microsoft.com/office/officeart/2005/8/colors/accent0_1" csCatId="mainScheme" phldr="1"/>
      <dgm:spPr/>
      <dgm:t>
        <a:bodyPr/>
        <a:lstStyle/>
        <a:p>
          <a:endParaRPr lang="en-GB"/>
        </a:p>
      </dgm:t>
    </dgm:pt>
    <dgm:pt modelId="{2A168082-5000-4A86-84E4-D66710AFA8D6}">
      <dgm:prSet phldrT="[Text]"/>
      <dgm:spPr/>
      <dgm:t>
        <a:bodyPr/>
        <a:lstStyle/>
        <a:p>
          <a:r>
            <a:rPr lang="en-GB" dirty="0"/>
            <a:t>W</a:t>
          </a:r>
        </a:p>
      </dgm:t>
    </dgm:pt>
    <dgm:pt modelId="{6EC70639-1AE2-4AFC-96B6-69D742C2465C}" type="parTrans" cxnId="{41E56A45-6F14-4EBA-93A6-C701E2F41744}">
      <dgm:prSet/>
      <dgm:spPr/>
      <dgm:t>
        <a:bodyPr/>
        <a:lstStyle/>
        <a:p>
          <a:endParaRPr lang="en-GB"/>
        </a:p>
      </dgm:t>
    </dgm:pt>
    <dgm:pt modelId="{CD54025F-116C-4F13-A51A-297589582C89}" type="sibTrans" cxnId="{41E56A45-6F14-4EBA-93A6-C701E2F41744}">
      <dgm:prSet/>
      <dgm:spPr/>
      <dgm:t>
        <a:bodyPr/>
        <a:lstStyle/>
        <a:p>
          <a:endParaRPr lang="en-GB"/>
        </a:p>
      </dgm:t>
    </dgm:pt>
    <dgm:pt modelId="{F35D2E83-E892-4C03-A7D9-196B572771AA}">
      <dgm:prSet phldrT="[Text]"/>
      <dgm:spPr/>
      <dgm:t>
        <a:bodyPr/>
        <a:lstStyle/>
        <a:p>
          <a:r>
            <a:rPr lang="en-GB" dirty="0"/>
            <a:t>Weaknesses (internal factor)</a:t>
          </a:r>
        </a:p>
      </dgm:t>
    </dgm:pt>
    <dgm:pt modelId="{F1EC778E-3950-4389-8810-2772BB1D8D79}" type="parTrans" cxnId="{C6382DE9-EBA1-48EF-8EDF-03B1B47400AB}">
      <dgm:prSet/>
      <dgm:spPr/>
      <dgm:t>
        <a:bodyPr/>
        <a:lstStyle/>
        <a:p>
          <a:endParaRPr lang="en-GB"/>
        </a:p>
      </dgm:t>
    </dgm:pt>
    <dgm:pt modelId="{A6011648-64DA-49E4-8551-A634EDD00E5C}" type="sibTrans" cxnId="{C6382DE9-EBA1-48EF-8EDF-03B1B47400AB}">
      <dgm:prSet/>
      <dgm:spPr/>
      <dgm:t>
        <a:bodyPr/>
        <a:lstStyle/>
        <a:p>
          <a:endParaRPr lang="en-GB"/>
        </a:p>
      </dgm:t>
    </dgm:pt>
    <dgm:pt modelId="{812FF340-A2F9-4185-8145-DA12FEE8897A}">
      <dgm:prSet phldrT="[Text]"/>
      <dgm:spPr/>
      <dgm:t>
        <a:bodyPr/>
        <a:lstStyle/>
        <a:p>
          <a:r>
            <a:rPr lang="en-GB" dirty="0"/>
            <a:t>O</a:t>
          </a:r>
        </a:p>
      </dgm:t>
    </dgm:pt>
    <dgm:pt modelId="{34D7A7AB-EBF1-4AD4-A4D6-17D0DC067689}" type="parTrans" cxnId="{A9161BDB-3811-426B-81F0-69AAB96F6B03}">
      <dgm:prSet/>
      <dgm:spPr/>
      <dgm:t>
        <a:bodyPr/>
        <a:lstStyle/>
        <a:p>
          <a:endParaRPr lang="en-GB"/>
        </a:p>
      </dgm:t>
    </dgm:pt>
    <dgm:pt modelId="{7439258D-FB5B-4A30-8E8F-ABDA8172BC60}" type="sibTrans" cxnId="{A9161BDB-3811-426B-81F0-69AAB96F6B03}">
      <dgm:prSet/>
      <dgm:spPr/>
      <dgm:t>
        <a:bodyPr/>
        <a:lstStyle/>
        <a:p>
          <a:endParaRPr lang="en-GB"/>
        </a:p>
      </dgm:t>
    </dgm:pt>
    <dgm:pt modelId="{FC6D8D6C-78D2-40BF-B309-BDD07C6B0A3D}">
      <dgm:prSet phldrT="[Text]"/>
      <dgm:spPr/>
      <dgm:t>
        <a:bodyPr/>
        <a:lstStyle/>
        <a:p>
          <a:r>
            <a:rPr lang="en-GB" dirty="0"/>
            <a:t>Opportunities (external factor)</a:t>
          </a:r>
        </a:p>
      </dgm:t>
    </dgm:pt>
    <dgm:pt modelId="{9D8CB80D-AD5A-459F-A645-13B01C2ABD54}" type="parTrans" cxnId="{6CF8D7C8-F3A1-4E67-8CF7-7D68F46E929F}">
      <dgm:prSet/>
      <dgm:spPr/>
      <dgm:t>
        <a:bodyPr/>
        <a:lstStyle/>
        <a:p>
          <a:endParaRPr lang="en-GB"/>
        </a:p>
      </dgm:t>
    </dgm:pt>
    <dgm:pt modelId="{4F4DD008-090F-4042-AA27-1D16581F7CD0}" type="sibTrans" cxnId="{6CF8D7C8-F3A1-4E67-8CF7-7D68F46E929F}">
      <dgm:prSet/>
      <dgm:spPr/>
      <dgm:t>
        <a:bodyPr/>
        <a:lstStyle/>
        <a:p>
          <a:endParaRPr lang="en-GB"/>
        </a:p>
      </dgm:t>
    </dgm:pt>
    <dgm:pt modelId="{4A96E003-9D95-4C3E-B6C3-7D38C976488E}">
      <dgm:prSet phldrT="[Text]"/>
      <dgm:spPr/>
      <dgm:t>
        <a:bodyPr/>
        <a:lstStyle/>
        <a:p>
          <a:r>
            <a:rPr lang="en-GB" dirty="0"/>
            <a:t>T</a:t>
          </a:r>
        </a:p>
      </dgm:t>
    </dgm:pt>
    <dgm:pt modelId="{8C7EBDA6-E77F-4AC9-BA9F-DA258F58B1D3}" type="parTrans" cxnId="{1E216817-F122-4388-ADEB-C64ECA820F16}">
      <dgm:prSet/>
      <dgm:spPr/>
      <dgm:t>
        <a:bodyPr/>
        <a:lstStyle/>
        <a:p>
          <a:endParaRPr lang="en-GB"/>
        </a:p>
      </dgm:t>
    </dgm:pt>
    <dgm:pt modelId="{878A529C-4C2F-4636-9E2D-C2F09E6C4998}" type="sibTrans" cxnId="{1E216817-F122-4388-ADEB-C64ECA820F16}">
      <dgm:prSet/>
      <dgm:spPr/>
      <dgm:t>
        <a:bodyPr/>
        <a:lstStyle/>
        <a:p>
          <a:endParaRPr lang="en-GB"/>
        </a:p>
      </dgm:t>
    </dgm:pt>
    <dgm:pt modelId="{9CC897E0-7149-4319-8432-E6F6DF2A3C2E}">
      <dgm:prSet phldrT="[Text]"/>
      <dgm:spPr/>
      <dgm:t>
        <a:bodyPr/>
        <a:lstStyle/>
        <a:p>
          <a:r>
            <a:rPr lang="en-GB" dirty="0"/>
            <a:t>Threats (external factor)</a:t>
          </a:r>
        </a:p>
      </dgm:t>
    </dgm:pt>
    <dgm:pt modelId="{EF222973-26EB-42CA-B626-FC719601103C}" type="parTrans" cxnId="{41BDCD4E-DB09-4A48-A610-1B30C8189DE8}">
      <dgm:prSet/>
      <dgm:spPr/>
      <dgm:t>
        <a:bodyPr/>
        <a:lstStyle/>
        <a:p>
          <a:endParaRPr lang="en-GB"/>
        </a:p>
      </dgm:t>
    </dgm:pt>
    <dgm:pt modelId="{92D34AF5-3209-429D-A574-8BF1836AFA13}" type="sibTrans" cxnId="{41BDCD4E-DB09-4A48-A610-1B30C8189DE8}">
      <dgm:prSet/>
      <dgm:spPr/>
      <dgm:t>
        <a:bodyPr/>
        <a:lstStyle/>
        <a:p>
          <a:endParaRPr lang="en-GB"/>
        </a:p>
      </dgm:t>
    </dgm:pt>
    <dgm:pt modelId="{ED3E9757-72FD-4485-8CB2-D0AEB7F16AE4}">
      <dgm:prSet/>
      <dgm:spPr/>
      <dgm:t>
        <a:bodyPr/>
        <a:lstStyle/>
        <a:p>
          <a:r>
            <a:rPr lang="en-GB" dirty="0"/>
            <a:t>S</a:t>
          </a:r>
        </a:p>
      </dgm:t>
    </dgm:pt>
    <dgm:pt modelId="{9E271EC7-99DF-46F1-B49A-52B493318218}" type="parTrans" cxnId="{82F0B40C-DFDA-408B-B56D-B932AC860D4E}">
      <dgm:prSet/>
      <dgm:spPr/>
      <dgm:t>
        <a:bodyPr/>
        <a:lstStyle/>
        <a:p>
          <a:endParaRPr lang="en-GB"/>
        </a:p>
      </dgm:t>
    </dgm:pt>
    <dgm:pt modelId="{0450429A-E3A8-491F-A060-E479990399E7}" type="sibTrans" cxnId="{82F0B40C-DFDA-408B-B56D-B932AC860D4E}">
      <dgm:prSet/>
      <dgm:spPr/>
      <dgm:t>
        <a:bodyPr/>
        <a:lstStyle/>
        <a:p>
          <a:endParaRPr lang="en-GB"/>
        </a:p>
      </dgm:t>
    </dgm:pt>
    <dgm:pt modelId="{32D9C32C-3631-4570-911C-E1042FBBDE8D}">
      <dgm:prSet/>
      <dgm:spPr/>
      <dgm:t>
        <a:bodyPr/>
        <a:lstStyle/>
        <a:p>
          <a:r>
            <a:rPr lang="en-GB" dirty="0"/>
            <a:t>Strengths (internal factor)</a:t>
          </a:r>
        </a:p>
      </dgm:t>
    </dgm:pt>
    <dgm:pt modelId="{EC50A68F-1532-4CF2-85A2-7B7626AEC8BA}" type="parTrans" cxnId="{CAACF390-864B-4307-96AF-20CC4AD41DA8}">
      <dgm:prSet/>
      <dgm:spPr/>
      <dgm:t>
        <a:bodyPr/>
        <a:lstStyle/>
        <a:p>
          <a:endParaRPr lang="en-GB"/>
        </a:p>
      </dgm:t>
    </dgm:pt>
    <dgm:pt modelId="{ECE66D8C-E299-4471-B4DB-3681442B4BF3}" type="sibTrans" cxnId="{CAACF390-864B-4307-96AF-20CC4AD41DA8}">
      <dgm:prSet/>
      <dgm:spPr/>
      <dgm:t>
        <a:bodyPr/>
        <a:lstStyle/>
        <a:p>
          <a:endParaRPr lang="en-GB"/>
        </a:p>
      </dgm:t>
    </dgm:pt>
    <dgm:pt modelId="{F3E63228-B188-4610-B671-305221A8402F}" type="pres">
      <dgm:prSet presAssocID="{FC9E3C0B-46AC-44DF-B15E-392C5B94FDBE}" presName="linearFlow" presStyleCnt="0">
        <dgm:presLayoutVars>
          <dgm:dir/>
          <dgm:animLvl val="lvl"/>
          <dgm:resizeHandles val="exact"/>
        </dgm:presLayoutVars>
      </dgm:prSet>
      <dgm:spPr/>
    </dgm:pt>
    <dgm:pt modelId="{98272FBA-C818-4658-B512-9B59D6C29B38}" type="pres">
      <dgm:prSet presAssocID="{ED3E9757-72FD-4485-8CB2-D0AEB7F16AE4}" presName="composite" presStyleCnt="0"/>
      <dgm:spPr/>
    </dgm:pt>
    <dgm:pt modelId="{81D48349-DF8F-4538-BBA8-050A82216D14}" type="pres">
      <dgm:prSet presAssocID="{ED3E9757-72FD-4485-8CB2-D0AEB7F16AE4}" presName="parentText" presStyleLbl="alignNode1" presStyleIdx="0" presStyleCnt="4">
        <dgm:presLayoutVars>
          <dgm:chMax val="1"/>
          <dgm:bulletEnabled val="1"/>
        </dgm:presLayoutVars>
      </dgm:prSet>
      <dgm:spPr/>
    </dgm:pt>
    <dgm:pt modelId="{F29A2C66-8FD6-449A-BBD2-C8054DF9C0D5}" type="pres">
      <dgm:prSet presAssocID="{ED3E9757-72FD-4485-8CB2-D0AEB7F16AE4}" presName="descendantText" presStyleLbl="alignAcc1" presStyleIdx="0" presStyleCnt="4">
        <dgm:presLayoutVars>
          <dgm:bulletEnabled val="1"/>
        </dgm:presLayoutVars>
      </dgm:prSet>
      <dgm:spPr/>
    </dgm:pt>
    <dgm:pt modelId="{432BFAD5-CB80-4E2B-973D-1E03987F90DB}" type="pres">
      <dgm:prSet presAssocID="{0450429A-E3A8-491F-A060-E479990399E7}" presName="sp" presStyleCnt="0"/>
      <dgm:spPr/>
    </dgm:pt>
    <dgm:pt modelId="{9E2491A1-7EB8-4A24-A03D-CC176ACECBBD}" type="pres">
      <dgm:prSet presAssocID="{2A168082-5000-4A86-84E4-D66710AFA8D6}" presName="composite" presStyleCnt="0"/>
      <dgm:spPr/>
    </dgm:pt>
    <dgm:pt modelId="{5138A969-5617-4300-B819-109E0BE2AFA0}" type="pres">
      <dgm:prSet presAssocID="{2A168082-5000-4A86-84E4-D66710AFA8D6}" presName="parentText" presStyleLbl="alignNode1" presStyleIdx="1" presStyleCnt="4">
        <dgm:presLayoutVars>
          <dgm:chMax val="1"/>
          <dgm:bulletEnabled val="1"/>
        </dgm:presLayoutVars>
      </dgm:prSet>
      <dgm:spPr/>
    </dgm:pt>
    <dgm:pt modelId="{9E42134D-A14E-429B-909D-752AC256AA77}" type="pres">
      <dgm:prSet presAssocID="{2A168082-5000-4A86-84E4-D66710AFA8D6}" presName="descendantText" presStyleLbl="alignAcc1" presStyleIdx="1" presStyleCnt="4">
        <dgm:presLayoutVars>
          <dgm:bulletEnabled val="1"/>
        </dgm:presLayoutVars>
      </dgm:prSet>
      <dgm:spPr/>
    </dgm:pt>
    <dgm:pt modelId="{24A227B6-1301-4A3C-AEE5-6806CD957EF8}" type="pres">
      <dgm:prSet presAssocID="{CD54025F-116C-4F13-A51A-297589582C89}" presName="sp" presStyleCnt="0"/>
      <dgm:spPr/>
    </dgm:pt>
    <dgm:pt modelId="{A94461DC-2CAC-4BA2-B7D6-80E62F72B212}" type="pres">
      <dgm:prSet presAssocID="{812FF340-A2F9-4185-8145-DA12FEE8897A}" presName="composite" presStyleCnt="0"/>
      <dgm:spPr/>
    </dgm:pt>
    <dgm:pt modelId="{F929FD78-4601-4468-A115-DA062CF23421}" type="pres">
      <dgm:prSet presAssocID="{812FF340-A2F9-4185-8145-DA12FEE8897A}" presName="parentText" presStyleLbl="alignNode1" presStyleIdx="2" presStyleCnt="4">
        <dgm:presLayoutVars>
          <dgm:chMax val="1"/>
          <dgm:bulletEnabled val="1"/>
        </dgm:presLayoutVars>
      </dgm:prSet>
      <dgm:spPr/>
    </dgm:pt>
    <dgm:pt modelId="{D0BFFC46-00AC-4DFD-BD83-C16CF9C8D5C4}" type="pres">
      <dgm:prSet presAssocID="{812FF340-A2F9-4185-8145-DA12FEE8897A}" presName="descendantText" presStyleLbl="alignAcc1" presStyleIdx="2" presStyleCnt="4">
        <dgm:presLayoutVars>
          <dgm:bulletEnabled val="1"/>
        </dgm:presLayoutVars>
      </dgm:prSet>
      <dgm:spPr/>
    </dgm:pt>
    <dgm:pt modelId="{7464F5CB-FB9F-4D00-868C-6AF143AB0FF9}" type="pres">
      <dgm:prSet presAssocID="{7439258D-FB5B-4A30-8E8F-ABDA8172BC60}" presName="sp" presStyleCnt="0"/>
      <dgm:spPr/>
    </dgm:pt>
    <dgm:pt modelId="{22B2082A-E24A-41F4-A9DA-48C296E90334}" type="pres">
      <dgm:prSet presAssocID="{4A96E003-9D95-4C3E-B6C3-7D38C976488E}" presName="composite" presStyleCnt="0"/>
      <dgm:spPr/>
    </dgm:pt>
    <dgm:pt modelId="{B3D6E41E-0B28-4EB1-8CA4-50554CC2F9C0}" type="pres">
      <dgm:prSet presAssocID="{4A96E003-9D95-4C3E-B6C3-7D38C976488E}" presName="parentText" presStyleLbl="alignNode1" presStyleIdx="3" presStyleCnt="4">
        <dgm:presLayoutVars>
          <dgm:chMax val="1"/>
          <dgm:bulletEnabled val="1"/>
        </dgm:presLayoutVars>
      </dgm:prSet>
      <dgm:spPr/>
    </dgm:pt>
    <dgm:pt modelId="{4E7CE5FE-F797-43E9-A9CB-AA7CD6BF1A2F}" type="pres">
      <dgm:prSet presAssocID="{4A96E003-9D95-4C3E-B6C3-7D38C976488E}" presName="descendantText" presStyleLbl="alignAcc1" presStyleIdx="3" presStyleCnt="4">
        <dgm:presLayoutVars>
          <dgm:bulletEnabled val="1"/>
        </dgm:presLayoutVars>
      </dgm:prSet>
      <dgm:spPr/>
    </dgm:pt>
  </dgm:ptLst>
  <dgm:cxnLst>
    <dgm:cxn modelId="{411B2B07-A518-41E4-AE6A-C80AB4156C5B}" type="presOf" srcId="{9CC897E0-7149-4319-8432-E6F6DF2A3C2E}" destId="{4E7CE5FE-F797-43E9-A9CB-AA7CD6BF1A2F}" srcOrd="0" destOrd="0" presId="urn:microsoft.com/office/officeart/2005/8/layout/chevron2"/>
    <dgm:cxn modelId="{82F0B40C-DFDA-408B-B56D-B932AC860D4E}" srcId="{FC9E3C0B-46AC-44DF-B15E-392C5B94FDBE}" destId="{ED3E9757-72FD-4485-8CB2-D0AEB7F16AE4}" srcOrd="0" destOrd="0" parTransId="{9E271EC7-99DF-46F1-B49A-52B493318218}" sibTransId="{0450429A-E3A8-491F-A060-E479990399E7}"/>
    <dgm:cxn modelId="{20DA8911-4318-447D-9AE9-2F636B4C8260}" type="presOf" srcId="{FC6D8D6C-78D2-40BF-B309-BDD07C6B0A3D}" destId="{D0BFFC46-00AC-4DFD-BD83-C16CF9C8D5C4}" srcOrd="0" destOrd="0" presId="urn:microsoft.com/office/officeart/2005/8/layout/chevron2"/>
    <dgm:cxn modelId="{1E216817-F122-4388-ADEB-C64ECA820F16}" srcId="{FC9E3C0B-46AC-44DF-B15E-392C5B94FDBE}" destId="{4A96E003-9D95-4C3E-B6C3-7D38C976488E}" srcOrd="3" destOrd="0" parTransId="{8C7EBDA6-E77F-4AC9-BA9F-DA258F58B1D3}" sibTransId="{878A529C-4C2F-4636-9E2D-C2F09E6C4998}"/>
    <dgm:cxn modelId="{5EED811B-F23B-4834-9D66-E1F2D113C3BA}" type="presOf" srcId="{32D9C32C-3631-4570-911C-E1042FBBDE8D}" destId="{F29A2C66-8FD6-449A-BBD2-C8054DF9C0D5}" srcOrd="0" destOrd="0" presId="urn:microsoft.com/office/officeart/2005/8/layout/chevron2"/>
    <dgm:cxn modelId="{DFDB5B1C-EF92-4D12-A7F5-F7AE62978488}" type="presOf" srcId="{ED3E9757-72FD-4485-8CB2-D0AEB7F16AE4}" destId="{81D48349-DF8F-4538-BBA8-050A82216D14}" srcOrd="0" destOrd="0" presId="urn:microsoft.com/office/officeart/2005/8/layout/chevron2"/>
    <dgm:cxn modelId="{4A43692B-2A0D-46B1-975E-80C390DE8D13}" type="presOf" srcId="{812FF340-A2F9-4185-8145-DA12FEE8897A}" destId="{F929FD78-4601-4468-A115-DA062CF23421}" srcOrd="0" destOrd="0" presId="urn:microsoft.com/office/officeart/2005/8/layout/chevron2"/>
    <dgm:cxn modelId="{41E56A45-6F14-4EBA-93A6-C701E2F41744}" srcId="{FC9E3C0B-46AC-44DF-B15E-392C5B94FDBE}" destId="{2A168082-5000-4A86-84E4-D66710AFA8D6}" srcOrd="1" destOrd="0" parTransId="{6EC70639-1AE2-4AFC-96B6-69D742C2465C}" sibTransId="{CD54025F-116C-4F13-A51A-297589582C89}"/>
    <dgm:cxn modelId="{41BDCD4E-DB09-4A48-A610-1B30C8189DE8}" srcId="{4A96E003-9D95-4C3E-B6C3-7D38C976488E}" destId="{9CC897E0-7149-4319-8432-E6F6DF2A3C2E}" srcOrd="0" destOrd="0" parTransId="{EF222973-26EB-42CA-B626-FC719601103C}" sibTransId="{92D34AF5-3209-429D-A574-8BF1836AFA13}"/>
    <dgm:cxn modelId="{7A06A77C-6ED1-4893-9A09-5D6D6E03F1A5}" type="presOf" srcId="{2A168082-5000-4A86-84E4-D66710AFA8D6}" destId="{5138A969-5617-4300-B819-109E0BE2AFA0}" srcOrd="0" destOrd="0" presId="urn:microsoft.com/office/officeart/2005/8/layout/chevron2"/>
    <dgm:cxn modelId="{9A6F8D81-17A1-4D7B-8495-E3947EEC7720}" type="presOf" srcId="{4A96E003-9D95-4C3E-B6C3-7D38C976488E}" destId="{B3D6E41E-0B28-4EB1-8CA4-50554CC2F9C0}" srcOrd="0" destOrd="0" presId="urn:microsoft.com/office/officeart/2005/8/layout/chevron2"/>
    <dgm:cxn modelId="{CAACF390-864B-4307-96AF-20CC4AD41DA8}" srcId="{ED3E9757-72FD-4485-8CB2-D0AEB7F16AE4}" destId="{32D9C32C-3631-4570-911C-E1042FBBDE8D}" srcOrd="0" destOrd="0" parTransId="{EC50A68F-1532-4CF2-85A2-7B7626AEC8BA}" sibTransId="{ECE66D8C-E299-4471-B4DB-3681442B4BF3}"/>
    <dgm:cxn modelId="{6CF8D7C8-F3A1-4E67-8CF7-7D68F46E929F}" srcId="{812FF340-A2F9-4185-8145-DA12FEE8897A}" destId="{FC6D8D6C-78D2-40BF-B309-BDD07C6B0A3D}" srcOrd="0" destOrd="0" parTransId="{9D8CB80D-AD5A-459F-A645-13B01C2ABD54}" sibTransId="{4F4DD008-090F-4042-AA27-1D16581F7CD0}"/>
    <dgm:cxn modelId="{600E0DD2-2FC3-4CA4-8F28-127004CDD3C2}" type="presOf" srcId="{FC9E3C0B-46AC-44DF-B15E-392C5B94FDBE}" destId="{F3E63228-B188-4610-B671-305221A8402F}" srcOrd="0" destOrd="0" presId="urn:microsoft.com/office/officeart/2005/8/layout/chevron2"/>
    <dgm:cxn modelId="{A9161BDB-3811-426B-81F0-69AAB96F6B03}" srcId="{FC9E3C0B-46AC-44DF-B15E-392C5B94FDBE}" destId="{812FF340-A2F9-4185-8145-DA12FEE8897A}" srcOrd="2" destOrd="0" parTransId="{34D7A7AB-EBF1-4AD4-A4D6-17D0DC067689}" sibTransId="{7439258D-FB5B-4A30-8E8F-ABDA8172BC60}"/>
    <dgm:cxn modelId="{C6382DE9-EBA1-48EF-8EDF-03B1B47400AB}" srcId="{2A168082-5000-4A86-84E4-D66710AFA8D6}" destId="{F35D2E83-E892-4C03-A7D9-196B572771AA}" srcOrd="0" destOrd="0" parTransId="{F1EC778E-3950-4389-8810-2772BB1D8D79}" sibTransId="{A6011648-64DA-49E4-8551-A634EDD00E5C}"/>
    <dgm:cxn modelId="{B0F363FD-0765-4759-978E-3803874AAE6D}" type="presOf" srcId="{F35D2E83-E892-4C03-A7D9-196B572771AA}" destId="{9E42134D-A14E-429B-909D-752AC256AA77}" srcOrd="0" destOrd="0" presId="urn:microsoft.com/office/officeart/2005/8/layout/chevron2"/>
    <dgm:cxn modelId="{FB823E86-7487-47E5-B830-D7BAB973D39B}" type="presParOf" srcId="{F3E63228-B188-4610-B671-305221A8402F}" destId="{98272FBA-C818-4658-B512-9B59D6C29B38}" srcOrd="0" destOrd="0" presId="urn:microsoft.com/office/officeart/2005/8/layout/chevron2"/>
    <dgm:cxn modelId="{087763BD-49C5-48D4-A09F-F5A993A804A8}" type="presParOf" srcId="{98272FBA-C818-4658-B512-9B59D6C29B38}" destId="{81D48349-DF8F-4538-BBA8-050A82216D14}" srcOrd="0" destOrd="0" presId="urn:microsoft.com/office/officeart/2005/8/layout/chevron2"/>
    <dgm:cxn modelId="{C9B68D3B-477A-4F05-89EF-079DF76F8DAD}" type="presParOf" srcId="{98272FBA-C818-4658-B512-9B59D6C29B38}" destId="{F29A2C66-8FD6-449A-BBD2-C8054DF9C0D5}" srcOrd="1" destOrd="0" presId="urn:microsoft.com/office/officeart/2005/8/layout/chevron2"/>
    <dgm:cxn modelId="{E272B8E8-1294-4FF0-A081-2468D9845D62}" type="presParOf" srcId="{F3E63228-B188-4610-B671-305221A8402F}" destId="{432BFAD5-CB80-4E2B-973D-1E03987F90DB}" srcOrd="1" destOrd="0" presId="urn:microsoft.com/office/officeart/2005/8/layout/chevron2"/>
    <dgm:cxn modelId="{34786FA3-BBB3-4424-B335-0F9C1DC38078}" type="presParOf" srcId="{F3E63228-B188-4610-B671-305221A8402F}" destId="{9E2491A1-7EB8-4A24-A03D-CC176ACECBBD}" srcOrd="2" destOrd="0" presId="urn:microsoft.com/office/officeart/2005/8/layout/chevron2"/>
    <dgm:cxn modelId="{11293AC4-E851-43F0-8656-D1A59A8C5C2E}" type="presParOf" srcId="{9E2491A1-7EB8-4A24-A03D-CC176ACECBBD}" destId="{5138A969-5617-4300-B819-109E0BE2AFA0}" srcOrd="0" destOrd="0" presId="urn:microsoft.com/office/officeart/2005/8/layout/chevron2"/>
    <dgm:cxn modelId="{6BA7EDD2-FDEC-4BEC-9FFF-E57C47C9BF4F}" type="presParOf" srcId="{9E2491A1-7EB8-4A24-A03D-CC176ACECBBD}" destId="{9E42134D-A14E-429B-909D-752AC256AA77}" srcOrd="1" destOrd="0" presId="urn:microsoft.com/office/officeart/2005/8/layout/chevron2"/>
    <dgm:cxn modelId="{1B77D800-E9D2-404B-8BDC-0441449F3753}" type="presParOf" srcId="{F3E63228-B188-4610-B671-305221A8402F}" destId="{24A227B6-1301-4A3C-AEE5-6806CD957EF8}" srcOrd="3" destOrd="0" presId="urn:microsoft.com/office/officeart/2005/8/layout/chevron2"/>
    <dgm:cxn modelId="{95AAA301-785C-4F9F-893D-D63E3D6C2A2D}" type="presParOf" srcId="{F3E63228-B188-4610-B671-305221A8402F}" destId="{A94461DC-2CAC-4BA2-B7D6-80E62F72B212}" srcOrd="4" destOrd="0" presId="urn:microsoft.com/office/officeart/2005/8/layout/chevron2"/>
    <dgm:cxn modelId="{92F9DF7E-43CE-48BF-A71D-44484DCC32A7}" type="presParOf" srcId="{A94461DC-2CAC-4BA2-B7D6-80E62F72B212}" destId="{F929FD78-4601-4468-A115-DA062CF23421}" srcOrd="0" destOrd="0" presId="urn:microsoft.com/office/officeart/2005/8/layout/chevron2"/>
    <dgm:cxn modelId="{E03DFA59-BC95-4187-8347-894DDDF27D2C}" type="presParOf" srcId="{A94461DC-2CAC-4BA2-B7D6-80E62F72B212}" destId="{D0BFFC46-00AC-4DFD-BD83-C16CF9C8D5C4}" srcOrd="1" destOrd="0" presId="urn:microsoft.com/office/officeart/2005/8/layout/chevron2"/>
    <dgm:cxn modelId="{ABD764C6-D5D0-4B8E-97E5-43B6AB9F0F49}" type="presParOf" srcId="{F3E63228-B188-4610-B671-305221A8402F}" destId="{7464F5CB-FB9F-4D00-868C-6AF143AB0FF9}" srcOrd="5" destOrd="0" presId="urn:microsoft.com/office/officeart/2005/8/layout/chevron2"/>
    <dgm:cxn modelId="{8528DC5B-D4FF-4AE7-B7C0-9095B35FFF01}" type="presParOf" srcId="{F3E63228-B188-4610-B671-305221A8402F}" destId="{22B2082A-E24A-41F4-A9DA-48C296E90334}" srcOrd="6" destOrd="0" presId="urn:microsoft.com/office/officeart/2005/8/layout/chevron2"/>
    <dgm:cxn modelId="{9A029C28-152C-402A-B603-C03964A72D10}" type="presParOf" srcId="{22B2082A-E24A-41F4-A9DA-48C296E90334}" destId="{B3D6E41E-0B28-4EB1-8CA4-50554CC2F9C0}" srcOrd="0" destOrd="0" presId="urn:microsoft.com/office/officeart/2005/8/layout/chevron2"/>
    <dgm:cxn modelId="{A226A62B-D5E5-4A12-840F-AE51119295BA}" type="presParOf" srcId="{22B2082A-E24A-41F4-A9DA-48C296E90334}" destId="{4E7CE5FE-F797-43E9-A9CB-AA7CD6BF1A2F}"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48349-DF8F-4538-BBA8-050A82216D14}">
      <dsp:nvSpPr>
        <dsp:cNvPr id="0" name=""/>
        <dsp:cNvSpPr/>
      </dsp:nvSpPr>
      <dsp:spPr>
        <a:xfrm rot="5400000">
          <a:off x="-219471" y="219479"/>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S</a:t>
          </a:r>
        </a:p>
      </dsp:txBody>
      <dsp:txXfrm rot="-5400000">
        <a:off x="1" y="512108"/>
        <a:ext cx="1024202" cy="438943"/>
      </dsp:txXfrm>
    </dsp:sp>
    <dsp:sp modelId="{F29A2C66-8FD6-449A-BBD2-C8054DF9C0D5}">
      <dsp:nvSpPr>
        <dsp:cNvPr id="0" name=""/>
        <dsp:cNvSpPr/>
      </dsp:nvSpPr>
      <dsp:spPr>
        <a:xfrm rot="5400000">
          <a:off x="4100578" y="-3076368"/>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1592" tIns="26035" rIns="26035" bIns="26035" numCol="1" spcCol="1270" anchor="ctr" anchorCtr="0">
          <a:noAutofit/>
        </a:bodyPr>
        <a:lstStyle/>
        <a:p>
          <a:pPr marL="285750" lvl="1" indent="-285750" algn="l" defTabSz="1822450">
            <a:lnSpc>
              <a:spcPct val="90000"/>
            </a:lnSpc>
            <a:spcBef>
              <a:spcPct val="0"/>
            </a:spcBef>
            <a:spcAft>
              <a:spcPct val="15000"/>
            </a:spcAft>
            <a:buChar char="•"/>
          </a:pPr>
          <a:r>
            <a:rPr lang="en-GB" sz="4100" kern="1200" dirty="0"/>
            <a:t>Strengths (internal factor)</a:t>
          </a:r>
        </a:p>
      </dsp:txBody>
      <dsp:txXfrm rot="-5400000">
        <a:off x="1024202" y="46434"/>
        <a:ext cx="7057371" cy="858192"/>
      </dsp:txXfrm>
    </dsp:sp>
    <dsp:sp modelId="{5138A969-5617-4300-B819-109E0BE2AFA0}">
      <dsp:nvSpPr>
        <dsp:cNvPr id="0" name=""/>
        <dsp:cNvSpPr/>
      </dsp:nvSpPr>
      <dsp:spPr>
        <a:xfrm rot="5400000">
          <a:off x="-219471" y="1537981"/>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W</a:t>
          </a:r>
        </a:p>
      </dsp:txBody>
      <dsp:txXfrm rot="-5400000">
        <a:off x="1" y="1830610"/>
        <a:ext cx="1024202" cy="438943"/>
      </dsp:txXfrm>
    </dsp:sp>
    <dsp:sp modelId="{9E42134D-A14E-429B-909D-752AC256AA77}">
      <dsp:nvSpPr>
        <dsp:cNvPr id="0" name=""/>
        <dsp:cNvSpPr/>
      </dsp:nvSpPr>
      <dsp:spPr>
        <a:xfrm rot="5400000">
          <a:off x="4100578" y="-1757866"/>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1592" tIns="26035" rIns="26035" bIns="26035" numCol="1" spcCol="1270" anchor="ctr" anchorCtr="0">
          <a:noAutofit/>
        </a:bodyPr>
        <a:lstStyle/>
        <a:p>
          <a:pPr marL="285750" lvl="1" indent="-285750" algn="l" defTabSz="1822450">
            <a:lnSpc>
              <a:spcPct val="90000"/>
            </a:lnSpc>
            <a:spcBef>
              <a:spcPct val="0"/>
            </a:spcBef>
            <a:spcAft>
              <a:spcPct val="15000"/>
            </a:spcAft>
            <a:buChar char="•"/>
          </a:pPr>
          <a:r>
            <a:rPr lang="en-GB" sz="4100" kern="1200" dirty="0"/>
            <a:t>Weaknesses (internal factor)</a:t>
          </a:r>
        </a:p>
      </dsp:txBody>
      <dsp:txXfrm rot="-5400000">
        <a:off x="1024202" y="1364936"/>
        <a:ext cx="7057371" cy="858192"/>
      </dsp:txXfrm>
    </dsp:sp>
    <dsp:sp modelId="{F929FD78-4601-4468-A115-DA062CF23421}">
      <dsp:nvSpPr>
        <dsp:cNvPr id="0" name=""/>
        <dsp:cNvSpPr/>
      </dsp:nvSpPr>
      <dsp:spPr>
        <a:xfrm rot="5400000">
          <a:off x="-219471" y="2856483"/>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O</a:t>
          </a:r>
        </a:p>
      </dsp:txBody>
      <dsp:txXfrm rot="-5400000">
        <a:off x="1" y="3149112"/>
        <a:ext cx="1024202" cy="438943"/>
      </dsp:txXfrm>
    </dsp:sp>
    <dsp:sp modelId="{D0BFFC46-00AC-4DFD-BD83-C16CF9C8D5C4}">
      <dsp:nvSpPr>
        <dsp:cNvPr id="0" name=""/>
        <dsp:cNvSpPr/>
      </dsp:nvSpPr>
      <dsp:spPr>
        <a:xfrm rot="5400000">
          <a:off x="4100578" y="-439365"/>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1592" tIns="26035" rIns="26035" bIns="26035" numCol="1" spcCol="1270" anchor="ctr" anchorCtr="0">
          <a:noAutofit/>
        </a:bodyPr>
        <a:lstStyle/>
        <a:p>
          <a:pPr marL="285750" lvl="1" indent="-285750" algn="l" defTabSz="1822450">
            <a:lnSpc>
              <a:spcPct val="90000"/>
            </a:lnSpc>
            <a:spcBef>
              <a:spcPct val="0"/>
            </a:spcBef>
            <a:spcAft>
              <a:spcPct val="15000"/>
            </a:spcAft>
            <a:buChar char="•"/>
          </a:pPr>
          <a:r>
            <a:rPr lang="en-GB" sz="4100" kern="1200" dirty="0"/>
            <a:t>Opportunities (external factor)</a:t>
          </a:r>
        </a:p>
      </dsp:txBody>
      <dsp:txXfrm rot="-5400000">
        <a:off x="1024202" y="2683437"/>
        <a:ext cx="7057371" cy="858192"/>
      </dsp:txXfrm>
    </dsp:sp>
    <dsp:sp modelId="{B3D6E41E-0B28-4EB1-8CA4-50554CC2F9C0}">
      <dsp:nvSpPr>
        <dsp:cNvPr id="0" name=""/>
        <dsp:cNvSpPr/>
      </dsp:nvSpPr>
      <dsp:spPr>
        <a:xfrm rot="5400000">
          <a:off x="-219471" y="4174985"/>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T</a:t>
          </a:r>
        </a:p>
      </dsp:txBody>
      <dsp:txXfrm rot="-5400000">
        <a:off x="1" y="4467614"/>
        <a:ext cx="1024202" cy="438943"/>
      </dsp:txXfrm>
    </dsp:sp>
    <dsp:sp modelId="{4E7CE5FE-F797-43E9-A9CB-AA7CD6BF1A2F}">
      <dsp:nvSpPr>
        <dsp:cNvPr id="0" name=""/>
        <dsp:cNvSpPr/>
      </dsp:nvSpPr>
      <dsp:spPr>
        <a:xfrm rot="5400000">
          <a:off x="4100578" y="879136"/>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1592" tIns="26035" rIns="26035" bIns="26035" numCol="1" spcCol="1270" anchor="ctr" anchorCtr="0">
          <a:noAutofit/>
        </a:bodyPr>
        <a:lstStyle/>
        <a:p>
          <a:pPr marL="285750" lvl="1" indent="-285750" algn="l" defTabSz="1822450">
            <a:lnSpc>
              <a:spcPct val="90000"/>
            </a:lnSpc>
            <a:spcBef>
              <a:spcPct val="0"/>
            </a:spcBef>
            <a:spcAft>
              <a:spcPct val="15000"/>
            </a:spcAft>
            <a:buChar char="•"/>
          </a:pPr>
          <a:r>
            <a:rPr lang="en-GB" sz="4100" kern="1200" dirty="0"/>
            <a:t>Threats (external factor)</a:t>
          </a:r>
        </a:p>
      </dsp:txBody>
      <dsp:txXfrm rot="-5400000">
        <a:off x="1024202" y="4001938"/>
        <a:ext cx="7057371" cy="858192"/>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85558" cy="50275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1"/>
            <a:ext cx="2985558" cy="502755"/>
          </a:xfrm>
          <a:prstGeom prst="rect">
            <a:avLst/>
          </a:prstGeom>
        </p:spPr>
        <p:txBody>
          <a:bodyPr vert="horz" lIns="96634" tIns="48317" rIns="96634" bIns="48317" rtlCol="0"/>
          <a:lstStyle>
            <a:lvl1pPr algn="r">
              <a:defRPr sz="1300"/>
            </a:lvl1pPr>
          </a:lstStyle>
          <a:p>
            <a:fld id="{923ACA27-0C66-48CD-B5C7-809DECBB4B4B}" type="datetimeFigureOut">
              <a:rPr lang="en-GB" smtClean="0"/>
              <a:t>23/09/2022</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822270"/>
            <a:ext cx="5511800" cy="3945493"/>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5558" cy="50275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7547"/>
            <a:ext cx="2985558" cy="502754"/>
          </a:xfrm>
          <a:prstGeom prst="rect">
            <a:avLst/>
          </a:prstGeom>
        </p:spPr>
        <p:txBody>
          <a:bodyPr vert="horz" lIns="96634" tIns="48317" rIns="96634" bIns="48317" rtlCol="0" anchor="b"/>
          <a:lstStyle>
            <a:lvl1pPr algn="r">
              <a:defRPr sz="1300"/>
            </a:lvl1pPr>
          </a:lstStyle>
          <a:p>
            <a:fld id="{E0BFB425-B183-42E8-B64A-79CD177D6D42}" type="slidenum">
              <a:rPr lang="en-GB" smtClean="0"/>
              <a:t>‹#›</a:t>
            </a:fld>
            <a:endParaRPr lang="en-GB"/>
          </a:p>
        </p:txBody>
      </p:sp>
    </p:spTree>
    <p:extLst>
      <p:ext uri="{BB962C8B-B14F-4D97-AF65-F5344CB8AC3E}">
        <p14:creationId xmlns:p14="http://schemas.microsoft.com/office/powerpoint/2010/main" val="1086672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bbc.co.uk/news/technology-33629465"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1</a:t>
            </a:fld>
            <a:endParaRPr lang="en-GB"/>
          </a:p>
        </p:txBody>
      </p:sp>
    </p:spTree>
    <p:extLst>
      <p:ext uri="{BB962C8B-B14F-4D97-AF65-F5344CB8AC3E}">
        <p14:creationId xmlns:p14="http://schemas.microsoft.com/office/powerpoint/2010/main" val="2620932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5</a:t>
            </a:fld>
            <a:endParaRPr lang="en-GB"/>
          </a:p>
        </p:txBody>
      </p:sp>
    </p:spTree>
    <p:extLst>
      <p:ext uri="{BB962C8B-B14F-4D97-AF65-F5344CB8AC3E}">
        <p14:creationId xmlns:p14="http://schemas.microsoft.com/office/powerpoint/2010/main" val="3760509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understand the business environment to do this!</a:t>
            </a:r>
          </a:p>
        </p:txBody>
      </p:sp>
      <p:sp>
        <p:nvSpPr>
          <p:cNvPr id="4" name="Slide Number Placeholder 3"/>
          <p:cNvSpPr>
            <a:spLocks noGrp="1"/>
          </p:cNvSpPr>
          <p:nvPr>
            <p:ph type="sldNum" sz="quarter" idx="5"/>
          </p:nvPr>
        </p:nvSpPr>
        <p:spPr/>
        <p:txBody>
          <a:bodyPr/>
          <a:lstStyle/>
          <a:p>
            <a:fld id="{E0BFB425-B183-42E8-B64A-79CD177D6D42}" type="slidenum">
              <a:rPr lang="en-GB" smtClean="0"/>
              <a:t>6</a:t>
            </a:fld>
            <a:endParaRPr lang="en-GB"/>
          </a:p>
        </p:txBody>
      </p:sp>
    </p:spTree>
    <p:extLst>
      <p:ext uri="{BB962C8B-B14F-4D97-AF65-F5344CB8AC3E}">
        <p14:creationId xmlns:p14="http://schemas.microsoft.com/office/powerpoint/2010/main" val="1642263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viewpoint – if just look at internal factors, HR will miss the potential risks and future opportunities. </a:t>
            </a:r>
          </a:p>
        </p:txBody>
      </p:sp>
      <p:sp>
        <p:nvSpPr>
          <p:cNvPr id="4" name="Slide Number Placeholder 3"/>
          <p:cNvSpPr>
            <a:spLocks noGrp="1"/>
          </p:cNvSpPr>
          <p:nvPr>
            <p:ph type="sldNum" sz="quarter" idx="5"/>
          </p:nvPr>
        </p:nvSpPr>
        <p:spPr/>
        <p:txBody>
          <a:bodyPr/>
          <a:lstStyle/>
          <a:p>
            <a:fld id="{9CB4271E-F92B-4EED-B98C-5C622011C8EA}" type="slidenum">
              <a:rPr lang="en-GB" smtClean="0"/>
              <a:t>7</a:t>
            </a:fld>
            <a:endParaRPr lang="en-GB"/>
          </a:p>
        </p:txBody>
      </p:sp>
    </p:spTree>
    <p:extLst>
      <p:ext uri="{BB962C8B-B14F-4D97-AF65-F5344CB8AC3E}">
        <p14:creationId xmlns:p14="http://schemas.microsoft.com/office/powerpoint/2010/main" val="2273345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8</a:t>
            </a:fld>
            <a:endParaRPr lang="en-GB"/>
          </a:p>
        </p:txBody>
      </p:sp>
    </p:spTree>
    <p:extLst>
      <p:ext uri="{BB962C8B-B14F-4D97-AF65-F5344CB8AC3E}">
        <p14:creationId xmlns:p14="http://schemas.microsoft.com/office/powerpoint/2010/main" val="13896454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dirty="0">
                <a:effectLst/>
              </a:rPr>
              <a:t>Legal</a:t>
            </a:r>
            <a:r>
              <a:rPr lang="en-GB" dirty="0">
                <a:effectLst/>
              </a:rPr>
              <a:t>: what is happening with changes to legislation. This may impact employment, access to materials, quotas, resources, imports/ exports, taxation etc.</a:t>
            </a: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9</a:t>
            </a:fld>
            <a:endParaRPr lang="en-GB"/>
          </a:p>
        </p:txBody>
      </p:sp>
    </p:spTree>
    <p:extLst>
      <p:ext uri="{BB962C8B-B14F-4D97-AF65-F5344CB8AC3E}">
        <p14:creationId xmlns:p14="http://schemas.microsoft.com/office/powerpoint/2010/main" val="27548074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pandemic:</a:t>
            </a:r>
          </a:p>
          <a:p>
            <a:r>
              <a:rPr lang="en-GB" dirty="0"/>
              <a:t>P – Government guidelines, furlough</a:t>
            </a:r>
          </a:p>
          <a:p>
            <a:r>
              <a:rPr lang="en-GB" dirty="0"/>
              <a:t>L – laws regarding lockdown, PPE</a:t>
            </a:r>
          </a:p>
          <a:p>
            <a:r>
              <a:rPr lang="en-GB" dirty="0"/>
              <a:t>S – wellbeing</a:t>
            </a:r>
          </a:p>
          <a:p>
            <a:r>
              <a:rPr lang="en-GB" dirty="0"/>
              <a:t>T – home-working</a:t>
            </a:r>
          </a:p>
          <a:p>
            <a:r>
              <a:rPr lang="en-GB" dirty="0"/>
              <a:t>E – disposal of PPE</a:t>
            </a:r>
          </a:p>
          <a:p>
            <a:endParaRPr lang="en-GB" dirty="0"/>
          </a:p>
          <a:p>
            <a:r>
              <a:rPr lang="en-GB" dirty="0"/>
              <a:t>Other issues:</a:t>
            </a:r>
          </a:p>
          <a:p>
            <a:r>
              <a:rPr lang="en-GB" dirty="0"/>
              <a:t>#Black Lives Matter</a:t>
            </a:r>
          </a:p>
          <a:p>
            <a:r>
              <a:rPr lang="en-GB" dirty="0"/>
              <a:t>#Metoo campaign</a:t>
            </a:r>
          </a:p>
          <a:p>
            <a:r>
              <a:rPr lang="en-GB" dirty="0"/>
              <a:t>Competition</a:t>
            </a:r>
          </a:p>
          <a:p>
            <a:r>
              <a:rPr lang="en-GB" dirty="0"/>
              <a:t>Austerity measures (if public sector)</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10</a:t>
            </a:fld>
            <a:endParaRPr lang="en-GB"/>
          </a:p>
        </p:txBody>
      </p:sp>
    </p:spTree>
    <p:extLst>
      <p:ext uri="{BB962C8B-B14F-4D97-AF65-F5344CB8AC3E}">
        <p14:creationId xmlns:p14="http://schemas.microsoft.com/office/powerpoint/2010/main" val="1479706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41414"/>
                </a:solidFill>
                <a:effectLst/>
                <a:latin typeface="Neue Helvetica W01"/>
              </a:rPr>
              <a:t>WEF:</a:t>
            </a:r>
          </a:p>
          <a:p>
            <a:r>
              <a:rPr lang="en-GB" b="0" i="0" dirty="0">
                <a:solidFill>
                  <a:srgbClr val="141414"/>
                </a:solidFill>
                <a:effectLst/>
                <a:latin typeface="Neue Helvetica W01"/>
              </a:rPr>
              <a:t>The First Industrial Revolution used water and steam power to mechanize production. The Second used electric power to create mass production. The Third used electronics and information technology to automate production. Now a Fourth Industrial Revolution is building on the Third, the digital revolution that has been occurring since the middle of the last century. It is characterized by a fusion of technologies that is blurring the lines between the physical, digital, and biological spheres.</a:t>
            </a:r>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11</a:t>
            </a:fld>
            <a:endParaRPr lang="en-GB"/>
          </a:p>
        </p:txBody>
      </p:sp>
    </p:spTree>
    <p:extLst>
      <p:ext uri="{BB962C8B-B14F-4D97-AF65-F5344CB8AC3E}">
        <p14:creationId xmlns:p14="http://schemas.microsoft.com/office/powerpoint/2010/main" val="1904359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makes a job susceptible to automation?</a:t>
            </a:r>
          </a:p>
          <a:p>
            <a:r>
              <a:rPr lang="en-GB" dirty="0"/>
              <a:t>Certain aspects of a job are simpler to </a:t>
            </a:r>
            <a:r>
              <a:rPr lang="en-GB" dirty="0">
                <a:hlinkClick r:id="rId3"/>
              </a:rPr>
              <a:t>automate than others</a:t>
            </a:r>
            <a:r>
              <a:rPr lang="en-GB" dirty="0"/>
              <a:t>.</a:t>
            </a:r>
          </a:p>
          <a:p>
            <a:r>
              <a:rPr lang="en-GB" dirty="0"/>
              <a:t>Social workers, nurses, therapists and psychologists are among the least likely occupations to be taken over as assisting and caring for others, which involves empathy, is a crucial part of the job.</a:t>
            </a:r>
          </a:p>
          <a:p>
            <a:r>
              <a:rPr lang="en-GB" dirty="0"/>
              <a:t>Roles requiring employees to think on their feet and come up with creative and original ideas, for example artists, designers or engineers, hold a significant advantage in the face of automation.</a:t>
            </a:r>
          </a:p>
          <a:p>
            <a:r>
              <a:rPr lang="en-GB" dirty="0"/>
              <a:t>Additionally, occupations involving tasks that require a high degree of social intelligence and negotiating skills, like managerial positions, are considerably less at risk from machines according to the study.</a:t>
            </a:r>
          </a:p>
          <a:p>
            <a:r>
              <a:rPr lang="en-GB" dirty="0"/>
              <a:t>In contrast, while certain sales jobs like telemarketers and bank clerks may involve interactive tasks they do not necessarily need a high degree of social intelligence, leaving them exposed to automation.</a:t>
            </a:r>
          </a:p>
          <a:p>
            <a:r>
              <a:rPr lang="en-GB" dirty="0"/>
              <a:t>As more advanced industrial robots gain improved senses and the ability to make more coordinated finger and hand movements to manipulate and assemble objects, they will be able to perform a wider range of increasingly complex manual tasks. </a:t>
            </a:r>
          </a:p>
          <a:p>
            <a:r>
              <a:rPr lang="en-GB" dirty="0"/>
              <a:t>However, manipulation in unstructured environments — like the tasks that must be performed by a house cleaner — are still beyond the scope of automation for the foreseeable future.</a:t>
            </a:r>
          </a:p>
          <a:p>
            <a:r>
              <a:rPr lang="en-GB" dirty="0"/>
              <a:t>Sophisticated algorithms are challenging a number of office and administrative support roles, particularly in legal and financial services. </a:t>
            </a:r>
          </a:p>
          <a:p>
            <a:r>
              <a:rPr lang="en-GB" dirty="0"/>
              <a:t>Machines are already beginning to take on a number of tasks carried out by legal professionals by scanning thousands of documents to assist in pre-trial research. </a:t>
            </a:r>
          </a:p>
          <a:p>
            <a:r>
              <a:rPr lang="en-GB" b="1" dirty="0"/>
              <a:t>(BBC, 2015)</a:t>
            </a:r>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12</a:t>
            </a:fld>
            <a:endParaRPr lang="en-GB"/>
          </a:p>
        </p:txBody>
      </p:sp>
    </p:spTree>
    <p:extLst>
      <p:ext uri="{BB962C8B-B14F-4D97-AF65-F5344CB8AC3E}">
        <p14:creationId xmlns:p14="http://schemas.microsoft.com/office/powerpoint/2010/main" val="1618181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GB" dirty="0">
                <a:effectLst/>
              </a:rPr>
              <a:t>A SWOT analysis is a planning tool used to understand the Strengths, Weaknesses, Opportunities, and Threats involved in a project or in a business. It involves stating the objective of the business or project and identifying the internal and external factors that are either supportive or unfavourable to achieving that objective. SWOT is often used as part of a strategic or business planning process, but can be useful in understanding an organisation or situation and decision-making for all sorts of situations.</a:t>
            </a:r>
            <a:endParaRPr lang="en-GB" dirty="0"/>
          </a:p>
          <a:p>
            <a:endParaRPr lang="en-GB" b="1" dirty="0">
              <a:effectLst/>
            </a:endParaRPr>
          </a:p>
          <a:p>
            <a:endParaRPr lang="en-GB" b="1" dirty="0">
              <a:effectLst/>
            </a:endParaRPr>
          </a:p>
          <a:p>
            <a:r>
              <a:rPr lang="en-GB" b="1" dirty="0">
                <a:effectLst/>
              </a:rPr>
              <a:t>Strengths</a:t>
            </a:r>
            <a:r>
              <a:rPr lang="en-GB" dirty="0">
                <a:effectLst/>
              </a:rPr>
              <a:t>: positive tangible and intangible attributes, internal to an organisation and within the organisation’s control</a:t>
            </a:r>
          </a:p>
          <a:p>
            <a:r>
              <a:rPr lang="en-GB" b="1" dirty="0">
                <a:effectLst/>
              </a:rPr>
              <a:t>Weaknesses</a:t>
            </a:r>
            <a:r>
              <a:rPr lang="en-GB" dirty="0">
                <a:effectLst/>
              </a:rPr>
              <a:t>: internal factors within an organisation’s control that detract from the organisation’s ability to attain the desired goal. Which areas might the organisation improve?</a:t>
            </a:r>
          </a:p>
          <a:p>
            <a:r>
              <a:rPr lang="en-GB" b="1" dirty="0">
                <a:effectLst/>
              </a:rPr>
              <a:t>Opportunities</a:t>
            </a:r>
            <a:r>
              <a:rPr lang="en-GB" dirty="0">
                <a:effectLst/>
              </a:rPr>
              <a:t>: external attractive factors that represent the reason for an organisation to exist and develop. What opportunities exist in the environment, which will propel the organisation? Identify them by their ‘time frames’.</a:t>
            </a:r>
          </a:p>
          <a:p>
            <a:r>
              <a:rPr lang="en-GB" b="1" dirty="0">
                <a:effectLst/>
              </a:rPr>
              <a:t>Threats</a:t>
            </a:r>
            <a:r>
              <a:rPr lang="en-GB" dirty="0">
                <a:effectLst/>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14</a:t>
            </a:fld>
            <a:endParaRPr lang="en-GB"/>
          </a:p>
        </p:txBody>
      </p:sp>
    </p:spTree>
    <p:extLst>
      <p:ext uri="{BB962C8B-B14F-4D97-AF65-F5344CB8AC3E}">
        <p14:creationId xmlns:p14="http://schemas.microsoft.com/office/powerpoint/2010/main" val="25959038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recruit someone as they are self motivated and expect pay for performance, the reward system must be performance related to be effective. </a:t>
            </a:r>
          </a:p>
          <a:p>
            <a:r>
              <a:rPr lang="en-GB" dirty="0"/>
              <a:t>Critics of this approach say it may cause an organisation to be inflexible – for example promoting certain culture which prevents employees adopting different behaviours  in response to changing market demands. </a:t>
            </a:r>
          </a:p>
        </p:txBody>
      </p:sp>
      <p:sp>
        <p:nvSpPr>
          <p:cNvPr id="4" name="Slide Number Placeholder 3"/>
          <p:cNvSpPr>
            <a:spLocks noGrp="1"/>
          </p:cNvSpPr>
          <p:nvPr>
            <p:ph type="sldNum" sz="quarter" idx="10"/>
          </p:nvPr>
        </p:nvSpPr>
        <p:spPr/>
        <p:txBody>
          <a:bodyPr/>
          <a:lstStyle/>
          <a:p>
            <a:fld id="{E153B431-3B6E-4840-86C0-9079EB9077A1}" type="slidenum">
              <a:rPr lang="en-GB" smtClean="0"/>
              <a:t>15</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16</a:t>
            </a:fld>
            <a:endParaRPr lang="en-GB"/>
          </a:p>
        </p:txBody>
      </p:sp>
    </p:spTree>
    <p:extLst>
      <p:ext uri="{BB962C8B-B14F-4D97-AF65-F5344CB8AC3E}">
        <p14:creationId xmlns:p14="http://schemas.microsoft.com/office/powerpoint/2010/main" val="6539329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17</a:t>
            </a:fld>
            <a:endParaRPr lang="en-GB"/>
          </a:p>
        </p:txBody>
      </p:sp>
    </p:spTree>
    <p:extLst>
      <p:ext uri="{BB962C8B-B14F-4D97-AF65-F5344CB8AC3E}">
        <p14:creationId xmlns:p14="http://schemas.microsoft.com/office/powerpoint/2010/main" val="4108283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3D74ED-0F49-4210-8323-2F7572712E8C}" type="datetimeFigureOut">
              <a:rPr lang="en-GB" smtClean="0"/>
              <a:t>23/09/2022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241411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23/09/2022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053048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D74ED-0F49-4210-8323-2F7572712E8C}" type="datetimeFigureOut">
              <a:rPr lang="en-GB" smtClean="0"/>
              <a:t>23/09/2022</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189451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3D74ED-0F49-4210-8323-2F7572712E8C}" type="datetimeFigureOut">
              <a:rPr lang="en-GB" smtClean="0"/>
              <a:t>23/09/2022</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5527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3D74ED-0F49-4210-8323-2F7572712E8C}" type="datetimeFigureOut">
              <a:rPr lang="en-GB" smtClean="0"/>
              <a:t>23/09/2022</a:t>
            </a:fld>
            <a:endParaRPr lang="en-GB"/>
          </a:p>
        </p:txBody>
      </p:sp>
      <p:sp>
        <p:nvSpPr>
          <p:cNvPr id="9" name="Slide Number Placeholder 8"/>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13133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3D74ED-0F49-4210-8323-2F7572712E8C}" type="datetimeFigureOut">
              <a:rPr lang="en-GB" smtClean="0"/>
              <a:t>23/09/2022</a:t>
            </a:fld>
            <a:endParaRPr lang="en-GB"/>
          </a:p>
        </p:txBody>
      </p:sp>
      <p:sp>
        <p:nvSpPr>
          <p:cNvPr id="5" name="Slide Number Placeholder 4"/>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746054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D74ED-0F49-4210-8323-2F7572712E8C}" type="datetimeFigureOut">
              <a:rPr lang="en-GB" smtClean="0"/>
              <a:t>23/09/2022</a:t>
            </a:fld>
            <a:endParaRPr lang="en-GB"/>
          </a:p>
        </p:txBody>
      </p:sp>
      <p:sp>
        <p:nvSpPr>
          <p:cNvPr id="4" name="Slide Number Placeholder 3"/>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35250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23/09/2022</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964597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23/09/2022</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186242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23/09/2022</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263133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23/09/2022</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744867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3D74ED-0F49-4210-8323-2F7572712E8C}" type="datetimeFigureOut">
              <a:rPr lang="en-GB" smtClean="0"/>
              <a:t>23/09/2022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E5039B0-F932-48B6-8FB8-46350CC25DE2}" type="slidenum">
              <a:rPr lang="en-GB" smtClean="0"/>
              <a:t>‹#›</a:t>
            </a:fld>
            <a:endParaRPr lang="en-GB"/>
          </a:p>
        </p:txBody>
      </p:sp>
    </p:spTree>
    <p:extLst>
      <p:ext uri="{BB962C8B-B14F-4D97-AF65-F5344CB8AC3E}">
        <p14:creationId xmlns:p14="http://schemas.microsoft.com/office/powerpoint/2010/main" val="39261813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GFVKKTwkAN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weforum.org/agenda/2016/01/the-fourth-industrial-revolution-what-it-means-and-how-to-respond/"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s://willrobotstakemyjob.co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470025"/>
          </a:xfrm>
        </p:spPr>
        <p:txBody>
          <a:bodyPr/>
          <a:lstStyle/>
          <a:p>
            <a:r>
              <a:rPr lang="en-GB" b="1" dirty="0"/>
              <a:t>Business, Culture and Change in Context</a:t>
            </a: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3150891"/>
            <a:ext cx="8534400" cy="1752600"/>
          </a:xfrm>
        </p:spPr>
        <p:txBody>
          <a:bodyPr/>
          <a:lstStyle/>
          <a:p>
            <a:r>
              <a:rPr lang="en-GB" b="1" dirty="0"/>
              <a:t>3CO01</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E5494-B6CD-4E0C-AFDE-5BF776C91886}"/>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55C91C29-0C6D-4F2B-8CB9-D49B7F21C430}"/>
              </a:ext>
            </a:extLst>
          </p:cNvPr>
          <p:cNvSpPr>
            <a:spLocks noGrp="1"/>
          </p:cNvSpPr>
          <p:nvPr>
            <p:ph idx="1"/>
          </p:nvPr>
        </p:nvSpPr>
        <p:spPr/>
        <p:txBody>
          <a:bodyPr/>
          <a:lstStyle/>
          <a:p>
            <a:pPr marL="514350" indent="-514350">
              <a:buFont typeface="+mj-lt"/>
              <a:buAutoNum type="arabicPeriod"/>
            </a:pPr>
            <a:r>
              <a:rPr lang="en-GB" dirty="0"/>
              <a:t>Understand the business environment in which the people profession operates, including the key issues that affect it.</a:t>
            </a:r>
          </a:p>
          <a:p>
            <a:pPr marL="514350" indent="-514350">
              <a:buFont typeface="+mj-lt"/>
              <a:buAutoNum type="arabicPeriod"/>
            </a:pPr>
            <a:r>
              <a:rPr lang="en-GB" dirty="0"/>
              <a:t>Understand how people’s behaviour in the workplace affects and shapes culture.</a:t>
            </a:r>
          </a:p>
          <a:p>
            <a:pPr marL="514350" indent="-514350">
              <a:buFont typeface="+mj-lt"/>
              <a:buAutoNum type="arabicPeriod"/>
            </a:pPr>
            <a:r>
              <a:rPr lang="en-GB" dirty="0"/>
              <a:t>Understand the importance of effective management of change. </a:t>
            </a:r>
          </a:p>
        </p:txBody>
      </p:sp>
    </p:spTree>
    <p:extLst>
      <p:ext uri="{BB962C8B-B14F-4D97-AF65-F5344CB8AC3E}">
        <p14:creationId xmlns:p14="http://schemas.microsoft.com/office/powerpoint/2010/main" val="1144827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2CE30-9F40-4988-B87C-3591FAF10162}"/>
              </a:ext>
            </a:extLst>
          </p:cNvPr>
          <p:cNvSpPr>
            <a:spLocks noGrp="1"/>
          </p:cNvSpPr>
          <p:nvPr>
            <p:ph type="title"/>
          </p:nvPr>
        </p:nvSpPr>
        <p:spPr/>
        <p:txBody>
          <a:bodyPr/>
          <a:lstStyle/>
          <a:p>
            <a:r>
              <a:rPr lang="en-GB" b="1" dirty="0"/>
              <a:t>Key Resources</a:t>
            </a:r>
          </a:p>
        </p:txBody>
      </p:sp>
      <p:sp>
        <p:nvSpPr>
          <p:cNvPr id="3" name="Content Placeholder 2">
            <a:extLst>
              <a:ext uri="{FF2B5EF4-FFF2-40B4-BE49-F238E27FC236}">
                <a16:creationId xmlns:a16="http://schemas.microsoft.com/office/drawing/2014/main" id="{20EF5224-94F7-4A8E-A66B-5CD4BEB6AD7A}"/>
              </a:ext>
            </a:extLst>
          </p:cNvPr>
          <p:cNvSpPr>
            <a:spLocks noGrp="1"/>
          </p:cNvSpPr>
          <p:nvPr>
            <p:ph idx="1"/>
          </p:nvPr>
        </p:nvSpPr>
        <p:spPr>
          <a:xfrm>
            <a:off x="609600" y="1760622"/>
            <a:ext cx="10972800" cy="3148262"/>
          </a:xfrm>
        </p:spPr>
        <p:txBody>
          <a:bodyPr/>
          <a:lstStyle/>
          <a:p>
            <a:r>
              <a:rPr lang="en-GB" dirty="0"/>
              <a:t>Chapter 1 of ‘People Practice’.</a:t>
            </a:r>
          </a:p>
          <a:p>
            <a:r>
              <a:rPr lang="en-GB" dirty="0"/>
              <a:t>CIPD Factsheets on Organisational Culture and Cultural Change, PESTLE, SWOT (available on CIPD Website). </a:t>
            </a:r>
          </a:p>
        </p:txBody>
      </p:sp>
    </p:spTree>
    <p:extLst>
      <p:ext uri="{BB962C8B-B14F-4D97-AF65-F5344CB8AC3E}">
        <p14:creationId xmlns:p14="http://schemas.microsoft.com/office/powerpoint/2010/main" val="1382668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B7167-4D3D-4F2E-8508-AF8325640D1D}"/>
              </a:ext>
            </a:extLst>
          </p:cNvPr>
          <p:cNvSpPr>
            <a:spLocks noGrp="1"/>
          </p:cNvSpPr>
          <p:nvPr>
            <p:ph type="title"/>
          </p:nvPr>
        </p:nvSpPr>
        <p:spPr/>
        <p:txBody>
          <a:bodyPr/>
          <a:lstStyle/>
          <a:p>
            <a:r>
              <a:rPr lang="en-GB" b="1" dirty="0"/>
              <a:t>Assessment</a:t>
            </a:r>
          </a:p>
        </p:txBody>
      </p:sp>
      <p:sp>
        <p:nvSpPr>
          <p:cNvPr id="3" name="Content Placeholder 2">
            <a:extLst>
              <a:ext uri="{FF2B5EF4-FFF2-40B4-BE49-F238E27FC236}">
                <a16:creationId xmlns:a16="http://schemas.microsoft.com/office/drawing/2014/main" id="{ABFEC13F-DC55-451C-9362-08177B6D6E92}"/>
              </a:ext>
            </a:extLst>
          </p:cNvPr>
          <p:cNvSpPr>
            <a:spLocks noGrp="1"/>
          </p:cNvSpPr>
          <p:nvPr>
            <p:ph idx="1"/>
          </p:nvPr>
        </p:nvSpPr>
        <p:spPr>
          <a:xfrm>
            <a:off x="609600" y="1600200"/>
            <a:ext cx="10972800" cy="3921595"/>
          </a:xfrm>
        </p:spPr>
        <p:txBody>
          <a:bodyPr/>
          <a:lstStyle/>
          <a:p>
            <a:pPr marL="0" indent="0" algn="ctr">
              <a:buNone/>
            </a:pPr>
            <a:r>
              <a:rPr lang="en-GB" sz="4000" dirty="0">
                <a:effectLst/>
                <a:ea typeface="Times New Roman" panose="02020603050405020304" pitchFamily="18" charset="0"/>
              </a:rPr>
              <a:t>Information Sheet (2500 words)</a:t>
            </a:r>
          </a:p>
          <a:p>
            <a:pPr marL="0" indent="0" algn="ctr">
              <a:buNone/>
            </a:pPr>
            <a:endParaRPr lang="en-GB" sz="1800" dirty="0">
              <a:ea typeface="Times New Roman" panose="02020603050405020304" pitchFamily="18" charset="0"/>
            </a:endParaRPr>
          </a:p>
          <a:p>
            <a:pPr algn="ctr"/>
            <a:r>
              <a:rPr lang="en-GB" sz="1800" dirty="0">
                <a:ea typeface="Times New Roman" panose="02020603050405020304" pitchFamily="18" charset="0"/>
              </a:rPr>
              <a:t>You will need to address each assessment criteria as noted in the assignment brief on Moodle </a:t>
            </a:r>
          </a:p>
          <a:p>
            <a:pPr algn="ctr"/>
            <a:r>
              <a:rPr lang="en-GB" sz="1800" dirty="0">
                <a:ea typeface="Times New Roman" panose="02020603050405020304" pitchFamily="18" charset="0"/>
              </a:rPr>
              <a:t>Ensure you clearly address each one under a separate heading</a:t>
            </a:r>
          </a:p>
          <a:p>
            <a:pPr algn="ctr"/>
            <a:r>
              <a:rPr lang="en-GB" sz="1800" dirty="0">
                <a:ea typeface="Times New Roman" panose="02020603050405020304" pitchFamily="18" charset="0"/>
              </a:rPr>
              <a:t>You can go +/-10% over/under the word count </a:t>
            </a:r>
          </a:p>
          <a:p>
            <a:pPr algn="ctr"/>
            <a:r>
              <a:rPr lang="en-GB" sz="1800" dirty="0">
                <a:ea typeface="Times New Roman" panose="02020603050405020304" pitchFamily="18" charset="0"/>
              </a:rPr>
              <a:t>Ensure you are referencing throughout and always refer back to the question to ensure you are still answering what </a:t>
            </a:r>
            <a:r>
              <a:rPr lang="en-GB" sz="1800">
                <a:ea typeface="Times New Roman" panose="02020603050405020304" pitchFamily="18" charset="0"/>
              </a:rPr>
              <a:t>is being asked</a:t>
            </a:r>
          </a:p>
          <a:p>
            <a:pPr algn="ctr"/>
            <a:endParaRPr lang="en-GB" sz="1800" dirty="0">
              <a:ea typeface="Times New Roman" panose="02020603050405020304" pitchFamily="18" charset="0"/>
            </a:endParaRPr>
          </a:p>
          <a:p>
            <a:pPr marL="0" indent="0" algn="ctr">
              <a:buNone/>
            </a:pPr>
            <a:endParaRPr lang="en-GB" sz="4000" dirty="0">
              <a:effectLst/>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904711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C98A7-4C98-484D-BB56-F84A3B55E648}"/>
              </a:ext>
            </a:extLst>
          </p:cNvPr>
          <p:cNvSpPr>
            <a:spLocks noGrp="1"/>
          </p:cNvSpPr>
          <p:nvPr>
            <p:ph type="title"/>
          </p:nvPr>
        </p:nvSpPr>
        <p:spPr>
          <a:xfrm>
            <a:off x="483476" y="2506717"/>
            <a:ext cx="10972800" cy="1143000"/>
          </a:xfrm>
        </p:spPr>
        <p:txBody>
          <a:bodyPr>
            <a:normAutofit fontScale="90000"/>
          </a:bodyPr>
          <a:lstStyle/>
          <a:p>
            <a:r>
              <a:rPr lang="en-GB" b="1" u="sng" dirty="0"/>
              <a:t>Learning Outcome 1 </a:t>
            </a:r>
            <a:br>
              <a:rPr lang="en-GB" b="1" u="sng" dirty="0"/>
            </a:br>
            <a:br>
              <a:rPr lang="en-GB" u="sng" dirty="0"/>
            </a:br>
            <a:r>
              <a:rPr lang="en-GB" dirty="0"/>
              <a:t>Understand the Business Environment in which the people profession operates, including the key issues that affect it. </a:t>
            </a:r>
            <a:br>
              <a:rPr lang="en-GB" dirty="0"/>
            </a:br>
            <a:endParaRPr lang="en-GB" dirty="0"/>
          </a:p>
        </p:txBody>
      </p:sp>
    </p:spTree>
    <p:extLst>
      <p:ext uri="{BB962C8B-B14F-4D97-AF65-F5344CB8AC3E}">
        <p14:creationId xmlns:p14="http://schemas.microsoft.com/office/powerpoint/2010/main" val="4199312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7E611-0556-4305-A7F2-CFBCF2C07C77}"/>
              </a:ext>
            </a:extLst>
          </p:cNvPr>
          <p:cNvSpPr>
            <a:spLocks noGrp="1"/>
          </p:cNvSpPr>
          <p:nvPr>
            <p:ph type="title"/>
          </p:nvPr>
        </p:nvSpPr>
        <p:spPr>
          <a:xfrm>
            <a:off x="609600" y="197767"/>
            <a:ext cx="10972800" cy="906638"/>
          </a:xfrm>
        </p:spPr>
        <p:txBody>
          <a:bodyPr/>
          <a:lstStyle/>
          <a:p>
            <a:r>
              <a:rPr lang="en-GB" b="1" dirty="0"/>
              <a:t>Goals of HRM Function</a:t>
            </a:r>
          </a:p>
        </p:txBody>
      </p:sp>
      <p:sp>
        <p:nvSpPr>
          <p:cNvPr id="3" name="Content Placeholder 2">
            <a:extLst>
              <a:ext uri="{FF2B5EF4-FFF2-40B4-BE49-F238E27FC236}">
                <a16:creationId xmlns:a16="http://schemas.microsoft.com/office/drawing/2014/main" id="{7EEFDD95-9EFB-4394-96D9-E8093EF67CCB}"/>
              </a:ext>
            </a:extLst>
          </p:cNvPr>
          <p:cNvSpPr>
            <a:spLocks noGrp="1"/>
          </p:cNvSpPr>
          <p:nvPr>
            <p:ph idx="1"/>
          </p:nvPr>
        </p:nvSpPr>
        <p:spPr>
          <a:xfrm>
            <a:off x="609600" y="1235034"/>
            <a:ext cx="10972800" cy="4282199"/>
          </a:xfrm>
        </p:spPr>
        <p:txBody>
          <a:bodyPr>
            <a:normAutofit fontScale="92500" lnSpcReduction="20000"/>
          </a:bodyPr>
          <a:lstStyle/>
          <a:p>
            <a:r>
              <a:rPr lang="en-GB" dirty="0"/>
              <a:t>Support organisation in achieving its objectives by developing and implementing HR strategies which are integrated with the Business strategy</a:t>
            </a:r>
          </a:p>
          <a:p>
            <a:r>
              <a:rPr lang="en-GB" dirty="0"/>
              <a:t>Contribute to the development of a high performance culture</a:t>
            </a:r>
          </a:p>
          <a:p>
            <a:r>
              <a:rPr lang="en-GB" dirty="0"/>
              <a:t>Ensure the organisation has the talented, skilled and engaged employees it needs</a:t>
            </a:r>
          </a:p>
          <a:p>
            <a:r>
              <a:rPr lang="en-GB" dirty="0"/>
              <a:t>Maintain a positive employment relationship between management and employees (must feel trusted, valued and appreciated)</a:t>
            </a:r>
          </a:p>
          <a:p>
            <a:r>
              <a:rPr lang="en-GB" dirty="0"/>
              <a:t>Provide a satisfactory employee experience</a:t>
            </a:r>
          </a:p>
          <a:p>
            <a:r>
              <a:rPr lang="en-GB" dirty="0"/>
              <a:t>Further the wellbeing of employees as major stakeholders</a:t>
            </a:r>
          </a:p>
        </p:txBody>
      </p:sp>
    </p:spTree>
    <p:extLst>
      <p:ext uri="{BB962C8B-B14F-4D97-AF65-F5344CB8AC3E}">
        <p14:creationId xmlns:p14="http://schemas.microsoft.com/office/powerpoint/2010/main" val="1861536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ED8E-73B4-4AA0-9FDA-D6BFAE08B63B}"/>
              </a:ext>
            </a:extLst>
          </p:cNvPr>
          <p:cNvSpPr>
            <a:spLocks noGrp="1"/>
          </p:cNvSpPr>
          <p:nvPr>
            <p:ph type="title"/>
          </p:nvPr>
        </p:nvSpPr>
        <p:spPr>
          <a:xfrm>
            <a:off x="609600" y="204952"/>
            <a:ext cx="10972800" cy="819807"/>
          </a:xfrm>
        </p:spPr>
        <p:txBody>
          <a:bodyPr/>
          <a:lstStyle/>
          <a:p>
            <a:r>
              <a:rPr lang="en-GB" b="1" dirty="0"/>
              <a:t>Analysing the External Environment</a:t>
            </a:r>
          </a:p>
        </p:txBody>
      </p:sp>
      <p:sp>
        <p:nvSpPr>
          <p:cNvPr id="3" name="Content Placeholder 2">
            <a:extLst>
              <a:ext uri="{FF2B5EF4-FFF2-40B4-BE49-F238E27FC236}">
                <a16:creationId xmlns:a16="http://schemas.microsoft.com/office/drawing/2014/main" id="{336DE24F-8544-4422-B87A-B65EF2457011}"/>
              </a:ext>
            </a:extLst>
          </p:cNvPr>
          <p:cNvSpPr>
            <a:spLocks noGrp="1"/>
          </p:cNvSpPr>
          <p:nvPr>
            <p:ph idx="1"/>
          </p:nvPr>
        </p:nvSpPr>
        <p:spPr>
          <a:xfrm>
            <a:off x="609600" y="1418897"/>
            <a:ext cx="10972800" cy="4240924"/>
          </a:xfrm>
        </p:spPr>
        <p:txBody>
          <a:bodyPr>
            <a:normAutofit/>
          </a:bodyPr>
          <a:lstStyle/>
          <a:p>
            <a:r>
              <a:rPr lang="en-GB" sz="3600" dirty="0"/>
              <a:t>To inform strategy</a:t>
            </a:r>
          </a:p>
          <a:p>
            <a:r>
              <a:rPr lang="en-GB" sz="3600" dirty="0"/>
              <a:t>To remain competitive </a:t>
            </a:r>
          </a:p>
          <a:p>
            <a:r>
              <a:rPr lang="en-GB" sz="3600" dirty="0"/>
              <a:t>To ensure sustainable organisational performance</a:t>
            </a:r>
          </a:p>
          <a:p>
            <a:r>
              <a:rPr lang="en-GB" sz="3600" dirty="0"/>
              <a:t>Our responsibility to understand the external world</a:t>
            </a:r>
          </a:p>
          <a:p>
            <a:r>
              <a:rPr lang="en-GB" sz="3600" dirty="0"/>
              <a:t>Tools – PESTLE, SWOT, Porter’s 5 Forces</a:t>
            </a:r>
          </a:p>
        </p:txBody>
      </p:sp>
    </p:spTree>
    <p:extLst>
      <p:ext uri="{BB962C8B-B14F-4D97-AF65-F5344CB8AC3E}">
        <p14:creationId xmlns:p14="http://schemas.microsoft.com/office/powerpoint/2010/main" val="31778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4880C-7C22-4739-B1C6-68D5BEA743B7}"/>
              </a:ext>
            </a:extLst>
          </p:cNvPr>
          <p:cNvSpPr>
            <a:spLocks noGrp="1"/>
          </p:cNvSpPr>
          <p:nvPr>
            <p:ph type="title"/>
          </p:nvPr>
        </p:nvSpPr>
        <p:spPr/>
        <p:txBody>
          <a:bodyPr/>
          <a:lstStyle/>
          <a:p>
            <a:r>
              <a:rPr lang="en-GB" b="1" dirty="0"/>
              <a:t>Video - PESTLE</a:t>
            </a:r>
          </a:p>
        </p:txBody>
      </p:sp>
      <p:sp>
        <p:nvSpPr>
          <p:cNvPr id="3" name="Content Placeholder 2">
            <a:extLst>
              <a:ext uri="{FF2B5EF4-FFF2-40B4-BE49-F238E27FC236}">
                <a16:creationId xmlns:a16="http://schemas.microsoft.com/office/drawing/2014/main" id="{EC1C7ED2-44F8-48A9-ADDC-E0F2DBA0FF78}"/>
              </a:ext>
            </a:extLst>
          </p:cNvPr>
          <p:cNvSpPr>
            <a:spLocks noGrp="1"/>
          </p:cNvSpPr>
          <p:nvPr>
            <p:ph idx="1"/>
          </p:nvPr>
        </p:nvSpPr>
        <p:spPr>
          <a:xfrm>
            <a:off x="2722175" y="2690431"/>
            <a:ext cx="8109522" cy="1143000"/>
          </a:xfrm>
        </p:spPr>
        <p:txBody>
          <a:bodyPr/>
          <a:lstStyle/>
          <a:p>
            <a:pPr marL="0" indent="0">
              <a:buNone/>
            </a:pPr>
            <a:r>
              <a:rPr lang="en-GB" dirty="0"/>
              <a:t>CIPD’s video on what </a:t>
            </a:r>
            <a:r>
              <a:rPr lang="en-GB" dirty="0">
                <a:hlinkClick r:id="rId3"/>
              </a:rPr>
              <a:t>PESTLE</a:t>
            </a:r>
            <a:r>
              <a:rPr lang="en-GB" dirty="0"/>
              <a:t> stands for</a:t>
            </a:r>
          </a:p>
        </p:txBody>
      </p:sp>
    </p:spTree>
    <p:extLst>
      <p:ext uri="{BB962C8B-B14F-4D97-AF65-F5344CB8AC3E}">
        <p14:creationId xmlns:p14="http://schemas.microsoft.com/office/powerpoint/2010/main" val="1420069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3F08BC5-62F1-445E-A867-ABEEB3DFAFF9}"/>
              </a:ext>
            </a:extLst>
          </p:cNvPr>
          <p:cNvGrpSpPr/>
          <p:nvPr/>
        </p:nvGrpSpPr>
        <p:grpSpPr>
          <a:xfrm>
            <a:off x="1285701" y="503833"/>
            <a:ext cx="9620597" cy="5014910"/>
            <a:chOff x="1378328" y="621398"/>
            <a:chExt cx="9620597" cy="5014910"/>
          </a:xfrm>
        </p:grpSpPr>
        <p:sp>
          <p:nvSpPr>
            <p:cNvPr id="9" name="Freeform: Shape 8">
              <a:extLst>
                <a:ext uri="{FF2B5EF4-FFF2-40B4-BE49-F238E27FC236}">
                  <a16:creationId xmlns:a16="http://schemas.microsoft.com/office/drawing/2014/main" id="{C934AF37-6AEE-4321-9536-65B63DE90293}"/>
                </a:ext>
              </a:extLst>
            </p:cNvPr>
            <p:cNvSpPr/>
            <p:nvPr/>
          </p:nvSpPr>
          <p:spPr>
            <a:xfrm>
              <a:off x="5226567" y="621398"/>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 </a:t>
              </a:r>
              <a:r>
                <a:rPr lang="en-GB" sz="2000" dirty="0" err="1"/>
                <a:t>eg</a:t>
              </a:r>
              <a:r>
                <a:rPr lang="en-GB" sz="2000" kern="1200" dirty="0"/>
                <a:t> tax policy, trade restrictions, political stability, Brexit</a:t>
              </a:r>
            </a:p>
            <a:p>
              <a:pPr marL="114300" lvl="1" indent="0" algn="l" defTabSz="533400">
                <a:lnSpc>
                  <a:spcPct val="90000"/>
                </a:lnSpc>
                <a:spcBef>
                  <a:spcPct val="0"/>
                </a:spcBef>
                <a:spcAft>
                  <a:spcPct val="15000"/>
                </a:spcAft>
              </a:pPr>
              <a:endParaRPr lang="en-GB" sz="1100" kern="1200" dirty="0"/>
            </a:p>
          </p:txBody>
        </p:sp>
        <p:sp>
          <p:nvSpPr>
            <p:cNvPr id="10" name="Freeform: Shape 9">
              <a:extLst>
                <a:ext uri="{FF2B5EF4-FFF2-40B4-BE49-F238E27FC236}">
                  <a16:creationId xmlns:a16="http://schemas.microsoft.com/office/drawing/2014/main" id="{7ED37A27-2732-41FF-9077-0C9830CB2972}"/>
                </a:ext>
              </a:extLst>
            </p:cNvPr>
            <p:cNvSpPr/>
            <p:nvPr/>
          </p:nvSpPr>
          <p:spPr>
            <a:xfrm>
              <a:off x="1378328" y="621398"/>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Political</a:t>
              </a:r>
            </a:p>
            <a:p>
              <a:pPr marL="0" lvl="0" algn="ctr" defTabSz="1555750">
                <a:lnSpc>
                  <a:spcPct val="90000"/>
                </a:lnSpc>
                <a:spcBef>
                  <a:spcPct val="0"/>
                </a:spcBef>
                <a:spcAft>
                  <a:spcPct val="35000"/>
                </a:spcAft>
                <a:buNone/>
              </a:pPr>
              <a:endParaRPr lang="en-GB" sz="3200" kern="1200" dirty="0"/>
            </a:p>
          </p:txBody>
        </p:sp>
        <p:sp>
          <p:nvSpPr>
            <p:cNvPr id="11" name="Freeform: Shape 10">
              <a:extLst>
                <a:ext uri="{FF2B5EF4-FFF2-40B4-BE49-F238E27FC236}">
                  <a16:creationId xmlns:a16="http://schemas.microsoft.com/office/drawing/2014/main" id="{F9F4850B-C2C9-4D4D-A3D1-2421910A48E9}"/>
                </a:ext>
              </a:extLst>
            </p:cNvPr>
            <p:cNvSpPr/>
            <p:nvPr/>
          </p:nvSpPr>
          <p:spPr>
            <a:xfrm>
              <a:off x="5226567" y="1470075"/>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ctr" anchorCtr="0">
              <a:noAutofit/>
            </a:bodyPr>
            <a:lstStyle/>
            <a:p>
              <a:pPr marL="114300" lvl="1" indent="0" algn="l" defTabSz="533400">
                <a:lnSpc>
                  <a:spcPct val="90000"/>
                </a:lnSpc>
                <a:spcBef>
                  <a:spcPct val="0"/>
                </a:spcBef>
                <a:spcAft>
                  <a:spcPct val="15000"/>
                </a:spcAft>
                <a:buChar char="•"/>
              </a:pPr>
              <a:endParaRPr lang="en-GB" sz="1100" kern="1200" dirty="0"/>
            </a:p>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 </a:t>
              </a:r>
              <a:r>
                <a:rPr lang="en-GB" sz="2000" kern="1200" dirty="0"/>
                <a:t>Economic growth or decline? Cost of living, working hours, unemployment</a:t>
              </a:r>
            </a:p>
            <a:p>
              <a:pPr marL="114300" lvl="1" indent="0" algn="l" defTabSz="533400">
                <a:lnSpc>
                  <a:spcPct val="90000"/>
                </a:lnSpc>
                <a:spcBef>
                  <a:spcPct val="0"/>
                </a:spcBef>
                <a:spcAft>
                  <a:spcPct val="15000"/>
                </a:spcAft>
              </a:pPr>
              <a:endParaRPr lang="en-GB" sz="1100" kern="1200" dirty="0"/>
            </a:p>
          </p:txBody>
        </p:sp>
        <p:sp>
          <p:nvSpPr>
            <p:cNvPr id="12" name="Freeform: Shape 11">
              <a:extLst>
                <a:ext uri="{FF2B5EF4-FFF2-40B4-BE49-F238E27FC236}">
                  <a16:creationId xmlns:a16="http://schemas.microsoft.com/office/drawing/2014/main" id="{74DE8F39-DFCF-42BA-AC86-083839B4DECC}"/>
                </a:ext>
              </a:extLst>
            </p:cNvPr>
            <p:cNvSpPr/>
            <p:nvPr/>
          </p:nvSpPr>
          <p:spPr>
            <a:xfrm>
              <a:off x="1378328" y="1470075"/>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Economical</a:t>
              </a:r>
            </a:p>
            <a:p>
              <a:pPr marL="0" lvl="0" algn="ctr" defTabSz="889000">
                <a:lnSpc>
                  <a:spcPct val="90000"/>
                </a:lnSpc>
                <a:spcBef>
                  <a:spcPct val="0"/>
                </a:spcBef>
                <a:spcAft>
                  <a:spcPct val="35000"/>
                </a:spcAft>
                <a:buNone/>
              </a:pPr>
              <a:endParaRPr lang="en-GB" sz="3200" kern="1200" dirty="0"/>
            </a:p>
          </p:txBody>
        </p:sp>
        <p:sp>
          <p:nvSpPr>
            <p:cNvPr id="13" name="Freeform: Shape 12">
              <a:extLst>
                <a:ext uri="{FF2B5EF4-FFF2-40B4-BE49-F238E27FC236}">
                  <a16:creationId xmlns:a16="http://schemas.microsoft.com/office/drawing/2014/main" id="{87FFBAB4-371A-4B3D-8961-61A1259EE516}"/>
                </a:ext>
              </a:extLst>
            </p:cNvPr>
            <p:cNvSpPr/>
            <p:nvPr/>
          </p:nvSpPr>
          <p:spPr>
            <a:xfrm>
              <a:off x="5226567" y="2318752"/>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Cultural norms, population growth, age, career attitudes</a:t>
              </a:r>
            </a:p>
            <a:p>
              <a:pPr algn="l">
                <a:spcBef>
                  <a:spcPct val="0"/>
                </a:spcBef>
              </a:pPr>
              <a:endParaRPr lang="en-GB" sz="1600" kern="1200" dirty="0"/>
            </a:p>
          </p:txBody>
        </p:sp>
        <p:sp>
          <p:nvSpPr>
            <p:cNvPr id="14" name="Freeform: Shape 13">
              <a:extLst>
                <a:ext uri="{FF2B5EF4-FFF2-40B4-BE49-F238E27FC236}">
                  <a16:creationId xmlns:a16="http://schemas.microsoft.com/office/drawing/2014/main" id="{B3E59C38-3700-4F42-93F2-93EC96A2E7BD}"/>
                </a:ext>
              </a:extLst>
            </p:cNvPr>
            <p:cNvSpPr/>
            <p:nvPr/>
          </p:nvSpPr>
          <p:spPr>
            <a:xfrm>
              <a:off x="1378328" y="2318752"/>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Sociological</a:t>
              </a:r>
            </a:p>
            <a:p>
              <a:pPr marL="0" lvl="0" algn="ctr" defTabSz="889000">
                <a:lnSpc>
                  <a:spcPct val="90000"/>
                </a:lnSpc>
                <a:spcBef>
                  <a:spcPct val="0"/>
                </a:spcBef>
                <a:spcAft>
                  <a:spcPct val="35000"/>
                </a:spcAft>
                <a:buNone/>
              </a:pPr>
              <a:endParaRPr lang="en-GB" sz="3200" kern="1200" dirty="0"/>
            </a:p>
          </p:txBody>
        </p:sp>
        <p:sp>
          <p:nvSpPr>
            <p:cNvPr id="15" name="Freeform: Shape 14">
              <a:extLst>
                <a:ext uri="{FF2B5EF4-FFF2-40B4-BE49-F238E27FC236}">
                  <a16:creationId xmlns:a16="http://schemas.microsoft.com/office/drawing/2014/main" id="{B6675A2B-2426-4306-AF64-3384B0E50518}"/>
                </a:ext>
              </a:extLst>
            </p:cNvPr>
            <p:cNvSpPr/>
            <p:nvPr/>
          </p:nvSpPr>
          <p:spPr>
            <a:xfrm>
              <a:off x="5226567" y="3167430"/>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New technologies, rate of change, barriers to entry, 4</a:t>
              </a:r>
              <a:r>
                <a:rPr lang="en-GB" sz="2000" kern="1200" baseline="30000" dirty="0"/>
                <a:t>th</a:t>
              </a:r>
              <a:r>
                <a:rPr lang="en-GB" sz="2000" kern="1200" dirty="0"/>
                <a:t> Industrial Revolution </a:t>
              </a:r>
            </a:p>
            <a:p>
              <a:pPr marL="0" marR="0" lvl="0" indent="0" algn="l" defTabSz="914400" eaLnBrk="1" fontAlgn="auto" latinLnBrk="0" hangingPunct="1">
                <a:lnSpc>
                  <a:spcPct val="100000"/>
                </a:lnSpc>
                <a:spcBef>
                  <a:spcPct val="0"/>
                </a:spcBef>
                <a:spcAft>
                  <a:spcPts val="0"/>
                </a:spcAft>
                <a:buClrTx/>
                <a:buSzTx/>
                <a:buFontTx/>
                <a:buNone/>
                <a:tabLst/>
                <a:defRPr/>
              </a:pPr>
              <a:endParaRPr lang="en-GB" sz="1600" kern="1200" dirty="0"/>
            </a:p>
          </p:txBody>
        </p:sp>
        <p:sp>
          <p:nvSpPr>
            <p:cNvPr id="16" name="Freeform: Shape 15">
              <a:extLst>
                <a:ext uri="{FF2B5EF4-FFF2-40B4-BE49-F238E27FC236}">
                  <a16:creationId xmlns:a16="http://schemas.microsoft.com/office/drawing/2014/main" id="{7591A6F5-9B06-45AD-AFC0-7801F8DF004A}"/>
                </a:ext>
              </a:extLst>
            </p:cNvPr>
            <p:cNvSpPr/>
            <p:nvPr/>
          </p:nvSpPr>
          <p:spPr>
            <a:xfrm>
              <a:off x="1378328" y="3167430"/>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Technological</a:t>
              </a:r>
            </a:p>
            <a:p>
              <a:pPr marL="0" lvl="0" algn="ctr" defTabSz="889000">
                <a:lnSpc>
                  <a:spcPct val="90000"/>
                </a:lnSpc>
                <a:spcBef>
                  <a:spcPct val="0"/>
                </a:spcBef>
                <a:spcAft>
                  <a:spcPct val="35000"/>
                </a:spcAft>
                <a:buNone/>
              </a:pPr>
              <a:endParaRPr lang="en-GB" sz="3200" kern="1200" dirty="0"/>
            </a:p>
          </p:txBody>
        </p:sp>
        <p:sp>
          <p:nvSpPr>
            <p:cNvPr id="17" name="Freeform: Shape 16">
              <a:extLst>
                <a:ext uri="{FF2B5EF4-FFF2-40B4-BE49-F238E27FC236}">
                  <a16:creationId xmlns:a16="http://schemas.microsoft.com/office/drawing/2014/main" id="{C6F3F98B-7F70-429A-A0FD-CCB6FB5A7AEF}"/>
                </a:ext>
              </a:extLst>
            </p:cNvPr>
            <p:cNvSpPr/>
            <p:nvPr/>
          </p:nvSpPr>
          <p:spPr>
            <a:xfrm>
              <a:off x="5226567" y="4016107"/>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Legislation changes, employment, imports and exports </a:t>
              </a:r>
            </a:p>
            <a:p>
              <a:pPr marL="114300" lvl="1" indent="0" algn="l" defTabSz="533400">
                <a:lnSpc>
                  <a:spcPct val="90000"/>
                </a:lnSpc>
                <a:spcBef>
                  <a:spcPct val="0"/>
                </a:spcBef>
                <a:spcAft>
                  <a:spcPct val="15000"/>
                </a:spcAft>
              </a:pPr>
              <a:endParaRPr lang="en-GB" sz="1700" kern="1200" dirty="0"/>
            </a:p>
          </p:txBody>
        </p:sp>
        <p:sp>
          <p:nvSpPr>
            <p:cNvPr id="18" name="Freeform: Shape 17">
              <a:extLst>
                <a:ext uri="{FF2B5EF4-FFF2-40B4-BE49-F238E27FC236}">
                  <a16:creationId xmlns:a16="http://schemas.microsoft.com/office/drawing/2014/main" id="{4C66E520-F0FF-4F38-97E2-8F606D6663CD}"/>
                </a:ext>
              </a:extLst>
            </p:cNvPr>
            <p:cNvSpPr/>
            <p:nvPr/>
          </p:nvSpPr>
          <p:spPr>
            <a:xfrm>
              <a:off x="1378328" y="4016107"/>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74823" tIns="106243" rIns="174823" bIns="106243" numCol="1" spcCol="1270" anchor="ctr" anchorCtr="0">
              <a:noAutofit/>
            </a:bodyPr>
            <a:lstStyle/>
            <a:p>
              <a:pPr marL="0" lvl="0" indent="0" algn="ctr" defTabSz="1600200">
                <a:lnSpc>
                  <a:spcPct val="90000"/>
                </a:lnSpc>
                <a:spcBef>
                  <a:spcPct val="0"/>
                </a:spcBef>
                <a:spcAft>
                  <a:spcPct val="35000"/>
                </a:spcAft>
                <a:buNone/>
              </a:pPr>
              <a:r>
                <a:rPr lang="en-GB" sz="3600" kern="1200" dirty="0"/>
                <a:t>Legal</a:t>
              </a:r>
            </a:p>
          </p:txBody>
        </p:sp>
        <p:sp>
          <p:nvSpPr>
            <p:cNvPr id="19" name="Freeform: Shape 18">
              <a:extLst>
                <a:ext uri="{FF2B5EF4-FFF2-40B4-BE49-F238E27FC236}">
                  <a16:creationId xmlns:a16="http://schemas.microsoft.com/office/drawing/2014/main" id="{88F116A8-19EF-4EC9-AD5A-A32B10041B24}"/>
                </a:ext>
              </a:extLst>
            </p:cNvPr>
            <p:cNvSpPr/>
            <p:nvPr/>
          </p:nvSpPr>
          <p:spPr>
            <a:xfrm>
              <a:off x="5226567" y="4864784"/>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ctr" anchorCtr="0">
              <a:noAutofit/>
            </a:bodyPr>
            <a:lstStyle/>
            <a:p>
              <a:pPr marL="0" lvl="1" algn="l" defTabSz="800100">
                <a:lnSpc>
                  <a:spcPct val="90000"/>
                </a:lnSpc>
                <a:spcBef>
                  <a:spcPct val="0"/>
                </a:spcBef>
                <a:spcAft>
                  <a:spcPct val="15000"/>
                </a:spcAft>
              </a:pPr>
              <a:r>
                <a:rPr lang="en-GB" dirty="0"/>
                <a:t> </a:t>
              </a:r>
              <a:r>
                <a:rPr lang="en-GB" sz="2000" dirty="0"/>
                <a:t>- </a:t>
              </a:r>
              <a:r>
                <a:rPr lang="en-GB" sz="2000" kern="1200" dirty="0"/>
                <a:t>Ecological and environmental issues</a:t>
              </a:r>
            </a:p>
          </p:txBody>
        </p:sp>
        <p:sp>
          <p:nvSpPr>
            <p:cNvPr id="20" name="Freeform: Shape 19">
              <a:extLst>
                <a:ext uri="{FF2B5EF4-FFF2-40B4-BE49-F238E27FC236}">
                  <a16:creationId xmlns:a16="http://schemas.microsoft.com/office/drawing/2014/main" id="{F1851707-0392-4E99-B5F5-955B82CD67B8}"/>
                </a:ext>
              </a:extLst>
            </p:cNvPr>
            <p:cNvSpPr/>
            <p:nvPr/>
          </p:nvSpPr>
          <p:spPr>
            <a:xfrm>
              <a:off x="1395529" y="4864784"/>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74823" tIns="106243" rIns="174823" bIns="106243" numCol="1" spcCol="1270" anchor="ctr" anchorCtr="0">
              <a:noAutofit/>
            </a:bodyPr>
            <a:lstStyle/>
            <a:p>
              <a:pPr marL="0" lvl="0" indent="0" algn="ctr" defTabSz="1600200">
                <a:lnSpc>
                  <a:spcPct val="90000"/>
                </a:lnSpc>
                <a:spcBef>
                  <a:spcPct val="0"/>
                </a:spcBef>
                <a:spcAft>
                  <a:spcPct val="35000"/>
                </a:spcAft>
                <a:buNone/>
              </a:pPr>
              <a:r>
                <a:rPr lang="en-GB" sz="3600" kern="1200" dirty="0"/>
                <a:t>Environmental</a:t>
              </a:r>
            </a:p>
          </p:txBody>
        </p:sp>
      </p:grpSp>
    </p:spTree>
    <p:extLst>
      <p:ext uri="{BB962C8B-B14F-4D97-AF65-F5344CB8AC3E}">
        <p14:creationId xmlns:p14="http://schemas.microsoft.com/office/powerpoint/2010/main" val="1971085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DD41-1B8F-4FF3-8CC5-7CC1E93A6853}"/>
              </a:ext>
            </a:extLst>
          </p:cNvPr>
          <p:cNvSpPr>
            <a:spLocks noGrp="1"/>
          </p:cNvSpPr>
          <p:nvPr>
            <p:ph type="title"/>
          </p:nvPr>
        </p:nvSpPr>
        <p:spPr>
          <a:xfrm>
            <a:off x="609600" y="-99116"/>
            <a:ext cx="10972800" cy="1143000"/>
          </a:xfrm>
        </p:spPr>
        <p:txBody>
          <a:bodyPr/>
          <a:lstStyle/>
          <a:p>
            <a:r>
              <a:rPr lang="en-GB" b="1" dirty="0"/>
              <a:t>Examples of Effect on HR</a:t>
            </a:r>
          </a:p>
        </p:txBody>
      </p:sp>
      <p:sp>
        <p:nvSpPr>
          <p:cNvPr id="3" name="Content Placeholder 2">
            <a:extLst>
              <a:ext uri="{FF2B5EF4-FFF2-40B4-BE49-F238E27FC236}">
                <a16:creationId xmlns:a16="http://schemas.microsoft.com/office/drawing/2014/main" id="{9342BA35-31BC-491A-B6BB-A438C2A1CE46}"/>
              </a:ext>
            </a:extLst>
          </p:cNvPr>
          <p:cNvSpPr>
            <a:spLocks noGrp="1"/>
          </p:cNvSpPr>
          <p:nvPr>
            <p:ph idx="1"/>
          </p:nvPr>
        </p:nvSpPr>
        <p:spPr>
          <a:xfrm>
            <a:off x="704603" y="1208315"/>
            <a:ext cx="10972800" cy="4254334"/>
          </a:xfrm>
        </p:spPr>
        <p:txBody>
          <a:bodyPr>
            <a:normAutofit fontScale="85000" lnSpcReduction="20000"/>
          </a:bodyPr>
          <a:lstStyle/>
          <a:p>
            <a:pPr marL="0" indent="0">
              <a:buNone/>
            </a:pPr>
            <a:endParaRPr lang="en-GB" dirty="0"/>
          </a:p>
          <a:p>
            <a:r>
              <a:rPr lang="en-GB" dirty="0"/>
              <a:t>Example 1 – </a:t>
            </a:r>
            <a:r>
              <a:rPr lang="en-GB" altLang="en-US" dirty="0"/>
              <a:t>A social trend is the ageing population. Possible HR implications for the NHS – need to train staff in elderly patient care; increase number of staff in certain wards; offer flexible working opportunities to encourage older workers into the workforce/retain them.</a:t>
            </a:r>
            <a:r>
              <a:rPr lang="en-GB" dirty="0"/>
              <a:t> </a:t>
            </a:r>
          </a:p>
          <a:p>
            <a:endParaRPr lang="en-GB" dirty="0"/>
          </a:p>
          <a:p>
            <a:r>
              <a:rPr lang="en-GB" dirty="0"/>
              <a:t>Example 2 - Brexit (political factor) has resulted in less people migrating to this country which has already affected vacancy levels in some organisations. In the NHS this means finding alternative ways of filling those vacancies – for example by encouraging more men to go into the nursing profession.</a:t>
            </a:r>
            <a:r>
              <a:rPr lang="en-GB" altLang="en-US" dirty="0"/>
              <a:t> </a:t>
            </a:r>
          </a:p>
          <a:p>
            <a:pPr marL="0" indent="0">
              <a:buNone/>
            </a:pPr>
            <a:endParaRPr lang="en-GB" altLang="en-US" dirty="0"/>
          </a:p>
          <a:p>
            <a:pPr marL="0" indent="0">
              <a:buNone/>
            </a:pPr>
            <a:endParaRPr lang="en-GB" dirty="0"/>
          </a:p>
        </p:txBody>
      </p:sp>
    </p:spTree>
    <p:extLst>
      <p:ext uri="{BB962C8B-B14F-4D97-AF65-F5344CB8AC3E}">
        <p14:creationId xmlns:p14="http://schemas.microsoft.com/office/powerpoint/2010/main" val="3849416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CB20B-90FE-4D46-B335-5337C4588773}"/>
              </a:ext>
            </a:extLst>
          </p:cNvPr>
          <p:cNvSpPr>
            <a:spLocks noGrp="1"/>
          </p:cNvSpPr>
          <p:nvPr>
            <p:ph type="title"/>
          </p:nvPr>
        </p:nvSpPr>
        <p:spPr/>
        <p:txBody>
          <a:bodyPr>
            <a:normAutofit fontScale="90000"/>
          </a:bodyPr>
          <a:lstStyle/>
          <a:p>
            <a:r>
              <a:rPr lang="en-GB" b="1" dirty="0"/>
              <a:t>Technology - The Fourth Industrial Revolution</a:t>
            </a:r>
          </a:p>
        </p:txBody>
      </p:sp>
      <p:sp>
        <p:nvSpPr>
          <p:cNvPr id="3" name="Content Placeholder 2">
            <a:extLst>
              <a:ext uri="{FF2B5EF4-FFF2-40B4-BE49-F238E27FC236}">
                <a16:creationId xmlns:a16="http://schemas.microsoft.com/office/drawing/2014/main" id="{CA5DD509-6730-4AB9-B713-13792C084712}"/>
              </a:ext>
            </a:extLst>
          </p:cNvPr>
          <p:cNvSpPr>
            <a:spLocks noGrp="1"/>
          </p:cNvSpPr>
          <p:nvPr>
            <p:ph idx="1"/>
          </p:nvPr>
        </p:nvSpPr>
        <p:spPr/>
        <p:txBody>
          <a:bodyPr>
            <a:normAutofit/>
          </a:bodyPr>
          <a:lstStyle/>
          <a:p>
            <a:r>
              <a:rPr lang="en-GB" dirty="0"/>
              <a:t>2 views – pessimistic/optimistic</a:t>
            </a:r>
          </a:p>
          <a:p>
            <a:r>
              <a:rPr lang="en-GB" dirty="0"/>
              <a:t>Likely – a time lag between jobs going and jobs being created</a:t>
            </a:r>
          </a:p>
          <a:p>
            <a:endParaRPr lang="en-GB" dirty="0"/>
          </a:p>
          <a:p>
            <a:pPr marL="0" indent="0">
              <a:buNone/>
            </a:pPr>
            <a:r>
              <a:rPr lang="en-GB" dirty="0"/>
              <a:t>Good source: World Economic Forum:</a:t>
            </a:r>
          </a:p>
          <a:p>
            <a:pPr marL="0" indent="0">
              <a:buNone/>
            </a:pPr>
            <a:r>
              <a:rPr lang="en-GB" dirty="0">
                <a:hlinkClick r:id="rId3"/>
              </a:rPr>
              <a:t>The Fourth Industrial Revolution: what it means and how to respond | World Economic Forum (weforum.org)</a:t>
            </a:r>
            <a:endParaRPr lang="en-GB" dirty="0"/>
          </a:p>
        </p:txBody>
      </p:sp>
    </p:spTree>
    <p:extLst>
      <p:ext uri="{BB962C8B-B14F-4D97-AF65-F5344CB8AC3E}">
        <p14:creationId xmlns:p14="http://schemas.microsoft.com/office/powerpoint/2010/main" val="27160794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9844-8290-4290-8096-57F14C7BB06C}"/>
              </a:ext>
            </a:extLst>
          </p:cNvPr>
          <p:cNvSpPr>
            <a:spLocks noGrp="1"/>
          </p:cNvSpPr>
          <p:nvPr>
            <p:ph type="title"/>
          </p:nvPr>
        </p:nvSpPr>
        <p:spPr>
          <a:xfrm>
            <a:off x="213755" y="112870"/>
            <a:ext cx="11625943" cy="1143000"/>
          </a:xfrm>
        </p:spPr>
        <p:txBody>
          <a:bodyPr>
            <a:normAutofit/>
          </a:bodyPr>
          <a:lstStyle/>
          <a:p>
            <a:r>
              <a:rPr lang="en-GB" b="1" dirty="0"/>
              <a:t>What makes a job susceptible to Automation?</a:t>
            </a:r>
          </a:p>
        </p:txBody>
      </p:sp>
      <p:pic>
        <p:nvPicPr>
          <p:cNvPr id="9" name="Content Placeholder 8" descr="A close up of a device&#10;&#10;Description generated with high confidence">
            <a:extLst>
              <a:ext uri="{FF2B5EF4-FFF2-40B4-BE49-F238E27FC236}">
                <a16:creationId xmlns:a16="http://schemas.microsoft.com/office/drawing/2014/main" id="{65829816-53D0-4480-A801-6B0AAAC4D9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182781" y="1255870"/>
            <a:ext cx="2763692" cy="4260693"/>
          </a:xfrm>
        </p:spPr>
      </p:pic>
      <p:sp>
        <p:nvSpPr>
          <p:cNvPr id="3" name="TextBox 2">
            <a:extLst>
              <a:ext uri="{FF2B5EF4-FFF2-40B4-BE49-F238E27FC236}">
                <a16:creationId xmlns:a16="http://schemas.microsoft.com/office/drawing/2014/main" id="{9BA37B07-7D7F-45F9-9C0E-F599B0490121}"/>
              </a:ext>
            </a:extLst>
          </p:cNvPr>
          <p:cNvSpPr txBox="1"/>
          <p:nvPr/>
        </p:nvSpPr>
        <p:spPr>
          <a:xfrm>
            <a:off x="1865647" y="1277481"/>
            <a:ext cx="3657600" cy="646331"/>
          </a:xfrm>
          <a:prstGeom prst="rect">
            <a:avLst/>
          </a:prstGeom>
          <a:noFill/>
        </p:spPr>
        <p:txBody>
          <a:bodyPr wrap="square" rtlCol="0">
            <a:spAutoFit/>
          </a:bodyPr>
          <a:lstStyle/>
          <a:p>
            <a:r>
              <a:rPr lang="en-GB" dirty="0">
                <a:hlinkClick r:id="rId4"/>
              </a:rPr>
              <a:t>https://willrobotstakemyjob.com/</a:t>
            </a:r>
            <a:endParaRPr lang="en-GB" dirty="0"/>
          </a:p>
          <a:p>
            <a:endParaRPr lang="en-GB" dirty="0"/>
          </a:p>
        </p:txBody>
      </p:sp>
      <p:pic>
        <p:nvPicPr>
          <p:cNvPr id="7" name="Picture 6">
            <a:extLst>
              <a:ext uri="{FF2B5EF4-FFF2-40B4-BE49-F238E27FC236}">
                <a16:creationId xmlns:a16="http://schemas.microsoft.com/office/drawing/2014/main" id="{4A9F2178-7EE9-4AA5-8566-928AC5F7B4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 y="1747112"/>
            <a:ext cx="6701246" cy="3769451"/>
          </a:xfrm>
          <a:prstGeom prst="rect">
            <a:avLst/>
          </a:prstGeom>
        </p:spPr>
      </p:pic>
    </p:spTree>
    <p:extLst>
      <p:ext uri="{BB962C8B-B14F-4D97-AF65-F5344CB8AC3E}">
        <p14:creationId xmlns:p14="http://schemas.microsoft.com/office/powerpoint/2010/main" val="3882115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ADD22-8B96-44A5-AFCD-FEA84ABE61E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FD36CE7-B00D-4A47-BAE6-41E6F771BE18}"/>
              </a:ext>
            </a:extLst>
          </p:cNvPr>
          <p:cNvSpPr>
            <a:spLocks noGrp="1"/>
          </p:cNvSpPr>
          <p:nvPr>
            <p:ph idx="1"/>
          </p:nvPr>
        </p:nvSpPr>
        <p:spPr/>
        <p:txBody>
          <a:bodyPr/>
          <a:lstStyle/>
          <a:p>
            <a:r>
              <a:rPr lang="en-GB" dirty="0"/>
              <a:t>In groups, undertake a PESTLE analysis</a:t>
            </a:r>
          </a:p>
          <a:p>
            <a:r>
              <a:rPr lang="en-GB" dirty="0"/>
              <a:t>List factors that are affecting or will affect your organisation</a:t>
            </a:r>
          </a:p>
          <a:p>
            <a:r>
              <a:rPr lang="en-GB"/>
              <a:t>Make sure someone makes notes</a:t>
            </a:r>
          </a:p>
        </p:txBody>
      </p:sp>
    </p:spTree>
    <p:extLst>
      <p:ext uri="{BB962C8B-B14F-4D97-AF65-F5344CB8AC3E}">
        <p14:creationId xmlns:p14="http://schemas.microsoft.com/office/powerpoint/2010/main" val="2581473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81AF909B-5857-4C3A-B7D6-49915C21A96A}"/>
              </a:ext>
            </a:extLst>
          </p:cNvPr>
          <p:cNvGraphicFramePr/>
          <p:nvPr/>
        </p:nvGraphicFramePr>
        <p:xfrm>
          <a:off x="2032000" y="24940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3923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Horizontal and Vertical Integration (Best Fit)</a:t>
            </a:r>
          </a:p>
        </p:txBody>
      </p:sp>
      <p:sp>
        <p:nvSpPr>
          <p:cNvPr id="3" name="Content Placeholder 2"/>
          <p:cNvSpPr>
            <a:spLocks noGrp="1"/>
          </p:cNvSpPr>
          <p:nvPr>
            <p:ph idx="1"/>
          </p:nvPr>
        </p:nvSpPr>
        <p:spPr>
          <a:xfrm>
            <a:off x="804041" y="1600201"/>
            <a:ext cx="10547131" cy="3989039"/>
          </a:xfrm>
        </p:spPr>
        <p:txBody>
          <a:bodyPr>
            <a:normAutofit fontScale="92500" lnSpcReduction="20000"/>
          </a:bodyPr>
          <a:lstStyle/>
          <a:p>
            <a:r>
              <a:rPr lang="en-GB" dirty="0"/>
              <a:t>Main characteristic of HR strategy is its integration with business strategy.</a:t>
            </a:r>
          </a:p>
          <a:p>
            <a:r>
              <a:rPr lang="en-GB" dirty="0"/>
              <a:t>HR Strategies need to have external fit with business strategies and be vertically aligned to them.</a:t>
            </a:r>
          </a:p>
          <a:p>
            <a:r>
              <a:rPr lang="en-GB" dirty="0"/>
              <a:t>There needs to be horizontal alignment with all aspects of HR strategy so they are consistent and support each other (internal fit). </a:t>
            </a:r>
          </a:p>
          <a:p>
            <a:r>
              <a:rPr lang="en-GB" dirty="0"/>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4228389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562AC-A9CC-4BB9-9D46-E05C77C49680}"/>
              </a:ext>
            </a:extLst>
          </p:cNvPr>
          <p:cNvSpPr>
            <a:spLocks noGrp="1"/>
          </p:cNvSpPr>
          <p:nvPr>
            <p:ph type="title"/>
          </p:nvPr>
        </p:nvSpPr>
        <p:spPr>
          <a:xfrm>
            <a:off x="609600" y="213756"/>
            <a:ext cx="10972800" cy="914400"/>
          </a:xfrm>
        </p:spPr>
        <p:txBody>
          <a:bodyPr/>
          <a:lstStyle/>
          <a:p>
            <a:r>
              <a:rPr lang="en-GB" b="1" dirty="0"/>
              <a:t>Hot topics for HR</a:t>
            </a:r>
          </a:p>
        </p:txBody>
      </p:sp>
      <p:sp>
        <p:nvSpPr>
          <p:cNvPr id="3" name="Content Placeholder 2">
            <a:extLst>
              <a:ext uri="{FF2B5EF4-FFF2-40B4-BE49-F238E27FC236}">
                <a16:creationId xmlns:a16="http://schemas.microsoft.com/office/drawing/2014/main" id="{FD1966B0-F3BF-4240-8862-A0AA3F7AF68F}"/>
              </a:ext>
            </a:extLst>
          </p:cNvPr>
          <p:cNvSpPr>
            <a:spLocks noGrp="1"/>
          </p:cNvSpPr>
          <p:nvPr>
            <p:ph idx="1"/>
          </p:nvPr>
        </p:nvSpPr>
        <p:spPr>
          <a:xfrm>
            <a:off x="609600" y="1417638"/>
            <a:ext cx="10972800" cy="4099595"/>
          </a:xfrm>
        </p:spPr>
        <p:txBody>
          <a:bodyPr>
            <a:normAutofit/>
          </a:bodyPr>
          <a:lstStyle/>
          <a:p>
            <a:r>
              <a:rPr lang="en-GB" dirty="0"/>
              <a:t>Diversity and Inclusion</a:t>
            </a:r>
          </a:p>
          <a:p>
            <a:r>
              <a:rPr lang="en-GB" dirty="0"/>
              <a:t>Wellbeing</a:t>
            </a:r>
          </a:p>
          <a:p>
            <a:r>
              <a:rPr lang="en-GB" dirty="0"/>
              <a:t>Flexibility</a:t>
            </a:r>
          </a:p>
          <a:p>
            <a:r>
              <a:rPr lang="en-GB" dirty="0"/>
              <a:t>Impact of technology</a:t>
            </a:r>
          </a:p>
          <a:p>
            <a:pPr marL="0" indent="0">
              <a:buNone/>
            </a:pPr>
            <a:endParaRPr lang="en-GB" dirty="0"/>
          </a:p>
          <a:p>
            <a:pPr marL="0" indent="0">
              <a:buNone/>
            </a:pPr>
            <a:r>
              <a:rPr lang="en-GB" dirty="0"/>
              <a:t>Changing employee expectations mean that action in these areas will result in better employer brand (affects attraction/retention). </a:t>
            </a:r>
          </a:p>
        </p:txBody>
      </p:sp>
    </p:spTree>
    <p:extLst>
      <p:ext uri="{BB962C8B-B14F-4D97-AF65-F5344CB8AC3E}">
        <p14:creationId xmlns:p14="http://schemas.microsoft.com/office/powerpoint/2010/main" val="12283963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011B5-478B-4B38-9393-E1E849FACA96}"/>
              </a:ext>
            </a:extLst>
          </p:cNvPr>
          <p:cNvSpPr>
            <a:spLocks noGrp="1"/>
          </p:cNvSpPr>
          <p:nvPr>
            <p:ph type="title"/>
          </p:nvPr>
        </p:nvSpPr>
        <p:spPr>
          <a:xfrm>
            <a:off x="609600" y="274638"/>
            <a:ext cx="10972800" cy="892010"/>
          </a:xfrm>
        </p:spPr>
        <p:txBody>
          <a:bodyPr/>
          <a:lstStyle/>
          <a:p>
            <a:r>
              <a:rPr lang="en-GB" b="1" dirty="0"/>
              <a:t>What have we learnt?</a:t>
            </a:r>
          </a:p>
        </p:txBody>
      </p:sp>
      <p:sp>
        <p:nvSpPr>
          <p:cNvPr id="3" name="Content Placeholder 2">
            <a:extLst>
              <a:ext uri="{FF2B5EF4-FFF2-40B4-BE49-F238E27FC236}">
                <a16:creationId xmlns:a16="http://schemas.microsoft.com/office/drawing/2014/main" id="{E7AB2061-6516-48E0-81A3-3DCA734AEEC2}"/>
              </a:ext>
            </a:extLst>
          </p:cNvPr>
          <p:cNvSpPr>
            <a:spLocks noGrp="1"/>
          </p:cNvSpPr>
          <p:nvPr>
            <p:ph idx="1"/>
          </p:nvPr>
        </p:nvSpPr>
        <p:spPr>
          <a:xfrm>
            <a:off x="609600" y="1166648"/>
            <a:ext cx="10972800" cy="4350585"/>
          </a:xfrm>
        </p:spPr>
        <p:txBody>
          <a:bodyPr>
            <a:normAutofit/>
          </a:bodyPr>
          <a:lstStyle/>
          <a:p>
            <a:r>
              <a:rPr lang="en-GB" dirty="0"/>
              <a:t>People practices support the achievement of business objectives</a:t>
            </a:r>
          </a:p>
          <a:p>
            <a:r>
              <a:rPr lang="en-GB" dirty="0"/>
              <a:t>Strategy can be affected by external, as well as internal factors</a:t>
            </a:r>
          </a:p>
          <a:p>
            <a:r>
              <a:rPr lang="en-GB" dirty="0"/>
              <a:t>Two key environmental analysis tools are PESTLE and SWOT</a:t>
            </a:r>
          </a:p>
          <a:p>
            <a:r>
              <a:rPr lang="en-GB" dirty="0"/>
              <a:t>Key issues for HR – wellbeing, flexibility/agility, diversity and inclusion, impact of technology, attraction and retention</a:t>
            </a:r>
          </a:p>
          <a:p>
            <a:pPr marL="0" indent="0">
              <a:buNone/>
            </a:pPr>
            <a:endParaRPr lang="en-GB" dirty="0"/>
          </a:p>
        </p:txBody>
      </p:sp>
    </p:spTree>
    <p:extLst>
      <p:ext uri="{BB962C8B-B14F-4D97-AF65-F5344CB8AC3E}">
        <p14:creationId xmlns:p14="http://schemas.microsoft.com/office/powerpoint/2010/main" val="574288492"/>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1768</Words>
  <Application>Microsoft Office PowerPoint</Application>
  <PresentationFormat>Widescreen</PresentationFormat>
  <Paragraphs>144</Paragraphs>
  <Slides>17</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Myriad Pro</vt:lpstr>
      <vt:lpstr>Neue Helvetica W01</vt:lpstr>
      <vt:lpstr>Arial</vt:lpstr>
      <vt:lpstr>Calibri</vt:lpstr>
      <vt:lpstr>ThemeUWTSD</vt:lpstr>
      <vt:lpstr>Business, Culture and Change in Context</vt:lpstr>
      <vt:lpstr>Learning Outcomes</vt:lpstr>
      <vt:lpstr>Key Resources</vt:lpstr>
      <vt:lpstr>Assessment</vt:lpstr>
      <vt:lpstr>Learning Outcome 1   Understand the Business Environment in which the people profession operates, including the key issues that affect it.  </vt:lpstr>
      <vt:lpstr>Goals of HRM Function</vt:lpstr>
      <vt:lpstr>Analysing the External Environment</vt:lpstr>
      <vt:lpstr>Video - PESTLE</vt:lpstr>
      <vt:lpstr>PowerPoint Presentation</vt:lpstr>
      <vt:lpstr>Examples of Effect on HR</vt:lpstr>
      <vt:lpstr>Technology - The Fourth Industrial Revolution</vt:lpstr>
      <vt:lpstr>What makes a job susceptible to Automation?</vt:lpstr>
      <vt:lpstr>Activity</vt:lpstr>
      <vt:lpstr>PowerPoint Presentation</vt:lpstr>
      <vt:lpstr>Horizontal and Vertical Integration (Best Fit)</vt:lpstr>
      <vt:lpstr>Hot topics for HR</vt:lpstr>
      <vt:lpstr>What have we learnt?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Natasha Davies (IMH)</cp:lastModifiedBy>
  <cp:revision>36</cp:revision>
  <cp:lastPrinted>2021-10-12T13:24:08Z</cp:lastPrinted>
  <dcterms:created xsi:type="dcterms:W3CDTF">2021-09-14T12:29:07Z</dcterms:created>
  <dcterms:modified xsi:type="dcterms:W3CDTF">2022-09-23T14:30:05Z</dcterms:modified>
</cp:coreProperties>
</file>