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ink/ink1.xml" ContentType="application/inkml+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3" r:id="rId1"/>
  </p:sldMasterIdLst>
  <p:notesMasterIdLst>
    <p:notesMasterId r:id="rId33"/>
  </p:notesMasterIdLst>
  <p:sldIdLst>
    <p:sldId id="523" r:id="rId2"/>
    <p:sldId id="257" r:id="rId3"/>
    <p:sldId id="258" r:id="rId4"/>
    <p:sldId id="514" r:id="rId5"/>
    <p:sldId id="515" r:id="rId6"/>
    <p:sldId id="516" r:id="rId7"/>
    <p:sldId id="517" r:id="rId8"/>
    <p:sldId id="518" r:id="rId9"/>
    <p:sldId id="519" r:id="rId10"/>
    <p:sldId id="520" r:id="rId11"/>
    <p:sldId id="521" r:id="rId12"/>
    <p:sldId id="480" r:id="rId13"/>
    <p:sldId id="478" r:id="rId14"/>
    <p:sldId id="256" r:id="rId15"/>
    <p:sldId id="525" r:id="rId16"/>
    <p:sldId id="462" r:id="rId17"/>
    <p:sldId id="524" r:id="rId18"/>
    <p:sldId id="526" r:id="rId19"/>
    <p:sldId id="415" r:id="rId20"/>
    <p:sldId id="433" r:id="rId21"/>
    <p:sldId id="432" r:id="rId22"/>
    <p:sldId id="434" r:id="rId23"/>
    <p:sldId id="435" r:id="rId24"/>
    <p:sldId id="445" r:id="rId25"/>
    <p:sldId id="437" r:id="rId26"/>
    <p:sldId id="528" r:id="rId27"/>
    <p:sldId id="529" r:id="rId28"/>
    <p:sldId id="531" r:id="rId29"/>
    <p:sldId id="532" r:id="rId30"/>
    <p:sldId id="477" r:id="rId31"/>
    <p:sldId id="534"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A2B754-0246-716D-1FAA-1FD665E45AA5}" v="21" dt="2022-10-06T20:16:41.3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39" autoAdjust="0"/>
    <p:restoredTop sz="94660"/>
  </p:normalViewPr>
  <p:slideViewPr>
    <p:cSldViewPr snapToGrid="0">
      <p:cViewPr varScale="1">
        <p:scale>
          <a:sx n="60" d="100"/>
          <a:sy n="60" d="100"/>
        </p:scale>
        <p:origin x="48" y="3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isy Wilson" userId="S::d.wilson@uwtsd.ac.uk::49e84a28-c8f7-470d-a3f2-69207d692ef0" providerId="AD" clId="Web-{47BE168F-14D5-8B77-3856-0BE4EED92993}"/>
    <pc:docChg chg="modSld">
      <pc:chgData name="Daisy Wilson" userId="S::d.wilson@uwtsd.ac.uk::49e84a28-c8f7-470d-a3f2-69207d692ef0" providerId="AD" clId="Web-{47BE168F-14D5-8B77-3856-0BE4EED92993}" dt="2022-10-09T07:20:14.413" v="5"/>
      <pc:docMkLst>
        <pc:docMk/>
      </pc:docMkLst>
      <pc:sldChg chg="modNotes">
        <pc:chgData name="Daisy Wilson" userId="S::d.wilson@uwtsd.ac.uk::49e84a28-c8f7-470d-a3f2-69207d692ef0" providerId="AD" clId="Web-{47BE168F-14D5-8B77-3856-0BE4EED92993}" dt="2022-10-09T07:20:14.413" v="5"/>
        <pc:sldMkLst>
          <pc:docMk/>
          <pc:sldMk cId="3378977406" sldId="432"/>
        </pc:sldMkLst>
      </pc:sldChg>
      <pc:sldChg chg="modNotes">
        <pc:chgData name="Daisy Wilson" userId="S::d.wilson@uwtsd.ac.uk::49e84a28-c8f7-470d-a3f2-69207d692ef0" providerId="AD" clId="Web-{47BE168F-14D5-8B77-3856-0BE4EED92993}" dt="2022-10-09T07:20:05.819" v="4"/>
        <pc:sldMkLst>
          <pc:docMk/>
          <pc:sldMk cId="1438714034" sldId="433"/>
        </pc:sldMkLst>
      </pc:sldChg>
      <pc:sldChg chg="modNotes">
        <pc:chgData name="Daisy Wilson" userId="S::d.wilson@uwtsd.ac.uk::49e84a28-c8f7-470d-a3f2-69207d692ef0" providerId="AD" clId="Web-{47BE168F-14D5-8B77-3856-0BE4EED92993}" dt="2022-10-09T07:19:54.803" v="3"/>
        <pc:sldMkLst>
          <pc:docMk/>
          <pc:sldMk cId="1084324110" sldId="462"/>
        </pc:sldMkLst>
      </pc:sldChg>
      <pc:sldChg chg="modNotes">
        <pc:chgData name="Daisy Wilson" userId="S::d.wilson@uwtsd.ac.uk::49e84a28-c8f7-470d-a3f2-69207d692ef0" providerId="AD" clId="Web-{47BE168F-14D5-8B77-3856-0BE4EED92993}" dt="2022-10-09T07:19:28.944" v="0"/>
        <pc:sldMkLst>
          <pc:docMk/>
          <pc:sldMk cId="3128126538" sldId="514"/>
        </pc:sldMkLst>
      </pc:sldChg>
    </pc:docChg>
  </pc:docChgLst>
  <pc:docChgLst>
    <pc:chgData name="Daisy Wilson" userId="S::d.wilson@uwtsd.ac.uk::49e84a28-c8f7-470d-a3f2-69207d692ef0" providerId="AD" clId="Web-{FEA2B754-0246-716D-1FAA-1FD665E45AA5}"/>
    <pc:docChg chg="addSld delSld modSld sldOrd">
      <pc:chgData name="Daisy Wilson" userId="S::d.wilson@uwtsd.ac.uk::49e84a28-c8f7-470d-a3f2-69207d692ef0" providerId="AD" clId="Web-{FEA2B754-0246-716D-1FAA-1FD665E45AA5}" dt="2022-10-06T20:16:41.348" v="20" actId="20577"/>
      <pc:docMkLst>
        <pc:docMk/>
      </pc:docMkLst>
      <pc:sldChg chg="new del">
        <pc:chgData name="Daisy Wilson" userId="S::d.wilson@uwtsd.ac.uk::49e84a28-c8f7-470d-a3f2-69207d692ef0" providerId="AD" clId="Web-{FEA2B754-0246-716D-1FAA-1FD665E45AA5}" dt="2022-10-06T20:15:50.238" v="3"/>
        <pc:sldMkLst>
          <pc:docMk/>
          <pc:sldMk cId="3377753508" sldId="533"/>
        </pc:sldMkLst>
      </pc:sldChg>
      <pc:sldChg chg="addSp delSp modSp add ord replId">
        <pc:chgData name="Daisy Wilson" userId="S::d.wilson@uwtsd.ac.uk::49e84a28-c8f7-470d-a3f2-69207d692ef0" providerId="AD" clId="Web-{FEA2B754-0246-716D-1FAA-1FD665E45AA5}" dt="2022-10-06T20:16:41.348" v="20" actId="20577"/>
        <pc:sldMkLst>
          <pc:docMk/>
          <pc:sldMk cId="1334879049" sldId="534"/>
        </pc:sldMkLst>
        <pc:spChg chg="mod">
          <ac:chgData name="Daisy Wilson" userId="S::d.wilson@uwtsd.ac.uk::49e84a28-c8f7-470d-a3f2-69207d692ef0" providerId="AD" clId="Web-{FEA2B754-0246-716D-1FAA-1FD665E45AA5}" dt="2022-10-06T20:16:05.191" v="11" actId="20577"/>
          <ac:spMkLst>
            <pc:docMk/>
            <pc:sldMk cId="1334879049" sldId="534"/>
            <ac:spMk id="2" creationId="{50AE44EF-006D-35D6-9257-B398D879C4BB}"/>
          </ac:spMkLst>
        </pc:spChg>
        <pc:spChg chg="mod">
          <ac:chgData name="Daisy Wilson" userId="S::d.wilson@uwtsd.ac.uk::49e84a28-c8f7-470d-a3f2-69207d692ef0" providerId="AD" clId="Web-{FEA2B754-0246-716D-1FAA-1FD665E45AA5}" dt="2022-10-06T20:16:41.348" v="20" actId="20577"/>
          <ac:spMkLst>
            <pc:docMk/>
            <pc:sldMk cId="1334879049" sldId="534"/>
            <ac:spMk id="8" creationId="{49ABA6CF-28DD-130D-CEEC-E42A8789FAB2}"/>
          </ac:spMkLst>
        </pc:spChg>
        <pc:spChg chg="del">
          <ac:chgData name="Daisy Wilson" userId="S::d.wilson@uwtsd.ac.uk::49e84a28-c8f7-470d-a3f2-69207d692ef0" providerId="AD" clId="Web-{FEA2B754-0246-716D-1FAA-1FD665E45AA5}" dt="2022-10-06T20:15:52.644" v="4"/>
          <ac:spMkLst>
            <pc:docMk/>
            <pc:sldMk cId="1334879049" sldId="534"/>
            <ac:spMk id="25" creationId="{EBDD1931-9E86-4402-9A68-33A2D9EFB198}"/>
          </ac:spMkLst>
        </pc:spChg>
        <pc:spChg chg="del">
          <ac:chgData name="Daisy Wilson" userId="S::d.wilson@uwtsd.ac.uk::49e84a28-c8f7-470d-a3f2-69207d692ef0" providerId="AD" clId="Web-{FEA2B754-0246-716D-1FAA-1FD665E45AA5}" dt="2022-10-06T20:15:52.644" v="4"/>
          <ac:spMkLst>
            <pc:docMk/>
            <pc:sldMk cId="1334879049" sldId="534"/>
            <ac:spMk id="27" creationId="{F13C74B1-5B17-4795-BED0-7140497B445A}"/>
          </ac:spMkLst>
        </pc:spChg>
        <pc:spChg chg="del">
          <ac:chgData name="Daisy Wilson" userId="S::d.wilson@uwtsd.ac.uk::49e84a28-c8f7-470d-a3f2-69207d692ef0" providerId="AD" clId="Web-{FEA2B754-0246-716D-1FAA-1FD665E45AA5}" dt="2022-10-06T20:15:52.644" v="4"/>
          <ac:spMkLst>
            <pc:docMk/>
            <pc:sldMk cId="1334879049" sldId="534"/>
            <ac:spMk id="29" creationId="{3FCFB1DE-0B7E-48CC-BA90-B2AB0889F9D6}"/>
          </ac:spMkLst>
        </pc:spChg>
        <pc:spChg chg="add">
          <ac:chgData name="Daisy Wilson" userId="S::d.wilson@uwtsd.ac.uk::49e84a28-c8f7-470d-a3f2-69207d692ef0" providerId="AD" clId="Web-{FEA2B754-0246-716D-1FAA-1FD665E45AA5}" dt="2022-10-06T20:15:52.644" v="4"/>
          <ac:spMkLst>
            <pc:docMk/>
            <pc:sldMk cId="1334879049" sldId="534"/>
            <ac:spMk id="34" creationId="{EBDD1931-9E86-4402-9A68-33A2D9EFB198}"/>
          </ac:spMkLst>
        </pc:spChg>
        <pc:spChg chg="add">
          <ac:chgData name="Daisy Wilson" userId="S::d.wilson@uwtsd.ac.uk::49e84a28-c8f7-470d-a3f2-69207d692ef0" providerId="AD" clId="Web-{FEA2B754-0246-716D-1FAA-1FD665E45AA5}" dt="2022-10-06T20:15:52.644" v="4"/>
          <ac:spMkLst>
            <pc:docMk/>
            <pc:sldMk cId="1334879049" sldId="534"/>
            <ac:spMk id="36" creationId="{2C61293E-6EBE-43EF-A52C-9BEBFD7679D4}"/>
          </ac:spMkLst>
        </pc:spChg>
        <pc:spChg chg="add">
          <ac:chgData name="Daisy Wilson" userId="S::d.wilson@uwtsd.ac.uk::49e84a28-c8f7-470d-a3f2-69207d692ef0" providerId="AD" clId="Web-{FEA2B754-0246-716D-1FAA-1FD665E45AA5}" dt="2022-10-06T20:15:52.644" v="4"/>
          <ac:spMkLst>
            <pc:docMk/>
            <pc:sldMk cId="1334879049" sldId="534"/>
            <ac:spMk id="38" creationId="{3FCFB1DE-0B7E-48CC-BA90-B2AB0889F9D6}"/>
          </ac:spMkLst>
        </pc:spChg>
        <pc:picChg chg="mod">
          <ac:chgData name="Daisy Wilson" userId="S::d.wilson@uwtsd.ac.uk::49e84a28-c8f7-470d-a3f2-69207d692ef0" providerId="AD" clId="Web-{FEA2B754-0246-716D-1FAA-1FD665E45AA5}" dt="2022-10-06T20:15:52.644" v="4"/>
          <ac:picMkLst>
            <pc:docMk/>
            <pc:sldMk cId="1334879049" sldId="534"/>
            <ac:picMk id="4" creationId="{94AEA76D-606B-99DE-1DC6-CADED2E0A307}"/>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06T19:43:19.207"/>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0752F2-11C8-4701-9E23-8A9B3DC067FA}" type="datetimeFigureOut">
              <a:rPr lang="en-GB" smtClean="0"/>
              <a:t>09/10/2022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BF2479-2D1E-4B1B-8FDE-ECC102AA1E05}" type="slidenum">
              <a:rPr lang="en-GB" smtClean="0"/>
              <a:t>‹#›</a:t>
            </a:fld>
            <a:endParaRPr lang="en-GB"/>
          </a:p>
        </p:txBody>
      </p:sp>
    </p:spTree>
    <p:extLst>
      <p:ext uri="{BB962C8B-B14F-4D97-AF65-F5344CB8AC3E}">
        <p14:creationId xmlns:p14="http://schemas.microsoft.com/office/powerpoint/2010/main" val="22387816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21E980CD-8002-477D-90BF-A1ADCDAA909C}" type="slidenum">
              <a:rPr lang="en-GB" smtClean="0"/>
              <a:t>4</a:t>
            </a:fld>
            <a:endParaRPr lang="en-GB"/>
          </a:p>
        </p:txBody>
      </p:sp>
    </p:spTree>
    <p:extLst>
      <p:ext uri="{BB962C8B-B14F-4D97-AF65-F5344CB8AC3E}">
        <p14:creationId xmlns:p14="http://schemas.microsoft.com/office/powerpoint/2010/main" val="31587743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5</a:t>
            </a:fld>
            <a:endParaRPr lang="en-GB"/>
          </a:p>
        </p:txBody>
      </p:sp>
    </p:spTree>
    <p:extLst>
      <p:ext uri="{BB962C8B-B14F-4D97-AF65-F5344CB8AC3E}">
        <p14:creationId xmlns:p14="http://schemas.microsoft.com/office/powerpoint/2010/main" val="3296952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6</a:t>
            </a:fld>
            <a:endParaRPr lang="en-GB"/>
          </a:p>
        </p:txBody>
      </p:sp>
    </p:spTree>
    <p:extLst>
      <p:ext uri="{BB962C8B-B14F-4D97-AF65-F5344CB8AC3E}">
        <p14:creationId xmlns:p14="http://schemas.microsoft.com/office/powerpoint/2010/main" val="31137739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7</a:t>
            </a:fld>
            <a:endParaRPr lang="en-GB"/>
          </a:p>
        </p:txBody>
      </p:sp>
    </p:spTree>
    <p:extLst>
      <p:ext uri="{BB962C8B-B14F-4D97-AF65-F5344CB8AC3E}">
        <p14:creationId xmlns:p14="http://schemas.microsoft.com/office/powerpoint/2010/main" val="11869515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8</a:t>
            </a:fld>
            <a:endParaRPr lang="en-GB"/>
          </a:p>
        </p:txBody>
      </p:sp>
    </p:spTree>
    <p:extLst>
      <p:ext uri="{BB962C8B-B14F-4D97-AF65-F5344CB8AC3E}">
        <p14:creationId xmlns:p14="http://schemas.microsoft.com/office/powerpoint/2010/main" val="14163600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9</a:t>
            </a:fld>
            <a:endParaRPr lang="en-GB"/>
          </a:p>
        </p:txBody>
      </p:sp>
    </p:spTree>
    <p:extLst>
      <p:ext uri="{BB962C8B-B14F-4D97-AF65-F5344CB8AC3E}">
        <p14:creationId xmlns:p14="http://schemas.microsoft.com/office/powerpoint/2010/main" val="17596058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10</a:t>
            </a:fld>
            <a:endParaRPr lang="en-GB"/>
          </a:p>
        </p:txBody>
      </p:sp>
    </p:spTree>
    <p:extLst>
      <p:ext uri="{BB962C8B-B14F-4D97-AF65-F5344CB8AC3E}">
        <p14:creationId xmlns:p14="http://schemas.microsoft.com/office/powerpoint/2010/main" val="33527313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11</a:t>
            </a:fld>
            <a:endParaRPr lang="en-GB"/>
          </a:p>
        </p:txBody>
      </p:sp>
    </p:spTree>
    <p:extLst>
      <p:ext uri="{BB962C8B-B14F-4D97-AF65-F5344CB8AC3E}">
        <p14:creationId xmlns:p14="http://schemas.microsoft.com/office/powerpoint/2010/main" val="28772738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12</a:t>
            </a:fld>
            <a:endParaRPr lang="en-GB"/>
          </a:p>
        </p:txBody>
      </p:sp>
    </p:spTree>
    <p:extLst>
      <p:ext uri="{BB962C8B-B14F-4D97-AF65-F5344CB8AC3E}">
        <p14:creationId xmlns:p14="http://schemas.microsoft.com/office/powerpoint/2010/main" val="34399866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13</a:t>
            </a:fld>
            <a:endParaRPr lang="en-GB"/>
          </a:p>
        </p:txBody>
      </p:sp>
    </p:spTree>
    <p:extLst>
      <p:ext uri="{BB962C8B-B14F-4D97-AF65-F5344CB8AC3E}">
        <p14:creationId xmlns:p14="http://schemas.microsoft.com/office/powerpoint/2010/main" val="7136151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Space Grotesk"/>
            </a:endParaRPr>
          </a:p>
          <a:p>
            <a:endParaRPr lang="en-GB" dirty="0"/>
          </a:p>
        </p:txBody>
      </p:sp>
      <p:sp>
        <p:nvSpPr>
          <p:cNvPr id="4" name="Slide Number Placeholder 3"/>
          <p:cNvSpPr>
            <a:spLocks noGrp="1"/>
          </p:cNvSpPr>
          <p:nvPr>
            <p:ph type="sldNum" sz="quarter" idx="5"/>
          </p:nvPr>
        </p:nvSpPr>
        <p:spPr/>
        <p:txBody>
          <a:bodyPr/>
          <a:lstStyle/>
          <a:p>
            <a:fld id="{79A00750-AF78-446B-895A-0EE81B4FDE16}" type="slidenum">
              <a:rPr lang="en-GB" smtClean="0"/>
              <a:t>16</a:t>
            </a:fld>
            <a:endParaRPr lang="en-GB"/>
          </a:p>
        </p:txBody>
      </p:sp>
    </p:spTree>
    <p:extLst>
      <p:ext uri="{BB962C8B-B14F-4D97-AF65-F5344CB8AC3E}">
        <p14:creationId xmlns:p14="http://schemas.microsoft.com/office/powerpoint/2010/main" val="3022692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A00750-AF78-446B-895A-0EE81B4FDE16}" type="slidenum">
              <a:rPr lang="en-GB" smtClean="0"/>
              <a:t>19</a:t>
            </a:fld>
            <a:endParaRPr lang="en-GB"/>
          </a:p>
        </p:txBody>
      </p:sp>
    </p:spTree>
    <p:extLst>
      <p:ext uri="{BB962C8B-B14F-4D97-AF65-F5344CB8AC3E}">
        <p14:creationId xmlns:p14="http://schemas.microsoft.com/office/powerpoint/2010/main" val="33347203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9A00750-AF78-446B-895A-0EE81B4FDE16}" type="slidenum">
              <a:rPr lang="en-GB" smtClean="0"/>
              <a:t>20</a:t>
            </a:fld>
            <a:endParaRPr lang="en-GB"/>
          </a:p>
        </p:txBody>
      </p:sp>
    </p:spTree>
    <p:extLst>
      <p:ext uri="{BB962C8B-B14F-4D97-AF65-F5344CB8AC3E}">
        <p14:creationId xmlns:p14="http://schemas.microsoft.com/office/powerpoint/2010/main" val="32344466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A00750-AF78-446B-895A-0EE81B4FDE16}" type="slidenum">
              <a:rPr lang="en-GB" smtClean="0"/>
              <a:t>21</a:t>
            </a:fld>
            <a:endParaRPr lang="en-GB"/>
          </a:p>
        </p:txBody>
      </p:sp>
    </p:spTree>
    <p:extLst>
      <p:ext uri="{BB962C8B-B14F-4D97-AF65-F5344CB8AC3E}">
        <p14:creationId xmlns:p14="http://schemas.microsoft.com/office/powerpoint/2010/main" val="6804597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A00750-AF78-446B-895A-0EE81B4FDE16}" type="slidenum">
              <a:rPr lang="en-GB" smtClean="0"/>
              <a:t>22</a:t>
            </a:fld>
            <a:endParaRPr lang="en-GB"/>
          </a:p>
        </p:txBody>
      </p:sp>
    </p:spTree>
    <p:extLst>
      <p:ext uri="{BB962C8B-B14F-4D97-AF65-F5344CB8AC3E}">
        <p14:creationId xmlns:p14="http://schemas.microsoft.com/office/powerpoint/2010/main" val="32912783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A00750-AF78-446B-895A-0EE81B4FDE16}" type="slidenum">
              <a:rPr lang="en-GB" smtClean="0"/>
              <a:t>23</a:t>
            </a:fld>
            <a:endParaRPr lang="en-GB"/>
          </a:p>
        </p:txBody>
      </p:sp>
    </p:spTree>
    <p:extLst>
      <p:ext uri="{BB962C8B-B14F-4D97-AF65-F5344CB8AC3E}">
        <p14:creationId xmlns:p14="http://schemas.microsoft.com/office/powerpoint/2010/main" val="38206076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A00750-AF78-446B-895A-0EE81B4FDE16}" type="slidenum">
              <a:rPr lang="en-GB" smtClean="0"/>
              <a:t>24</a:t>
            </a:fld>
            <a:endParaRPr lang="en-GB"/>
          </a:p>
        </p:txBody>
      </p:sp>
    </p:spTree>
    <p:extLst>
      <p:ext uri="{BB962C8B-B14F-4D97-AF65-F5344CB8AC3E}">
        <p14:creationId xmlns:p14="http://schemas.microsoft.com/office/powerpoint/2010/main" val="28354455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A00750-AF78-446B-895A-0EE81B4FDE16}" type="slidenum">
              <a:rPr lang="en-GB" smtClean="0"/>
              <a:t>25</a:t>
            </a:fld>
            <a:endParaRPr lang="en-GB"/>
          </a:p>
        </p:txBody>
      </p:sp>
    </p:spTree>
    <p:extLst>
      <p:ext uri="{BB962C8B-B14F-4D97-AF65-F5344CB8AC3E}">
        <p14:creationId xmlns:p14="http://schemas.microsoft.com/office/powerpoint/2010/main" val="22103735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30</a:t>
            </a:fld>
            <a:endParaRPr lang="en-GB"/>
          </a:p>
        </p:txBody>
      </p:sp>
    </p:spTree>
    <p:extLst>
      <p:ext uri="{BB962C8B-B14F-4D97-AF65-F5344CB8AC3E}">
        <p14:creationId xmlns:p14="http://schemas.microsoft.com/office/powerpoint/2010/main" val="38568744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10/9/2022</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76454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10/9/2022</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2687545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10/9/2022</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626981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10/9/2022</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37333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10/9/2022</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967738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10/9/2022</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198947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10/9/2022</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193456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10/9/2022</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03149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10/9/2022</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28478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10/9/2022</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819626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10/9/2022</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882184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10/9/2022</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04282177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76" r:id="rId6"/>
    <p:sldLayoutId id="2147483672" r:id="rId7"/>
    <p:sldLayoutId id="2147483673" r:id="rId8"/>
    <p:sldLayoutId id="2147483674" r:id="rId9"/>
    <p:sldLayoutId id="2147483675" r:id="rId10"/>
    <p:sldLayoutId id="2147483677"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video" Target="https://www.youtube.com/embed/yUjhSBjxuXA?feature=oembed" TargetMode="External"/><Relationship Id="rId4" Type="http://schemas.openxmlformats.org/officeDocument/2006/relationships/image" Target="../media/image5.jpeg"/></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hyperlink" Target="https://learningspy.co.uk/assessment/how-effective-learning-hinges-on-good-questioning/"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png"/></Relationships>
</file>

<file path=ppt/slides/_rels/slide3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dt.cleapss.org.uk/Resource/D-T-H-S-Online-Training.aspx"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4F87819-B70D-4927-B657-7D175613F9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CB3820D-C773-4632-9F79-C890E1B2B5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177668"/>
          </a:xfrm>
          <a:custGeom>
            <a:avLst/>
            <a:gdLst>
              <a:gd name="connsiteX0" fmla="*/ 6861986 w 12191999"/>
              <a:gd name="connsiteY0" fmla="*/ 6107659 h 6177668"/>
              <a:gd name="connsiteX1" fmla="*/ 6860986 w 12191999"/>
              <a:gd name="connsiteY1" fmla="*/ 6107739 h 6177668"/>
              <a:gd name="connsiteX2" fmla="*/ 6860759 w 12191999"/>
              <a:gd name="connsiteY2" fmla="*/ 6108287 h 6177668"/>
              <a:gd name="connsiteX3" fmla="*/ 0 w 12191999"/>
              <a:gd name="connsiteY3" fmla="*/ 0 h 6177668"/>
              <a:gd name="connsiteX4" fmla="*/ 12191999 w 12191999"/>
              <a:gd name="connsiteY4" fmla="*/ 0 h 6177668"/>
              <a:gd name="connsiteX5" fmla="*/ 12191999 w 12191999"/>
              <a:gd name="connsiteY5" fmla="*/ 5215324 h 6177668"/>
              <a:gd name="connsiteX6" fmla="*/ 12144282 w 12191999"/>
              <a:gd name="connsiteY6" fmla="*/ 5229900 h 6177668"/>
              <a:gd name="connsiteX7" fmla="*/ 11759192 w 12191999"/>
              <a:gd name="connsiteY7" fmla="*/ 5336208 h 6177668"/>
              <a:gd name="connsiteX8" fmla="*/ 10505159 w 12191999"/>
              <a:gd name="connsiteY8" fmla="*/ 5627228 h 6177668"/>
              <a:gd name="connsiteX9" fmla="*/ 9501755 w 12191999"/>
              <a:gd name="connsiteY9" fmla="*/ 5807012 h 6177668"/>
              <a:gd name="connsiteX10" fmla="*/ 8534155 w 12191999"/>
              <a:gd name="connsiteY10" fmla="*/ 5944240 h 6177668"/>
              <a:gd name="connsiteX11" fmla="*/ 7790171 w 12191999"/>
              <a:gd name="connsiteY11" fmla="*/ 6026297 h 6177668"/>
              <a:gd name="connsiteX12" fmla="*/ 7024337 w 12191999"/>
              <a:gd name="connsiteY12" fmla="*/ 6093812 h 6177668"/>
              <a:gd name="connsiteX13" fmla="*/ 7008892 w 12191999"/>
              <a:gd name="connsiteY13" fmla="*/ 6095938 h 6177668"/>
              <a:gd name="connsiteX14" fmla="*/ 6862735 w 12191999"/>
              <a:gd name="connsiteY14" fmla="*/ 6107599 h 6177668"/>
              <a:gd name="connsiteX15" fmla="*/ 6872248 w 12191999"/>
              <a:gd name="connsiteY15" fmla="*/ 6109467 h 6177668"/>
              <a:gd name="connsiteX16" fmla="*/ 6907812 w 12191999"/>
              <a:gd name="connsiteY16" fmla="*/ 6107715 h 6177668"/>
              <a:gd name="connsiteX17" fmla="*/ 6956484 w 12191999"/>
              <a:gd name="connsiteY17" fmla="*/ 6104658 h 6177668"/>
              <a:gd name="connsiteX18" fmla="*/ 7652688 w 12191999"/>
              <a:gd name="connsiteY18" fmla="*/ 6071273 h 6177668"/>
              <a:gd name="connsiteX19" fmla="*/ 8699923 w 12191999"/>
              <a:gd name="connsiteY19" fmla="*/ 5982083 h 6177668"/>
              <a:gd name="connsiteX20" fmla="*/ 9557819 w 12191999"/>
              <a:gd name="connsiteY20" fmla="*/ 5875435 h 6177668"/>
              <a:gd name="connsiteX21" fmla="*/ 10709534 w 12191999"/>
              <a:gd name="connsiteY21" fmla="*/ 5676156 h 6177668"/>
              <a:gd name="connsiteX22" fmla="*/ 12081554 w 12191999"/>
              <a:gd name="connsiteY22" fmla="*/ 5341561 h 6177668"/>
              <a:gd name="connsiteX23" fmla="*/ 12191999 w 12191999"/>
              <a:gd name="connsiteY23" fmla="*/ 5308238 h 6177668"/>
              <a:gd name="connsiteX24" fmla="*/ 12191999 w 12191999"/>
              <a:gd name="connsiteY24" fmla="*/ 5364054 h 6177668"/>
              <a:gd name="connsiteX25" fmla="*/ 11911964 w 12191999"/>
              <a:gd name="connsiteY25" fmla="*/ 5447316 h 6177668"/>
              <a:gd name="connsiteX26" fmla="*/ 11020049 w 12191999"/>
              <a:gd name="connsiteY26" fmla="*/ 5667491 h 6177668"/>
              <a:gd name="connsiteX27" fmla="*/ 10064425 w 12191999"/>
              <a:gd name="connsiteY27" fmla="*/ 5852245 h 6177668"/>
              <a:gd name="connsiteX28" fmla="*/ 9264124 w 12191999"/>
              <a:gd name="connsiteY28" fmla="*/ 5971252 h 6177668"/>
              <a:gd name="connsiteX29" fmla="*/ 8654182 w 12191999"/>
              <a:gd name="connsiteY29" fmla="*/ 6042605 h 6177668"/>
              <a:gd name="connsiteX30" fmla="*/ 7938866 w 12191999"/>
              <a:gd name="connsiteY30" fmla="*/ 6105677 h 6177668"/>
              <a:gd name="connsiteX31" fmla="*/ 7008089 w 12191999"/>
              <a:gd name="connsiteY31" fmla="*/ 6158427 h 6177668"/>
              <a:gd name="connsiteX32" fmla="*/ 6549390 w 12191999"/>
              <a:gd name="connsiteY32" fmla="*/ 6172697 h 6177668"/>
              <a:gd name="connsiteX33" fmla="*/ 6433696 w 12191999"/>
              <a:gd name="connsiteY33" fmla="*/ 6177668 h 6177668"/>
              <a:gd name="connsiteX34" fmla="*/ 6127899 w 12191999"/>
              <a:gd name="connsiteY34" fmla="*/ 6177668 h 6177668"/>
              <a:gd name="connsiteX35" fmla="*/ 6048391 w 12191999"/>
              <a:gd name="connsiteY35" fmla="*/ 6172953 h 6177668"/>
              <a:gd name="connsiteX36" fmla="*/ 5334221 w 12191999"/>
              <a:gd name="connsiteY36" fmla="*/ 6135747 h 6177668"/>
              <a:gd name="connsiteX37" fmla="*/ 4413510 w 12191999"/>
              <a:gd name="connsiteY37" fmla="*/ 6072039 h 6177668"/>
              <a:gd name="connsiteX38" fmla="*/ 3438265 w 12191999"/>
              <a:gd name="connsiteY38" fmla="*/ 5970870 h 6177668"/>
              <a:gd name="connsiteX39" fmla="*/ 2425303 w 12191999"/>
              <a:gd name="connsiteY39" fmla="*/ 5848805 h 6177668"/>
              <a:gd name="connsiteX40" fmla="*/ 1293973 w 12191999"/>
              <a:gd name="connsiteY40" fmla="*/ 5671060 h 6177668"/>
              <a:gd name="connsiteX41" fmla="*/ 126888 w 12191999"/>
              <a:gd name="connsiteY41" fmla="*/ 5425029 h 6177668"/>
              <a:gd name="connsiteX42" fmla="*/ 0 w 12191999"/>
              <a:gd name="connsiteY42" fmla="*/ 5392100 h 6177668"/>
              <a:gd name="connsiteX43" fmla="*/ 0 w 12191999"/>
              <a:gd name="connsiteY43" fmla="*/ 5333771 h 6177668"/>
              <a:gd name="connsiteX44" fmla="*/ 130837 w 12191999"/>
              <a:gd name="connsiteY44" fmla="*/ 5368509 h 6177668"/>
              <a:gd name="connsiteX45" fmla="*/ 660204 w 12191999"/>
              <a:gd name="connsiteY45" fmla="*/ 5490001 h 6177668"/>
              <a:gd name="connsiteX46" fmla="*/ 1831416 w 12191999"/>
              <a:gd name="connsiteY46" fmla="*/ 5705715 h 6177668"/>
              <a:gd name="connsiteX47" fmla="*/ 2677204 w 12191999"/>
              <a:gd name="connsiteY47" fmla="*/ 5825742 h 6177668"/>
              <a:gd name="connsiteX48" fmla="*/ 2644716 w 12191999"/>
              <a:gd name="connsiteY48" fmla="*/ 5815549 h 6177668"/>
              <a:gd name="connsiteX49" fmla="*/ 1173182 w 12191999"/>
              <a:gd name="connsiteY49" fmla="*/ 5474074 h 6177668"/>
              <a:gd name="connsiteX50" fmla="*/ 479527 w 12191999"/>
              <a:gd name="connsiteY50" fmla="*/ 5269379 h 6177668"/>
              <a:gd name="connsiteX51" fmla="*/ 0 w 12191999"/>
              <a:gd name="connsiteY51" fmla="*/ 5107083 h 6177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1999" h="6177668">
                <a:moveTo>
                  <a:pt x="6861986" y="6107659"/>
                </a:moveTo>
                <a:lnTo>
                  <a:pt x="6860986" y="6107739"/>
                </a:lnTo>
                <a:lnTo>
                  <a:pt x="6860759" y="6108287"/>
                </a:lnTo>
                <a:close/>
                <a:moveTo>
                  <a:pt x="0" y="0"/>
                </a:moveTo>
                <a:lnTo>
                  <a:pt x="12191999" y="0"/>
                </a:lnTo>
                <a:lnTo>
                  <a:pt x="12191999" y="5215324"/>
                </a:lnTo>
                <a:lnTo>
                  <a:pt x="12144282" y="5229900"/>
                </a:lnTo>
                <a:cubicBezTo>
                  <a:pt x="12016423" y="5267070"/>
                  <a:pt x="11888048" y="5302510"/>
                  <a:pt x="11759192" y="5336208"/>
                </a:cubicBezTo>
                <a:cubicBezTo>
                  <a:pt x="11344324" y="5446552"/>
                  <a:pt x="10926015" y="5542623"/>
                  <a:pt x="10505159" y="5627228"/>
                </a:cubicBezTo>
                <a:cubicBezTo>
                  <a:pt x="10171926" y="5694160"/>
                  <a:pt x="9837459" y="5754097"/>
                  <a:pt x="9501755" y="5807012"/>
                </a:cubicBezTo>
                <a:cubicBezTo>
                  <a:pt x="9180066" y="5857979"/>
                  <a:pt x="8857537" y="5903722"/>
                  <a:pt x="8534155" y="5944240"/>
                </a:cubicBezTo>
                <a:cubicBezTo>
                  <a:pt x="8286585" y="5975202"/>
                  <a:pt x="8038506" y="6001450"/>
                  <a:pt x="7790171" y="6026297"/>
                </a:cubicBezTo>
                <a:lnTo>
                  <a:pt x="7024337" y="6093812"/>
                </a:lnTo>
                <a:lnTo>
                  <a:pt x="7008892" y="6095938"/>
                </a:lnTo>
                <a:lnTo>
                  <a:pt x="6862735" y="6107599"/>
                </a:lnTo>
                <a:lnTo>
                  <a:pt x="6872248" y="6109467"/>
                </a:lnTo>
                <a:cubicBezTo>
                  <a:pt x="6883954" y="6109945"/>
                  <a:pt x="6896090" y="6107715"/>
                  <a:pt x="6907812" y="6107715"/>
                </a:cubicBezTo>
                <a:cubicBezTo>
                  <a:pt x="6923994" y="6107715"/>
                  <a:pt x="6940176" y="6105039"/>
                  <a:pt x="6956484" y="6104658"/>
                </a:cubicBezTo>
                <a:cubicBezTo>
                  <a:pt x="7188765" y="6099052"/>
                  <a:pt x="7420790" y="6086564"/>
                  <a:pt x="7652688" y="6071273"/>
                </a:cubicBezTo>
                <a:cubicBezTo>
                  <a:pt x="8002191" y="6048212"/>
                  <a:pt x="8351439" y="6019289"/>
                  <a:pt x="8699923" y="5982083"/>
                </a:cubicBezTo>
                <a:cubicBezTo>
                  <a:pt x="8986610" y="5952012"/>
                  <a:pt x="9272570" y="5916463"/>
                  <a:pt x="9557819" y="5875435"/>
                </a:cubicBezTo>
                <a:cubicBezTo>
                  <a:pt x="9943546" y="5819627"/>
                  <a:pt x="10327451" y="5753205"/>
                  <a:pt x="10709534" y="5676156"/>
                </a:cubicBezTo>
                <a:cubicBezTo>
                  <a:pt x="11171292" y="5582632"/>
                  <a:pt x="11629098" y="5472289"/>
                  <a:pt x="12081554" y="5341561"/>
                </a:cubicBezTo>
                <a:lnTo>
                  <a:pt x="12191999" y="5308238"/>
                </a:lnTo>
                <a:lnTo>
                  <a:pt x="12191999" y="5364054"/>
                </a:lnTo>
                <a:lnTo>
                  <a:pt x="11911964" y="5447316"/>
                </a:lnTo>
                <a:cubicBezTo>
                  <a:pt x="11616866" y="5529116"/>
                  <a:pt x="11319604" y="5601872"/>
                  <a:pt x="11020049" y="5667491"/>
                </a:cubicBezTo>
                <a:cubicBezTo>
                  <a:pt x="10703036" y="5737061"/>
                  <a:pt x="10384496" y="5798641"/>
                  <a:pt x="10064425" y="5852245"/>
                </a:cubicBezTo>
                <a:cubicBezTo>
                  <a:pt x="9798381" y="5896841"/>
                  <a:pt x="9531609" y="5936505"/>
                  <a:pt x="9264124" y="5971252"/>
                </a:cubicBezTo>
                <a:cubicBezTo>
                  <a:pt x="9061021" y="5997500"/>
                  <a:pt x="8857919" y="6022219"/>
                  <a:pt x="8654182" y="6042605"/>
                </a:cubicBezTo>
                <a:cubicBezTo>
                  <a:pt x="8416040" y="6065924"/>
                  <a:pt x="8177644" y="6087966"/>
                  <a:pt x="7938866" y="6105677"/>
                </a:cubicBezTo>
                <a:cubicBezTo>
                  <a:pt x="7628862" y="6128611"/>
                  <a:pt x="7318730" y="6146960"/>
                  <a:pt x="7008089" y="6158427"/>
                </a:cubicBezTo>
                <a:cubicBezTo>
                  <a:pt x="6855189" y="6164034"/>
                  <a:pt x="6702290" y="6167984"/>
                  <a:pt x="6549390" y="6172697"/>
                </a:cubicBezTo>
                <a:cubicBezTo>
                  <a:pt x="6510756" y="6170558"/>
                  <a:pt x="6472010" y="6172226"/>
                  <a:pt x="6433696" y="6177668"/>
                </a:cubicBezTo>
                <a:lnTo>
                  <a:pt x="6127899" y="6177668"/>
                </a:lnTo>
                <a:lnTo>
                  <a:pt x="6048391" y="6172953"/>
                </a:lnTo>
                <a:cubicBezTo>
                  <a:pt x="5810377" y="6160212"/>
                  <a:pt x="5572363" y="6146069"/>
                  <a:pt x="5334221" y="6135747"/>
                </a:cubicBezTo>
                <a:cubicBezTo>
                  <a:pt x="5026766" y="6123004"/>
                  <a:pt x="4719692" y="6101983"/>
                  <a:pt x="4413510" y="6072039"/>
                </a:cubicBezTo>
                <a:cubicBezTo>
                  <a:pt x="4088215" y="6040312"/>
                  <a:pt x="3763687" y="6004763"/>
                  <a:pt x="3438265" y="5970870"/>
                </a:cubicBezTo>
                <a:cubicBezTo>
                  <a:pt x="3099935" y="5935704"/>
                  <a:pt x="2762281" y="5895019"/>
                  <a:pt x="2425303" y="5848805"/>
                </a:cubicBezTo>
                <a:cubicBezTo>
                  <a:pt x="2047042" y="5797329"/>
                  <a:pt x="1669936" y="5738080"/>
                  <a:pt x="1293973" y="5671060"/>
                </a:cubicBezTo>
                <a:cubicBezTo>
                  <a:pt x="902168" y="5600534"/>
                  <a:pt x="512942" y="5519976"/>
                  <a:pt x="126888" y="5425029"/>
                </a:cubicBezTo>
                <a:lnTo>
                  <a:pt x="0" y="5392100"/>
                </a:lnTo>
                <a:lnTo>
                  <a:pt x="0" y="5333771"/>
                </a:lnTo>
                <a:lnTo>
                  <a:pt x="130837" y="5368509"/>
                </a:lnTo>
                <a:cubicBezTo>
                  <a:pt x="306720" y="5411799"/>
                  <a:pt x="483287" y="5452095"/>
                  <a:pt x="660204" y="5490001"/>
                </a:cubicBezTo>
                <a:cubicBezTo>
                  <a:pt x="1048569" y="5572948"/>
                  <a:pt x="1439228" y="5643664"/>
                  <a:pt x="1831416" y="5705715"/>
                </a:cubicBezTo>
                <a:cubicBezTo>
                  <a:pt x="2114917" y="5750440"/>
                  <a:pt x="2398801" y="5791595"/>
                  <a:pt x="2677204" y="5825742"/>
                </a:cubicBezTo>
                <a:cubicBezTo>
                  <a:pt x="2669177" y="5828418"/>
                  <a:pt x="2658222" y="5818097"/>
                  <a:pt x="2644716" y="5815549"/>
                </a:cubicBezTo>
                <a:cubicBezTo>
                  <a:pt x="2149740" y="5721171"/>
                  <a:pt x="1659233" y="5607352"/>
                  <a:pt x="1173182" y="5474074"/>
                </a:cubicBezTo>
                <a:cubicBezTo>
                  <a:pt x="940520" y="5410366"/>
                  <a:pt x="709302" y="5342134"/>
                  <a:pt x="479527" y="5269379"/>
                </a:cubicBezTo>
                <a:lnTo>
                  <a:pt x="0" y="510708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blue abstract watercolor pattern on a white background">
            <a:extLst>
              <a:ext uri="{FF2B5EF4-FFF2-40B4-BE49-F238E27FC236}">
                <a16:creationId xmlns:a16="http://schemas.microsoft.com/office/drawing/2014/main" id="{94AEA76D-606B-99DE-1DC6-CADED2E0A307}"/>
              </a:ext>
            </a:extLst>
          </p:cNvPr>
          <p:cNvPicPr>
            <a:picLocks noChangeAspect="1"/>
          </p:cNvPicPr>
          <p:nvPr/>
        </p:nvPicPr>
        <p:blipFill rotWithShape="1">
          <a:blip r:embed="rId2">
            <a:alphaModFix amt="55000"/>
          </a:blip>
          <a:srcRect t="18824" b="5266"/>
          <a:stretch/>
        </p:blipFill>
        <p:spPr>
          <a:xfrm>
            <a:off x="21" y="0"/>
            <a:ext cx="12191979" cy="6177658"/>
          </a:xfrm>
          <a:custGeom>
            <a:avLst/>
            <a:gdLst/>
            <a:ahLst/>
            <a:cxnLst/>
            <a:rect l="l" t="t" r="r" b="b"/>
            <a:pathLst>
              <a:path w="12191999" h="6177668">
                <a:moveTo>
                  <a:pt x="6861986" y="6107659"/>
                </a:moveTo>
                <a:lnTo>
                  <a:pt x="6860986" y="6107739"/>
                </a:lnTo>
                <a:lnTo>
                  <a:pt x="6860759" y="6108287"/>
                </a:lnTo>
                <a:close/>
                <a:moveTo>
                  <a:pt x="0" y="0"/>
                </a:moveTo>
                <a:lnTo>
                  <a:pt x="12191999" y="0"/>
                </a:lnTo>
                <a:lnTo>
                  <a:pt x="12191999" y="5215324"/>
                </a:lnTo>
                <a:lnTo>
                  <a:pt x="12144282" y="5229900"/>
                </a:lnTo>
                <a:cubicBezTo>
                  <a:pt x="12016423" y="5267070"/>
                  <a:pt x="11888048" y="5302510"/>
                  <a:pt x="11759192" y="5336208"/>
                </a:cubicBezTo>
                <a:cubicBezTo>
                  <a:pt x="11344324" y="5446552"/>
                  <a:pt x="10926015" y="5542623"/>
                  <a:pt x="10505159" y="5627228"/>
                </a:cubicBezTo>
                <a:cubicBezTo>
                  <a:pt x="10171926" y="5694160"/>
                  <a:pt x="9837459" y="5754097"/>
                  <a:pt x="9501755" y="5807012"/>
                </a:cubicBezTo>
                <a:cubicBezTo>
                  <a:pt x="9180066" y="5857979"/>
                  <a:pt x="8857537" y="5903722"/>
                  <a:pt x="8534155" y="5944240"/>
                </a:cubicBezTo>
                <a:cubicBezTo>
                  <a:pt x="8286585" y="5975202"/>
                  <a:pt x="8038506" y="6001450"/>
                  <a:pt x="7790171" y="6026297"/>
                </a:cubicBezTo>
                <a:lnTo>
                  <a:pt x="7024337" y="6093812"/>
                </a:lnTo>
                <a:lnTo>
                  <a:pt x="7008892" y="6095938"/>
                </a:lnTo>
                <a:lnTo>
                  <a:pt x="6862735" y="6107599"/>
                </a:lnTo>
                <a:lnTo>
                  <a:pt x="6872248" y="6109467"/>
                </a:lnTo>
                <a:cubicBezTo>
                  <a:pt x="6883954" y="6109945"/>
                  <a:pt x="6896090" y="6107715"/>
                  <a:pt x="6907812" y="6107715"/>
                </a:cubicBezTo>
                <a:cubicBezTo>
                  <a:pt x="6923994" y="6107715"/>
                  <a:pt x="6940176" y="6105039"/>
                  <a:pt x="6956484" y="6104658"/>
                </a:cubicBezTo>
                <a:cubicBezTo>
                  <a:pt x="7188765" y="6099052"/>
                  <a:pt x="7420790" y="6086564"/>
                  <a:pt x="7652688" y="6071273"/>
                </a:cubicBezTo>
                <a:cubicBezTo>
                  <a:pt x="8002191" y="6048212"/>
                  <a:pt x="8351439" y="6019289"/>
                  <a:pt x="8699923" y="5982083"/>
                </a:cubicBezTo>
                <a:cubicBezTo>
                  <a:pt x="8986610" y="5952012"/>
                  <a:pt x="9272570" y="5916463"/>
                  <a:pt x="9557819" y="5875435"/>
                </a:cubicBezTo>
                <a:cubicBezTo>
                  <a:pt x="9943546" y="5819627"/>
                  <a:pt x="10327451" y="5753205"/>
                  <a:pt x="10709534" y="5676156"/>
                </a:cubicBezTo>
                <a:cubicBezTo>
                  <a:pt x="11171292" y="5582632"/>
                  <a:pt x="11629098" y="5472289"/>
                  <a:pt x="12081554" y="5341561"/>
                </a:cubicBezTo>
                <a:lnTo>
                  <a:pt x="12191999" y="5308238"/>
                </a:lnTo>
                <a:lnTo>
                  <a:pt x="12191999" y="5364054"/>
                </a:lnTo>
                <a:lnTo>
                  <a:pt x="11911964" y="5447316"/>
                </a:lnTo>
                <a:cubicBezTo>
                  <a:pt x="11616866" y="5529116"/>
                  <a:pt x="11319604" y="5601872"/>
                  <a:pt x="11020049" y="5667491"/>
                </a:cubicBezTo>
                <a:cubicBezTo>
                  <a:pt x="10703036" y="5737061"/>
                  <a:pt x="10384496" y="5798641"/>
                  <a:pt x="10064425" y="5852245"/>
                </a:cubicBezTo>
                <a:cubicBezTo>
                  <a:pt x="9798381" y="5896841"/>
                  <a:pt x="9531609" y="5936505"/>
                  <a:pt x="9264124" y="5971252"/>
                </a:cubicBezTo>
                <a:cubicBezTo>
                  <a:pt x="9061021" y="5997500"/>
                  <a:pt x="8857919" y="6022219"/>
                  <a:pt x="8654182" y="6042605"/>
                </a:cubicBezTo>
                <a:cubicBezTo>
                  <a:pt x="8416040" y="6065924"/>
                  <a:pt x="8177644" y="6087966"/>
                  <a:pt x="7938866" y="6105677"/>
                </a:cubicBezTo>
                <a:cubicBezTo>
                  <a:pt x="7628862" y="6128611"/>
                  <a:pt x="7318730" y="6146960"/>
                  <a:pt x="7008089" y="6158427"/>
                </a:cubicBezTo>
                <a:cubicBezTo>
                  <a:pt x="6855189" y="6164034"/>
                  <a:pt x="6702290" y="6167984"/>
                  <a:pt x="6549390" y="6172697"/>
                </a:cubicBezTo>
                <a:cubicBezTo>
                  <a:pt x="6510756" y="6170558"/>
                  <a:pt x="6472010" y="6172226"/>
                  <a:pt x="6433696" y="6177668"/>
                </a:cubicBezTo>
                <a:lnTo>
                  <a:pt x="6127899" y="6177668"/>
                </a:lnTo>
                <a:lnTo>
                  <a:pt x="6048391" y="6172953"/>
                </a:lnTo>
                <a:cubicBezTo>
                  <a:pt x="5810377" y="6160212"/>
                  <a:pt x="5572363" y="6146069"/>
                  <a:pt x="5334221" y="6135747"/>
                </a:cubicBezTo>
                <a:cubicBezTo>
                  <a:pt x="5026766" y="6123004"/>
                  <a:pt x="4719692" y="6101983"/>
                  <a:pt x="4413510" y="6072039"/>
                </a:cubicBezTo>
                <a:cubicBezTo>
                  <a:pt x="4088215" y="6040312"/>
                  <a:pt x="3763687" y="6004763"/>
                  <a:pt x="3438265" y="5970870"/>
                </a:cubicBezTo>
                <a:cubicBezTo>
                  <a:pt x="3099935" y="5935704"/>
                  <a:pt x="2762281" y="5895019"/>
                  <a:pt x="2425303" y="5848805"/>
                </a:cubicBezTo>
                <a:cubicBezTo>
                  <a:pt x="2047042" y="5797329"/>
                  <a:pt x="1669936" y="5738080"/>
                  <a:pt x="1293973" y="5671060"/>
                </a:cubicBezTo>
                <a:cubicBezTo>
                  <a:pt x="902168" y="5600534"/>
                  <a:pt x="512942" y="5519976"/>
                  <a:pt x="126888" y="5425029"/>
                </a:cubicBezTo>
                <a:lnTo>
                  <a:pt x="0" y="5392100"/>
                </a:lnTo>
                <a:lnTo>
                  <a:pt x="0" y="5333771"/>
                </a:lnTo>
                <a:lnTo>
                  <a:pt x="130837" y="5368509"/>
                </a:lnTo>
                <a:cubicBezTo>
                  <a:pt x="306720" y="5411799"/>
                  <a:pt x="483287" y="5452095"/>
                  <a:pt x="660204" y="5490001"/>
                </a:cubicBezTo>
                <a:cubicBezTo>
                  <a:pt x="1048569" y="5572948"/>
                  <a:pt x="1439228" y="5643664"/>
                  <a:pt x="1831416" y="5705715"/>
                </a:cubicBezTo>
                <a:cubicBezTo>
                  <a:pt x="2114917" y="5750440"/>
                  <a:pt x="2398801" y="5791595"/>
                  <a:pt x="2677204" y="5825742"/>
                </a:cubicBezTo>
                <a:cubicBezTo>
                  <a:pt x="2669177" y="5828418"/>
                  <a:pt x="2658222" y="5818097"/>
                  <a:pt x="2644716" y="5815549"/>
                </a:cubicBezTo>
                <a:cubicBezTo>
                  <a:pt x="2149740" y="5721171"/>
                  <a:pt x="1659233" y="5607352"/>
                  <a:pt x="1173182" y="5474074"/>
                </a:cubicBezTo>
                <a:cubicBezTo>
                  <a:pt x="940520" y="5410366"/>
                  <a:pt x="709302" y="5342134"/>
                  <a:pt x="479527" y="5269379"/>
                </a:cubicBezTo>
                <a:lnTo>
                  <a:pt x="0" y="5107083"/>
                </a:lnTo>
                <a:close/>
              </a:path>
            </a:pathLst>
          </a:custGeom>
        </p:spPr>
      </p:pic>
      <p:sp>
        <p:nvSpPr>
          <p:cNvPr id="2" name="Title 1">
            <a:extLst>
              <a:ext uri="{FF2B5EF4-FFF2-40B4-BE49-F238E27FC236}">
                <a16:creationId xmlns:a16="http://schemas.microsoft.com/office/drawing/2014/main" id="{50AE44EF-006D-35D6-9257-B398D879C4BB}"/>
              </a:ext>
            </a:extLst>
          </p:cNvPr>
          <p:cNvSpPr>
            <a:spLocks noGrp="1"/>
          </p:cNvSpPr>
          <p:nvPr>
            <p:ph type="ctrTitle"/>
          </p:nvPr>
        </p:nvSpPr>
        <p:spPr>
          <a:xfrm>
            <a:off x="1616363" y="2052938"/>
            <a:ext cx="9144000" cy="2387600"/>
          </a:xfrm>
        </p:spPr>
        <p:txBody>
          <a:bodyPr>
            <a:normAutofit fontScale="90000"/>
          </a:bodyPr>
          <a:lstStyle/>
          <a:p>
            <a:pPr algn="ctr"/>
            <a:r>
              <a:rPr lang="en-GB" sz="4900" b="1" dirty="0">
                <a:solidFill>
                  <a:schemeClr val="bg1"/>
                </a:solidFill>
              </a:rPr>
              <a:t>ECAD 6008 </a:t>
            </a:r>
            <a:r>
              <a:rPr lang="en-GB" sz="4900" dirty="0">
                <a:solidFill>
                  <a:schemeClr val="bg1"/>
                </a:solidFill>
              </a:rPr>
              <a:t>– </a:t>
            </a:r>
            <a:r>
              <a:rPr lang="en-US" sz="4900" b="1" dirty="0">
                <a:solidFill>
                  <a:schemeClr val="bg1"/>
                </a:solidFill>
                <a:effectLst/>
                <a:ea typeface="Times New Roman" panose="02020603050405020304" pitchFamily="18" charset="0"/>
              </a:rPr>
              <a:t>Professional and Pedagogic Studies: Leading the Learning: what, how and why am I teaching?</a:t>
            </a:r>
            <a:br>
              <a:rPr lang="en-US" sz="8000" b="1" dirty="0">
                <a:solidFill>
                  <a:schemeClr val="bg1"/>
                </a:solidFill>
                <a:effectLst/>
                <a:latin typeface="Calibri" panose="020F0502020204030204" pitchFamily="34" charset="0"/>
                <a:ea typeface="Times New Roman" panose="02020603050405020304" pitchFamily="18" charset="0"/>
              </a:rPr>
            </a:br>
            <a:endParaRPr lang="en-GB" sz="8000" dirty="0">
              <a:solidFill>
                <a:schemeClr val="bg1"/>
              </a:solidFill>
            </a:endParaRPr>
          </a:p>
        </p:txBody>
      </p:sp>
      <p:sp>
        <p:nvSpPr>
          <p:cNvPr id="3" name="Subtitle 2">
            <a:extLst>
              <a:ext uri="{FF2B5EF4-FFF2-40B4-BE49-F238E27FC236}">
                <a16:creationId xmlns:a16="http://schemas.microsoft.com/office/drawing/2014/main" id="{E2586328-AF1C-ADF3-95E6-9ECF0C05D243}"/>
              </a:ext>
            </a:extLst>
          </p:cNvPr>
          <p:cNvSpPr>
            <a:spLocks noGrp="1"/>
          </p:cNvSpPr>
          <p:nvPr>
            <p:ph type="subTitle" idx="1"/>
          </p:nvPr>
        </p:nvSpPr>
        <p:spPr>
          <a:xfrm>
            <a:off x="1524000" y="3927080"/>
            <a:ext cx="9144000" cy="1197323"/>
          </a:xfrm>
        </p:spPr>
        <p:txBody>
          <a:bodyPr>
            <a:normAutofit/>
          </a:bodyPr>
          <a:lstStyle/>
          <a:p>
            <a:pPr algn="ctr"/>
            <a:r>
              <a:rPr lang="en-GB" sz="4800" b="1" dirty="0">
                <a:solidFill>
                  <a:schemeClr val="bg1"/>
                </a:solidFill>
              </a:rPr>
              <a:t>Friday 7</a:t>
            </a:r>
            <a:r>
              <a:rPr lang="en-GB" sz="4800" b="1" baseline="30000" dirty="0">
                <a:solidFill>
                  <a:schemeClr val="bg1"/>
                </a:solidFill>
              </a:rPr>
              <a:t>th</a:t>
            </a:r>
            <a:r>
              <a:rPr lang="en-GB" sz="4800" b="1" dirty="0">
                <a:solidFill>
                  <a:schemeClr val="bg1"/>
                </a:solidFill>
              </a:rPr>
              <a:t> October: Questioning and Differentiation</a:t>
            </a:r>
          </a:p>
        </p:txBody>
      </p:sp>
      <p:sp>
        <p:nvSpPr>
          <p:cNvPr id="13" name="Rectangle 6">
            <a:extLst>
              <a:ext uri="{FF2B5EF4-FFF2-40B4-BE49-F238E27FC236}">
                <a16:creationId xmlns:a16="http://schemas.microsoft.com/office/drawing/2014/main" id="{DCB8EB4B-AFE9-41E8-95B0-F246E574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3650059"/>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416197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4F5F4-CD7E-3425-A36C-FA6F00C4EADA}"/>
              </a:ext>
            </a:extLst>
          </p:cNvPr>
          <p:cNvSpPr>
            <a:spLocks noGrp="1"/>
          </p:cNvSpPr>
          <p:nvPr>
            <p:ph type="title"/>
          </p:nvPr>
        </p:nvSpPr>
        <p:spPr/>
        <p:txBody>
          <a:bodyPr/>
          <a:lstStyle/>
          <a:p>
            <a:r>
              <a:rPr lang="en-GB" dirty="0"/>
              <a:t>Link to pedagogical principles</a:t>
            </a:r>
          </a:p>
        </p:txBody>
      </p:sp>
      <p:sp>
        <p:nvSpPr>
          <p:cNvPr id="3" name="Content Placeholder 2">
            <a:extLst>
              <a:ext uri="{FF2B5EF4-FFF2-40B4-BE49-F238E27FC236}">
                <a16:creationId xmlns:a16="http://schemas.microsoft.com/office/drawing/2014/main" id="{9A27C3F1-53E6-8F3E-41BB-5C07F44355C1}"/>
              </a:ext>
            </a:extLst>
          </p:cNvPr>
          <p:cNvSpPr>
            <a:spLocks noGrp="1"/>
          </p:cNvSpPr>
          <p:nvPr>
            <p:ph idx="1"/>
          </p:nvPr>
        </p:nvSpPr>
        <p:spPr/>
        <p:txBody>
          <a:bodyPr>
            <a:noAutofit/>
          </a:bodyPr>
          <a:lstStyle/>
          <a:p>
            <a:pPr marL="0" indent="0">
              <a:buNone/>
            </a:pPr>
            <a:r>
              <a:rPr lang="en-GB" sz="2400" b="1" dirty="0"/>
              <a:t>1. Good teaching and learning maintains a consistent focus on the overall purposes of the curriculum</a:t>
            </a:r>
          </a:p>
          <a:p>
            <a:pPr marL="0" indent="0">
              <a:buNone/>
            </a:pPr>
            <a:r>
              <a:rPr lang="en-GB" sz="2400" b="1" dirty="0"/>
              <a:t>2. Good teaching and learning challenges all learners by encouraging them to recognise the importance of sustained effort in meeting expectations that are high but achievable for them</a:t>
            </a:r>
          </a:p>
          <a:p>
            <a:pPr marL="0" indent="0">
              <a:buNone/>
            </a:pPr>
            <a:r>
              <a:rPr lang="en-GB" sz="2400" b="1" dirty="0"/>
              <a:t>3. Good teaching and learning means employing a blend of approaches including direct teaching</a:t>
            </a:r>
          </a:p>
          <a:p>
            <a:pPr marL="0" indent="0">
              <a:buNone/>
            </a:pPr>
            <a:r>
              <a:rPr lang="en-GB" sz="2400" b="1" dirty="0"/>
              <a:t>4. Good teaching and learning means employing a blend of approaches including those that promote problem solving, creative and critical thinking</a:t>
            </a:r>
          </a:p>
          <a:p>
            <a:pPr marL="0" indent="0">
              <a:buNone/>
            </a:pPr>
            <a:r>
              <a:rPr lang="en-GB" sz="2400" b="1" dirty="0"/>
              <a:t>5. Good teaching and learning sets tasks and selects resources that build on previous knowledge and experience and engage interest </a:t>
            </a:r>
          </a:p>
          <a:p>
            <a:pPr marL="0" indent="0">
              <a:buNone/>
            </a:pPr>
            <a:r>
              <a:rPr lang="en-GB" sz="2400" b="1" dirty="0"/>
              <a:t>11. Good teaching and learning supports social and emotional development and positive relationships</a:t>
            </a:r>
          </a:p>
        </p:txBody>
      </p:sp>
    </p:spTree>
    <p:extLst>
      <p:ext uri="{BB962C8B-B14F-4D97-AF65-F5344CB8AC3E}">
        <p14:creationId xmlns:p14="http://schemas.microsoft.com/office/powerpoint/2010/main" val="972934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EA869D-D9CF-57B4-E54F-8CAFB4C2310A}"/>
              </a:ext>
            </a:extLst>
          </p:cNvPr>
          <p:cNvSpPr>
            <a:spLocks noGrp="1"/>
          </p:cNvSpPr>
          <p:nvPr>
            <p:ph type="title"/>
          </p:nvPr>
        </p:nvSpPr>
        <p:spPr>
          <a:xfrm>
            <a:off x="640080" y="325369"/>
            <a:ext cx="4368602" cy="1956841"/>
          </a:xfrm>
        </p:spPr>
        <p:txBody>
          <a:bodyPr anchor="b">
            <a:normAutofit/>
          </a:bodyPr>
          <a:lstStyle/>
          <a:p>
            <a:pPr>
              <a:lnSpc>
                <a:spcPct val="90000"/>
              </a:lnSpc>
            </a:pPr>
            <a:r>
              <a:rPr lang="en-GB" sz="6600"/>
              <a:t>Session aims</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A629E7"/>
          </a:solidFill>
          <a:ln w="38100" cap="rnd">
            <a:solidFill>
              <a:srgbClr val="A629E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C9F525-2CE5-B389-43FA-963CFF2D6F91}"/>
              </a:ext>
            </a:extLst>
          </p:cNvPr>
          <p:cNvSpPr>
            <a:spLocks noGrp="1"/>
          </p:cNvSpPr>
          <p:nvPr>
            <p:ph idx="1"/>
          </p:nvPr>
        </p:nvSpPr>
        <p:spPr>
          <a:xfrm>
            <a:off x="640080" y="2872899"/>
            <a:ext cx="4243589" cy="3320668"/>
          </a:xfrm>
        </p:spPr>
        <p:txBody>
          <a:bodyPr>
            <a:normAutofit/>
          </a:bodyPr>
          <a:lstStyle/>
          <a:p>
            <a:pPr marL="342900" indent="-342900">
              <a:lnSpc>
                <a:spcPct val="100000"/>
              </a:lnSpc>
              <a:buFont typeface="Arial" panose="020B0604020202020204" pitchFamily="34" charset="0"/>
              <a:buChar char="•"/>
            </a:pPr>
            <a:r>
              <a:rPr lang="en-GB" sz="1800" dirty="0">
                <a:latin typeface="Calibri" panose="020F0502020204030204" pitchFamily="34" charset="0"/>
              </a:rPr>
              <a:t>To be able to plan for effective questioning in the classroom</a:t>
            </a:r>
          </a:p>
          <a:p>
            <a:pPr>
              <a:lnSpc>
                <a:spcPct val="100000"/>
              </a:lnSpc>
            </a:pPr>
            <a:endParaRPr lang="en-GB" sz="1800" dirty="0">
              <a:latin typeface="Calibri" panose="020F0502020204030204" pitchFamily="34" charset="0"/>
            </a:endParaRPr>
          </a:p>
          <a:p>
            <a:pPr marL="342900" indent="-342900">
              <a:lnSpc>
                <a:spcPct val="100000"/>
              </a:lnSpc>
              <a:buFont typeface="Arial" panose="020B0604020202020204" pitchFamily="34" charset="0"/>
              <a:buChar char="•"/>
            </a:pPr>
            <a:r>
              <a:rPr lang="en-GB" sz="1800" dirty="0">
                <a:latin typeface="Calibri" panose="020F0502020204030204" pitchFamily="34" charset="0"/>
              </a:rPr>
              <a:t>To plan for different types of differentiation</a:t>
            </a:r>
          </a:p>
          <a:p>
            <a:pPr>
              <a:lnSpc>
                <a:spcPct val="100000"/>
              </a:lnSpc>
            </a:pPr>
            <a:endParaRPr lang="en-GB" sz="1800" dirty="0">
              <a:latin typeface="Calibri" panose="020F0502020204030204" pitchFamily="34" charset="0"/>
            </a:endParaRPr>
          </a:p>
          <a:p>
            <a:pPr marL="342900" indent="-342900">
              <a:lnSpc>
                <a:spcPct val="100000"/>
              </a:lnSpc>
              <a:buFont typeface="Arial" panose="020B0604020202020204" pitchFamily="34" charset="0"/>
              <a:buChar char="•"/>
            </a:pPr>
            <a:r>
              <a:rPr lang="en-GB" sz="1800" dirty="0">
                <a:latin typeface="Calibri" panose="020F0502020204030204" pitchFamily="34" charset="0"/>
              </a:rPr>
              <a:t>To use the information presented to enhance planning in ECAD6008 and PTE1/2</a:t>
            </a:r>
          </a:p>
          <a:p>
            <a:pPr>
              <a:lnSpc>
                <a:spcPct val="100000"/>
              </a:lnSpc>
            </a:pPr>
            <a:endParaRPr lang="en-GB" sz="1800" dirty="0"/>
          </a:p>
        </p:txBody>
      </p:sp>
      <p:pic>
        <p:nvPicPr>
          <p:cNvPr id="5" name="Picture 4" descr="Complex maths formulae on a blackboard">
            <a:extLst>
              <a:ext uri="{FF2B5EF4-FFF2-40B4-BE49-F238E27FC236}">
                <a16:creationId xmlns:a16="http://schemas.microsoft.com/office/drawing/2014/main" id="{15F808C6-29F4-5337-D4C8-3FF3375BCCB8}"/>
              </a:ext>
            </a:extLst>
          </p:cNvPr>
          <p:cNvPicPr>
            <a:picLocks noChangeAspect="1"/>
          </p:cNvPicPr>
          <p:nvPr/>
        </p:nvPicPr>
        <p:blipFill rotWithShape="1">
          <a:blip r:embed="rId2"/>
          <a:srcRect l="20351" r="642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104812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D6ACE215-A511-4E5F-B6EA-E434E6ED19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156" r="-1" b="25093"/>
          <a:stretch/>
        </p:blipFill>
        <p:spPr bwMode="auto">
          <a:xfrm>
            <a:off x="321733" y="321733"/>
            <a:ext cx="11548534" cy="621453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EDEFFBB-4EBF-4A4A-BDF1-BB3F6DE1CF3D}"/>
              </a:ext>
            </a:extLst>
          </p:cNvPr>
          <p:cNvSpPr txBox="1"/>
          <p:nvPr/>
        </p:nvSpPr>
        <p:spPr>
          <a:xfrm>
            <a:off x="1108643" y="614841"/>
            <a:ext cx="11548534" cy="1446550"/>
          </a:xfrm>
          <a:prstGeom prst="rect">
            <a:avLst/>
          </a:prstGeom>
          <a:noFill/>
        </p:spPr>
        <p:txBody>
          <a:bodyPr wrap="square" rtlCol="0">
            <a:spAutoFit/>
          </a:bodyPr>
          <a:lstStyle/>
          <a:p>
            <a:r>
              <a:rPr lang="en-GB" sz="8800" b="1" dirty="0">
                <a:solidFill>
                  <a:srgbClr val="FFFF00"/>
                </a:solidFill>
              </a:rPr>
              <a:t>What is the question?  </a:t>
            </a:r>
          </a:p>
        </p:txBody>
      </p:sp>
      <p:sp>
        <p:nvSpPr>
          <p:cNvPr id="4" name="TextBox 3">
            <a:extLst>
              <a:ext uri="{FF2B5EF4-FFF2-40B4-BE49-F238E27FC236}">
                <a16:creationId xmlns:a16="http://schemas.microsoft.com/office/drawing/2014/main" id="{E0DC018B-B7F9-4CB7-80EE-9D430319563C}"/>
              </a:ext>
            </a:extLst>
          </p:cNvPr>
          <p:cNvSpPr txBox="1"/>
          <p:nvPr/>
        </p:nvSpPr>
        <p:spPr>
          <a:xfrm>
            <a:off x="1260391" y="4931595"/>
            <a:ext cx="10212513" cy="1200329"/>
          </a:xfrm>
          <a:prstGeom prst="rect">
            <a:avLst/>
          </a:prstGeom>
          <a:noFill/>
        </p:spPr>
        <p:txBody>
          <a:bodyPr wrap="square" rtlCol="0">
            <a:spAutoFit/>
          </a:bodyPr>
          <a:lstStyle/>
          <a:p>
            <a:r>
              <a:rPr lang="en-GB" sz="7200" b="1" dirty="0">
                <a:solidFill>
                  <a:srgbClr val="FF0000"/>
                </a:solidFill>
              </a:rPr>
              <a:t>ANSWER: Use a light line </a:t>
            </a:r>
          </a:p>
        </p:txBody>
      </p:sp>
    </p:spTree>
    <p:extLst>
      <p:ext uri="{BB962C8B-B14F-4D97-AF65-F5344CB8AC3E}">
        <p14:creationId xmlns:p14="http://schemas.microsoft.com/office/powerpoint/2010/main" val="3128126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D6ACE215-A511-4E5F-B6EA-E434E6ED19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156" r="-1" b="25093"/>
          <a:stretch/>
        </p:blipFill>
        <p:spPr bwMode="auto">
          <a:xfrm>
            <a:off x="321733" y="132547"/>
            <a:ext cx="11548534" cy="621453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EDEFFBB-4EBF-4A4A-BDF1-BB3F6DE1CF3D}"/>
              </a:ext>
            </a:extLst>
          </p:cNvPr>
          <p:cNvSpPr txBox="1"/>
          <p:nvPr/>
        </p:nvSpPr>
        <p:spPr>
          <a:xfrm>
            <a:off x="496393" y="-164386"/>
            <a:ext cx="11548534" cy="1446550"/>
          </a:xfrm>
          <a:prstGeom prst="rect">
            <a:avLst/>
          </a:prstGeom>
          <a:noFill/>
        </p:spPr>
        <p:txBody>
          <a:bodyPr wrap="square" rtlCol="0">
            <a:spAutoFit/>
          </a:bodyPr>
          <a:lstStyle/>
          <a:p>
            <a:r>
              <a:rPr lang="en-GB" sz="8800" b="1" dirty="0">
                <a:solidFill>
                  <a:srgbClr val="FFFF00"/>
                </a:solidFill>
              </a:rPr>
              <a:t>What is the question?  </a:t>
            </a:r>
          </a:p>
        </p:txBody>
      </p:sp>
      <p:sp>
        <p:nvSpPr>
          <p:cNvPr id="4" name="TextBox 3">
            <a:extLst>
              <a:ext uri="{FF2B5EF4-FFF2-40B4-BE49-F238E27FC236}">
                <a16:creationId xmlns:a16="http://schemas.microsoft.com/office/drawing/2014/main" id="{E0DC018B-B7F9-4CB7-80EE-9D430319563C}"/>
              </a:ext>
            </a:extLst>
          </p:cNvPr>
          <p:cNvSpPr txBox="1"/>
          <p:nvPr/>
        </p:nvSpPr>
        <p:spPr>
          <a:xfrm>
            <a:off x="1254085" y="5095556"/>
            <a:ext cx="10212513" cy="646331"/>
          </a:xfrm>
          <a:prstGeom prst="rect">
            <a:avLst/>
          </a:prstGeom>
          <a:noFill/>
        </p:spPr>
        <p:txBody>
          <a:bodyPr wrap="square" rtlCol="0">
            <a:spAutoFit/>
          </a:bodyPr>
          <a:lstStyle/>
          <a:p>
            <a:r>
              <a:rPr lang="en-GB" sz="3600" b="1" dirty="0">
                <a:solidFill>
                  <a:srgbClr val="FF0000"/>
                </a:solidFill>
              </a:rPr>
              <a:t>ANSWER:</a:t>
            </a:r>
            <a:r>
              <a:rPr lang="en-GB" sz="3600" dirty="0">
                <a:solidFill>
                  <a:srgbClr val="FF0000"/>
                </a:solidFill>
              </a:rPr>
              <a:t> Remove excess ink using newspaper </a:t>
            </a:r>
          </a:p>
        </p:txBody>
      </p:sp>
    </p:spTree>
    <p:extLst>
      <p:ext uri="{BB962C8B-B14F-4D97-AF65-F5344CB8AC3E}">
        <p14:creationId xmlns:p14="http://schemas.microsoft.com/office/powerpoint/2010/main" val="462657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D6ACE215-A511-4E5F-B6EA-E434E6ED19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156" r="-1" b="25093"/>
          <a:stretch/>
        </p:blipFill>
        <p:spPr bwMode="auto">
          <a:xfrm>
            <a:off x="321733" y="321733"/>
            <a:ext cx="11548534" cy="621453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EDEFFBB-4EBF-4A4A-BDF1-BB3F6DE1CF3D}"/>
              </a:ext>
            </a:extLst>
          </p:cNvPr>
          <p:cNvSpPr txBox="1"/>
          <p:nvPr/>
        </p:nvSpPr>
        <p:spPr>
          <a:xfrm>
            <a:off x="496393" y="-164386"/>
            <a:ext cx="11548534" cy="1446550"/>
          </a:xfrm>
          <a:prstGeom prst="rect">
            <a:avLst/>
          </a:prstGeom>
          <a:noFill/>
        </p:spPr>
        <p:txBody>
          <a:bodyPr wrap="square" rtlCol="0">
            <a:spAutoFit/>
          </a:bodyPr>
          <a:lstStyle/>
          <a:p>
            <a:r>
              <a:rPr lang="en-GB" sz="8800" b="1" dirty="0">
                <a:solidFill>
                  <a:srgbClr val="FFFF00"/>
                </a:solidFill>
              </a:rPr>
              <a:t>What is the question?  </a:t>
            </a:r>
          </a:p>
        </p:txBody>
      </p:sp>
      <p:sp>
        <p:nvSpPr>
          <p:cNvPr id="4" name="TextBox 3">
            <a:extLst>
              <a:ext uri="{FF2B5EF4-FFF2-40B4-BE49-F238E27FC236}">
                <a16:creationId xmlns:a16="http://schemas.microsoft.com/office/drawing/2014/main" id="{E0DC018B-B7F9-4CB7-80EE-9D430319563C}"/>
              </a:ext>
            </a:extLst>
          </p:cNvPr>
          <p:cNvSpPr txBox="1"/>
          <p:nvPr/>
        </p:nvSpPr>
        <p:spPr>
          <a:xfrm>
            <a:off x="1236537" y="5186037"/>
            <a:ext cx="10212513" cy="830997"/>
          </a:xfrm>
          <a:prstGeom prst="rect">
            <a:avLst/>
          </a:prstGeom>
          <a:noFill/>
        </p:spPr>
        <p:txBody>
          <a:bodyPr wrap="square" rtlCol="0">
            <a:spAutoFit/>
          </a:bodyPr>
          <a:lstStyle/>
          <a:p>
            <a:r>
              <a:rPr lang="en-GB" sz="4800" b="1" dirty="0">
                <a:solidFill>
                  <a:srgbClr val="FF0000"/>
                </a:solidFill>
              </a:rPr>
              <a:t>ANSWER:</a:t>
            </a:r>
            <a:r>
              <a:rPr lang="en-GB" sz="4800" dirty="0">
                <a:solidFill>
                  <a:srgbClr val="FF0000"/>
                </a:solidFill>
              </a:rPr>
              <a:t> Mix red and blue  </a:t>
            </a:r>
          </a:p>
        </p:txBody>
      </p:sp>
    </p:spTree>
    <p:extLst>
      <p:ext uri="{BB962C8B-B14F-4D97-AF65-F5344CB8AC3E}">
        <p14:creationId xmlns:p14="http://schemas.microsoft.com/office/powerpoint/2010/main" val="1700914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D6ACE215-A511-4E5F-B6EA-E434E6ED19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156" r="-1" b="25093"/>
          <a:stretch/>
        </p:blipFill>
        <p:spPr bwMode="auto">
          <a:xfrm>
            <a:off x="321733" y="321733"/>
            <a:ext cx="11548534" cy="621453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EDEFFBB-4EBF-4A4A-BDF1-BB3F6DE1CF3D}"/>
              </a:ext>
            </a:extLst>
          </p:cNvPr>
          <p:cNvSpPr txBox="1"/>
          <p:nvPr/>
        </p:nvSpPr>
        <p:spPr>
          <a:xfrm>
            <a:off x="496393" y="-164386"/>
            <a:ext cx="11548534" cy="1446550"/>
          </a:xfrm>
          <a:prstGeom prst="rect">
            <a:avLst/>
          </a:prstGeom>
          <a:noFill/>
        </p:spPr>
        <p:txBody>
          <a:bodyPr wrap="square" rtlCol="0">
            <a:spAutoFit/>
          </a:bodyPr>
          <a:lstStyle/>
          <a:p>
            <a:r>
              <a:rPr lang="en-GB" sz="8800" b="1" dirty="0">
                <a:solidFill>
                  <a:srgbClr val="FFFF00"/>
                </a:solidFill>
              </a:rPr>
              <a:t>What is the question?  </a:t>
            </a:r>
          </a:p>
        </p:txBody>
      </p:sp>
      <p:sp>
        <p:nvSpPr>
          <p:cNvPr id="4" name="TextBox 3">
            <a:extLst>
              <a:ext uri="{FF2B5EF4-FFF2-40B4-BE49-F238E27FC236}">
                <a16:creationId xmlns:a16="http://schemas.microsoft.com/office/drawing/2014/main" id="{E0DC018B-B7F9-4CB7-80EE-9D430319563C}"/>
              </a:ext>
            </a:extLst>
          </p:cNvPr>
          <p:cNvSpPr txBox="1"/>
          <p:nvPr/>
        </p:nvSpPr>
        <p:spPr>
          <a:xfrm>
            <a:off x="1260391" y="4931595"/>
            <a:ext cx="10212513" cy="1200329"/>
          </a:xfrm>
          <a:prstGeom prst="rect">
            <a:avLst/>
          </a:prstGeom>
          <a:noFill/>
        </p:spPr>
        <p:txBody>
          <a:bodyPr wrap="square" rtlCol="0">
            <a:spAutoFit/>
          </a:bodyPr>
          <a:lstStyle/>
          <a:p>
            <a:r>
              <a:rPr lang="en-GB" sz="7200" b="1" dirty="0">
                <a:solidFill>
                  <a:srgbClr val="FF0000"/>
                </a:solidFill>
              </a:rPr>
              <a:t>ANSWER:</a:t>
            </a:r>
            <a:r>
              <a:rPr lang="en-GB" sz="7200" dirty="0">
                <a:solidFill>
                  <a:srgbClr val="FF0000"/>
                </a:solidFill>
              </a:rPr>
              <a:t> </a:t>
            </a:r>
            <a:r>
              <a:rPr lang="en-GB" sz="6000" dirty="0">
                <a:solidFill>
                  <a:srgbClr val="FF0000"/>
                </a:solidFill>
              </a:rPr>
              <a:t>From dark to light </a:t>
            </a:r>
            <a:endParaRPr lang="en-GB" sz="7200" dirty="0">
              <a:solidFill>
                <a:srgbClr val="FF0000"/>
              </a:solidFill>
            </a:endParaRPr>
          </a:p>
        </p:txBody>
      </p:sp>
    </p:spTree>
    <p:extLst>
      <p:ext uri="{BB962C8B-B14F-4D97-AF65-F5344CB8AC3E}">
        <p14:creationId xmlns:p14="http://schemas.microsoft.com/office/powerpoint/2010/main" val="1647864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D6ACE215-A511-4E5F-B6EA-E434E6ED19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156" r="-1" b="25093"/>
          <a:stretch/>
        </p:blipFill>
        <p:spPr bwMode="auto">
          <a:xfrm>
            <a:off x="321733" y="220834"/>
            <a:ext cx="11548534" cy="621453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EDEFFBB-4EBF-4A4A-BDF1-BB3F6DE1CF3D}"/>
              </a:ext>
            </a:extLst>
          </p:cNvPr>
          <p:cNvSpPr txBox="1"/>
          <p:nvPr/>
        </p:nvSpPr>
        <p:spPr>
          <a:xfrm>
            <a:off x="496393" y="-164386"/>
            <a:ext cx="11548534" cy="1446550"/>
          </a:xfrm>
          <a:prstGeom prst="rect">
            <a:avLst/>
          </a:prstGeom>
          <a:noFill/>
        </p:spPr>
        <p:txBody>
          <a:bodyPr wrap="square" rtlCol="0">
            <a:spAutoFit/>
          </a:bodyPr>
          <a:lstStyle/>
          <a:p>
            <a:r>
              <a:rPr lang="en-GB" sz="8800" b="1" dirty="0">
                <a:solidFill>
                  <a:srgbClr val="FFFF00"/>
                </a:solidFill>
              </a:rPr>
              <a:t>What is the question?  </a:t>
            </a:r>
          </a:p>
        </p:txBody>
      </p:sp>
      <p:sp>
        <p:nvSpPr>
          <p:cNvPr id="4" name="TextBox 3">
            <a:extLst>
              <a:ext uri="{FF2B5EF4-FFF2-40B4-BE49-F238E27FC236}">
                <a16:creationId xmlns:a16="http://schemas.microsoft.com/office/drawing/2014/main" id="{E0DC018B-B7F9-4CB7-80EE-9D430319563C}"/>
              </a:ext>
            </a:extLst>
          </p:cNvPr>
          <p:cNvSpPr txBox="1"/>
          <p:nvPr/>
        </p:nvSpPr>
        <p:spPr>
          <a:xfrm>
            <a:off x="1260391" y="5114475"/>
            <a:ext cx="10212513" cy="584775"/>
          </a:xfrm>
          <a:prstGeom prst="rect">
            <a:avLst/>
          </a:prstGeom>
          <a:noFill/>
        </p:spPr>
        <p:txBody>
          <a:bodyPr wrap="square" rtlCol="0">
            <a:spAutoFit/>
          </a:bodyPr>
          <a:lstStyle/>
          <a:p>
            <a:r>
              <a:rPr lang="en-GB" sz="3200" b="1" dirty="0">
                <a:solidFill>
                  <a:srgbClr val="FF0000"/>
                </a:solidFill>
              </a:rPr>
              <a:t>ANSWER: </a:t>
            </a:r>
            <a:r>
              <a:rPr lang="en-GB" sz="3200" dirty="0">
                <a:solidFill>
                  <a:srgbClr val="FF0000"/>
                </a:solidFill>
              </a:rPr>
              <a:t>the three-dimensions of a shape </a:t>
            </a:r>
          </a:p>
        </p:txBody>
      </p:sp>
    </p:spTree>
    <p:extLst>
      <p:ext uri="{BB962C8B-B14F-4D97-AF65-F5344CB8AC3E}">
        <p14:creationId xmlns:p14="http://schemas.microsoft.com/office/powerpoint/2010/main" val="696107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D6ACE215-A511-4E5F-B6EA-E434E6ED19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156" r="-1" b="25093"/>
          <a:stretch/>
        </p:blipFill>
        <p:spPr bwMode="auto">
          <a:xfrm>
            <a:off x="258671" y="107322"/>
            <a:ext cx="11548534" cy="621453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EDEFFBB-4EBF-4A4A-BDF1-BB3F6DE1CF3D}"/>
              </a:ext>
            </a:extLst>
          </p:cNvPr>
          <p:cNvSpPr txBox="1"/>
          <p:nvPr/>
        </p:nvSpPr>
        <p:spPr>
          <a:xfrm>
            <a:off x="496393" y="-164386"/>
            <a:ext cx="11548534" cy="1446550"/>
          </a:xfrm>
          <a:prstGeom prst="rect">
            <a:avLst/>
          </a:prstGeom>
          <a:noFill/>
        </p:spPr>
        <p:txBody>
          <a:bodyPr wrap="square" rtlCol="0">
            <a:spAutoFit/>
          </a:bodyPr>
          <a:lstStyle/>
          <a:p>
            <a:r>
              <a:rPr lang="en-GB" sz="8800" b="1" dirty="0">
                <a:solidFill>
                  <a:srgbClr val="FFFF00"/>
                </a:solidFill>
              </a:rPr>
              <a:t>What is the question?  </a:t>
            </a:r>
          </a:p>
        </p:txBody>
      </p:sp>
      <p:sp>
        <p:nvSpPr>
          <p:cNvPr id="4" name="TextBox 3">
            <a:extLst>
              <a:ext uri="{FF2B5EF4-FFF2-40B4-BE49-F238E27FC236}">
                <a16:creationId xmlns:a16="http://schemas.microsoft.com/office/drawing/2014/main" id="{E0DC018B-B7F9-4CB7-80EE-9D430319563C}"/>
              </a:ext>
            </a:extLst>
          </p:cNvPr>
          <p:cNvSpPr txBox="1"/>
          <p:nvPr/>
        </p:nvSpPr>
        <p:spPr>
          <a:xfrm>
            <a:off x="1254085" y="5045107"/>
            <a:ext cx="10212513" cy="646331"/>
          </a:xfrm>
          <a:prstGeom prst="rect">
            <a:avLst/>
          </a:prstGeom>
          <a:noFill/>
        </p:spPr>
        <p:txBody>
          <a:bodyPr wrap="square" rtlCol="0">
            <a:spAutoFit/>
          </a:bodyPr>
          <a:lstStyle/>
          <a:p>
            <a:r>
              <a:rPr lang="en-GB" sz="3600" b="1" dirty="0">
                <a:solidFill>
                  <a:srgbClr val="FF0000"/>
                </a:solidFill>
              </a:rPr>
              <a:t>ANSWER:</a:t>
            </a:r>
            <a:r>
              <a:rPr lang="en-GB" sz="3600" dirty="0">
                <a:solidFill>
                  <a:srgbClr val="FF0000"/>
                </a:solidFill>
              </a:rPr>
              <a:t> A glue used to attach clay</a:t>
            </a:r>
          </a:p>
        </p:txBody>
      </p:sp>
    </p:spTree>
    <p:extLst>
      <p:ext uri="{BB962C8B-B14F-4D97-AF65-F5344CB8AC3E}">
        <p14:creationId xmlns:p14="http://schemas.microsoft.com/office/powerpoint/2010/main" val="160504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D6ACE215-A511-4E5F-B6EA-E434E6ED19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156" r="-1" b="25093"/>
          <a:stretch/>
        </p:blipFill>
        <p:spPr bwMode="auto">
          <a:xfrm>
            <a:off x="321733" y="189302"/>
            <a:ext cx="11548534" cy="621453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EDEFFBB-4EBF-4A4A-BDF1-BB3F6DE1CF3D}"/>
              </a:ext>
            </a:extLst>
          </p:cNvPr>
          <p:cNvSpPr txBox="1"/>
          <p:nvPr/>
        </p:nvSpPr>
        <p:spPr>
          <a:xfrm>
            <a:off x="496393" y="-164386"/>
            <a:ext cx="11548534" cy="1446550"/>
          </a:xfrm>
          <a:prstGeom prst="rect">
            <a:avLst/>
          </a:prstGeom>
          <a:noFill/>
        </p:spPr>
        <p:txBody>
          <a:bodyPr wrap="square" rtlCol="0">
            <a:spAutoFit/>
          </a:bodyPr>
          <a:lstStyle/>
          <a:p>
            <a:r>
              <a:rPr lang="en-GB" sz="8800" b="1" dirty="0">
                <a:solidFill>
                  <a:srgbClr val="FFFF00"/>
                </a:solidFill>
              </a:rPr>
              <a:t>What is the question?  </a:t>
            </a:r>
          </a:p>
        </p:txBody>
      </p:sp>
      <p:sp>
        <p:nvSpPr>
          <p:cNvPr id="4" name="TextBox 3">
            <a:extLst>
              <a:ext uri="{FF2B5EF4-FFF2-40B4-BE49-F238E27FC236}">
                <a16:creationId xmlns:a16="http://schemas.microsoft.com/office/drawing/2014/main" id="{E0DC018B-B7F9-4CB7-80EE-9D430319563C}"/>
              </a:ext>
            </a:extLst>
          </p:cNvPr>
          <p:cNvSpPr txBox="1"/>
          <p:nvPr/>
        </p:nvSpPr>
        <p:spPr>
          <a:xfrm>
            <a:off x="1260391" y="5095557"/>
            <a:ext cx="10212513" cy="769441"/>
          </a:xfrm>
          <a:prstGeom prst="rect">
            <a:avLst/>
          </a:prstGeom>
          <a:noFill/>
        </p:spPr>
        <p:txBody>
          <a:bodyPr wrap="square" rtlCol="0">
            <a:spAutoFit/>
          </a:bodyPr>
          <a:lstStyle/>
          <a:p>
            <a:r>
              <a:rPr lang="en-GB" sz="4400" b="1" dirty="0">
                <a:solidFill>
                  <a:srgbClr val="FF0000"/>
                </a:solidFill>
              </a:rPr>
              <a:t>ANSWER:</a:t>
            </a:r>
            <a:r>
              <a:rPr lang="en-GB" sz="4400" dirty="0">
                <a:solidFill>
                  <a:srgbClr val="FF0000"/>
                </a:solidFill>
              </a:rPr>
              <a:t> Texture</a:t>
            </a:r>
          </a:p>
        </p:txBody>
      </p:sp>
    </p:spTree>
    <p:extLst>
      <p:ext uri="{BB962C8B-B14F-4D97-AF65-F5344CB8AC3E}">
        <p14:creationId xmlns:p14="http://schemas.microsoft.com/office/powerpoint/2010/main" val="22663703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D6ACE215-A511-4E5F-B6EA-E434E6ED19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156" r="-1" b="25093"/>
          <a:stretch/>
        </p:blipFill>
        <p:spPr bwMode="auto">
          <a:xfrm>
            <a:off x="321733" y="321733"/>
            <a:ext cx="11548534" cy="621453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EDEFFBB-4EBF-4A4A-BDF1-BB3F6DE1CF3D}"/>
              </a:ext>
            </a:extLst>
          </p:cNvPr>
          <p:cNvSpPr txBox="1"/>
          <p:nvPr/>
        </p:nvSpPr>
        <p:spPr>
          <a:xfrm>
            <a:off x="496393" y="-164386"/>
            <a:ext cx="11548534" cy="1446550"/>
          </a:xfrm>
          <a:prstGeom prst="rect">
            <a:avLst/>
          </a:prstGeom>
          <a:noFill/>
        </p:spPr>
        <p:txBody>
          <a:bodyPr wrap="square" rtlCol="0">
            <a:spAutoFit/>
          </a:bodyPr>
          <a:lstStyle/>
          <a:p>
            <a:r>
              <a:rPr lang="en-GB" sz="8800" b="1" dirty="0">
                <a:solidFill>
                  <a:srgbClr val="FFFF00"/>
                </a:solidFill>
              </a:rPr>
              <a:t>What is the question?  </a:t>
            </a:r>
          </a:p>
        </p:txBody>
      </p:sp>
      <p:sp>
        <p:nvSpPr>
          <p:cNvPr id="4" name="TextBox 3">
            <a:extLst>
              <a:ext uri="{FF2B5EF4-FFF2-40B4-BE49-F238E27FC236}">
                <a16:creationId xmlns:a16="http://schemas.microsoft.com/office/drawing/2014/main" id="{E0DC018B-B7F9-4CB7-80EE-9D430319563C}"/>
              </a:ext>
            </a:extLst>
          </p:cNvPr>
          <p:cNvSpPr txBox="1"/>
          <p:nvPr/>
        </p:nvSpPr>
        <p:spPr>
          <a:xfrm>
            <a:off x="686526" y="5379335"/>
            <a:ext cx="10212513" cy="1323439"/>
          </a:xfrm>
          <a:prstGeom prst="rect">
            <a:avLst/>
          </a:prstGeom>
          <a:noFill/>
        </p:spPr>
        <p:txBody>
          <a:bodyPr wrap="square" rtlCol="0">
            <a:spAutoFit/>
          </a:bodyPr>
          <a:lstStyle/>
          <a:p>
            <a:r>
              <a:rPr lang="en-GB" sz="4000" b="1" dirty="0">
                <a:solidFill>
                  <a:srgbClr val="FF0000"/>
                </a:solidFill>
              </a:rPr>
              <a:t>ANSWER:</a:t>
            </a:r>
            <a:r>
              <a:rPr lang="en-GB" sz="4000" dirty="0">
                <a:solidFill>
                  <a:srgbClr val="FF0000"/>
                </a:solidFill>
              </a:rPr>
              <a:t> when you draw something by looking at it carefully</a:t>
            </a:r>
          </a:p>
        </p:txBody>
      </p:sp>
    </p:spTree>
    <p:extLst>
      <p:ext uri="{BB962C8B-B14F-4D97-AF65-F5344CB8AC3E}">
        <p14:creationId xmlns:p14="http://schemas.microsoft.com/office/powerpoint/2010/main" val="23335027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961E8BF-3C9C-4372-ED44-1B0168A9D801}"/>
              </a:ext>
            </a:extLst>
          </p:cNvPr>
          <p:cNvPicPr>
            <a:picLocks noChangeAspect="1"/>
          </p:cNvPicPr>
          <p:nvPr/>
        </p:nvPicPr>
        <p:blipFill rotWithShape="1">
          <a:blip r:embed="rId3"/>
          <a:srcRect l="14673"/>
          <a:stretch/>
        </p:blipFill>
        <p:spPr>
          <a:xfrm>
            <a:off x="3882570" y="10"/>
            <a:ext cx="8309429"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4" name="TextBox 3">
            <a:extLst>
              <a:ext uri="{FF2B5EF4-FFF2-40B4-BE49-F238E27FC236}">
                <a16:creationId xmlns:a16="http://schemas.microsoft.com/office/drawing/2014/main" id="{F9D33E43-253C-5990-9759-9A64425CDEE5}"/>
              </a:ext>
            </a:extLst>
          </p:cNvPr>
          <p:cNvSpPr txBox="1"/>
          <p:nvPr/>
        </p:nvSpPr>
        <p:spPr>
          <a:xfrm>
            <a:off x="242342" y="1125146"/>
            <a:ext cx="3583172" cy="4401205"/>
          </a:xfrm>
          <a:prstGeom prst="rect">
            <a:avLst/>
          </a:prstGeom>
          <a:noFill/>
        </p:spPr>
        <p:txBody>
          <a:bodyPr wrap="square" rtlCol="0">
            <a:spAutoFit/>
          </a:bodyPr>
          <a:lstStyle/>
          <a:p>
            <a:r>
              <a:rPr lang="en-GB" sz="4000" dirty="0"/>
              <a:t>Thinking back to the sessions from this week, </a:t>
            </a:r>
            <a:r>
              <a:rPr lang="en-GB" sz="4000" b="1" dirty="0"/>
              <a:t>why</a:t>
            </a:r>
            <a:r>
              <a:rPr lang="en-GB" sz="4000" dirty="0"/>
              <a:t> would a teacher want to question the learners?  </a:t>
            </a:r>
          </a:p>
          <a:p>
            <a:r>
              <a:rPr lang="en-GB" sz="4000" dirty="0"/>
              <a:t>s from this week, </a:t>
            </a:r>
            <a:r>
              <a:rPr lang="en-GB" sz="4000" b="1" dirty="0"/>
              <a:t>why</a:t>
            </a:r>
            <a:r>
              <a:rPr lang="en-GB" sz="4000" dirty="0"/>
              <a:t> would a teacher want to question the learners?  </a:t>
            </a:r>
          </a:p>
        </p:txBody>
      </p:sp>
    </p:spTree>
    <p:extLst>
      <p:ext uri="{BB962C8B-B14F-4D97-AF65-F5344CB8AC3E}">
        <p14:creationId xmlns:p14="http://schemas.microsoft.com/office/powerpoint/2010/main" val="165305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105" name="Rectangle 4104">
            <a:extLst>
              <a:ext uri="{FF2B5EF4-FFF2-40B4-BE49-F238E27FC236}">
                <a16:creationId xmlns:a16="http://schemas.microsoft.com/office/drawing/2014/main" id="{4630051A-A98D-408E-B046-42030AE8B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B3E2357-72F2-4658-885F-4D9E9059F62F}"/>
              </a:ext>
            </a:extLst>
          </p:cNvPr>
          <p:cNvSpPr txBox="1"/>
          <p:nvPr/>
        </p:nvSpPr>
        <p:spPr>
          <a:xfrm>
            <a:off x="7259540" y="484632"/>
            <a:ext cx="4432397" cy="356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b="1" dirty="0">
                <a:latin typeface="+mj-lt"/>
                <a:ea typeface="+mj-ea"/>
                <a:cs typeface="+mj-cs"/>
              </a:rPr>
              <a:t>Teacher Questioning…  </a:t>
            </a:r>
          </a:p>
          <a:p>
            <a:pPr>
              <a:lnSpc>
                <a:spcPct val="90000"/>
              </a:lnSpc>
              <a:spcBef>
                <a:spcPct val="0"/>
              </a:spcBef>
              <a:spcAft>
                <a:spcPts val="600"/>
              </a:spcAft>
            </a:pPr>
            <a:r>
              <a:rPr lang="en-US" sz="5000" b="1" dirty="0">
                <a:latin typeface="+mj-lt"/>
                <a:ea typeface="+mj-ea"/>
                <a:cs typeface="+mj-cs"/>
              </a:rPr>
              <a:t>What could go wrong? </a:t>
            </a:r>
          </a:p>
        </p:txBody>
      </p:sp>
      <p:pic>
        <p:nvPicPr>
          <p:cNvPr id="2" name="Online Media 1" title="Most boring lesson EVER!! anyone?">
            <a:hlinkClick r:id="" action="ppaction://media"/>
            <a:extLst>
              <a:ext uri="{FF2B5EF4-FFF2-40B4-BE49-F238E27FC236}">
                <a16:creationId xmlns:a16="http://schemas.microsoft.com/office/drawing/2014/main" id="{A01FB1B3-8BB4-E7A6-5B6C-5DFC85C92FEA}"/>
              </a:ext>
            </a:extLst>
          </p:cNvPr>
          <p:cNvPicPr>
            <a:picLocks noRot="1" noChangeAspect="1"/>
          </p:cNvPicPr>
          <p:nvPr>
            <a:videoFile r:link="rId1"/>
          </p:nvPr>
        </p:nvPicPr>
        <p:blipFill>
          <a:blip r:embed="rId4"/>
          <a:stretch>
            <a:fillRect/>
          </a:stretch>
        </p:blipFill>
        <p:spPr>
          <a:xfrm>
            <a:off x="0" y="2406356"/>
            <a:ext cx="7128732" cy="4027733"/>
          </a:xfrm>
          <a:prstGeom prst="rect">
            <a:avLst/>
          </a:prstGeom>
        </p:spPr>
      </p:pic>
      <p:sp>
        <p:nvSpPr>
          <p:cNvPr id="4107" name="Rectangle 6">
            <a:extLst>
              <a:ext uri="{FF2B5EF4-FFF2-40B4-BE49-F238E27FC236}">
                <a16:creationId xmlns:a16="http://schemas.microsoft.com/office/drawing/2014/main" id="{35BC54F7-1315-4D6C-9420-A5BF0CDDB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2521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A629E7"/>
          </a:solidFill>
          <a:ln w="38100" cap="rnd">
            <a:solidFill>
              <a:srgbClr val="A629E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1395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AE44EF-006D-35D6-9257-B398D879C4BB}"/>
              </a:ext>
            </a:extLst>
          </p:cNvPr>
          <p:cNvSpPr>
            <a:spLocks noGrp="1"/>
          </p:cNvSpPr>
          <p:nvPr>
            <p:ph type="ctrTitle"/>
          </p:nvPr>
        </p:nvSpPr>
        <p:spPr>
          <a:xfrm>
            <a:off x="890338" y="640080"/>
            <a:ext cx="3734014" cy="3566160"/>
          </a:xfrm>
        </p:spPr>
        <p:txBody>
          <a:bodyPr anchor="b">
            <a:normAutofit/>
          </a:bodyPr>
          <a:lstStyle/>
          <a:p>
            <a:pPr>
              <a:lnSpc>
                <a:spcPct val="90000"/>
              </a:lnSpc>
            </a:pPr>
            <a:r>
              <a:rPr lang="en-US" sz="3800" b="1">
                <a:latin typeface="+mj-lt"/>
                <a:ea typeface="+mj-ea"/>
                <a:cs typeface="+mj-cs"/>
              </a:rPr>
              <a:t>Characteristics of INEFFECTIVE questioning…</a:t>
            </a:r>
            <a:br>
              <a:rPr lang="en-US" sz="3800" b="1">
                <a:latin typeface="+mj-lt"/>
                <a:ea typeface="+mj-ea"/>
                <a:cs typeface="+mj-cs"/>
              </a:rPr>
            </a:br>
            <a:br>
              <a:rPr lang="en-US" sz="3800" b="1">
                <a:effectLst/>
                <a:latin typeface="Calibri" panose="020F0502020204030204" pitchFamily="34" charset="0"/>
                <a:ea typeface="Times New Roman" panose="02020603050405020304" pitchFamily="18" charset="0"/>
              </a:rPr>
            </a:br>
            <a:endParaRPr lang="en-GB" sz="3800" dirty="0"/>
          </a:p>
        </p:txBody>
      </p:sp>
      <p:sp>
        <p:nvSpPr>
          <p:cNvPr id="20"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A629E7"/>
          </a:solidFill>
          <a:ln w="38100" cap="rnd">
            <a:solidFill>
              <a:srgbClr val="A629E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bstract watercolor pattern on a white background">
            <a:extLst>
              <a:ext uri="{FF2B5EF4-FFF2-40B4-BE49-F238E27FC236}">
                <a16:creationId xmlns:a16="http://schemas.microsoft.com/office/drawing/2014/main" id="{94AEA76D-606B-99DE-1DC6-CADED2E0A307}"/>
              </a:ext>
            </a:extLst>
          </p:cNvPr>
          <p:cNvPicPr>
            <a:picLocks noChangeAspect="1"/>
          </p:cNvPicPr>
          <p:nvPr/>
        </p:nvPicPr>
        <p:blipFill rotWithShape="1">
          <a:blip r:embed="rId2"/>
          <a:srcRect l="11559" r="2148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8" name="TextBox 7">
            <a:extLst>
              <a:ext uri="{FF2B5EF4-FFF2-40B4-BE49-F238E27FC236}">
                <a16:creationId xmlns:a16="http://schemas.microsoft.com/office/drawing/2014/main" id="{49ABA6CF-28DD-130D-CEEC-E42A8789FAB2}"/>
              </a:ext>
            </a:extLst>
          </p:cNvPr>
          <p:cNvSpPr txBox="1"/>
          <p:nvPr/>
        </p:nvSpPr>
        <p:spPr>
          <a:xfrm>
            <a:off x="5784574" y="1109793"/>
            <a:ext cx="6146358" cy="3801810"/>
          </a:xfrm>
          <a:prstGeom prst="rect">
            <a:avLst/>
          </a:prstGeom>
          <a:noFill/>
        </p:spPr>
        <p:txBody>
          <a:bodyPr wrap="square">
            <a:spAutoFit/>
          </a:bodyPr>
          <a:lstStyle/>
          <a:p>
            <a:pPr marL="342900" indent="-228600">
              <a:lnSpc>
                <a:spcPct val="90000"/>
              </a:lnSpc>
              <a:spcAft>
                <a:spcPts val="600"/>
              </a:spcAft>
              <a:buFont typeface="Arial" panose="020B0604020202020204" pitchFamily="34" charset="0"/>
              <a:buChar char="•"/>
            </a:pPr>
            <a:r>
              <a:rPr lang="en-US" sz="1800">
                <a:solidFill>
                  <a:schemeClr val="bg1"/>
                </a:solidFill>
                <a:latin typeface="+mj-lt"/>
              </a:rPr>
              <a:t>Questions are a parade of ‘closed’ questions which aren’t leading anywhere</a:t>
            </a:r>
          </a:p>
          <a:p>
            <a:pPr indent="-228600">
              <a:lnSpc>
                <a:spcPct val="90000"/>
              </a:lnSpc>
              <a:spcAft>
                <a:spcPts val="600"/>
              </a:spcAft>
              <a:buFont typeface="Arial" panose="020B0604020202020204" pitchFamily="34" charset="0"/>
              <a:buChar char="•"/>
            </a:pPr>
            <a:endParaRPr lang="en-US" sz="1800">
              <a:solidFill>
                <a:schemeClr val="bg1"/>
              </a:solidFill>
              <a:latin typeface="+mj-lt"/>
            </a:endParaRPr>
          </a:p>
          <a:p>
            <a:pPr marL="342900" indent="-228600">
              <a:lnSpc>
                <a:spcPct val="90000"/>
              </a:lnSpc>
              <a:spcAft>
                <a:spcPts val="600"/>
              </a:spcAft>
              <a:buFont typeface="Arial" panose="020B0604020202020204" pitchFamily="34" charset="0"/>
              <a:buChar char="•"/>
            </a:pPr>
            <a:r>
              <a:rPr lang="en-US" sz="1800">
                <a:solidFill>
                  <a:schemeClr val="bg1"/>
                </a:solidFill>
                <a:latin typeface="+mj-lt"/>
              </a:rPr>
              <a:t>Questions are outside the experience of the pupils (“What story was on the news last week?”)</a:t>
            </a:r>
          </a:p>
          <a:p>
            <a:pPr indent="-228600">
              <a:lnSpc>
                <a:spcPct val="90000"/>
              </a:lnSpc>
              <a:spcAft>
                <a:spcPts val="600"/>
              </a:spcAft>
              <a:buFont typeface="Arial" panose="020B0604020202020204" pitchFamily="34" charset="0"/>
              <a:buChar char="•"/>
            </a:pPr>
            <a:endParaRPr lang="en-US" sz="1800">
              <a:solidFill>
                <a:schemeClr val="bg1"/>
              </a:solidFill>
              <a:latin typeface="+mj-lt"/>
            </a:endParaRPr>
          </a:p>
          <a:p>
            <a:pPr marL="342900" indent="-228600">
              <a:lnSpc>
                <a:spcPct val="90000"/>
              </a:lnSpc>
              <a:spcAft>
                <a:spcPts val="600"/>
              </a:spcAft>
              <a:buFont typeface="Arial" panose="020B0604020202020204" pitchFamily="34" charset="0"/>
              <a:buChar char="•"/>
            </a:pPr>
            <a:r>
              <a:rPr lang="en-US" sz="1800">
                <a:solidFill>
                  <a:schemeClr val="bg1"/>
                </a:solidFill>
                <a:latin typeface="+mj-lt"/>
              </a:rPr>
              <a:t>Answers to questions with multiple probabilities are rejected because they are not what the teacher had in mind</a:t>
            </a:r>
          </a:p>
          <a:p>
            <a:pPr indent="-228600">
              <a:lnSpc>
                <a:spcPct val="90000"/>
              </a:lnSpc>
              <a:spcAft>
                <a:spcPts val="600"/>
              </a:spcAft>
              <a:buFont typeface="Arial" panose="020B0604020202020204" pitchFamily="34" charset="0"/>
              <a:buChar char="•"/>
            </a:pPr>
            <a:endParaRPr lang="en-US" sz="1800">
              <a:solidFill>
                <a:schemeClr val="bg1"/>
              </a:solidFill>
              <a:latin typeface="+mj-lt"/>
            </a:endParaRPr>
          </a:p>
          <a:p>
            <a:pPr marL="342900" indent="-228600">
              <a:lnSpc>
                <a:spcPct val="90000"/>
              </a:lnSpc>
              <a:spcAft>
                <a:spcPts val="600"/>
              </a:spcAft>
              <a:buFont typeface="Arial" panose="020B0604020202020204" pitchFamily="34" charset="0"/>
              <a:buChar char="•"/>
            </a:pPr>
            <a:r>
              <a:rPr lang="en-US" sz="1800">
                <a:solidFill>
                  <a:schemeClr val="bg1"/>
                </a:solidFill>
                <a:latin typeface="+mj-lt"/>
              </a:rPr>
              <a:t>Time is devoted to questions which seek low-level information.  This would be more effectively ‘given’ by the teacher as free information </a:t>
            </a:r>
            <a:endParaRPr lang="en-US" sz="1800" dirty="0">
              <a:solidFill>
                <a:schemeClr val="bg1"/>
              </a:solidFill>
              <a:latin typeface="+mj-lt"/>
            </a:endParaRPr>
          </a:p>
        </p:txBody>
      </p:sp>
    </p:spTree>
    <p:extLst>
      <p:ext uri="{BB962C8B-B14F-4D97-AF65-F5344CB8AC3E}">
        <p14:creationId xmlns:p14="http://schemas.microsoft.com/office/powerpoint/2010/main" val="27505757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AE44EF-006D-35D6-9257-B398D879C4BB}"/>
              </a:ext>
            </a:extLst>
          </p:cNvPr>
          <p:cNvSpPr>
            <a:spLocks noGrp="1"/>
          </p:cNvSpPr>
          <p:nvPr>
            <p:ph type="ctrTitle"/>
          </p:nvPr>
        </p:nvSpPr>
        <p:spPr>
          <a:xfrm>
            <a:off x="890338" y="640080"/>
            <a:ext cx="3734014" cy="3566160"/>
          </a:xfrm>
        </p:spPr>
        <p:txBody>
          <a:bodyPr anchor="b">
            <a:normAutofit/>
          </a:bodyPr>
          <a:lstStyle/>
          <a:p>
            <a:pPr>
              <a:lnSpc>
                <a:spcPct val="90000"/>
              </a:lnSpc>
            </a:pPr>
            <a:r>
              <a:rPr lang="en-US" sz="3800" b="1" dirty="0">
                <a:latin typeface="+mj-lt"/>
                <a:ea typeface="+mj-ea"/>
                <a:cs typeface="+mj-cs"/>
              </a:rPr>
              <a:t>Characteristics of INEFFECTIVE questioning…</a:t>
            </a:r>
            <a:br>
              <a:rPr lang="en-US" sz="3800" b="1" dirty="0">
                <a:latin typeface="+mj-lt"/>
                <a:ea typeface="+mj-ea"/>
                <a:cs typeface="+mj-cs"/>
              </a:rPr>
            </a:br>
            <a:br>
              <a:rPr lang="en-US" sz="3800" b="1" dirty="0">
                <a:effectLst/>
                <a:latin typeface="Calibri" panose="020F0502020204030204" pitchFamily="34" charset="0"/>
                <a:ea typeface="Times New Roman" panose="02020603050405020304" pitchFamily="18" charset="0"/>
              </a:rPr>
            </a:br>
            <a:endParaRPr lang="en-GB" sz="3800" dirty="0"/>
          </a:p>
        </p:txBody>
      </p:sp>
      <p:sp>
        <p:nvSpPr>
          <p:cNvPr id="20"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A629E7"/>
          </a:solidFill>
          <a:ln w="38100" cap="rnd">
            <a:solidFill>
              <a:srgbClr val="A629E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bstract watercolor pattern on a white background">
            <a:extLst>
              <a:ext uri="{FF2B5EF4-FFF2-40B4-BE49-F238E27FC236}">
                <a16:creationId xmlns:a16="http://schemas.microsoft.com/office/drawing/2014/main" id="{94AEA76D-606B-99DE-1DC6-CADED2E0A307}"/>
              </a:ext>
            </a:extLst>
          </p:cNvPr>
          <p:cNvPicPr>
            <a:picLocks noChangeAspect="1"/>
          </p:cNvPicPr>
          <p:nvPr/>
        </p:nvPicPr>
        <p:blipFill rotWithShape="1">
          <a:blip r:embed="rId2"/>
          <a:srcRect l="11559" r="2148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8" name="TextBox 7">
            <a:extLst>
              <a:ext uri="{FF2B5EF4-FFF2-40B4-BE49-F238E27FC236}">
                <a16:creationId xmlns:a16="http://schemas.microsoft.com/office/drawing/2014/main" id="{49ABA6CF-28DD-130D-CEEC-E42A8789FAB2}"/>
              </a:ext>
            </a:extLst>
          </p:cNvPr>
          <p:cNvSpPr txBox="1"/>
          <p:nvPr/>
        </p:nvSpPr>
        <p:spPr>
          <a:xfrm>
            <a:off x="5784574" y="1109793"/>
            <a:ext cx="6146358" cy="2862322"/>
          </a:xfrm>
          <a:prstGeom prst="rect">
            <a:avLst/>
          </a:prstGeom>
          <a:noFill/>
        </p:spPr>
        <p:txBody>
          <a:bodyPr wrap="square">
            <a:spAutoFit/>
          </a:bodyPr>
          <a:lstStyle/>
          <a:p>
            <a:pPr marL="342900" indent="-342900">
              <a:buFont typeface="Arial" panose="020B0604020202020204" pitchFamily="34" charset="0"/>
              <a:buChar char="•"/>
            </a:pPr>
            <a:r>
              <a:rPr lang="en-GB" sz="1800" dirty="0">
                <a:solidFill>
                  <a:schemeClr val="bg1"/>
                </a:solidFill>
                <a:latin typeface="+mj-lt"/>
              </a:rPr>
              <a:t>Simple, superficial answers are praised – which creates a low-level expectation atmosphere</a:t>
            </a:r>
          </a:p>
          <a:p>
            <a:endParaRPr lang="en-GB" sz="1800" dirty="0">
              <a:solidFill>
                <a:schemeClr val="bg1"/>
              </a:solidFill>
              <a:latin typeface="+mj-lt"/>
            </a:endParaRPr>
          </a:p>
          <a:p>
            <a:pPr marL="342900" indent="-342900">
              <a:buFont typeface="Arial" panose="020B0604020202020204" pitchFamily="34" charset="0"/>
              <a:buChar char="•"/>
            </a:pPr>
            <a:r>
              <a:rPr lang="en-GB" sz="1800" dirty="0">
                <a:solidFill>
                  <a:schemeClr val="bg1"/>
                </a:solidFill>
                <a:latin typeface="+mj-lt"/>
              </a:rPr>
              <a:t>Questions are directed only to those with their hands up, leaving the majority of the class unchallenged</a:t>
            </a:r>
          </a:p>
          <a:p>
            <a:endParaRPr lang="en-GB" sz="1800" dirty="0">
              <a:solidFill>
                <a:schemeClr val="bg1"/>
              </a:solidFill>
              <a:latin typeface="+mj-lt"/>
            </a:endParaRPr>
          </a:p>
          <a:p>
            <a:pPr marL="342900" indent="-342900">
              <a:buFont typeface="Arial" panose="020B0604020202020204" pitchFamily="34" charset="0"/>
              <a:buChar char="•"/>
            </a:pPr>
            <a:r>
              <a:rPr lang="en-GB" sz="1800" dirty="0">
                <a:solidFill>
                  <a:schemeClr val="bg1"/>
                </a:solidFill>
                <a:latin typeface="+mj-lt"/>
              </a:rPr>
              <a:t>Questions don’t have a follow-up question to probe the thought process</a:t>
            </a:r>
          </a:p>
          <a:p>
            <a:endParaRPr lang="en-GB" sz="1800" dirty="0">
              <a:solidFill>
                <a:schemeClr val="bg1"/>
              </a:solidFill>
              <a:latin typeface="+mj-lt"/>
            </a:endParaRPr>
          </a:p>
          <a:p>
            <a:pPr marL="342900" indent="-342900">
              <a:buFont typeface="Arial" panose="020B0604020202020204" pitchFamily="34" charset="0"/>
              <a:buChar char="•"/>
            </a:pPr>
            <a:r>
              <a:rPr lang="en-GB" sz="1800" dirty="0">
                <a:solidFill>
                  <a:schemeClr val="bg1"/>
                </a:solidFill>
                <a:latin typeface="+mj-lt"/>
              </a:rPr>
              <a:t>Pupils who shrug and say “I </a:t>
            </a:r>
            <a:r>
              <a:rPr lang="en-GB" sz="1800" dirty="0" err="1">
                <a:solidFill>
                  <a:schemeClr val="bg1"/>
                </a:solidFill>
                <a:latin typeface="+mj-lt"/>
              </a:rPr>
              <a:t>dunno</a:t>
            </a:r>
            <a:r>
              <a:rPr lang="en-GB" sz="1800" dirty="0">
                <a:solidFill>
                  <a:schemeClr val="bg1"/>
                </a:solidFill>
                <a:latin typeface="+mj-lt"/>
              </a:rPr>
              <a:t>” are allowed to!</a:t>
            </a:r>
          </a:p>
        </p:txBody>
      </p:sp>
    </p:spTree>
    <p:extLst>
      <p:ext uri="{BB962C8B-B14F-4D97-AF65-F5344CB8AC3E}">
        <p14:creationId xmlns:p14="http://schemas.microsoft.com/office/powerpoint/2010/main" val="40012993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44A5005-4E04-4957-A6B8-A9F0C118B43A}"/>
              </a:ext>
            </a:extLst>
          </p:cNvPr>
          <p:cNvPicPr>
            <a:picLocks noChangeAspect="1"/>
          </p:cNvPicPr>
          <p:nvPr/>
        </p:nvPicPr>
        <p:blipFill>
          <a:blip r:embed="rId3"/>
          <a:stretch>
            <a:fillRect/>
          </a:stretch>
        </p:blipFill>
        <p:spPr>
          <a:xfrm>
            <a:off x="10214811" y="276725"/>
            <a:ext cx="1331495" cy="1950929"/>
          </a:xfrm>
          <a:prstGeom prst="rect">
            <a:avLst/>
          </a:prstGeom>
        </p:spPr>
      </p:pic>
      <p:sp>
        <p:nvSpPr>
          <p:cNvPr id="3" name="TextBox 2">
            <a:extLst>
              <a:ext uri="{FF2B5EF4-FFF2-40B4-BE49-F238E27FC236}">
                <a16:creationId xmlns:a16="http://schemas.microsoft.com/office/drawing/2014/main" id="{B089C7AA-7FEB-4B29-9944-2A518916CE93}"/>
              </a:ext>
            </a:extLst>
          </p:cNvPr>
          <p:cNvSpPr txBox="1"/>
          <p:nvPr/>
        </p:nvSpPr>
        <p:spPr>
          <a:xfrm>
            <a:off x="842210" y="276725"/>
            <a:ext cx="9083842" cy="769441"/>
          </a:xfrm>
          <a:prstGeom prst="rect">
            <a:avLst/>
          </a:prstGeom>
          <a:noFill/>
        </p:spPr>
        <p:txBody>
          <a:bodyPr wrap="square" rtlCol="0">
            <a:spAutoFit/>
          </a:bodyPr>
          <a:lstStyle/>
          <a:p>
            <a:r>
              <a:rPr lang="en-GB" sz="4400" b="1" dirty="0"/>
              <a:t>Using questions to promote thinking…</a:t>
            </a:r>
          </a:p>
        </p:txBody>
      </p:sp>
      <p:pic>
        <p:nvPicPr>
          <p:cNvPr id="4" name="Picture 3">
            <a:extLst>
              <a:ext uri="{FF2B5EF4-FFF2-40B4-BE49-F238E27FC236}">
                <a16:creationId xmlns:a16="http://schemas.microsoft.com/office/drawing/2014/main" id="{54876101-1578-4EB3-A083-B8874D2B4D99}"/>
              </a:ext>
            </a:extLst>
          </p:cNvPr>
          <p:cNvPicPr>
            <a:picLocks noChangeAspect="1"/>
          </p:cNvPicPr>
          <p:nvPr/>
        </p:nvPicPr>
        <p:blipFill rotWithShape="1">
          <a:blip r:embed="rId4"/>
          <a:srcRect t="17481"/>
          <a:stretch/>
        </p:blipFill>
        <p:spPr>
          <a:xfrm>
            <a:off x="212684" y="1046166"/>
            <a:ext cx="8871158" cy="5548902"/>
          </a:xfrm>
          <a:prstGeom prst="rect">
            <a:avLst/>
          </a:prstGeom>
        </p:spPr>
      </p:pic>
      <p:sp>
        <p:nvSpPr>
          <p:cNvPr id="6" name="TextBox 5">
            <a:extLst>
              <a:ext uri="{FF2B5EF4-FFF2-40B4-BE49-F238E27FC236}">
                <a16:creationId xmlns:a16="http://schemas.microsoft.com/office/drawing/2014/main" id="{E485F3C4-9A3E-45A7-813D-50C73512BCF0}"/>
              </a:ext>
            </a:extLst>
          </p:cNvPr>
          <p:cNvSpPr txBox="1"/>
          <p:nvPr/>
        </p:nvSpPr>
        <p:spPr>
          <a:xfrm>
            <a:off x="9302415" y="3097342"/>
            <a:ext cx="3156285" cy="1446550"/>
          </a:xfrm>
          <a:prstGeom prst="rect">
            <a:avLst/>
          </a:prstGeom>
          <a:noFill/>
        </p:spPr>
        <p:txBody>
          <a:bodyPr wrap="square" rtlCol="0">
            <a:spAutoFit/>
          </a:bodyPr>
          <a:lstStyle/>
          <a:p>
            <a:r>
              <a:rPr lang="en-GB" sz="4400" b="1" dirty="0"/>
              <a:t>Bloom’s Taxonomy </a:t>
            </a:r>
          </a:p>
        </p:txBody>
      </p:sp>
    </p:spTree>
    <p:extLst>
      <p:ext uri="{BB962C8B-B14F-4D97-AF65-F5344CB8AC3E}">
        <p14:creationId xmlns:p14="http://schemas.microsoft.com/office/powerpoint/2010/main" val="10843241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2A741-E6B7-FAE9-B7B5-5B2573ABDE1D}"/>
              </a:ext>
            </a:extLst>
          </p:cNvPr>
          <p:cNvSpPr>
            <a:spLocks noGrp="1"/>
          </p:cNvSpPr>
          <p:nvPr>
            <p:ph type="title"/>
          </p:nvPr>
        </p:nvSpPr>
        <p:spPr/>
        <p:txBody>
          <a:bodyPr>
            <a:normAutofit fontScale="90000"/>
          </a:bodyPr>
          <a:lstStyle/>
          <a:p>
            <a:r>
              <a:rPr lang="en-GB" sz="4800" b="1" dirty="0"/>
              <a:t>Pitstops or ‘mini-plenaries’</a:t>
            </a:r>
            <a:br>
              <a:rPr lang="en-GB" sz="4800" b="1" dirty="0">
                <a:latin typeface="+mn-lt"/>
              </a:rPr>
            </a:br>
            <a:endParaRPr lang="en-GB" dirty="0"/>
          </a:p>
        </p:txBody>
      </p:sp>
      <p:sp>
        <p:nvSpPr>
          <p:cNvPr id="3" name="Content Placeholder 2">
            <a:extLst>
              <a:ext uri="{FF2B5EF4-FFF2-40B4-BE49-F238E27FC236}">
                <a16:creationId xmlns:a16="http://schemas.microsoft.com/office/drawing/2014/main" id="{3B5342ED-FB1E-A65F-B5C9-6A05A3E8AF54}"/>
              </a:ext>
            </a:extLst>
          </p:cNvPr>
          <p:cNvSpPr>
            <a:spLocks noGrp="1"/>
          </p:cNvSpPr>
          <p:nvPr>
            <p:ph idx="1"/>
          </p:nvPr>
        </p:nvSpPr>
        <p:spPr/>
        <p:txBody>
          <a:bodyPr>
            <a:normAutofit/>
          </a:bodyPr>
          <a:lstStyle/>
          <a:p>
            <a:pPr marL="0" indent="0">
              <a:buNone/>
            </a:pPr>
            <a:r>
              <a:rPr lang="en-GB" sz="2800" b="1" dirty="0">
                <a:cs typeface="Calibri" panose="020F0502020204030204" pitchFamily="34" charset="0"/>
              </a:rPr>
              <a:t>Why not try a </a:t>
            </a:r>
            <a:r>
              <a:rPr lang="en-GB" sz="2800" b="1" dirty="0">
                <a:solidFill>
                  <a:srgbClr val="FF0000"/>
                </a:solidFill>
                <a:cs typeface="Calibri" panose="020F0502020204030204" pitchFamily="34" charset="0"/>
              </a:rPr>
              <a:t>hinge point </a:t>
            </a:r>
            <a:r>
              <a:rPr lang="en-GB" sz="2800" b="1" dirty="0">
                <a:cs typeface="Calibri" panose="020F0502020204030204" pitchFamily="34" charset="0"/>
              </a:rPr>
              <a:t>question?</a:t>
            </a:r>
          </a:p>
          <a:p>
            <a:pPr marL="0" indent="0">
              <a:buNone/>
            </a:pPr>
            <a:r>
              <a:rPr lang="en-GB" sz="2800" b="1" dirty="0">
                <a:cs typeface="Calibri" panose="020F0502020204030204" pitchFamily="34" charset="0"/>
              </a:rPr>
              <a:t>What is a hinge question? </a:t>
            </a:r>
          </a:p>
          <a:p>
            <a:pPr marL="0" indent="0">
              <a:buNone/>
            </a:pPr>
            <a:r>
              <a:rPr lang="en-GB" sz="2800" b="1" dirty="0">
                <a:cs typeface="Calibri" panose="020F0502020204030204" pitchFamily="34" charset="0"/>
              </a:rPr>
              <a:t>A check for understanding at a ‘hinge-point’ in a lesson, so-called because of two inter-linked meanings:</a:t>
            </a:r>
          </a:p>
          <a:p>
            <a:pPr marL="0" indent="0">
              <a:buFont typeface="Arial" panose="020B0604020202020204" pitchFamily="34" charset="0"/>
              <a:buNone/>
            </a:pPr>
            <a:r>
              <a:rPr lang="en-GB" sz="2800" b="1" dirty="0">
                <a:cs typeface="Calibri" panose="020F0502020204030204" pitchFamily="34" charset="0"/>
              </a:rPr>
              <a:t>	1) It is the point where you move from one key idea/activity/point on to another.</a:t>
            </a:r>
          </a:p>
          <a:p>
            <a:pPr marL="0" indent="0">
              <a:buFont typeface="Arial" panose="020B0604020202020204" pitchFamily="34" charset="0"/>
              <a:buNone/>
            </a:pPr>
            <a:r>
              <a:rPr lang="en-GB" sz="2800" b="1" dirty="0">
                <a:cs typeface="Calibri" panose="020F0502020204030204" pitchFamily="34" charset="0"/>
              </a:rPr>
              <a:t>	2) Understanding the content before the hinge is a prerequisite for the next chunk of learning</a:t>
            </a:r>
          </a:p>
          <a:p>
            <a:pPr marL="0" indent="0">
              <a:buFont typeface="Arial" panose="020B0604020202020204" pitchFamily="34" charset="0"/>
              <a:buNone/>
            </a:pPr>
            <a:endParaRPr lang="en-GB" sz="2800" b="1" dirty="0">
              <a:cs typeface="Calibri" panose="020F0502020204030204" pitchFamily="34" charset="0"/>
            </a:endParaRPr>
          </a:p>
          <a:p>
            <a:pPr marL="0" indent="0">
              <a:buFont typeface="Arial" panose="020B0604020202020204" pitchFamily="34" charset="0"/>
              <a:buNone/>
            </a:pPr>
            <a:r>
              <a:rPr lang="en-GB" sz="2800" b="1" dirty="0">
                <a:cs typeface="Calibri" panose="020F0502020204030204" pitchFamily="34" charset="0"/>
              </a:rPr>
              <a:t>(Fletcher-Wood, 2018)</a:t>
            </a:r>
          </a:p>
          <a:p>
            <a:endParaRPr lang="en-GB" dirty="0"/>
          </a:p>
        </p:txBody>
      </p:sp>
    </p:spTree>
    <p:extLst>
      <p:ext uri="{BB962C8B-B14F-4D97-AF65-F5344CB8AC3E}">
        <p14:creationId xmlns:p14="http://schemas.microsoft.com/office/powerpoint/2010/main" val="41428210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2A741-E6B7-FAE9-B7B5-5B2573ABDE1D}"/>
              </a:ext>
            </a:extLst>
          </p:cNvPr>
          <p:cNvSpPr>
            <a:spLocks noGrp="1"/>
          </p:cNvSpPr>
          <p:nvPr>
            <p:ph type="title"/>
          </p:nvPr>
        </p:nvSpPr>
        <p:spPr/>
        <p:txBody>
          <a:bodyPr>
            <a:normAutofit fontScale="90000"/>
          </a:bodyPr>
          <a:lstStyle/>
          <a:p>
            <a:r>
              <a:rPr lang="en-GB" sz="4800" b="1" dirty="0"/>
              <a:t>Pitstops or ‘mini-plenaries’</a:t>
            </a:r>
            <a:br>
              <a:rPr lang="en-GB" sz="4800" b="1" dirty="0">
                <a:latin typeface="+mn-lt"/>
              </a:rPr>
            </a:br>
            <a:endParaRPr lang="en-GB" dirty="0"/>
          </a:p>
        </p:txBody>
      </p:sp>
      <p:sp>
        <p:nvSpPr>
          <p:cNvPr id="3" name="Content Placeholder 2">
            <a:extLst>
              <a:ext uri="{FF2B5EF4-FFF2-40B4-BE49-F238E27FC236}">
                <a16:creationId xmlns:a16="http://schemas.microsoft.com/office/drawing/2014/main" id="{3B5342ED-FB1E-A65F-B5C9-6A05A3E8AF54}"/>
              </a:ext>
            </a:extLst>
          </p:cNvPr>
          <p:cNvSpPr>
            <a:spLocks noGrp="1"/>
          </p:cNvSpPr>
          <p:nvPr>
            <p:ph idx="1"/>
          </p:nvPr>
        </p:nvSpPr>
        <p:spPr/>
        <p:txBody>
          <a:bodyPr>
            <a:normAutofit/>
          </a:bodyPr>
          <a:lstStyle/>
          <a:p>
            <a:pPr marL="0" indent="0">
              <a:buNone/>
            </a:pPr>
            <a:r>
              <a:rPr lang="en-GB" sz="2800" b="1" dirty="0">
                <a:cs typeface="Calibri" panose="020F0502020204030204" pitchFamily="34" charset="0"/>
              </a:rPr>
              <a:t>How to use </a:t>
            </a:r>
            <a:r>
              <a:rPr lang="en-GB" sz="2800" b="1" dirty="0">
                <a:solidFill>
                  <a:srgbClr val="FF0000"/>
                </a:solidFill>
                <a:cs typeface="Calibri" panose="020F0502020204030204" pitchFamily="34" charset="0"/>
              </a:rPr>
              <a:t>hinge point </a:t>
            </a:r>
            <a:r>
              <a:rPr lang="en-GB" sz="2800" b="1" dirty="0">
                <a:cs typeface="Calibri" panose="020F0502020204030204" pitchFamily="34" charset="0"/>
              </a:rPr>
              <a:t>questions: </a:t>
            </a:r>
          </a:p>
          <a:p>
            <a:r>
              <a:rPr lang="en-GB" sz="2800" b="1" dirty="0">
                <a:cs typeface="Calibri" panose="020F0502020204030204" pitchFamily="34" charset="0"/>
              </a:rPr>
              <a:t>Multiple choice questions – encourage students to demonstrate (mis)understanding</a:t>
            </a:r>
          </a:p>
          <a:p>
            <a:r>
              <a:rPr lang="en-GB" sz="2800" b="1" dirty="0">
                <a:cs typeface="Calibri" panose="020F0502020204030204" pitchFamily="34" charset="0"/>
              </a:rPr>
              <a:t>Students should be able to show the teacher within a minute, and the teacher should be able to assess within 15 seconds</a:t>
            </a:r>
          </a:p>
          <a:p>
            <a:r>
              <a:rPr lang="en-GB" sz="2800" b="1" dirty="0">
                <a:cs typeface="Calibri" panose="020F0502020204030204" pitchFamily="34" charset="0"/>
              </a:rPr>
              <a:t>Use when students move from one activity to the next (teacher can adjust delivery depending on answers)</a:t>
            </a:r>
          </a:p>
          <a:p>
            <a:pPr marL="0" indent="0">
              <a:buNone/>
            </a:pPr>
            <a:endParaRPr lang="en-GB" sz="2800" b="1" dirty="0">
              <a:cs typeface="Calibri" panose="020F0502020204030204" pitchFamily="34" charset="0"/>
            </a:endParaRPr>
          </a:p>
          <a:p>
            <a:pPr marL="0" indent="0">
              <a:buFont typeface="Arial" panose="020B0604020202020204" pitchFamily="34" charset="0"/>
              <a:buNone/>
            </a:pPr>
            <a:r>
              <a:rPr lang="en-GB" sz="2800" b="1" dirty="0">
                <a:cs typeface="Calibri" panose="020F0502020204030204" pitchFamily="34" charset="0"/>
              </a:rPr>
              <a:t>(Fletcher-Wood, 2018)</a:t>
            </a:r>
          </a:p>
          <a:p>
            <a:endParaRPr lang="en-GB" dirty="0"/>
          </a:p>
        </p:txBody>
      </p:sp>
    </p:spTree>
    <p:extLst>
      <p:ext uri="{BB962C8B-B14F-4D97-AF65-F5344CB8AC3E}">
        <p14:creationId xmlns:p14="http://schemas.microsoft.com/office/powerpoint/2010/main" val="17290458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F0AC47-286F-453D-8A26-AB2E46E8E6A0}"/>
              </a:ext>
            </a:extLst>
          </p:cNvPr>
          <p:cNvPicPr>
            <a:picLocks noChangeAspect="1"/>
          </p:cNvPicPr>
          <p:nvPr/>
        </p:nvPicPr>
        <p:blipFill rotWithShape="1">
          <a:blip r:embed="rId3"/>
          <a:srcRect t="16625" b="33498"/>
          <a:stretch/>
        </p:blipFill>
        <p:spPr>
          <a:xfrm>
            <a:off x="0" y="1140178"/>
            <a:ext cx="12192000" cy="3420533"/>
          </a:xfrm>
          <a:prstGeom prst="rect">
            <a:avLst/>
          </a:prstGeom>
        </p:spPr>
      </p:pic>
      <p:pic>
        <p:nvPicPr>
          <p:cNvPr id="3" name="Picture 2">
            <a:hlinkClick r:id="rId4"/>
            <a:extLst>
              <a:ext uri="{FF2B5EF4-FFF2-40B4-BE49-F238E27FC236}">
                <a16:creationId xmlns:a16="http://schemas.microsoft.com/office/drawing/2014/main" id="{81524BB7-B501-47F9-805D-07A6DD4ED7AC}"/>
              </a:ext>
            </a:extLst>
          </p:cNvPr>
          <p:cNvPicPr>
            <a:picLocks noChangeAspect="1"/>
          </p:cNvPicPr>
          <p:nvPr/>
        </p:nvPicPr>
        <p:blipFill>
          <a:blip r:embed="rId5"/>
          <a:stretch>
            <a:fillRect/>
          </a:stretch>
        </p:blipFill>
        <p:spPr>
          <a:xfrm>
            <a:off x="9392355" y="4700516"/>
            <a:ext cx="2046827" cy="2034612"/>
          </a:xfrm>
          <a:prstGeom prst="rect">
            <a:avLst/>
          </a:prstGeom>
        </p:spPr>
      </p:pic>
    </p:spTree>
    <p:extLst>
      <p:ext uri="{BB962C8B-B14F-4D97-AF65-F5344CB8AC3E}">
        <p14:creationId xmlns:p14="http://schemas.microsoft.com/office/powerpoint/2010/main" val="26312909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2" name="Rectangle 1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F96118C-FF4C-44CB-8FC9-477E72DFDE0B}"/>
              </a:ext>
            </a:extLst>
          </p:cNvPr>
          <p:cNvSpPr txBox="1"/>
          <p:nvPr/>
        </p:nvSpPr>
        <p:spPr>
          <a:xfrm>
            <a:off x="890338" y="640080"/>
            <a:ext cx="3734014" cy="356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8000" b="1">
                <a:latin typeface="+mj-lt"/>
                <a:ea typeface="+mj-ea"/>
                <a:cs typeface="+mj-cs"/>
              </a:rPr>
              <a:t>Who is in your class? </a:t>
            </a:r>
            <a:r>
              <a:rPr lang="en-US" sz="8000">
                <a:latin typeface="+mj-lt"/>
                <a:ea typeface="+mj-ea"/>
                <a:cs typeface="+mj-cs"/>
              </a:rPr>
              <a:t> </a:t>
            </a:r>
          </a:p>
        </p:txBody>
      </p:sp>
      <p:sp>
        <p:nvSpPr>
          <p:cNvPr id="14"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A629E7"/>
          </a:solidFill>
          <a:ln w="38100" cap="rnd">
            <a:solidFill>
              <a:srgbClr val="A629E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5DA7B35-58EC-4FA7-A82F-17D2D4F896A3}"/>
              </a:ext>
            </a:extLst>
          </p:cNvPr>
          <p:cNvPicPr>
            <a:picLocks noChangeAspect="1"/>
          </p:cNvPicPr>
          <p:nvPr/>
        </p:nvPicPr>
        <p:blipFill rotWithShape="1">
          <a:blip r:embed="rId3"/>
          <a:srcRect l="700"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387140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BFB2FD2-E712-4F1C-9877-782C1973FC4B}"/>
              </a:ext>
            </a:extLst>
          </p:cNvPr>
          <p:cNvPicPr>
            <a:picLocks noChangeAspect="1"/>
          </p:cNvPicPr>
          <p:nvPr/>
        </p:nvPicPr>
        <p:blipFill>
          <a:blip r:embed="rId3"/>
          <a:stretch>
            <a:fillRect/>
          </a:stretch>
        </p:blipFill>
        <p:spPr>
          <a:xfrm>
            <a:off x="7343775" y="168936"/>
            <a:ext cx="4454995" cy="6689064"/>
          </a:xfrm>
          <a:prstGeom prst="rect">
            <a:avLst/>
          </a:prstGeom>
        </p:spPr>
      </p:pic>
      <p:sp>
        <p:nvSpPr>
          <p:cNvPr id="3" name="TextBox 2">
            <a:extLst>
              <a:ext uri="{FF2B5EF4-FFF2-40B4-BE49-F238E27FC236}">
                <a16:creationId xmlns:a16="http://schemas.microsoft.com/office/drawing/2014/main" id="{16E24595-F015-423E-BB19-E645E0161EB8}"/>
              </a:ext>
            </a:extLst>
          </p:cNvPr>
          <p:cNvSpPr txBox="1"/>
          <p:nvPr/>
        </p:nvSpPr>
        <p:spPr>
          <a:xfrm>
            <a:off x="457013" y="1713956"/>
            <a:ext cx="9114259" cy="1107996"/>
          </a:xfrm>
          <a:prstGeom prst="rect">
            <a:avLst/>
          </a:prstGeom>
          <a:noFill/>
        </p:spPr>
        <p:txBody>
          <a:bodyPr wrap="square" rtlCol="0">
            <a:spAutoFit/>
          </a:bodyPr>
          <a:lstStyle/>
          <a:p>
            <a:r>
              <a:rPr lang="en-GB" sz="6600" b="1" dirty="0">
                <a:latin typeface="+mj-lt"/>
              </a:rPr>
              <a:t>Differentiation</a:t>
            </a:r>
            <a:r>
              <a:rPr lang="en-GB" sz="2000" dirty="0"/>
              <a:t> </a:t>
            </a:r>
          </a:p>
        </p:txBody>
      </p:sp>
      <p:sp>
        <p:nvSpPr>
          <p:cNvPr id="4" name="TextBox 3">
            <a:extLst>
              <a:ext uri="{FF2B5EF4-FFF2-40B4-BE49-F238E27FC236}">
                <a16:creationId xmlns:a16="http://schemas.microsoft.com/office/drawing/2014/main" id="{BF6ABD20-9357-40DC-B848-5714D7EAD9C5}"/>
              </a:ext>
            </a:extLst>
          </p:cNvPr>
          <p:cNvSpPr txBox="1"/>
          <p:nvPr/>
        </p:nvSpPr>
        <p:spPr>
          <a:xfrm>
            <a:off x="1049655" y="3357036"/>
            <a:ext cx="6419850" cy="1200329"/>
          </a:xfrm>
          <a:prstGeom prst="rect">
            <a:avLst/>
          </a:prstGeom>
          <a:noFill/>
        </p:spPr>
        <p:txBody>
          <a:bodyPr wrap="square" rtlCol="0">
            <a:spAutoFit/>
          </a:bodyPr>
          <a:lstStyle/>
          <a:p>
            <a:r>
              <a:rPr lang="en-GB" sz="7200" dirty="0"/>
              <a:t>One size fits all? </a:t>
            </a:r>
          </a:p>
        </p:txBody>
      </p:sp>
    </p:spTree>
    <p:extLst>
      <p:ext uri="{BB962C8B-B14F-4D97-AF65-F5344CB8AC3E}">
        <p14:creationId xmlns:p14="http://schemas.microsoft.com/office/powerpoint/2010/main" val="33789774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33" name="Rectangle 103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084" y="2532888"/>
            <a:ext cx="3291840" cy="18288"/>
          </a:xfrm>
          <a:custGeom>
            <a:avLst/>
            <a:gdLst>
              <a:gd name="connsiteX0" fmla="*/ 0 w 3291840"/>
              <a:gd name="connsiteY0" fmla="*/ 0 h 18288"/>
              <a:gd name="connsiteX1" fmla="*/ 625450 w 3291840"/>
              <a:gd name="connsiteY1" fmla="*/ 0 h 18288"/>
              <a:gd name="connsiteX2" fmla="*/ 1283818 w 3291840"/>
              <a:gd name="connsiteY2" fmla="*/ 0 h 18288"/>
              <a:gd name="connsiteX3" fmla="*/ 1975104 w 3291840"/>
              <a:gd name="connsiteY3" fmla="*/ 0 h 18288"/>
              <a:gd name="connsiteX4" fmla="*/ 2666390 w 3291840"/>
              <a:gd name="connsiteY4" fmla="*/ 0 h 18288"/>
              <a:gd name="connsiteX5" fmla="*/ 3291840 w 3291840"/>
              <a:gd name="connsiteY5" fmla="*/ 0 h 18288"/>
              <a:gd name="connsiteX6" fmla="*/ 3291840 w 3291840"/>
              <a:gd name="connsiteY6" fmla="*/ 18288 h 18288"/>
              <a:gd name="connsiteX7" fmla="*/ 2567635 w 3291840"/>
              <a:gd name="connsiteY7" fmla="*/ 18288 h 18288"/>
              <a:gd name="connsiteX8" fmla="*/ 1843430 w 3291840"/>
              <a:gd name="connsiteY8" fmla="*/ 18288 h 18288"/>
              <a:gd name="connsiteX9" fmla="*/ 1185062 w 3291840"/>
              <a:gd name="connsiteY9" fmla="*/ 18288 h 18288"/>
              <a:gd name="connsiteX10" fmla="*/ 0 w 3291840"/>
              <a:gd name="connsiteY10" fmla="*/ 18288 h 18288"/>
              <a:gd name="connsiteX11" fmla="*/ 0 w 3291840"/>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840" h="18288" fill="none" extrusionOk="0">
                <a:moveTo>
                  <a:pt x="0" y="0"/>
                </a:moveTo>
                <a:cubicBezTo>
                  <a:pt x="173613" y="5552"/>
                  <a:pt x="489242" y="1770"/>
                  <a:pt x="625450" y="0"/>
                </a:cubicBezTo>
                <a:cubicBezTo>
                  <a:pt x="761658" y="-1770"/>
                  <a:pt x="1015131" y="32079"/>
                  <a:pt x="1283818" y="0"/>
                </a:cubicBezTo>
                <a:cubicBezTo>
                  <a:pt x="1552505" y="-32079"/>
                  <a:pt x="1752773" y="10771"/>
                  <a:pt x="1975104" y="0"/>
                </a:cubicBezTo>
                <a:cubicBezTo>
                  <a:pt x="2197435" y="-10771"/>
                  <a:pt x="2433070" y="21341"/>
                  <a:pt x="2666390" y="0"/>
                </a:cubicBezTo>
                <a:cubicBezTo>
                  <a:pt x="2899710" y="-21341"/>
                  <a:pt x="3028437" y="16612"/>
                  <a:pt x="3291840" y="0"/>
                </a:cubicBezTo>
                <a:cubicBezTo>
                  <a:pt x="3291131" y="8157"/>
                  <a:pt x="3291427" y="12125"/>
                  <a:pt x="3291840" y="18288"/>
                </a:cubicBezTo>
                <a:cubicBezTo>
                  <a:pt x="3043276" y="37868"/>
                  <a:pt x="2921041" y="-12908"/>
                  <a:pt x="2567635" y="18288"/>
                </a:cubicBezTo>
                <a:cubicBezTo>
                  <a:pt x="2214230" y="49484"/>
                  <a:pt x="2189623" y="-13019"/>
                  <a:pt x="1843430" y="18288"/>
                </a:cubicBezTo>
                <a:cubicBezTo>
                  <a:pt x="1497237" y="49595"/>
                  <a:pt x="1492584" y="29180"/>
                  <a:pt x="1185062" y="18288"/>
                </a:cubicBezTo>
                <a:cubicBezTo>
                  <a:pt x="877540" y="7396"/>
                  <a:pt x="313238" y="46443"/>
                  <a:pt x="0" y="18288"/>
                </a:cubicBezTo>
                <a:cubicBezTo>
                  <a:pt x="-46" y="12483"/>
                  <a:pt x="-203" y="6491"/>
                  <a:pt x="0" y="0"/>
                </a:cubicBezTo>
                <a:close/>
              </a:path>
              <a:path w="3291840" h="18288" stroke="0" extrusionOk="0">
                <a:moveTo>
                  <a:pt x="0" y="0"/>
                </a:moveTo>
                <a:cubicBezTo>
                  <a:pt x="281971" y="23935"/>
                  <a:pt x="485873" y="-14021"/>
                  <a:pt x="625450" y="0"/>
                </a:cubicBezTo>
                <a:cubicBezTo>
                  <a:pt x="765027" y="14021"/>
                  <a:pt x="1048900" y="27914"/>
                  <a:pt x="1185062" y="0"/>
                </a:cubicBezTo>
                <a:cubicBezTo>
                  <a:pt x="1321224" y="-27914"/>
                  <a:pt x="1648252" y="-3988"/>
                  <a:pt x="1909267" y="0"/>
                </a:cubicBezTo>
                <a:cubicBezTo>
                  <a:pt x="2170282" y="3988"/>
                  <a:pt x="2301957" y="25891"/>
                  <a:pt x="2534717" y="0"/>
                </a:cubicBezTo>
                <a:cubicBezTo>
                  <a:pt x="2767477" y="-25891"/>
                  <a:pt x="3078800" y="21500"/>
                  <a:pt x="3291840" y="0"/>
                </a:cubicBezTo>
                <a:cubicBezTo>
                  <a:pt x="3291576" y="4493"/>
                  <a:pt x="3292224" y="9472"/>
                  <a:pt x="3291840" y="18288"/>
                </a:cubicBezTo>
                <a:cubicBezTo>
                  <a:pt x="3120474" y="15714"/>
                  <a:pt x="2816568" y="4633"/>
                  <a:pt x="2633472" y="18288"/>
                </a:cubicBezTo>
                <a:cubicBezTo>
                  <a:pt x="2450376" y="31943"/>
                  <a:pt x="2160769" y="37350"/>
                  <a:pt x="1909267" y="18288"/>
                </a:cubicBezTo>
                <a:cubicBezTo>
                  <a:pt x="1657765" y="-774"/>
                  <a:pt x="1623992" y="9648"/>
                  <a:pt x="1349654" y="18288"/>
                </a:cubicBezTo>
                <a:cubicBezTo>
                  <a:pt x="1075316" y="26928"/>
                  <a:pt x="833426" y="34181"/>
                  <a:pt x="691286" y="18288"/>
                </a:cubicBezTo>
                <a:cubicBezTo>
                  <a:pt x="549146" y="2395"/>
                  <a:pt x="342011" y="24201"/>
                  <a:pt x="0" y="18288"/>
                </a:cubicBezTo>
                <a:cubicBezTo>
                  <a:pt x="843" y="9577"/>
                  <a:pt x="371" y="6900"/>
                  <a:pt x="0" y="0"/>
                </a:cubicBezTo>
                <a:close/>
              </a:path>
            </a:pathLst>
          </a:custGeom>
          <a:solidFill>
            <a:srgbClr val="A629E7"/>
          </a:solidFill>
          <a:ln w="38100" cap="rnd">
            <a:solidFill>
              <a:srgbClr val="A629E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4135CF3-087D-46D6-A9E5-169F8D8B18AB}"/>
              </a:ext>
            </a:extLst>
          </p:cNvPr>
          <p:cNvSpPr txBox="1">
            <a:spLocks/>
          </p:cNvSpPr>
          <p:nvPr/>
        </p:nvSpPr>
        <p:spPr>
          <a:xfrm>
            <a:off x="630936" y="2807208"/>
            <a:ext cx="3429000" cy="3410712"/>
          </a:xfrm>
          <a:prstGeom prst="rect">
            <a:avLst/>
          </a:prstGeom>
        </p:spPr>
        <p:txBody>
          <a:bodyPr vert="horz" lIns="91440" tIns="45720" rIns="91440" bIns="45720" rtlCol="0" anchor="t">
            <a:normAutofit/>
          </a:bodyPr>
          <a:lst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a:lstStyle>
          <a:p>
            <a:pPr marL="457200" indent="-228600">
              <a:buFont typeface="Arial" panose="020B0604020202020204" pitchFamily="34" charset="0"/>
              <a:buChar char="•"/>
              <a:defRPr/>
            </a:pPr>
            <a:r>
              <a:rPr lang="en-US" sz="2200" b="1" dirty="0"/>
              <a:t>Differentiation will be obvious in every lesson</a:t>
            </a:r>
          </a:p>
          <a:p>
            <a:pPr marL="457200" indent="-228600">
              <a:buFont typeface="Arial" panose="020B0604020202020204" pitchFamily="34" charset="0"/>
              <a:buChar char="•"/>
              <a:defRPr/>
            </a:pPr>
            <a:r>
              <a:rPr lang="en-US" sz="2200" b="1" dirty="0"/>
              <a:t>You need some, most, all learning objectives</a:t>
            </a:r>
          </a:p>
          <a:p>
            <a:pPr marL="457200" indent="-228600">
              <a:buFont typeface="Arial" panose="020B0604020202020204" pitchFamily="34" charset="0"/>
              <a:buChar char="•"/>
              <a:defRPr/>
            </a:pPr>
            <a:r>
              <a:rPr lang="en-US" sz="2200" b="1" dirty="0"/>
              <a:t>Pupils should all be doing different tasks matched to their ability (at times 30+ pupils)</a:t>
            </a:r>
          </a:p>
          <a:p>
            <a:pPr marL="457200" indent="-228600">
              <a:buFont typeface="Arial" panose="020B0604020202020204" pitchFamily="34" charset="0"/>
              <a:buChar char="•"/>
              <a:defRPr/>
            </a:pPr>
            <a:r>
              <a:rPr lang="en-US" sz="2200" b="1" dirty="0"/>
              <a:t>Differentiation means giving every pupil work they can do</a:t>
            </a:r>
          </a:p>
          <a:p>
            <a:pPr marL="457200" indent="-228600">
              <a:buFont typeface="Arial" panose="020B0604020202020204" pitchFamily="34" charset="0"/>
              <a:buChar char="•"/>
              <a:defRPr/>
            </a:pPr>
            <a:endParaRPr lang="en-US" sz="2200" dirty="0"/>
          </a:p>
          <a:p>
            <a:pPr marL="457200" indent="-228600">
              <a:buFont typeface="Arial" panose="020B0604020202020204" pitchFamily="34" charset="0"/>
              <a:buChar char="•"/>
              <a:defRPr/>
            </a:pPr>
            <a:endParaRPr lang="en-US" sz="2200" dirty="0"/>
          </a:p>
          <a:p>
            <a:pPr marL="457200" indent="-228600">
              <a:buFont typeface="Arial" panose="020B0604020202020204" pitchFamily="34" charset="0"/>
              <a:buChar char="•"/>
              <a:defRPr/>
            </a:pPr>
            <a:endParaRPr lang="en-US" sz="2200" dirty="0"/>
          </a:p>
        </p:txBody>
      </p:sp>
      <mc:AlternateContent xmlns:mc="http://schemas.openxmlformats.org/markup-compatibility/2006" xmlns:p14="http://schemas.microsoft.com/office/powerpoint/2010/main">
        <mc:Choice Requires="p14">
          <p:contentPart p14:bwMode="auto" r:id="rId3">
            <p14:nvContentPartPr>
              <p14:cNvPr id="1037" name="Ink 103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1037" name="Ink 103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5737403" y="1956150"/>
                <a:ext cx="36000" cy="32709"/>
              </a:xfrm>
              <a:prstGeom prst="rect">
                <a:avLst/>
              </a:prstGeom>
            </p:spPr>
          </p:pic>
        </mc:Fallback>
      </mc:AlternateContent>
      <p:pic>
        <p:nvPicPr>
          <p:cNvPr id="1026" name="Picture 2" descr="See the source image">
            <a:extLst>
              <a:ext uri="{FF2B5EF4-FFF2-40B4-BE49-F238E27FC236}">
                <a16:creationId xmlns:a16="http://schemas.microsoft.com/office/drawing/2014/main" id="{282288E5-20CC-48A5-99D4-2039F1DC2F35}"/>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654296" y="1164069"/>
            <a:ext cx="6903720" cy="45298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301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C900F2F-046B-41C2-8C1C-0E158812B810}"/>
              </a:ext>
            </a:extLst>
          </p:cNvPr>
          <p:cNvPicPr>
            <a:picLocks noChangeAspect="1"/>
          </p:cNvPicPr>
          <p:nvPr/>
        </p:nvPicPr>
        <p:blipFill rotWithShape="1">
          <a:blip r:embed="rId3"/>
          <a:srcRect l="5520" r="5525" b="4461"/>
          <a:stretch/>
        </p:blipFill>
        <p:spPr>
          <a:xfrm>
            <a:off x="4358989" y="364595"/>
            <a:ext cx="6384087" cy="6485020"/>
          </a:xfrm>
          <a:prstGeom prst="rect">
            <a:avLst/>
          </a:prstGeom>
        </p:spPr>
      </p:pic>
      <p:sp>
        <p:nvSpPr>
          <p:cNvPr id="3" name="TextBox 2">
            <a:extLst>
              <a:ext uri="{FF2B5EF4-FFF2-40B4-BE49-F238E27FC236}">
                <a16:creationId xmlns:a16="http://schemas.microsoft.com/office/drawing/2014/main" id="{420308F6-EF66-4F0C-AC04-A24FD1105D55}"/>
              </a:ext>
            </a:extLst>
          </p:cNvPr>
          <p:cNvSpPr txBox="1"/>
          <p:nvPr/>
        </p:nvSpPr>
        <p:spPr>
          <a:xfrm>
            <a:off x="8614610" y="6124073"/>
            <a:ext cx="3224463" cy="369332"/>
          </a:xfrm>
          <a:prstGeom prst="rect">
            <a:avLst/>
          </a:prstGeom>
          <a:noFill/>
        </p:spPr>
        <p:txBody>
          <a:bodyPr wrap="square" rtlCol="0">
            <a:spAutoFit/>
          </a:bodyPr>
          <a:lstStyle/>
          <a:p>
            <a:r>
              <a:rPr lang="en-GB" dirty="0"/>
              <a:t>Allison and </a:t>
            </a:r>
            <a:r>
              <a:rPr lang="en-GB" dirty="0" err="1"/>
              <a:t>Tharby</a:t>
            </a:r>
            <a:r>
              <a:rPr lang="en-GB" dirty="0"/>
              <a:t> (2015)</a:t>
            </a:r>
          </a:p>
        </p:txBody>
      </p:sp>
      <p:pic>
        <p:nvPicPr>
          <p:cNvPr id="4" name="Picture 3">
            <a:extLst>
              <a:ext uri="{FF2B5EF4-FFF2-40B4-BE49-F238E27FC236}">
                <a16:creationId xmlns:a16="http://schemas.microsoft.com/office/drawing/2014/main" id="{F7FEEC7A-FFB8-4564-8653-04343C77E3B4}"/>
              </a:ext>
            </a:extLst>
          </p:cNvPr>
          <p:cNvPicPr>
            <a:picLocks noChangeAspect="1"/>
          </p:cNvPicPr>
          <p:nvPr/>
        </p:nvPicPr>
        <p:blipFill>
          <a:blip r:embed="rId4"/>
          <a:stretch>
            <a:fillRect/>
          </a:stretch>
        </p:blipFill>
        <p:spPr>
          <a:xfrm>
            <a:off x="535547" y="1192140"/>
            <a:ext cx="3534177" cy="5301266"/>
          </a:xfrm>
          <a:prstGeom prst="rect">
            <a:avLst/>
          </a:prstGeom>
        </p:spPr>
      </p:pic>
    </p:spTree>
    <p:extLst>
      <p:ext uri="{BB962C8B-B14F-4D97-AF65-F5344CB8AC3E}">
        <p14:creationId xmlns:p14="http://schemas.microsoft.com/office/powerpoint/2010/main" val="39696278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75A815-2C3C-4CD6-A68C-1774E016EFC4}"/>
              </a:ext>
            </a:extLst>
          </p:cNvPr>
          <p:cNvSpPr txBox="1"/>
          <p:nvPr/>
        </p:nvSpPr>
        <p:spPr>
          <a:xfrm>
            <a:off x="782053" y="697832"/>
            <a:ext cx="10816389" cy="4955203"/>
          </a:xfrm>
          <a:prstGeom prst="rect">
            <a:avLst/>
          </a:prstGeom>
          <a:noFill/>
        </p:spPr>
        <p:txBody>
          <a:bodyPr wrap="square" rtlCol="0">
            <a:spAutoFit/>
          </a:bodyPr>
          <a:lstStyle/>
          <a:p>
            <a:r>
              <a:rPr lang="en-GB" sz="4000" b="1" dirty="0"/>
              <a:t>‘…our job, then, is to respond to and support students during lessons and over weeks, months and years, so that they all strive to reach, or in some cases surpass, this common goal.  In doing so, </a:t>
            </a:r>
            <a:r>
              <a:rPr lang="en-GB" sz="4000" b="1" dirty="0">
                <a:solidFill>
                  <a:srgbClr val="FF0000"/>
                </a:solidFill>
              </a:rPr>
              <a:t>differentiation</a:t>
            </a:r>
            <a:r>
              <a:rPr lang="en-GB" sz="4000" b="1" dirty="0"/>
              <a:t> will lie in the skilfulness of our response to the anticipated and unanticipated difficulties that our students will encounter along the way.  This can only work effectively if we </a:t>
            </a:r>
            <a:r>
              <a:rPr lang="en-GB" sz="4000" b="1" dirty="0">
                <a:solidFill>
                  <a:srgbClr val="FF0000"/>
                </a:solidFill>
              </a:rPr>
              <a:t>understand the individual students </a:t>
            </a:r>
            <a:r>
              <a:rPr lang="en-GB" sz="4000" b="1" dirty="0"/>
              <a:t>we are teaching, we have a </a:t>
            </a:r>
            <a:r>
              <a:rPr lang="en-GB" sz="4000" b="1" dirty="0">
                <a:solidFill>
                  <a:srgbClr val="FF0000"/>
                </a:solidFill>
              </a:rPr>
              <a:t>deep knowledge of subject content </a:t>
            </a:r>
            <a:r>
              <a:rPr lang="en-GB" sz="4000" b="1" dirty="0"/>
              <a:t>and we </a:t>
            </a:r>
            <a:r>
              <a:rPr lang="en-GB" sz="4000" b="1" dirty="0">
                <a:solidFill>
                  <a:srgbClr val="FF0000"/>
                </a:solidFill>
              </a:rPr>
              <a:t>know which parts of our subject students tend to find difficult</a:t>
            </a:r>
            <a:r>
              <a:rPr lang="en-GB" sz="4000" b="1" dirty="0"/>
              <a:t>’</a:t>
            </a:r>
          </a:p>
          <a:p>
            <a:endParaRPr lang="en-GB" dirty="0"/>
          </a:p>
          <a:p>
            <a:pPr algn="r"/>
            <a:r>
              <a:rPr lang="en-GB" dirty="0"/>
              <a:t>Allison and </a:t>
            </a:r>
            <a:r>
              <a:rPr lang="en-GB" dirty="0" err="1"/>
              <a:t>Tharby</a:t>
            </a:r>
            <a:r>
              <a:rPr lang="en-GB" dirty="0"/>
              <a:t> (2015: 18) </a:t>
            </a:r>
          </a:p>
        </p:txBody>
      </p:sp>
    </p:spTree>
    <p:extLst>
      <p:ext uri="{BB962C8B-B14F-4D97-AF65-F5344CB8AC3E}">
        <p14:creationId xmlns:p14="http://schemas.microsoft.com/office/powerpoint/2010/main" val="12694648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4" name="Rectangle 13">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4D2119C-8BED-4BD9-B45F-0F7D3FA8F866}"/>
              </a:ext>
            </a:extLst>
          </p:cNvPr>
          <p:cNvSpPr txBox="1"/>
          <p:nvPr/>
        </p:nvSpPr>
        <p:spPr>
          <a:xfrm>
            <a:off x="7034585" y="703293"/>
            <a:ext cx="4584921" cy="19498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700" b="1">
                <a:latin typeface="+mj-lt"/>
                <a:ea typeface="+mj-ea"/>
                <a:cs typeface="+mj-cs"/>
              </a:rPr>
              <a:t>Types of differentiation </a:t>
            </a:r>
            <a:endParaRPr lang="en-US" sz="4700">
              <a:latin typeface="+mj-lt"/>
              <a:ea typeface="+mj-ea"/>
              <a:cs typeface="+mj-cs"/>
            </a:endParaRPr>
          </a:p>
        </p:txBody>
      </p:sp>
      <p:pic>
        <p:nvPicPr>
          <p:cNvPr id="7" name="Picture 6">
            <a:extLst>
              <a:ext uri="{FF2B5EF4-FFF2-40B4-BE49-F238E27FC236}">
                <a16:creationId xmlns:a16="http://schemas.microsoft.com/office/drawing/2014/main" id="{43AF37A2-00CC-466C-8063-2E0C22A222A8}"/>
              </a:ext>
            </a:extLst>
          </p:cNvPr>
          <p:cNvPicPr>
            <a:picLocks noChangeAspect="1"/>
          </p:cNvPicPr>
          <p:nvPr/>
        </p:nvPicPr>
        <p:blipFill rotWithShape="1">
          <a:blip r:embed="rId3"/>
          <a:srcRect l="18341" r="5141" b="-1"/>
          <a:stretch/>
        </p:blipFill>
        <p:spPr>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p:spPr>
      </p:pic>
      <p:sp>
        <p:nvSpPr>
          <p:cNvPr id="16" name="Rectangle 6">
            <a:extLst>
              <a:ext uri="{FF2B5EF4-FFF2-40B4-BE49-F238E27FC236}">
                <a16:creationId xmlns:a16="http://schemas.microsoft.com/office/drawing/2014/main" id="{3EB27620-B0B1-4232-A055-99D347606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3815" y="289514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A629E7"/>
          </a:solidFill>
          <a:ln w="38100" cap="rnd">
            <a:solidFill>
              <a:srgbClr val="A629E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a:extLst>
              <a:ext uri="{FF2B5EF4-FFF2-40B4-BE49-F238E27FC236}">
                <a16:creationId xmlns:a16="http://schemas.microsoft.com/office/drawing/2014/main" id="{7831377D-ED21-460E-AE95-0C4EFE6A0848}"/>
              </a:ext>
            </a:extLst>
          </p:cNvPr>
          <p:cNvSpPr txBox="1">
            <a:spLocks/>
          </p:cNvSpPr>
          <p:nvPr/>
        </p:nvSpPr>
        <p:spPr>
          <a:xfrm>
            <a:off x="7034585" y="3164618"/>
            <a:ext cx="4584921" cy="3021497"/>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altLang="en-US" sz="2400"/>
              <a:t>Task</a:t>
            </a:r>
          </a:p>
          <a:p>
            <a:pPr>
              <a:lnSpc>
                <a:spcPct val="100000"/>
              </a:lnSpc>
            </a:pPr>
            <a:r>
              <a:rPr lang="en-US" altLang="en-US" sz="2400"/>
              <a:t>Support</a:t>
            </a:r>
          </a:p>
          <a:p>
            <a:pPr>
              <a:lnSpc>
                <a:spcPct val="100000"/>
              </a:lnSpc>
            </a:pPr>
            <a:r>
              <a:rPr lang="en-US" altLang="en-US" sz="2400"/>
              <a:t>Outcome</a:t>
            </a:r>
          </a:p>
          <a:p>
            <a:pPr>
              <a:lnSpc>
                <a:spcPct val="100000"/>
              </a:lnSpc>
            </a:pPr>
            <a:r>
              <a:rPr lang="en-US" altLang="en-US" sz="2400"/>
              <a:t>Support resources (scaffolding)</a:t>
            </a:r>
          </a:p>
          <a:p>
            <a:pPr>
              <a:lnSpc>
                <a:spcPct val="100000"/>
              </a:lnSpc>
            </a:pPr>
            <a:r>
              <a:rPr lang="en-US" altLang="en-US" sz="2400"/>
              <a:t>Pace</a:t>
            </a:r>
          </a:p>
          <a:p>
            <a:pPr>
              <a:lnSpc>
                <a:spcPct val="100000"/>
              </a:lnSpc>
            </a:pPr>
            <a:r>
              <a:rPr lang="en-US" altLang="en-US" sz="2400"/>
              <a:t>Independence level</a:t>
            </a:r>
          </a:p>
        </p:txBody>
      </p:sp>
    </p:spTree>
    <p:extLst>
      <p:ext uri="{BB962C8B-B14F-4D97-AF65-F5344CB8AC3E}">
        <p14:creationId xmlns:p14="http://schemas.microsoft.com/office/powerpoint/2010/main" val="3865567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
                                            <p:txEl>
                                              <p:pRg st="1" end="1"/>
                                            </p:txEl>
                                          </p:spTgt>
                                        </p:tgtEl>
                                        <p:attrNameLst>
                                          <p:attrName>style.visibility</p:attrName>
                                        </p:attrNameLst>
                                      </p:cBhvr>
                                      <p:to>
                                        <p:strVal val="visible"/>
                                      </p:to>
                                    </p:set>
                                    <p:animEffect transition="in" filter="fade">
                                      <p:cBhvr>
                                        <p:cTn id="10" dur="500"/>
                                        <p:tgtEl>
                                          <p:spTgt spid="6">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Effect transition="in" filter="fade">
                                      <p:cBhvr>
                                        <p:cTn id="13" dur="500"/>
                                        <p:tgtEl>
                                          <p:spTgt spid="6">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6">
                                            <p:txEl>
                                              <p:pRg st="3" end="3"/>
                                            </p:txEl>
                                          </p:spTgt>
                                        </p:tgtEl>
                                        <p:attrNameLst>
                                          <p:attrName>style.visibility</p:attrName>
                                        </p:attrNameLst>
                                      </p:cBhvr>
                                      <p:to>
                                        <p:strVal val="visible"/>
                                      </p:to>
                                    </p:set>
                                    <p:animEffect transition="in" filter="fade">
                                      <p:cBhvr>
                                        <p:cTn id="16" dur="500"/>
                                        <p:tgtEl>
                                          <p:spTgt spid="6">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Effect transition="in" filter="fade">
                                      <p:cBhvr>
                                        <p:cTn id="19" dur="500"/>
                                        <p:tgtEl>
                                          <p:spTgt spid="6">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6">
                                            <p:txEl>
                                              <p:pRg st="5" end="5"/>
                                            </p:txEl>
                                          </p:spTgt>
                                        </p:tgtEl>
                                        <p:attrNameLst>
                                          <p:attrName>style.visibility</p:attrName>
                                        </p:attrNameLst>
                                      </p:cBhvr>
                                      <p:to>
                                        <p:strVal val="visible"/>
                                      </p:to>
                                    </p:set>
                                    <p:animEffect transition="in" filter="fade">
                                      <p:cBhvr>
                                        <p:cTn id="2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7" name="Rectangle 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AE44EF-006D-35D6-9257-B398D879C4BB}"/>
              </a:ext>
            </a:extLst>
          </p:cNvPr>
          <p:cNvSpPr>
            <a:spLocks noGrp="1"/>
          </p:cNvSpPr>
          <p:nvPr>
            <p:ph type="ctrTitle"/>
          </p:nvPr>
        </p:nvSpPr>
        <p:spPr>
          <a:xfrm>
            <a:off x="640080" y="325369"/>
            <a:ext cx="4368602" cy="1956841"/>
          </a:xfrm>
        </p:spPr>
        <p:txBody>
          <a:bodyPr vert="horz" lIns="91440" tIns="45720" rIns="91440" bIns="45720" rtlCol="0" anchor="b">
            <a:normAutofit/>
          </a:bodyPr>
          <a:lstStyle/>
          <a:p>
            <a:pPr>
              <a:lnSpc>
                <a:spcPct val="90000"/>
              </a:lnSpc>
            </a:pPr>
            <a:r>
              <a:rPr lang="en-US" sz="2600" b="1" dirty="0"/>
              <a:t>Scenario 1…</a:t>
            </a:r>
            <a:br>
              <a:rPr lang="en-US" sz="2600" b="1" dirty="0"/>
            </a:br>
            <a:br>
              <a:rPr lang="en-US" sz="2600" b="1" dirty="0">
                <a:effectLst/>
              </a:rPr>
            </a:br>
            <a:endParaRPr lang="en-US" sz="2600" dirty="0"/>
          </a:p>
        </p:txBody>
      </p:sp>
      <p:sp>
        <p:nvSpPr>
          <p:cNvPr id="29"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A629E7"/>
          </a:solidFill>
          <a:ln w="38100" cap="rnd">
            <a:solidFill>
              <a:srgbClr val="A629E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9ABA6CF-28DD-130D-CEEC-E42A8789FAB2}"/>
              </a:ext>
            </a:extLst>
          </p:cNvPr>
          <p:cNvSpPr txBox="1"/>
          <p:nvPr/>
        </p:nvSpPr>
        <p:spPr>
          <a:xfrm>
            <a:off x="640080" y="2872899"/>
            <a:ext cx="4243589" cy="3320668"/>
          </a:xfrm>
          <a:prstGeom prst="rect">
            <a:avLst/>
          </a:prstGeom>
        </p:spPr>
        <p:txBody>
          <a:bodyPr vert="horz" lIns="91440" tIns="45720" rIns="91440" bIns="45720" rtlCol="0">
            <a:normAutofit lnSpcReduction="10000"/>
          </a:bodyPr>
          <a:lstStyle/>
          <a:p>
            <a:pPr marL="114300">
              <a:spcAft>
                <a:spcPts val="600"/>
              </a:spcAft>
            </a:pPr>
            <a:r>
              <a:rPr lang="en-US" sz="3600" dirty="0"/>
              <a:t>You are teaching a class to draw from observation of a shell. Your focus is on the texture. You have a learner in the class with a severe visual impairment. How do you differentiate?</a:t>
            </a:r>
          </a:p>
        </p:txBody>
      </p:sp>
      <p:pic>
        <p:nvPicPr>
          <p:cNvPr id="4" name="Picture 3" descr="A blue abstract watercolor pattern on a white background">
            <a:extLst>
              <a:ext uri="{FF2B5EF4-FFF2-40B4-BE49-F238E27FC236}">
                <a16:creationId xmlns:a16="http://schemas.microsoft.com/office/drawing/2014/main" id="{94AEA76D-606B-99DE-1DC6-CADED2E0A307}"/>
              </a:ext>
            </a:extLst>
          </p:cNvPr>
          <p:cNvPicPr>
            <a:picLocks noChangeAspect="1"/>
          </p:cNvPicPr>
          <p:nvPr/>
        </p:nvPicPr>
        <p:blipFill rotWithShape="1">
          <a:blip r:embed="rId2"/>
          <a:srcRect l="11559" r="2148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143767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7" name="Rectangle 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AE44EF-006D-35D6-9257-B398D879C4BB}"/>
              </a:ext>
            </a:extLst>
          </p:cNvPr>
          <p:cNvSpPr>
            <a:spLocks noGrp="1"/>
          </p:cNvSpPr>
          <p:nvPr>
            <p:ph type="ctrTitle"/>
          </p:nvPr>
        </p:nvSpPr>
        <p:spPr>
          <a:xfrm>
            <a:off x="640080" y="325369"/>
            <a:ext cx="4368602" cy="1956841"/>
          </a:xfrm>
        </p:spPr>
        <p:txBody>
          <a:bodyPr vert="horz" lIns="91440" tIns="45720" rIns="91440" bIns="45720" rtlCol="0" anchor="b">
            <a:normAutofit/>
          </a:bodyPr>
          <a:lstStyle/>
          <a:p>
            <a:pPr>
              <a:lnSpc>
                <a:spcPct val="90000"/>
              </a:lnSpc>
            </a:pPr>
            <a:r>
              <a:rPr lang="en-US" sz="2600" b="1" dirty="0"/>
              <a:t>Scenario 3…</a:t>
            </a:r>
            <a:br>
              <a:rPr lang="en-US" sz="2600" b="1" dirty="0"/>
            </a:br>
            <a:br>
              <a:rPr lang="en-US" sz="2600" b="1" dirty="0">
                <a:effectLst/>
              </a:rPr>
            </a:br>
            <a:endParaRPr lang="en-US" sz="2600" dirty="0"/>
          </a:p>
        </p:txBody>
      </p:sp>
      <p:sp>
        <p:nvSpPr>
          <p:cNvPr id="29"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A629E7"/>
          </a:solidFill>
          <a:ln w="38100" cap="rnd">
            <a:solidFill>
              <a:srgbClr val="A629E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9ABA6CF-28DD-130D-CEEC-E42A8789FAB2}"/>
              </a:ext>
            </a:extLst>
          </p:cNvPr>
          <p:cNvSpPr txBox="1"/>
          <p:nvPr/>
        </p:nvSpPr>
        <p:spPr>
          <a:xfrm>
            <a:off x="640080" y="2872899"/>
            <a:ext cx="4243589" cy="3320668"/>
          </a:xfrm>
          <a:prstGeom prst="rect">
            <a:avLst/>
          </a:prstGeom>
        </p:spPr>
        <p:txBody>
          <a:bodyPr vert="horz" lIns="91440" tIns="45720" rIns="91440" bIns="45720" rtlCol="0">
            <a:normAutofit lnSpcReduction="10000"/>
          </a:bodyPr>
          <a:lstStyle/>
          <a:p>
            <a:pPr marL="114300">
              <a:spcAft>
                <a:spcPts val="600"/>
              </a:spcAft>
            </a:pPr>
            <a:r>
              <a:rPr lang="en-US" sz="3600" dirty="0"/>
              <a:t>You are introducing repeat pattern design using an iPad. You are aware that one learner in your class has very limited access to technology and does not know the basics of using one. What do you do?</a:t>
            </a:r>
          </a:p>
        </p:txBody>
      </p:sp>
      <p:pic>
        <p:nvPicPr>
          <p:cNvPr id="4" name="Picture 3" descr="A blue abstract watercolor pattern on a white background">
            <a:extLst>
              <a:ext uri="{FF2B5EF4-FFF2-40B4-BE49-F238E27FC236}">
                <a16:creationId xmlns:a16="http://schemas.microsoft.com/office/drawing/2014/main" id="{94AEA76D-606B-99DE-1DC6-CADED2E0A307}"/>
              </a:ext>
            </a:extLst>
          </p:cNvPr>
          <p:cNvPicPr>
            <a:picLocks noChangeAspect="1"/>
          </p:cNvPicPr>
          <p:nvPr/>
        </p:nvPicPr>
        <p:blipFill rotWithShape="1">
          <a:blip r:embed="rId2"/>
          <a:srcRect l="11559" r="2148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965386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7" name="Rectangle 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AE44EF-006D-35D6-9257-B398D879C4BB}"/>
              </a:ext>
            </a:extLst>
          </p:cNvPr>
          <p:cNvSpPr>
            <a:spLocks noGrp="1"/>
          </p:cNvSpPr>
          <p:nvPr>
            <p:ph type="ctrTitle"/>
          </p:nvPr>
        </p:nvSpPr>
        <p:spPr>
          <a:xfrm>
            <a:off x="640080" y="325369"/>
            <a:ext cx="4368602" cy="1956841"/>
          </a:xfrm>
        </p:spPr>
        <p:txBody>
          <a:bodyPr vert="horz" lIns="91440" tIns="45720" rIns="91440" bIns="45720" rtlCol="0" anchor="b">
            <a:normAutofit/>
          </a:bodyPr>
          <a:lstStyle/>
          <a:p>
            <a:pPr>
              <a:lnSpc>
                <a:spcPct val="90000"/>
              </a:lnSpc>
            </a:pPr>
            <a:r>
              <a:rPr lang="en-US" sz="2600" b="1" dirty="0"/>
              <a:t>Scenario 4…</a:t>
            </a:r>
            <a:br>
              <a:rPr lang="en-US" sz="2600" b="1" dirty="0"/>
            </a:br>
            <a:br>
              <a:rPr lang="en-US" sz="2600" b="1" dirty="0">
                <a:effectLst/>
              </a:rPr>
            </a:br>
            <a:endParaRPr lang="en-US" sz="2600" dirty="0"/>
          </a:p>
        </p:txBody>
      </p:sp>
      <p:sp>
        <p:nvSpPr>
          <p:cNvPr id="29"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A629E7"/>
          </a:solidFill>
          <a:ln w="38100" cap="rnd">
            <a:solidFill>
              <a:srgbClr val="A629E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9ABA6CF-28DD-130D-CEEC-E42A8789FAB2}"/>
              </a:ext>
            </a:extLst>
          </p:cNvPr>
          <p:cNvSpPr txBox="1"/>
          <p:nvPr/>
        </p:nvSpPr>
        <p:spPr>
          <a:xfrm>
            <a:off x="640080" y="2872899"/>
            <a:ext cx="4243589" cy="3320668"/>
          </a:xfrm>
          <a:prstGeom prst="rect">
            <a:avLst/>
          </a:prstGeom>
        </p:spPr>
        <p:txBody>
          <a:bodyPr vert="horz" lIns="91440" tIns="45720" rIns="91440" bIns="45720" rtlCol="0">
            <a:normAutofit/>
          </a:bodyPr>
          <a:lstStyle/>
          <a:p>
            <a:pPr marL="114300">
              <a:spcAft>
                <a:spcPts val="600"/>
              </a:spcAft>
            </a:pPr>
            <a:r>
              <a:rPr lang="en-US" sz="3600" dirty="0"/>
              <a:t>You have given a class demonstration of how to mix </a:t>
            </a:r>
            <a:r>
              <a:rPr lang="en-US" sz="3600" dirty="0" err="1"/>
              <a:t>colour</a:t>
            </a:r>
            <a:r>
              <a:rPr lang="en-US" sz="3600" dirty="0"/>
              <a:t>. You have a learner in your class who finds retention of information difficult. What will you do?</a:t>
            </a:r>
          </a:p>
        </p:txBody>
      </p:sp>
      <p:pic>
        <p:nvPicPr>
          <p:cNvPr id="4" name="Picture 3" descr="A blue abstract watercolor pattern on a white background">
            <a:extLst>
              <a:ext uri="{FF2B5EF4-FFF2-40B4-BE49-F238E27FC236}">
                <a16:creationId xmlns:a16="http://schemas.microsoft.com/office/drawing/2014/main" id="{94AEA76D-606B-99DE-1DC6-CADED2E0A307}"/>
              </a:ext>
            </a:extLst>
          </p:cNvPr>
          <p:cNvPicPr>
            <a:picLocks noChangeAspect="1"/>
          </p:cNvPicPr>
          <p:nvPr/>
        </p:nvPicPr>
        <p:blipFill rotWithShape="1">
          <a:blip r:embed="rId2"/>
          <a:srcRect l="11559" r="2148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591590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7" name="Rectangle 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AE44EF-006D-35D6-9257-B398D879C4BB}"/>
              </a:ext>
            </a:extLst>
          </p:cNvPr>
          <p:cNvSpPr>
            <a:spLocks noGrp="1"/>
          </p:cNvSpPr>
          <p:nvPr>
            <p:ph type="ctrTitle"/>
          </p:nvPr>
        </p:nvSpPr>
        <p:spPr>
          <a:xfrm>
            <a:off x="640080" y="325369"/>
            <a:ext cx="4368602" cy="1956841"/>
          </a:xfrm>
        </p:spPr>
        <p:txBody>
          <a:bodyPr vert="horz" lIns="91440" tIns="45720" rIns="91440" bIns="45720" rtlCol="0" anchor="b">
            <a:normAutofit/>
          </a:bodyPr>
          <a:lstStyle/>
          <a:p>
            <a:pPr>
              <a:lnSpc>
                <a:spcPct val="90000"/>
              </a:lnSpc>
            </a:pPr>
            <a:r>
              <a:rPr lang="en-US" sz="2600" b="1" dirty="0"/>
              <a:t>Scenario 5…</a:t>
            </a:r>
            <a:br>
              <a:rPr lang="en-US" sz="2600" b="1" dirty="0"/>
            </a:br>
            <a:br>
              <a:rPr lang="en-US" sz="2600" b="1" dirty="0">
                <a:effectLst/>
              </a:rPr>
            </a:br>
            <a:endParaRPr lang="en-US" sz="2600" dirty="0"/>
          </a:p>
        </p:txBody>
      </p:sp>
      <p:sp>
        <p:nvSpPr>
          <p:cNvPr id="29"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A629E7"/>
          </a:solidFill>
          <a:ln w="38100" cap="rnd">
            <a:solidFill>
              <a:srgbClr val="A629E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9ABA6CF-28DD-130D-CEEC-E42A8789FAB2}"/>
              </a:ext>
            </a:extLst>
          </p:cNvPr>
          <p:cNvSpPr txBox="1"/>
          <p:nvPr/>
        </p:nvSpPr>
        <p:spPr>
          <a:xfrm>
            <a:off x="640080" y="2872899"/>
            <a:ext cx="4243589" cy="3320668"/>
          </a:xfrm>
          <a:prstGeom prst="rect">
            <a:avLst/>
          </a:prstGeom>
        </p:spPr>
        <p:txBody>
          <a:bodyPr vert="horz" lIns="91440" tIns="45720" rIns="91440" bIns="45720" rtlCol="0">
            <a:normAutofit/>
          </a:bodyPr>
          <a:lstStyle/>
          <a:p>
            <a:pPr marL="114300">
              <a:spcAft>
                <a:spcPts val="600"/>
              </a:spcAft>
            </a:pPr>
            <a:r>
              <a:rPr lang="en-US" sz="3600" dirty="0"/>
              <a:t>You have a mixed ability class however one of the group works quickly and always produces successful outcomes to work. How do you ensure that they progress?</a:t>
            </a:r>
          </a:p>
        </p:txBody>
      </p:sp>
      <p:pic>
        <p:nvPicPr>
          <p:cNvPr id="4" name="Picture 3" descr="A blue abstract watercolor pattern on a white background">
            <a:extLst>
              <a:ext uri="{FF2B5EF4-FFF2-40B4-BE49-F238E27FC236}">
                <a16:creationId xmlns:a16="http://schemas.microsoft.com/office/drawing/2014/main" id="{94AEA76D-606B-99DE-1DC6-CADED2E0A307}"/>
              </a:ext>
            </a:extLst>
          </p:cNvPr>
          <p:cNvPicPr>
            <a:picLocks noChangeAspect="1"/>
          </p:cNvPicPr>
          <p:nvPr/>
        </p:nvPicPr>
        <p:blipFill rotWithShape="1">
          <a:blip r:embed="rId2"/>
          <a:srcRect l="11559" r="2148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256718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D29724BB-D76B-4C06-A7B4-105B5DF9EBB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003" t="6829" r="6663" b="62276"/>
          <a:stretch/>
        </p:blipFill>
        <p:spPr bwMode="auto">
          <a:xfrm>
            <a:off x="234175" y="194125"/>
            <a:ext cx="6612674" cy="301742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See the source image">
            <a:extLst>
              <a:ext uri="{FF2B5EF4-FFF2-40B4-BE49-F238E27FC236}">
                <a16:creationId xmlns:a16="http://schemas.microsoft.com/office/drawing/2014/main" id="{0A4FF89C-357C-4D90-8BA3-C99EDD70C57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454" t="37332" r="50215" b="32099"/>
          <a:stretch/>
        </p:blipFill>
        <p:spPr bwMode="auto">
          <a:xfrm>
            <a:off x="6846848" y="230459"/>
            <a:ext cx="3351421" cy="2981094"/>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See the source image">
            <a:extLst>
              <a:ext uri="{FF2B5EF4-FFF2-40B4-BE49-F238E27FC236}">
                <a16:creationId xmlns:a16="http://schemas.microsoft.com/office/drawing/2014/main" id="{4BB734D0-BE96-44F2-A3BC-8A72339D3B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3217" y="3323200"/>
            <a:ext cx="4820105" cy="3017429"/>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See the source image">
            <a:extLst>
              <a:ext uri="{FF2B5EF4-FFF2-40B4-BE49-F238E27FC236}">
                <a16:creationId xmlns:a16="http://schemas.microsoft.com/office/drawing/2014/main" id="{590B4A32-E20B-4768-AF4D-8531C1BB43D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73158" y="3147319"/>
            <a:ext cx="5399281" cy="336918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2F0AA67-B4EE-4576-9BAD-129660039F53}"/>
              </a:ext>
            </a:extLst>
          </p:cNvPr>
          <p:cNvSpPr txBox="1"/>
          <p:nvPr/>
        </p:nvSpPr>
        <p:spPr>
          <a:xfrm rot="20171251">
            <a:off x="1436325" y="2509024"/>
            <a:ext cx="8367951" cy="1200329"/>
          </a:xfrm>
          <a:prstGeom prst="rect">
            <a:avLst/>
          </a:prstGeom>
          <a:solidFill>
            <a:schemeClr val="tx1"/>
          </a:solidFill>
        </p:spPr>
        <p:txBody>
          <a:bodyPr wrap="square" rtlCol="0">
            <a:spAutoFit/>
          </a:bodyPr>
          <a:lstStyle/>
          <a:p>
            <a:r>
              <a:rPr lang="en-GB" sz="7200" dirty="0">
                <a:solidFill>
                  <a:srgbClr val="FFC000"/>
                </a:solidFill>
              </a:rPr>
              <a:t>Exit Ticket Templates </a:t>
            </a:r>
          </a:p>
        </p:txBody>
      </p:sp>
    </p:spTree>
    <p:extLst>
      <p:ext uri="{BB962C8B-B14F-4D97-AF65-F5344CB8AC3E}">
        <p14:creationId xmlns:p14="http://schemas.microsoft.com/office/powerpoint/2010/main" val="1938470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2"/>
                                        </p:tgtEl>
                                      </p:cBhvr>
                                    </p:animEffect>
                                    <p:anim calcmode="lin" valueType="num">
                                      <p:cBhvr>
                                        <p:cTn id="7" dur="1000"/>
                                        <p:tgtEl>
                                          <p:spTgt spid="2"/>
                                        </p:tgtEl>
                                        <p:attrNameLst>
                                          <p:attrName>ppt_x</p:attrName>
                                        </p:attrNameLst>
                                      </p:cBhvr>
                                      <p:tavLst>
                                        <p:tav tm="0">
                                          <p:val>
                                            <p:strVal val="ppt_x"/>
                                          </p:val>
                                        </p:tav>
                                        <p:tav tm="100000">
                                          <p:val>
                                            <p:strVal val="ppt_x"/>
                                          </p:val>
                                        </p:tav>
                                      </p:tavLst>
                                    </p:anim>
                                    <p:anim calcmode="lin" valueType="num">
                                      <p:cBhvr>
                                        <p:cTn id="8" dur="1000"/>
                                        <p:tgtEl>
                                          <p:spTgt spid="2"/>
                                        </p:tgtEl>
                                        <p:attrNameLst>
                                          <p:attrName>ppt_y</p:attrName>
                                        </p:attrNameLst>
                                      </p:cBhvr>
                                      <p:tavLst>
                                        <p:tav tm="0">
                                          <p:val>
                                            <p:strVal val="ppt_y"/>
                                          </p:val>
                                        </p:tav>
                                        <p:tav tm="100000">
                                          <p:val>
                                            <p:strVal val="ppt_y+.1"/>
                                          </p:val>
                                        </p:tav>
                                      </p:tavLst>
                                    </p:anim>
                                    <p:set>
                                      <p:cBhvr>
                                        <p:cTn id="9" dur="1" fill="hold">
                                          <p:stCondLst>
                                            <p:cond delay="9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ahLst/>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36" name="Rectangle 3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AE44EF-006D-35D6-9257-B398D879C4BB}"/>
              </a:ext>
            </a:extLst>
          </p:cNvPr>
          <p:cNvSpPr>
            <a:spLocks noGrp="1"/>
          </p:cNvSpPr>
          <p:nvPr>
            <p:ph type="ctrTitle"/>
          </p:nvPr>
        </p:nvSpPr>
        <p:spPr>
          <a:xfrm>
            <a:off x="5297762" y="329184"/>
            <a:ext cx="6251110" cy="1783080"/>
          </a:xfrm>
        </p:spPr>
        <p:txBody>
          <a:bodyPr vert="horz" lIns="91440" tIns="45720" rIns="91440" bIns="45720" rtlCol="0" anchor="b">
            <a:normAutofit/>
          </a:bodyPr>
          <a:lstStyle/>
          <a:p>
            <a:pPr>
              <a:lnSpc>
                <a:spcPct val="90000"/>
              </a:lnSpc>
            </a:pPr>
            <a:r>
              <a:rPr lang="en-US" sz="4000" b="1" dirty="0"/>
              <a:t>Health and Safety</a:t>
            </a:r>
            <a:br>
              <a:rPr lang="en-US" sz="4000" b="1" dirty="0"/>
            </a:br>
            <a:br>
              <a:rPr lang="en-US" sz="4000" b="1" dirty="0"/>
            </a:br>
            <a:endParaRPr lang="en-US" sz="4000"/>
          </a:p>
        </p:txBody>
      </p:sp>
      <p:sp>
        <p:nvSpPr>
          <p:cNvPr id="38"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A629E7"/>
          </a:solidFill>
          <a:ln w="38100" cap="rnd">
            <a:solidFill>
              <a:srgbClr val="A629E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9ABA6CF-28DD-130D-CEEC-E42A8789FAB2}"/>
              </a:ext>
            </a:extLst>
          </p:cNvPr>
          <p:cNvSpPr txBox="1"/>
          <p:nvPr/>
        </p:nvSpPr>
        <p:spPr>
          <a:xfrm>
            <a:off x="5297762" y="2706624"/>
            <a:ext cx="6251110" cy="3483864"/>
          </a:xfrm>
          <a:prstGeom prst="rect">
            <a:avLst/>
          </a:prstGeom>
        </p:spPr>
        <p:txBody>
          <a:bodyPr vert="horz" lIns="91440" tIns="45720" rIns="91440" bIns="45720" rtlCol="0" anchor="t">
            <a:normAutofit/>
          </a:bodyPr>
          <a:lstStyle/>
          <a:p>
            <a:pPr>
              <a:lnSpc>
                <a:spcPct val="110000"/>
              </a:lnSpc>
              <a:spcAft>
                <a:spcPts val="600"/>
              </a:spcAft>
            </a:pPr>
            <a:r>
              <a:rPr lang="en-US" sz="4000" dirty="0">
                <a:ea typeface="+mn-lt"/>
                <a:cs typeface="+mn-lt"/>
                <a:hlinkClick r:id="rId2"/>
              </a:rPr>
              <a:t>D&amp;T H&amp;S Online Training (cleapss.org.uk)</a:t>
            </a:r>
            <a:endParaRPr lang="en-US" sz="4000">
              <a:ea typeface="+mn-lt"/>
              <a:cs typeface="+mn-lt"/>
            </a:endParaRPr>
          </a:p>
          <a:p>
            <a:pPr>
              <a:lnSpc>
                <a:spcPct val="110000"/>
              </a:lnSpc>
              <a:spcAft>
                <a:spcPts val="600"/>
              </a:spcAft>
            </a:pPr>
            <a:endParaRPr lang="en-US" sz="4000" dirty="0"/>
          </a:p>
          <a:p>
            <a:r>
              <a:rPr lang="en-US" sz="4000" b="1" dirty="0">
                <a:ea typeface="+mn-lt"/>
                <a:cs typeface="+mn-lt"/>
              </a:rPr>
              <a:t>blood</a:t>
            </a:r>
            <a:endParaRPr lang="en-US" sz="4000" dirty="0"/>
          </a:p>
          <a:p>
            <a:r>
              <a:rPr lang="en-US" sz="4000" b="1" dirty="0">
                <a:ea typeface="+mn-lt"/>
                <a:cs typeface="+mn-lt"/>
              </a:rPr>
              <a:t>cell22</a:t>
            </a:r>
            <a:endParaRPr lang="en-US" sz="4000" dirty="0"/>
          </a:p>
          <a:p>
            <a:r>
              <a:rPr lang="en-US" sz="4000" b="1" dirty="0">
                <a:ea typeface="+mn-lt"/>
                <a:cs typeface="+mn-lt"/>
              </a:rPr>
              <a:t>to log in.</a:t>
            </a:r>
            <a:endParaRPr lang="en-US" sz="4000" dirty="0"/>
          </a:p>
          <a:p>
            <a:pPr>
              <a:lnSpc>
                <a:spcPct val="110000"/>
              </a:lnSpc>
              <a:spcAft>
                <a:spcPts val="600"/>
              </a:spcAft>
            </a:pPr>
            <a:endParaRPr lang="en-US" dirty="0"/>
          </a:p>
          <a:p>
            <a:pPr marL="114300" indent="-228600">
              <a:lnSpc>
                <a:spcPct val="110000"/>
              </a:lnSpc>
              <a:spcAft>
                <a:spcPts val="600"/>
              </a:spcAft>
              <a:buFont typeface="Arial" panose="020B0604020202020204" pitchFamily="34" charset="0"/>
              <a:buChar char="•"/>
            </a:pPr>
            <a:endParaRPr lang="en-US" dirty="0"/>
          </a:p>
          <a:p>
            <a:pPr marL="114300" indent="-228600">
              <a:lnSpc>
                <a:spcPct val="110000"/>
              </a:lnSpc>
              <a:spcAft>
                <a:spcPts val="600"/>
              </a:spcAft>
              <a:buFont typeface="Arial" panose="020B0604020202020204" pitchFamily="34" charset="0"/>
              <a:buChar char="•"/>
            </a:pPr>
            <a:endParaRPr lang="en-US" dirty="0"/>
          </a:p>
        </p:txBody>
      </p:sp>
      <p:pic>
        <p:nvPicPr>
          <p:cNvPr id="4" name="Picture 3" descr="A blue abstract watercolor pattern on a white background">
            <a:extLst>
              <a:ext uri="{FF2B5EF4-FFF2-40B4-BE49-F238E27FC236}">
                <a16:creationId xmlns:a16="http://schemas.microsoft.com/office/drawing/2014/main" id="{94AEA76D-606B-99DE-1DC6-CADED2E0A307}"/>
              </a:ext>
            </a:extLst>
          </p:cNvPr>
          <p:cNvPicPr>
            <a:picLocks noChangeAspect="1"/>
          </p:cNvPicPr>
          <p:nvPr/>
        </p:nvPicPr>
        <p:blipFill rotWithShape="1">
          <a:blip r:embed="rId3"/>
          <a:srcRect l="22370" r="32299"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334879049"/>
      </p:ext>
    </p:extLst>
  </p:cSld>
  <p:clrMapOvr>
    <a:masterClrMapping/>
  </p:clrMapOvr>
</p:sld>
</file>

<file path=ppt/theme/theme1.xml><?xml version="1.0" encoding="utf-8"?>
<a:theme xmlns:a="http://schemas.openxmlformats.org/drawingml/2006/main" name="SketchyVTI">
  <a:themeElements>
    <a:clrScheme name="AnalogousFromDarkSeedLeftStep">
      <a:dk1>
        <a:srgbClr val="000000"/>
      </a:dk1>
      <a:lt1>
        <a:srgbClr val="FFFFFF"/>
      </a:lt1>
      <a:dk2>
        <a:srgbClr val="1B2830"/>
      </a:dk2>
      <a:lt2>
        <a:srgbClr val="F1F3F0"/>
      </a:lt2>
      <a:accent1>
        <a:srgbClr val="A629E7"/>
      </a:accent1>
      <a:accent2>
        <a:srgbClr val="592FD9"/>
      </a:accent2>
      <a:accent3>
        <a:srgbClr val="294AE7"/>
      </a:accent3>
      <a:accent4>
        <a:srgbClr val="1787D5"/>
      </a:accent4>
      <a:accent5>
        <a:srgbClr val="22BFBE"/>
      </a:accent5>
      <a:accent6>
        <a:srgbClr val="16C67B"/>
      </a:accent6>
      <a:hlink>
        <a:srgbClr val="3897A9"/>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1835</Words>
  <Application>Microsoft Office PowerPoint</Application>
  <PresentationFormat>Widescreen</PresentationFormat>
  <Paragraphs>134</Paragraphs>
  <Slides>31</Slides>
  <Notes>19</Notes>
  <HiddenSlides>0</HiddenSlides>
  <MMClips>1</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SketchyVTI</vt:lpstr>
      <vt:lpstr>ECAD 6008 – Professional and Pedagogic Studies: Leading the Learning: what, how and why am I teaching? </vt:lpstr>
      <vt:lpstr>Link to pedagogical principles</vt:lpstr>
      <vt:lpstr>Session aims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Characteristics of INEFFECTIVE questioning…  </vt:lpstr>
      <vt:lpstr>Characteristics of INEFFECTIVE questioning…  </vt:lpstr>
      <vt:lpstr>PowerPoint Presentation</vt:lpstr>
      <vt:lpstr>Pitstops or ‘mini-plenaries’ </vt:lpstr>
      <vt:lpstr>Pitstops or ‘mini-plenaries’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Scenario 1…  </vt:lpstr>
      <vt:lpstr>Scenario 3…  </vt:lpstr>
      <vt:lpstr>Scenario 4…  </vt:lpstr>
      <vt:lpstr>Scenario 5…  </vt:lpstr>
      <vt:lpstr>PowerPoint Presentation</vt:lpstr>
      <vt:lpstr>Health and Safety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ECAD 6008 – Professional and Pedagogic Studies: Leading the Learning: what, how and why am I teaching? </dc:title>
  <dc:creator>Daisy Wilson</dc:creator>
  <cp:lastModifiedBy>Daisy Wilson</cp:lastModifiedBy>
  <cp:revision>17</cp:revision>
  <dcterms:created xsi:type="dcterms:W3CDTF">2022-10-06T19:28:12Z</dcterms:created>
  <dcterms:modified xsi:type="dcterms:W3CDTF">2022-10-09T07:20:20Z</dcterms:modified>
</cp:coreProperties>
</file>