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4" r:id="rId5"/>
  </p:sldMasterIdLst>
  <p:notesMasterIdLst>
    <p:notesMasterId r:id="rId38"/>
  </p:notesMasterIdLst>
  <p:sldIdLst>
    <p:sldId id="256" r:id="rId6"/>
    <p:sldId id="287"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DFD909E-C3D6-4F03-8577-A502DDA5A420}">
          <p14:sldIdLst>
            <p14:sldId id="256"/>
            <p14:sldId id="287"/>
          </p14:sldIdLst>
        </p14:section>
        <p14:section name="Untitled Section" id="{6E3A5F68-5CCF-4EE2-9BAB-126747B4BC14}">
          <p14:sldIdLst>
            <p14:sldId id="257"/>
            <p14:sldId id="258"/>
            <p14:sldId id="259"/>
            <p14:sldId id="260"/>
            <p14:sldId id="261"/>
            <p14:sldId id="262"/>
            <p14:sldId id="263"/>
            <p14:sldId id="264"/>
            <p14:sldId id="265"/>
            <p14:sldId id="266"/>
            <p14:sldId id="267"/>
            <p14:sldId id="268"/>
            <p14:sldId id="269"/>
            <p14:sldId id="270"/>
            <p14:sldId id="271"/>
            <p14:sldId id="272"/>
            <p14:sldId id="273"/>
            <p14:sldId id="274"/>
            <p14:sldId id="275"/>
            <p14:sldId id="276"/>
            <p14:sldId id="277"/>
            <p14:sldId id="278"/>
            <p14:sldId id="279"/>
            <p14:sldId id="280"/>
            <p14:sldId id="281"/>
            <p14:sldId id="282"/>
            <p14:sldId id="283"/>
            <p14:sldId id="284"/>
            <p14:sldId id="285"/>
            <p14:sldId id="28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059" autoAdjust="0"/>
  </p:normalViewPr>
  <p:slideViewPr>
    <p:cSldViewPr snapToGrid="0">
      <p:cViewPr>
        <p:scale>
          <a:sx n="76" d="100"/>
          <a:sy n="76" d="100"/>
        </p:scale>
        <p:origin x="22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80CDE-2E82-4D48-AB3A-0D48FDC2C8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74CB21A-38B2-44EF-AC71-A7893D1A81A1}">
      <dgm:prSet/>
      <dgm:spPr/>
      <dgm:t>
        <a:bodyPr/>
        <a:lstStyle/>
        <a:p>
          <a:r>
            <a:rPr lang="en-GB"/>
            <a:t>Akul Shailesh Panchal (2428878)</a:t>
          </a:r>
          <a:endParaRPr lang="en-US"/>
        </a:p>
      </dgm:t>
    </dgm:pt>
    <dgm:pt modelId="{0D4CDF1F-398D-4C98-8DA6-2612D6D3E3C9}" type="parTrans" cxnId="{9B6CA673-1F83-445D-A23F-D5A27E2D38D8}">
      <dgm:prSet/>
      <dgm:spPr/>
      <dgm:t>
        <a:bodyPr/>
        <a:lstStyle/>
        <a:p>
          <a:endParaRPr lang="en-US"/>
        </a:p>
      </dgm:t>
    </dgm:pt>
    <dgm:pt modelId="{6AA9141E-42CC-4379-A2E7-791098D52D20}" type="sibTrans" cxnId="{9B6CA673-1F83-445D-A23F-D5A27E2D38D8}">
      <dgm:prSet/>
      <dgm:spPr/>
      <dgm:t>
        <a:bodyPr/>
        <a:lstStyle/>
        <a:p>
          <a:endParaRPr lang="en-US"/>
        </a:p>
      </dgm:t>
    </dgm:pt>
    <dgm:pt modelId="{65BD2D0B-FA86-4622-AEB5-49E1C3B71664}">
      <dgm:prSet/>
      <dgm:spPr/>
      <dgm:t>
        <a:bodyPr/>
        <a:lstStyle/>
        <a:p>
          <a:r>
            <a:rPr lang="en-GB"/>
            <a:t>Harsh Deep Singh (2436567)</a:t>
          </a:r>
          <a:endParaRPr lang="en-US"/>
        </a:p>
      </dgm:t>
    </dgm:pt>
    <dgm:pt modelId="{F2FB5486-9DF3-4E0F-B21A-89D667FB9701}" type="parTrans" cxnId="{484E0956-EA19-46FC-AC92-72FB099AA561}">
      <dgm:prSet/>
      <dgm:spPr/>
      <dgm:t>
        <a:bodyPr/>
        <a:lstStyle/>
        <a:p>
          <a:endParaRPr lang="en-US"/>
        </a:p>
      </dgm:t>
    </dgm:pt>
    <dgm:pt modelId="{52C1DD70-56D1-4425-9C89-77FF5B4AA6DA}" type="sibTrans" cxnId="{484E0956-EA19-46FC-AC92-72FB099AA561}">
      <dgm:prSet/>
      <dgm:spPr/>
      <dgm:t>
        <a:bodyPr/>
        <a:lstStyle/>
        <a:p>
          <a:endParaRPr lang="en-US"/>
        </a:p>
      </dgm:t>
    </dgm:pt>
    <dgm:pt modelId="{A24F5643-29D1-4D8D-92AE-ACEA81AC4B11}">
      <dgm:prSet/>
      <dgm:spPr/>
      <dgm:t>
        <a:bodyPr/>
        <a:lstStyle/>
        <a:p>
          <a:r>
            <a:rPr lang="en-GB"/>
            <a:t>Maulik Shaileshbhai Poshiya (2511036)</a:t>
          </a:r>
          <a:endParaRPr lang="en-US"/>
        </a:p>
      </dgm:t>
    </dgm:pt>
    <dgm:pt modelId="{2BFE59BF-6E11-4F8C-A7D8-6A26AAB0FB66}" type="parTrans" cxnId="{AF367525-9EBF-4964-AC57-0211C96E030B}">
      <dgm:prSet/>
      <dgm:spPr/>
      <dgm:t>
        <a:bodyPr/>
        <a:lstStyle/>
        <a:p>
          <a:endParaRPr lang="en-US"/>
        </a:p>
      </dgm:t>
    </dgm:pt>
    <dgm:pt modelId="{ABE4CBEC-D3D7-4160-AE95-D312AEF5A980}" type="sibTrans" cxnId="{AF367525-9EBF-4964-AC57-0211C96E030B}">
      <dgm:prSet/>
      <dgm:spPr/>
      <dgm:t>
        <a:bodyPr/>
        <a:lstStyle/>
        <a:p>
          <a:endParaRPr lang="en-US"/>
        </a:p>
      </dgm:t>
    </dgm:pt>
    <dgm:pt modelId="{37810494-6D24-45F6-A95B-A29C1F6FAE86}">
      <dgm:prSet/>
      <dgm:spPr/>
      <dgm:t>
        <a:bodyPr/>
        <a:lstStyle/>
        <a:p>
          <a:r>
            <a:rPr lang="en-GB"/>
            <a:t>Hardeep Vijaysinh Zala (2509957)</a:t>
          </a:r>
          <a:endParaRPr lang="en-US"/>
        </a:p>
      </dgm:t>
    </dgm:pt>
    <dgm:pt modelId="{80B193C5-840B-4FCB-8FD4-016CF312490D}" type="parTrans" cxnId="{8CCB3607-F7EE-45E0-B4BA-F4BE695AE9C6}">
      <dgm:prSet/>
      <dgm:spPr/>
      <dgm:t>
        <a:bodyPr/>
        <a:lstStyle/>
        <a:p>
          <a:endParaRPr lang="en-US"/>
        </a:p>
      </dgm:t>
    </dgm:pt>
    <dgm:pt modelId="{2C8F8B06-B434-4B97-8A84-31B12FDD10D1}" type="sibTrans" cxnId="{8CCB3607-F7EE-45E0-B4BA-F4BE695AE9C6}">
      <dgm:prSet/>
      <dgm:spPr/>
      <dgm:t>
        <a:bodyPr/>
        <a:lstStyle/>
        <a:p>
          <a:endParaRPr lang="en-US"/>
        </a:p>
      </dgm:t>
    </dgm:pt>
    <dgm:pt modelId="{ED048647-7E25-45F0-8A0B-D29ED35E16D0}" type="pres">
      <dgm:prSet presAssocID="{9BF80CDE-2E82-4D48-AB3A-0D48FDC2C846}" presName="hierChild1" presStyleCnt="0">
        <dgm:presLayoutVars>
          <dgm:chPref val="1"/>
          <dgm:dir/>
          <dgm:animOne val="branch"/>
          <dgm:animLvl val="lvl"/>
          <dgm:resizeHandles/>
        </dgm:presLayoutVars>
      </dgm:prSet>
      <dgm:spPr/>
    </dgm:pt>
    <dgm:pt modelId="{BA034579-47E9-430E-AC0C-6D25C056A699}" type="pres">
      <dgm:prSet presAssocID="{974CB21A-38B2-44EF-AC71-A7893D1A81A1}" presName="hierRoot1" presStyleCnt="0"/>
      <dgm:spPr/>
    </dgm:pt>
    <dgm:pt modelId="{403EB91A-5CE7-40ED-B6DC-ADE01DD9B6D0}" type="pres">
      <dgm:prSet presAssocID="{974CB21A-38B2-44EF-AC71-A7893D1A81A1}" presName="composite" presStyleCnt="0"/>
      <dgm:spPr/>
    </dgm:pt>
    <dgm:pt modelId="{88898144-B920-44BC-85E4-33910F154FAE}" type="pres">
      <dgm:prSet presAssocID="{974CB21A-38B2-44EF-AC71-A7893D1A81A1}" presName="background" presStyleLbl="node0" presStyleIdx="0" presStyleCnt="4"/>
      <dgm:spPr/>
    </dgm:pt>
    <dgm:pt modelId="{9DBB4B68-E0FE-4D54-8929-A8AA53F1518A}" type="pres">
      <dgm:prSet presAssocID="{974CB21A-38B2-44EF-AC71-A7893D1A81A1}" presName="text" presStyleLbl="fgAcc0" presStyleIdx="0" presStyleCnt="4">
        <dgm:presLayoutVars>
          <dgm:chPref val="3"/>
        </dgm:presLayoutVars>
      </dgm:prSet>
      <dgm:spPr/>
    </dgm:pt>
    <dgm:pt modelId="{40E8C996-2969-4663-8516-A9A7486FDDF2}" type="pres">
      <dgm:prSet presAssocID="{974CB21A-38B2-44EF-AC71-A7893D1A81A1}" presName="hierChild2" presStyleCnt="0"/>
      <dgm:spPr/>
    </dgm:pt>
    <dgm:pt modelId="{0B2B2733-B0C2-4138-AC84-1A8BCDE30F6E}" type="pres">
      <dgm:prSet presAssocID="{65BD2D0B-FA86-4622-AEB5-49E1C3B71664}" presName="hierRoot1" presStyleCnt="0"/>
      <dgm:spPr/>
    </dgm:pt>
    <dgm:pt modelId="{D7C51341-0277-4697-801D-B5FC88C09ED7}" type="pres">
      <dgm:prSet presAssocID="{65BD2D0B-FA86-4622-AEB5-49E1C3B71664}" presName="composite" presStyleCnt="0"/>
      <dgm:spPr/>
    </dgm:pt>
    <dgm:pt modelId="{83AC6C57-2C77-4E90-86F6-D50DFEA265EF}" type="pres">
      <dgm:prSet presAssocID="{65BD2D0B-FA86-4622-AEB5-49E1C3B71664}" presName="background" presStyleLbl="node0" presStyleIdx="1" presStyleCnt="4"/>
      <dgm:spPr/>
    </dgm:pt>
    <dgm:pt modelId="{A71134BC-1031-44DD-94C4-BE851B9FBF77}" type="pres">
      <dgm:prSet presAssocID="{65BD2D0B-FA86-4622-AEB5-49E1C3B71664}" presName="text" presStyleLbl="fgAcc0" presStyleIdx="1" presStyleCnt="4">
        <dgm:presLayoutVars>
          <dgm:chPref val="3"/>
        </dgm:presLayoutVars>
      </dgm:prSet>
      <dgm:spPr/>
    </dgm:pt>
    <dgm:pt modelId="{B6C673D9-98C9-4BE1-9C51-AF44260C5C6D}" type="pres">
      <dgm:prSet presAssocID="{65BD2D0B-FA86-4622-AEB5-49E1C3B71664}" presName="hierChild2" presStyleCnt="0"/>
      <dgm:spPr/>
    </dgm:pt>
    <dgm:pt modelId="{715474CE-391E-4271-B3B3-89AE55C5B918}" type="pres">
      <dgm:prSet presAssocID="{A24F5643-29D1-4D8D-92AE-ACEA81AC4B11}" presName="hierRoot1" presStyleCnt="0"/>
      <dgm:spPr/>
    </dgm:pt>
    <dgm:pt modelId="{69889B5C-B6B7-41DE-8844-3410440E642F}" type="pres">
      <dgm:prSet presAssocID="{A24F5643-29D1-4D8D-92AE-ACEA81AC4B11}" presName="composite" presStyleCnt="0"/>
      <dgm:spPr/>
    </dgm:pt>
    <dgm:pt modelId="{2A58E3EE-D4D3-42CB-ADE2-78F1DC6E2BD0}" type="pres">
      <dgm:prSet presAssocID="{A24F5643-29D1-4D8D-92AE-ACEA81AC4B11}" presName="background" presStyleLbl="node0" presStyleIdx="2" presStyleCnt="4"/>
      <dgm:spPr/>
    </dgm:pt>
    <dgm:pt modelId="{C17132E5-6F65-4D2B-BB16-119E46EC2767}" type="pres">
      <dgm:prSet presAssocID="{A24F5643-29D1-4D8D-92AE-ACEA81AC4B11}" presName="text" presStyleLbl="fgAcc0" presStyleIdx="2" presStyleCnt="4">
        <dgm:presLayoutVars>
          <dgm:chPref val="3"/>
        </dgm:presLayoutVars>
      </dgm:prSet>
      <dgm:spPr/>
    </dgm:pt>
    <dgm:pt modelId="{3D834A64-3441-429D-A3D3-39DE43687563}" type="pres">
      <dgm:prSet presAssocID="{A24F5643-29D1-4D8D-92AE-ACEA81AC4B11}" presName="hierChild2" presStyleCnt="0"/>
      <dgm:spPr/>
    </dgm:pt>
    <dgm:pt modelId="{A107D48F-E829-497F-AE2D-643B1D95BC29}" type="pres">
      <dgm:prSet presAssocID="{37810494-6D24-45F6-A95B-A29C1F6FAE86}" presName="hierRoot1" presStyleCnt="0"/>
      <dgm:spPr/>
    </dgm:pt>
    <dgm:pt modelId="{6D986DD1-5CAE-4714-8BBC-9DDC873743D7}" type="pres">
      <dgm:prSet presAssocID="{37810494-6D24-45F6-A95B-A29C1F6FAE86}" presName="composite" presStyleCnt="0"/>
      <dgm:spPr/>
    </dgm:pt>
    <dgm:pt modelId="{C5FA6B39-A7F0-4E71-A48A-EB06F24CDB9D}" type="pres">
      <dgm:prSet presAssocID="{37810494-6D24-45F6-A95B-A29C1F6FAE86}" presName="background" presStyleLbl="node0" presStyleIdx="3" presStyleCnt="4"/>
      <dgm:spPr/>
    </dgm:pt>
    <dgm:pt modelId="{47C9CB53-351F-4D2C-ACFB-3DB43FA283D4}" type="pres">
      <dgm:prSet presAssocID="{37810494-6D24-45F6-A95B-A29C1F6FAE86}" presName="text" presStyleLbl="fgAcc0" presStyleIdx="3" presStyleCnt="4">
        <dgm:presLayoutVars>
          <dgm:chPref val="3"/>
        </dgm:presLayoutVars>
      </dgm:prSet>
      <dgm:spPr/>
    </dgm:pt>
    <dgm:pt modelId="{FD6B9641-58D6-42B0-B131-B780991B0E7C}" type="pres">
      <dgm:prSet presAssocID="{37810494-6D24-45F6-A95B-A29C1F6FAE86}" presName="hierChild2" presStyleCnt="0"/>
      <dgm:spPr/>
    </dgm:pt>
  </dgm:ptLst>
  <dgm:cxnLst>
    <dgm:cxn modelId="{8CCB3607-F7EE-45E0-B4BA-F4BE695AE9C6}" srcId="{9BF80CDE-2E82-4D48-AB3A-0D48FDC2C846}" destId="{37810494-6D24-45F6-A95B-A29C1F6FAE86}" srcOrd="3" destOrd="0" parTransId="{80B193C5-840B-4FCB-8FD4-016CF312490D}" sibTransId="{2C8F8B06-B434-4B97-8A84-31B12FDD10D1}"/>
    <dgm:cxn modelId="{AF367525-9EBF-4964-AC57-0211C96E030B}" srcId="{9BF80CDE-2E82-4D48-AB3A-0D48FDC2C846}" destId="{A24F5643-29D1-4D8D-92AE-ACEA81AC4B11}" srcOrd="2" destOrd="0" parTransId="{2BFE59BF-6E11-4F8C-A7D8-6A26AAB0FB66}" sibTransId="{ABE4CBEC-D3D7-4160-AE95-D312AEF5A980}"/>
    <dgm:cxn modelId="{4716972E-F5B4-4D17-8949-8AE9E6862143}" type="presOf" srcId="{974CB21A-38B2-44EF-AC71-A7893D1A81A1}" destId="{9DBB4B68-E0FE-4D54-8929-A8AA53F1518A}" srcOrd="0" destOrd="0" presId="urn:microsoft.com/office/officeart/2005/8/layout/hierarchy1"/>
    <dgm:cxn modelId="{64E00F41-6622-4827-8983-4802E4258D8F}" type="presOf" srcId="{9BF80CDE-2E82-4D48-AB3A-0D48FDC2C846}" destId="{ED048647-7E25-45F0-8A0B-D29ED35E16D0}" srcOrd="0" destOrd="0" presId="urn:microsoft.com/office/officeart/2005/8/layout/hierarchy1"/>
    <dgm:cxn modelId="{9B6CA673-1F83-445D-A23F-D5A27E2D38D8}" srcId="{9BF80CDE-2E82-4D48-AB3A-0D48FDC2C846}" destId="{974CB21A-38B2-44EF-AC71-A7893D1A81A1}" srcOrd="0" destOrd="0" parTransId="{0D4CDF1F-398D-4C98-8DA6-2612D6D3E3C9}" sibTransId="{6AA9141E-42CC-4379-A2E7-791098D52D20}"/>
    <dgm:cxn modelId="{484E0956-EA19-46FC-AC92-72FB099AA561}" srcId="{9BF80CDE-2E82-4D48-AB3A-0D48FDC2C846}" destId="{65BD2D0B-FA86-4622-AEB5-49E1C3B71664}" srcOrd="1" destOrd="0" parTransId="{F2FB5486-9DF3-4E0F-B21A-89D667FB9701}" sibTransId="{52C1DD70-56D1-4425-9C89-77FF5B4AA6DA}"/>
    <dgm:cxn modelId="{B5519492-7907-4B45-A988-2E38FD8E1F76}" type="presOf" srcId="{A24F5643-29D1-4D8D-92AE-ACEA81AC4B11}" destId="{C17132E5-6F65-4D2B-BB16-119E46EC2767}" srcOrd="0" destOrd="0" presId="urn:microsoft.com/office/officeart/2005/8/layout/hierarchy1"/>
    <dgm:cxn modelId="{E8C12A9D-33E2-4504-8C0E-1F6A3D7AB222}" type="presOf" srcId="{65BD2D0B-FA86-4622-AEB5-49E1C3B71664}" destId="{A71134BC-1031-44DD-94C4-BE851B9FBF77}" srcOrd="0" destOrd="0" presId="urn:microsoft.com/office/officeart/2005/8/layout/hierarchy1"/>
    <dgm:cxn modelId="{F6B5ABAF-9B8E-4BF0-8A34-D9A0C20E3CA6}" type="presOf" srcId="{37810494-6D24-45F6-A95B-A29C1F6FAE86}" destId="{47C9CB53-351F-4D2C-ACFB-3DB43FA283D4}" srcOrd="0" destOrd="0" presId="urn:microsoft.com/office/officeart/2005/8/layout/hierarchy1"/>
    <dgm:cxn modelId="{1D6611ED-8C52-4278-A0B4-FF62904D17D2}" type="presParOf" srcId="{ED048647-7E25-45F0-8A0B-D29ED35E16D0}" destId="{BA034579-47E9-430E-AC0C-6D25C056A699}" srcOrd="0" destOrd="0" presId="urn:microsoft.com/office/officeart/2005/8/layout/hierarchy1"/>
    <dgm:cxn modelId="{1AF09D36-5501-42D5-96AC-632ECFBED843}" type="presParOf" srcId="{BA034579-47E9-430E-AC0C-6D25C056A699}" destId="{403EB91A-5CE7-40ED-B6DC-ADE01DD9B6D0}" srcOrd="0" destOrd="0" presId="urn:microsoft.com/office/officeart/2005/8/layout/hierarchy1"/>
    <dgm:cxn modelId="{009BBAEF-11E3-461A-B833-AD75077F3A3F}" type="presParOf" srcId="{403EB91A-5CE7-40ED-B6DC-ADE01DD9B6D0}" destId="{88898144-B920-44BC-85E4-33910F154FAE}" srcOrd="0" destOrd="0" presId="urn:microsoft.com/office/officeart/2005/8/layout/hierarchy1"/>
    <dgm:cxn modelId="{75559F3F-9E5C-485C-AC5E-65CE13EEAA4B}" type="presParOf" srcId="{403EB91A-5CE7-40ED-B6DC-ADE01DD9B6D0}" destId="{9DBB4B68-E0FE-4D54-8929-A8AA53F1518A}" srcOrd="1" destOrd="0" presId="urn:microsoft.com/office/officeart/2005/8/layout/hierarchy1"/>
    <dgm:cxn modelId="{5BFA4A2C-8DB5-4983-A869-8CFFB4549127}" type="presParOf" srcId="{BA034579-47E9-430E-AC0C-6D25C056A699}" destId="{40E8C996-2969-4663-8516-A9A7486FDDF2}" srcOrd="1" destOrd="0" presId="urn:microsoft.com/office/officeart/2005/8/layout/hierarchy1"/>
    <dgm:cxn modelId="{229EB6D8-995F-4CDA-AE2D-6CD6122B16F7}" type="presParOf" srcId="{ED048647-7E25-45F0-8A0B-D29ED35E16D0}" destId="{0B2B2733-B0C2-4138-AC84-1A8BCDE30F6E}" srcOrd="1" destOrd="0" presId="urn:microsoft.com/office/officeart/2005/8/layout/hierarchy1"/>
    <dgm:cxn modelId="{53DD3F1E-15F8-44F9-81E8-D43150FAA612}" type="presParOf" srcId="{0B2B2733-B0C2-4138-AC84-1A8BCDE30F6E}" destId="{D7C51341-0277-4697-801D-B5FC88C09ED7}" srcOrd="0" destOrd="0" presId="urn:microsoft.com/office/officeart/2005/8/layout/hierarchy1"/>
    <dgm:cxn modelId="{CFE622AE-8386-4EDC-9B70-833EC5BFDCB2}" type="presParOf" srcId="{D7C51341-0277-4697-801D-B5FC88C09ED7}" destId="{83AC6C57-2C77-4E90-86F6-D50DFEA265EF}" srcOrd="0" destOrd="0" presId="urn:microsoft.com/office/officeart/2005/8/layout/hierarchy1"/>
    <dgm:cxn modelId="{07451120-8C59-4CDA-B556-79931AFBAC7C}" type="presParOf" srcId="{D7C51341-0277-4697-801D-B5FC88C09ED7}" destId="{A71134BC-1031-44DD-94C4-BE851B9FBF77}" srcOrd="1" destOrd="0" presId="urn:microsoft.com/office/officeart/2005/8/layout/hierarchy1"/>
    <dgm:cxn modelId="{7D604E12-6082-40E1-8CBC-D75B870DCC84}" type="presParOf" srcId="{0B2B2733-B0C2-4138-AC84-1A8BCDE30F6E}" destId="{B6C673D9-98C9-4BE1-9C51-AF44260C5C6D}" srcOrd="1" destOrd="0" presId="urn:microsoft.com/office/officeart/2005/8/layout/hierarchy1"/>
    <dgm:cxn modelId="{A55F5A76-899B-4C75-BA6F-6B1478D9B074}" type="presParOf" srcId="{ED048647-7E25-45F0-8A0B-D29ED35E16D0}" destId="{715474CE-391E-4271-B3B3-89AE55C5B918}" srcOrd="2" destOrd="0" presId="urn:microsoft.com/office/officeart/2005/8/layout/hierarchy1"/>
    <dgm:cxn modelId="{C44E7BE0-82FE-4859-B51D-875579061125}" type="presParOf" srcId="{715474CE-391E-4271-B3B3-89AE55C5B918}" destId="{69889B5C-B6B7-41DE-8844-3410440E642F}" srcOrd="0" destOrd="0" presId="urn:microsoft.com/office/officeart/2005/8/layout/hierarchy1"/>
    <dgm:cxn modelId="{8AA3ECCB-4B1C-410E-A1A2-59A8EBD96E74}" type="presParOf" srcId="{69889B5C-B6B7-41DE-8844-3410440E642F}" destId="{2A58E3EE-D4D3-42CB-ADE2-78F1DC6E2BD0}" srcOrd="0" destOrd="0" presId="urn:microsoft.com/office/officeart/2005/8/layout/hierarchy1"/>
    <dgm:cxn modelId="{90D1DCD8-41F2-4715-BCB0-C4C97E1877C3}" type="presParOf" srcId="{69889B5C-B6B7-41DE-8844-3410440E642F}" destId="{C17132E5-6F65-4D2B-BB16-119E46EC2767}" srcOrd="1" destOrd="0" presId="urn:microsoft.com/office/officeart/2005/8/layout/hierarchy1"/>
    <dgm:cxn modelId="{8379D508-30F2-4EDA-B72A-A1CE5A9AD058}" type="presParOf" srcId="{715474CE-391E-4271-B3B3-89AE55C5B918}" destId="{3D834A64-3441-429D-A3D3-39DE43687563}" srcOrd="1" destOrd="0" presId="urn:microsoft.com/office/officeart/2005/8/layout/hierarchy1"/>
    <dgm:cxn modelId="{8C65A29A-82E1-4DBE-A6A4-B3ED0EBD436B}" type="presParOf" srcId="{ED048647-7E25-45F0-8A0B-D29ED35E16D0}" destId="{A107D48F-E829-497F-AE2D-643B1D95BC29}" srcOrd="3" destOrd="0" presId="urn:microsoft.com/office/officeart/2005/8/layout/hierarchy1"/>
    <dgm:cxn modelId="{3D81493A-9D23-4E15-8E66-01DD6EB08B89}" type="presParOf" srcId="{A107D48F-E829-497F-AE2D-643B1D95BC29}" destId="{6D986DD1-5CAE-4714-8BBC-9DDC873743D7}" srcOrd="0" destOrd="0" presId="urn:microsoft.com/office/officeart/2005/8/layout/hierarchy1"/>
    <dgm:cxn modelId="{4C231A7A-C134-4FCB-9C3B-169012AD6B0D}" type="presParOf" srcId="{6D986DD1-5CAE-4714-8BBC-9DDC873743D7}" destId="{C5FA6B39-A7F0-4E71-A48A-EB06F24CDB9D}" srcOrd="0" destOrd="0" presId="urn:microsoft.com/office/officeart/2005/8/layout/hierarchy1"/>
    <dgm:cxn modelId="{0B6573E9-A779-4002-96FD-B50447FBA0F5}" type="presParOf" srcId="{6D986DD1-5CAE-4714-8BBC-9DDC873743D7}" destId="{47C9CB53-351F-4D2C-ACFB-3DB43FA283D4}" srcOrd="1" destOrd="0" presId="urn:microsoft.com/office/officeart/2005/8/layout/hierarchy1"/>
    <dgm:cxn modelId="{AE9526C6-8443-44E3-99BC-7E1EAB99E862}" type="presParOf" srcId="{A107D48F-E829-497F-AE2D-643B1D95BC29}" destId="{FD6B9641-58D6-42B0-B131-B780991B0E7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98144-B920-44BC-85E4-33910F154FAE}">
      <dsp:nvSpPr>
        <dsp:cNvPr id="0" name=""/>
        <dsp:cNvSpPr/>
      </dsp:nvSpPr>
      <dsp:spPr>
        <a:xfrm>
          <a:off x="2935" y="786104"/>
          <a:ext cx="2095711" cy="133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BB4B68-E0FE-4D54-8929-A8AA53F1518A}">
      <dsp:nvSpPr>
        <dsp:cNvPr id="0" name=""/>
        <dsp:cNvSpPr/>
      </dsp:nvSpPr>
      <dsp:spPr>
        <a:xfrm>
          <a:off x="235791" y="1007318"/>
          <a:ext cx="2095711" cy="1330776"/>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Akul Shailesh Panchal (2428878)</a:t>
          </a:r>
          <a:endParaRPr lang="en-US" sz="2000" kern="1200"/>
        </a:p>
      </dsp:txBody>
      <dsp:txXfrm>
        <a:off x="274768" y="1046295"/>
        <a:ext cx="2017757" cy="1252822"/>
      </dsp:txXfrm>
    </dsp:sp>
    <dsp:sp modelId="{83AC6C57-2C77-4E90-86F6-D50DFEA265EF}">
      <dsp:nvSpPr>
        <dsp:cNvPr id="0" name=""/>
        <dsp:cNvSpPr/>
      </dsp:nvSpPr>
      <dsp:spPr>
        <a:xfrm>
          <a:off x="2564359" y="786104"/>
          <a:ext cx="2095711" cy="133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134BC-1031-44DD-94C4-BE851B9FBF77}">
      <dsp:nvSpPr>
        <dsp:cNvPr id="0" name=""/>
        <dsp:cNvSpPr/>
      </dsp:nvSpPr>
      <dsp:spPr>
        <a:xfrm>
          <a:off x="2797216" y="1007318"/>
          <a:ext cx="2095711" cy="1330776"/>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Harsh Deep Singh (2436567)</a:t>
          </a:r>
          <a:endParaRPr lang="en-US" sz="2000" kern="1200"/>
        </a:p>
      </dsp:txBody>
      <dsp:txXfrm>
        <a:off x="2836193" y="1046295"/>
        <a:ext cx="2017757" cy="1252822"/>
      </dsp:txXfrm>
    </dsp:sp>
    <dsp:sp modelId="{2A58E3EE-D4D3-42CB-ADE2-78F1DC6E2BD0}">
      <dsp:nvSpPr>
        <dsp:cNvPr id="0" name=""/>
        <dsp:cNvSpPr/>
      </dsp:nvSpPr>
      <dsp:spPr>
        <a:xfrm>
          <a:off x="5125784" y="786104"/>
          <a:ext cx="2095711" cy="133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132E5-6F65-4D2B-BB16-119E46EC2767}">
      <dsp:nvSpPr>
        <dsp:cNvPr id="0" name=""/>
        <dsp:cNvSpPr/>
      </dsp:nvSpPr>
      <dsp:spPr>
        <a:xfrm>
          <a:off x="5358641" y="1007318"/>
          <a:ext cx="2095711" cy="1330776"/>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Maulik Shaileshbhai Poshiya (2511036)</a:t>
          </a:r>
          <a:endParaRPr lang="en-US" sz="2000" kern="1200"/>
        </a:p>
      </dsp:txBody>
      <dsp:txXfrm>
        <a:off x="5397618" y="1046295"/>
        <a:ext cx="2017757" cy="1252822"/>
      </dsp:txXfrm>
    </dsp:sp>
    <dsp:sp modelId="{C5FA6B39-A7F0-4E71-A48A-EB06F24CDB9D}">
      <dsp:nvSpPr>
        <dsp:cNvPr id="0" name=""/>
        <dsp:cNvSpPr/>
      </dsp:nvSpPr>
      <dsp:spPr>
        <a:xfrm>
          <a:off x="7687209" y="786104"/>
          <a:ext cx="2095711" cy="133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C9CB53-351F-4D2C-ACFB-3DB43FA283D4}">
      <dsp:nvSpPr>
        <dsp:cNvPr id="0" name=""/>
        <dsp:cNvSpPr/>
      </dsp:nvSpPr>
      <dsp:spPr>
        <a:xfrm>
          <a:off x="7920065" y="1007318"/>
          <a:ext cx="2095711" cy="1330776"/>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Hardeep Vijaysinh Zala (2509957)</a:t>
          </a:r>
          <a:endParaRPr lang="en-US" sz="2000" kern="1200"/>
        </a:p>
      </dsp:txBody>
      <dsp:txXfrm>
        <a:off x="7959042" y="1046295"/>
        <a:ext cx="2017757" cy="125282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A2AB17-438F-47FE-8F17-286F8A0E46FC}" type="datetimeFigureOut">
              <a:rPr lang="en-IN" smtClean="0"/>
              <a:t>01-12-2025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9BD4C-F4B7-4146-BECB-A6FA6C236976}" type="slidenum">
              <a:rPr lang="en-IN" smtClean="0"/>
              <a:t>‹#›</a:t>
            </a:fld>
            <a:endParaRPr lang="en-IN"/>
          </a:p>
        </p:txBody>
      </p:sp>
    </p:spTree>
    <p:extLst>
      <p:ext uri="{BB962C8B-B14F-4D97-AF65-F5344CB8AC3E}">
        <p14:creationId xmlns:p14="http://schemas.microsoft.com/office/powerpoint/2010/main" val="3016133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2F9BD4C-F4B7-4146-BECB-A6FA6C236976}" type="slidenum">
              <a:rPr lang="en-IN" smtClean="0"/>
              <a:t>1</a:t>
            </a:fld>
            <a:endParaRPr lang="en-IN"/>
          </a:p>
        </p:txBody>
      </p:sp>
    </p:spTree>
    <p:extLst>
      <p:ext uri="{BB962C8B-B14F-4D97-AF65-F5344CB8AC3E}">
        <p14:creationId xmlns:p14="http://schemas.microsoft.com/office/powerpoint/2010/main" val="3403588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Offer the recruitment revolution of Google on the basis of efficiency and cultural fit as per NotebookLM. Emphasize the importance of remuneration in acquiring AI specialists to build NotebookLM. Highlight the strategic talent acquisition during high competitiveness, establish the stage, adopt the role of managers, align, specify on challenges and recommendations in consecutive slides.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3</a:t>
            </a:fld>
            <a:endParaRPr lang="en-IN"/>
          </a:p>
        </p:txBody>
      </p:sp>
    </p:spTree>
    <p:extLst>
      <p:ext uri="{BB962C8B-B14F-4D97-AF65-F5344CB8AC3E}">
        <p14:creationId xmlns:p14="http://schemas.microsoft.com/office/powerpoint/2010/main" val="409448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example that adopted AI-oriented hiring policies is Google, which involves using both rigid processes and the use of human forms of judgment. NotebookLM enhances efficiency with NLP and predictive capabilities that offer an equal match and the rigorous data management and code of ethics limits candidate rights. This combination strategy is useful in assuring quality of hiring, diversity, and compatibility with strategic innovator functions such as NotebookLM development.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4</a:t>
            </a:fld>
            <a:endParaRPr lang="en-IN"/>
          </a:p>
        </p:txBody>
      </p:sp>
    </p:spTree>
    <p:extLst>
      <p:ext uri="{BB962C8B-B14F-4D97-AF65-F5344CB8AC3E}">
        <p14:creationId xmlns:p14="http://schemas.microsoft.com/office/powerpoint/2010/main" val="4259455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Google line managers are recruiting; they are in charge of the interview, narrow down job requirements using NotebookLM knowledge, and provide real-time feedback. They combine AI screening and human filtering, so that the hired expedite NotebookLM innovation, avoiding loss of strategic step, or quality.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5</a:t>
            </a:fld>
            <a:endParaRPr lang="en-IN"/>
          </a:p>
        </p:txBody>
      </p:sp>
    </p:spTree>
    <p:extLst>
      <p:ext uri="{BB962C8B-B14F-4D97-AF65-F5344CB8AC3E}">
        <p14:creationId xmlns:p14="http://schemas.microsoft.com/office/powerpoint/2010/main" val="2443570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Google  Recruitment strategy is the direct driver of NotebookLM development (ai expertise). NotebookLM has better efficiency in hiring, and it forms a virtuous cycle, as the better hired is innovating the tool even more, and Hr is business focused on achieving dominance in the market.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6</a:t>
            </a:fld>
            <a:endParaRPr lang="en-IN"/>
          </a:p>
        </p:txBody>
      </p:sp>
    </p:spTree>
    <p:extLst>
      <p:ext uri="{BB962C8B-B14F-4D97-AF65-F5344CB8AC3E}">
        <p14:creationId xmlns:p14="http://schemas.microsoft.com/office/powerpoint/2010/main" val="2285498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Google is challenged by the scale of recruitment due to demands by AI tools, which is not easy with NotebookLM. Even the most sophisticated systems are challenged by deciding between volume and bias mitigation and cultural accuracy and cost within fight and tests that need continuous improvement in order to be a successful talent acquisition strategy.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7</a:t>
            </a:fld>
            <a:endParaRPr lang="en-IN"/>
          </a:p>
        </p:txBody>
      </p:sp>
    </p:spTree>
    <p:extLst>
      <p:ext uri="{BB962C8B-B14F-4D97-AF65-F5344CB8AC3E}">
        <p14:creationId xmlns:p14="http://schemas.microsoft.com/office/powerpoint/2010/main" val="925781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Advice improves the recruitment in Google: leverage NotebookLM to better utilize both its ethics and efficiency, train managers, base compensation on product performance, and expand recruitment. All these measures will help in solving these problems and enhancing strategic fit in NotebookLM innovation.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8</a:t>
            </a:fld>
            <a:endParaRPr lang="en-IN"/>
          </a:p>
        </p:txBody>
      </p:sp>
    </p:spTree>
    <p:extLst>
      <p:ext uri="{BB962C8B-B14F-4D97-AF65-F5344CB8AC3E}">
        <p14:creationId xmlns:p14="http://schemas.microsoft.com/office/powerpoint/2010/main" val="404218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and remuneration practices of Google on the platform of NotebookLM are the illustration of the HR excellence. The problem-solving approach of seeking solutions with specific recommendations will help the company to hire the best AI talents, pushing the development of NotebookLM and business achievement.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9</a:t>
            </a:fld>
            <a:endParaRPr lang="en-IN"/>
          </a:p>
        </p:txBody>
      </p:sp>
    </p:spTree>
    <p:extLst>
      <p:ext uri="{BB962C8B-B14F-4D97-AF65-F5344CB8AC3E}">
        <p14:creationId xmlns:p14="http://schemas.microsoft.com/office/powerpoint/2010/main" val="3111953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reward system at Google encourages the best when it comes to the development of the NotebookLM by rewarding it with performance-based pay. The 2025 reform increases the top ratings, which leads to a higher level of motivation in competition. Provides a background of policies, manager roles, alignment, issues, and suggestions in future.​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10</a:t>
            </a:fld>
            <a:endParaRPr lang="en-IN"/>
          </a:p>
        </p:txBody>
      </p:sp>
    </p:spTree>
    <p:extLst>
      <p:ext uri="{BB962C8B-B14F-4D97-AF65-F5344CB8AC3E}">
        <p14:creationId xmlns:p14="http://schemas.microsoft.com/office/powerpoint/2010/main" val="4240532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policies of Google through GRAD focus on the impact on the teams of NotebookLM; innovation is rewarded through already scaled bonuses/RSUs. Competitiveness but at the same time, invests in the high achiever category, retaining AI talent, who will be necessary in making product improvements.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11</a:t>
            </a:fld>
            <a:endParaRPr lang="en-IN"/>
          </a:p>
        </p:txBody>
      </p:sp>
    </p:spTree>
    <p:extLst>
      <p:ext uri="{BB962C8B-B14F-4D97-AF65-F5344CB8AC3E}">
        <p14:creationId xmlns:p14="http://schemas.microsoft.com/office/powerpoint/2010/main" val="4135468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Google  line managers implement policies of rewards that take the form of rating impact based on GRAD, budgetary allocation and incentives based on NotebookLM achievement. Their choices make them motivating and retaining amidst competitive AI space.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12</a:t>
            </a:fld>
            <a:endParaRPr lang="en-IN"/>
          </a:p>
        </p:txBody>
      </p:sp>
    </p:spTree>
    <p:extLst>
      <p:ext uri="{BB962C8B-B14F-4D97-AF65-F5344CB8AC3E}">
        <p14:creationId xmlns:p14="http://schemas.microsoft.com/office/powerpoint/2010/main" val="2596496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Strategic rewards are used to reinforce the priorities at Google as it motivates transformative developments in NotebookLM. Performance-based compensation will mean that the resources are directed towards innovation to maintain competitive advantage in AI products.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13</a:t>
            </a:fld>
            <a:endParaRPr lang="en-IN"/>
          </a:p>
        </p:txBody>
      </p:sp>
    </p:spTree>
    <p:extLst>
      <p:ext uri="{BB962C8B-B14F-4D97-AF65-F5344CB8AC3E}">
        <p14:creationId xmlns:p14="http://schemas.microsoft.com/office/powerpoint/2010/main" val="1611970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Divisions in 2025 reforms revoke contentedness amongst average performers as prejudice and cost stress create a concern of unfairness. Existing Google needs to manoeuvre through them to maintain the talent pool of NotebookLM.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14</a:t>
            </a:fld>
            <a:endParaRPr lang="en-IN"/>
          </a:p>
        </p:txBody>
      </p:sp>
    </p:spTree>
    <p:extLst>
      <p:ext uri="{BB962C8B-B14F-4D97-AF65-F5344CB8AC3E}">
        <p14:creationId xmlns:p14="http://schemas.microsoft.com/office/powerpoint/2010/main" val="2584544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Improve GRAD equity through AI technologies, provide non-financial benefits, peg rewards on metrics, and educate managers. These maintain motivation on levels of excellence of NotebookLM</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15</a:t>
            </a:fld>
            <a:endParaRPr lang="en-IN"/>
          </a:p>
        </p:txBody>
      </p:sp>
    </p:spTree>
    <p:extLst>
      <p:ext uri="{BB962C8B-B14F-4D97-AF65-F5344CB8AC3E}">
        <p14:creationId xmlns:p14="http://schemas.microsoft.com/office/powerpoint/2010/main" val="40066275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developed rewards of Google are the illustration of performance-oriented HR, which propels NotebookLM success. Risks are addressed by the use of recommendations that keep things in line.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16</a:t>
            </a:fld>
            <a:endParaRPr lang="en-IN"/>
          </a:p>
        </p:txBody>
      </p:sp>
    </p:spTree>
    <p:extLst>
      <p:ext uri="{BB962C8B-B14F-4D97-AF65-F5344CB8AC3E}">
        <p14:creationId xmlns:p14="http://schemas.microsoft.com/office/powerpoint/2010/main" val="3061291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GRAD performance management at Google drives the NotebookLM excellence using impact-based ratings and feedback. Brings in policies, managerial position, alignment and challenges, and recommendations on how to strategically execute HR</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17</a:t>
            </a:fld>
            <a:endParaRPr lang="en-IN"/>
          </a:p>
        </p:txBody>
      </p:sp>
    </p:spTree>
    <p:extLst>
      <p:ext uri="{BB962C8B-B14F-4D97-AF65-F5344CB8AC3E}">
        <p14:creationId xmlns:p14="http://schemas.microsoft.com/office/powerpoint/2010/main" val="737515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GRAD policies simplify the process of assessing NotebookLM teams by providing regular assessment along with evaluations done on a yearly basis. Provides objectivity the use of metrics which spurs productivity in AI development.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18</a:t>
            </a:fld>
            <a:endParaRPr lang="en-IN"/>
          </a:p>
        </p:txBody>
      </p:sp>
    </p:spTree>
    <p:extLst>
      <p:ext uri="{BB962C8B-B14F-4D97-AF65-F5344CB8AC3E}">
        <p14:creationId xmlns:p14="http://schemas.microsoft.com/office/powerpoint/2010/main" val="13161534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GRAD is implemented with the help of line managers who rate performance, give feedback, and reward contributions made to NotebookLM. Their presence combats the competitive AI environment and provides the need of alignment and inspiration.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19</a:t>
            </a:fld>
            <a:endParaRPr lang="en-IN"/>
          </a:p>
        </p:txBody>
      </p:sp>
    </p:spTree>
    <p:extLst>
      <p:ext uri="{BB962C8B-B14F-4D97-AF65-F5344CB8AC3E}">
        <p14:creationId xmlns:p14="http://schemas.microsoft.com/office/powerpoint/2010/main" val="1072723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GRAD is a strategic distributor of performance to NotebookLM improvements and transformative work is rewarded. Assessments are performance-based, and HR is in line with the AI leadership of Google.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20</a:t>
            </a:fld>
            <a:endParaRPr lang="en-IN"/>
          </a:p>
        </p:txBody>
      </p:sp>
    </p:spTree>
    <p:extLst>
      <p:ext uri="{BB962C8B-B14F-4D97-AF65-F5344CB8AC3E}">
        <p14:creationId xmlns:p14="http://schemas.microsoft.com/office/powerpoint/2010/main" val="29068801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GRAD paradigm shift exposes developers of NotebookLM to morale problems and prejudice. The quantification of impact of AI when changes occur at a fast rate creates difficulties on fairness and motivation.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21</a:t>
            </a:fld>
            <a:endParaRPr lang="en-IN"/>
          </a:p>
        </p:txBody>
      </p:sp>
    </p:spTree>
    <p:extLst>
      <p:ext uri="{BB962C8B-B14F-4D97-AF65-F5344CB8AC3E}">
        <p14:creationId xmlns:p14="http://schemas.microsoft.com/office/powerpoint/2010/main" val="28515679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Analyse data with GRAD using Leverage NotebookLM, train on fairness, define metrics, bring in peers. These improve accuracy, equity and have the effect of improving the performance of NotebookLM teams.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22</a:t>
            </a:fld>
            <a:endParaRPr lang="en-IN"/>
          </a:p>
        </p:txBody>
      </p:sp>
    </p:spTree>
    <p:extLst>
      <p:ext uri="{BB962C8B-B14F-4D97-AF65-F5344CB8AC3E}">
        <p14:creationId xmlns:p14="http://schemas.microsoft.com/office/powerpoint/2010/main" val="2228589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GRAD performance management makes NotebookLM successful regardless of the hindrances. Recommendations guarantee long term excellence</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23</a:t>
            </a:fld>
            <a:endParaRPr lang="en-IN"/>
          </a:p>
        </p:txBody>
      </p:sp>
    </p:spTree>
    <p:extLst>
      <p:ext uri="{BB962C8B-B14F-4D97-AF65-F5344CB8AC3E}">
        <p14:creationId xmlns:p14="http://schemas.microsoft.com/office/powerpoint/2010/main" val="12545708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example of NotebookLM is the DEI-digital convergence of Google that overcomes language barriers and promotes different learning styles. Presents policies, managerial functions, alignment, process issues, HR suggestion on product excellence</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24</a:t>
            </a:fld>
            <a:endParaRPr lang="en-IN"/>
          </a:p>
        </p:txBody>
      </p:sp>
    </p:spTree>
    <p:extLst>
      <p:ext uri="{BB962C8B-B14F-4D97-AF65-F5344CB8AC3E}">
        <p14:creationId xmlns:p14="http://schemas.microsoft.com/office/powerpoint/2010/main" val="4063765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policies combine DEI with digital solutions such as NotebookLM to be inclusive. Promotes the presence of various talent through language/accessibility, to create equal chances of innovation.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25</a:t>
            </a:fld>
            <a:endParaRPr lang="en-IN"/>
          </a:p>
        </p:txBody>
      </p:sp>
    </p:spTree>
    <p:extLst>
      <p:ext uri="{BB962C8B-B14F-4D97-AF65-F5344CB8AC3E}">
        <p14:creationId xmlns:p14="http://schemas.microsoft.com/office/powerpoint/2010/main" val="42929975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DEI can be executed by managers when they utilize the NotebookLM as the travel tool of inclusive collaboration and bias checks. Assures of different contributions in product development.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26</a:t>
            </a:fld>
            <a:endParaRPr lang="en-IN"/>
          </a:p>
        </p:txBody>
      </p:sp>
    </p:spTree>
    <p:extLst>
      <p:ext uri="{BB962C8B-B14F-4D97-AF65-F5344CB8AC3E}">
        <p14:creationId xmlns:p14="http://schemas.microsoft.com/office/powerpoint/2010/main" val="41368105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DEI-digital strategy through NotebookLM eliminates restrictions, and world innovation takes place. Enhances HR business compatibility to competitive AI advantage.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27</a:t>
            </a:fld>
            <a:endParaRPr lang="en-IN"/>
          </a:p>
        </p:txBody>
      </p:sp>
    </p:spTree>
    <p:extLst>
      <p:ext uri="{BB962C8B-B14F-4D97-AF65-F5344CB8AC3E}">
        <p14:creationId xmlns:p14="http://schemas.microsoft.com/office/powerpoint/2010/main" val="3276782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obstacles are AI bias, the barriers to adoption, and the metrics that the diverse teams of NotebookLM can use. The speed-inclusion tests are a strategic tactic of balance</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28</a:t>
            </a:fld>
            <a:endParaRPr lang="en-IN"/>
          </a:p>
        </p:txBody>
      </p:sp>
    </p:spTree>
    <p:extLst>
      <p:ext uri="{BB962C8B-B14F-4D97-AF65-F5344CB8AC3E}">
        <p14:creationId xmlns:p14="http://schemas.microsoft.com/office/powerpoint/2010/main" val="8148537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Training, Hiring, Checking bias, Metrics with Leverage NotebookLM. Sustainable innovation is enhanced by inclusive digital transformation, which is reinforced by recommendations.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29</a:t>
            </a:fld>
            <a:endParaRPr lang="en-IN"/>
          </a:p>
        </p:txBody>
      </p:sp>
    </p:spTree>
    <p:extLst>
      <p:ext uri="{BB962C8B-B14F-4D97-AF65-F5344CB8AC3E}">
        <p14:creationId xmlns:p14="http://schemas.microsoft.com/office/powerpoint/2010/main" val="7521061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example of strategic HR is through DEI-digital integration via NotebookLM. Recommendations guarantee fair development.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2F9BD4C-F4B7-4146-BECB-A6FA6C236976}" type="slidenum">
              <a:rPr lang="en-IN" smtClean="0"/>
              <a:t>30</a:t>
            </a:fld>
            <a:endParaRPr lang="en-IN"/>
          </a:p>
        </p:txBody>
      </p:sp>
    </p:spTree>
    <p:extLst>
      <p:ext uri="{BB962C8B-B14F-4D97-AF65-F5344CB8AC3E}">
        <p14:creationId xmlns:p14="http://schemas.microsoft.com/office/powerpoint/2010/main" val="2813851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6930B28-5B06-4658-A982-24B9D8DD965F}" type="datetimeFigureOut">
              <a:rPr lang="en-IN" smtClean="0"/>
              <a:t>01-12-2025</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6E6D384-B634-4895-8BFD-9194C4024008}" type="slidenum">
              <a:rPr lang="en-IN" smtClean="0"/>
              <a:t>‹#›</a:t>
            </a:fld>
            <a:endParaRPr lang="en-IN"/>
          </a:p>
        </p:txBody>
      </p:sp>
    </p:spTree>
    <p:extLst>
      <p:ext uri="{BB962C8B-B14F-4D97-AF65-F5344CB8AC3E}">
        <p14:creationId xmlns:p14="http://schemas.microsoft.com/office/powerpoint/2010/main" val="34043153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930B28-5B06-4658-A982-24B9D8DD965F}" type="datetimeFigureOut">
              <a:rPr lang="en-IN" smtClean="0"/>
              <a:t>01-12-2025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433945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76082781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930B28-5B06-4658-A982-24B9D8DD965F}"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959569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930B28-5B06-4658-A982-24B9D8DD965F}" type="datetimeFigureOut">
              <a:rPr lang="en-IN" smtClean="0"/>
              <a:t>01-12-2025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559585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930B28-5B06-4658-A982-24B9D8DD965F}" type="datetimeFigureOut">
              <a:rPr lang="en-IN" smtClean="0"/>
              <a:t>01-12-2025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785685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930B28-5B06-4658-A982-24B9D8DD965F}" type="datetimeFigureOut">
              <a:rPr lang="en-IN" smtClean="0"/>
              <a:t>01-12-2025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08172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6930B28-5B06-4658-A982-24B9D8DD965F}" type="datetimeFigureOut">
              <a:rPr lang="en-IN" smtClean="0"/>
              <a:t>01-12-2025</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06E6D384-B634-4895-8BFD-9194C4024008}"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44882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6930B28-5B06-4658-A982-24B9D8DD965F}" type="datetimeFigureOut">
              <a:rPr lang="en-IN" smtClean="0"/>
              <a:t>01-12-2025</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06E6D384-B634-4895-8BFD-9194C4024008}"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143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4215540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480106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55496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5418107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355640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930B28-5B06-4658-A982-24B9D8DD965F}"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575635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930B28-5B06-4658-A982-24B9D8DD965F}" type="datetimeFigureOut">
              <a:rPr lang="en-IN" smtClean="0"/>
              <a:t>01-12-2025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159978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930B28-5B06-4658-A982-24B9D8DD965F}" type="datetimeFigureOut">
              <a:rPr lang="en-IN" smtClean="0"/>
              <a:t>01-12-2025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169330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930B28-5B06-4658-A982-24B9D8DD965F}" type="datetimeFigureOut">
              <a:rPr lang="en-IN" smtClean="0"/>
              <a:t>01-12-2025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40039375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30B28-5B06-4658-A982-24B9D8DD965F}"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1290633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30B28-5B06-4658-A982-24B9D8DD965F}"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8673779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30B28-5B06-4658-A982-24B9D8DD965F}" type="datetimeFigureOut">
              <a:rPr lang="en-IN" smtClean="0"/>
              <a:t>01-12-2025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1967927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5780416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709655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375225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0520122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203795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2609071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30B28-5B06-4658-A982-24B9D8DD965F}" type="datetimeFigureOut">
              <a:rPr lang="en-IN" smtClean="0"/>
              <a:t>01-12-2025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6E6D384-B634-4895-8BFD-9194C4024008}" type="slidenum">
              <a:rPr lang="en-IN" smtClean="0"/>
              <a:t>‹#›</a:t>
            </a:fld>
            <a:endParaRPr lang="en-IN"/>
          </a:p>
        </p:txBody>
      </p:sp>
    </p:spTree>
    <p:extLst>
      <p:ext uri="{BB962C8B-B14F-4D97-AF65-F5344CB8AC3E}">
        <p14:creationId xmlns:p14="http://schemas.microsoft.com/office/powerpoint/2010/main" val="2392350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6930B28-5B06-4658-A982-24B9D8DD965F}" type="datetimeFigureOut">
              <a:rPr lang="en-IN" smtClean="0"/>
              <a:t>01-12-2025</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6E6D384-B634-4895-8BFD-9194C4024008}" type="slidenum">
              <a:rPr lang="en-IN" smtClean="0"/>
              <a:t>‹#›</a:t>
            </a:fld>
            <a:endParaRPr lang="en-IN"/>
          </a:p>
        </p:txBody>
      </p:sp>
    </p:spTree>
    <p:extLst>
      <p:ext uri="{BB962C8B-B14F-4D97-AF65-F5344CB8AC3E}">
        <p14:creationId xmlns:p14="http://schemas.microsoft.com/office/powerpoint/2010/main" val="22686551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6930B28-5B06-4658-A982-24B9D8DD965F}" type="datetimeFigureOut">
              <a:rPr lang="en-IN" smtClean="0"/>
              <a:t>01-12-2025</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6E6D384-B634-4895-8BFD-9194C4024008}" type="slidenum">
              <a:rPr lang="en-IN" smtClean="0"/>
              <a:t>‹#›</a:t>
            </a:fld>
            <a:endParaRPr lang="en-IN"/>
          </a:p>
        </p:txBody>
      </p:sp>
    </p:spTree>
    <p:extLst>
      <p:ext uri="{BB962C8B-B14F-4D97-AF65-F5344CB8AC3E}">
        <p14:creationId xmlns:p14="http://schemas.microsoft.com/office/powerpoint/2010/main" val="27205696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3" Type="http://schemas.openxmlformats.org/officeDocument/2006/relationships/hyperlink" Target="https://pmc.ncbi.nlm.nih.gov/articles/PMC10239367/pdf/nihms-1887780.pdf" TargetMode="External"/><Relationship Id="rId18" Type="http://schemas.openxmlformats.org/officeDocument/2006/relationships/hyperlink" Target="https://lineardesign.com/blog/google-ppc-management-services/" TargetMode="External"/><Relationship Id="rId26" Type="http://schemas.openxmlformats.org/officeDocument/2006/relationships/hyperlink" Target="https://www.mdpi.com/2072-4292/13/10/1954" TargetMode="External"/><Relationship Id="rId3" Type="http://schemas.openxmlformats.org/officeDocument/2006/relationships/hyperlink" Target="https://journal.literasisainsnusantara.com/index.php/adman/article/download/53/60" TargetMode="External"/><Relationship Id="rId21" Type="http://schemas.openxmlformats.org/officeDocument/2006/relationships/hyperlink" Target="https://www.slideshare.net/slideshow/googles-human-resource-policy/148569995" TargetMode="External"/><Relationship Id="rId7" Type="http://schemas.openxmlformats.org/officeDocument/2006/relationships/hyperlink" Target="https://www.acte.in/what-is-a-line-manager" TargetMode="External"/><Relationship Id="rId12" Type="http://schemas.openxmlformats.org/officeDocument/2006/relationships/hyperlink" Target="https://hr.university/dei/diversity-inclusion-and-belonging/" TargetMode="External"/><Relationship Id="rId17" Type="http://schemas.openxmlformats.org/officeDocument/2006/relationships/hyperlink" Target="https://drive.google.com/file/d/16NOHF_jbkl7BBn3nnz5Q-gRGvr6aaLH3/view" TargetMode="External"/><Relationship Id="rId25" Type="http://schemas.openxmlformats.org/officeDocument/2006/relationships/hyperlink" Target="https://return.publikasikupublisher.com/index.php/return/article/download/91/209" TargetMode="External"/><Relationship Id="rId33" Type="http://schemas.openxmlformats.org/officeDocument/2006/relationships/hyperlink" Target="https://www.mbaskool.com/business-concepts/human-resources-hr-terms/15680-line-manager.html" TargetMode="External"/><Relationship Id="rId2" Type="http://schemas.openxmlformats.org/officeDocument/2006/relationships/hyperlink" Target="https://journals.sagepub.com/doi/pdf/10.1177/23409444211009528" TargetMode="External"/><Relationship Id="rId16" Type="http://schemas.openxmlformats.org/officeDocument/2006/relationships/hyperlink" Target="https://www.theseus.fi/bitstream/handle/10024/863015/Gupta_Deepak.pdf?sequence=2" TargetMode="External"/><Relationship Id="rId20" Type="http://schemas.openxmlformats.org/officeDocument/2006/relationships/hyperlink" Target="https://www.theseus.fi/bitstream/handle/10024/887841/Islam_Md_Sariful.pdf?sequence=2" TargetMode="External"/><Relationship Id="rId29" Type="http://schemas.openxmlformats.org/officeDocument/2006/relationships/hyperlink" Target="https://link.springer.com/content/pdf/10.1007/s10676-020-09547-x.pdf" TargetMode="External"/><Relationship Id="rId1" Type="http://schemas.openxmlformats.org/officeDocument/2006/relationships/slideLayout" Target="../slideLayouts/slideLayout2.xml"/><Relationship Id="rId6" Type="http://schemas.openxmlformats.org/officeDocument/2006/relationships/hyperlink" Target="https://www.researchgate.net/profile/Carmine-Bianchi/publication/357670933_Performance_Management_and_Governance_in_Public_Universities_Challenges_and_Opportunities/links/61e09ee68d338833e368d103/Performance-Management-and-Governance-in-Public-Universities-Challenges-and-Opportunities.pdf" TargetMode="External"/><Relationship Id="rId11" Type="http://schemas.openxmlformats.org/officeDocument/2006/relationships/hyperlink" Target="https://fastercapital.com/topics/strategies-for-promoting-digital-inclusion.html/" TargetMode="External"/><Relationship Id="rId24" Type="http://schemas.openxmlformats.org/officeDocument/2006/relationships/hyperlink" Target="https://media-1.carnegiecouncil.org/import/studio/In_the_Plex.pdf" TargetMode="External"/><Relationship Id="rId32" Type="http://schemas.openxmlformats.org/officeDocument/2006/relationships/hyperlink" Target="https://www.wallstreetmojo.com/diversity-management/" TargetMode="External"/><Relationship Id="rId5" Type="http://schemas.openxmlformats.org/officeDocument/2006/relationships/hyperlink" Target="https://link.springer.com/chapter/10.1007/978-3-031-09803-1_8" TargetMode="External"/><Relationship Id="rId15" Type="http://schemas.openxmlformats.org/officeDocument/2006/relationships/hyperlink" Target="https://business.google.com/in/think/" TargetMode="External"/><Relationship Id="rId23" Type="http://schemas.openxmlformats.org/officeDocument/2006/relationships/hyperlink" Target="https://www.researchgate.net/profile/Samrat-Ray/publication/361568484_Using_Machine_Learning_and_Data_Mining_to_Evaluate_Modern_Financial_Management_Techniques/links/62c57f9334fb7352793940b7/Using-Machine-Learning-and-Data-Mining-to-Evaluate-Modern-Financial-Management-Techniques.pdf#page=281" TargetMode="External"/><Relationship Id="rId28" Type="http://schemas.openxmlformats.org/officeDocument/2006/relationships/hyperlink" Target="https://www.researchgate.net/profile/Carlo-Perrotta-2/publication/346972762_Automation_APIs_and_the_distributed_labour_of_platform_pedagogies_in_Google_Classroom/links/5fd6ad7f299bf140880a5b8d/Automation-APIs-and-the-distributed-labour-of-platform-pedagogies-in-Google-Classroom.pdf" TargetMode="External"/><Relationship Id="rId10" Type="http://schemas.openxmlformats.org/officeDocument/2006/relationships/hyperlink" Target="https://doi.org/10.3390/su17072908" TargetMode="External"/><Relationship Id="rId19" Type="http://schemas.openxmlformats.org/officeDocument/2006/relationships/hyperlink" Target="https://www.qulture.rocks/our-blog/googles-performance-management-practices-part-1" TargetMode="External"/><Relationship Id="rId31" Type="http://schemas.openxmlformats.org/officeDocument/2006/relationships/hyperlink" Target="https://www.thestrategyinstitute.org/insights/a-complete-guide-to-achieve-strategic-alignment-in-your-organization" TargetMode="External"/><Relationship Id="rId4" Type="http://schemas.openxmlformats.org/officeDocument/2006/relationships/hyperlink" Target="https://www.softwaresuggest.com/blog/performance-management-cycle/" TargetMode="External"/><Relationship Id="rId9" Type="http://schemas.openxmlformats.org/officeDocument/2006/relationships/hyperlink" Target="https://www.grrbe.in/Vol-8-issue-05/GRRBE-A-08050010070372.pdf" TargetMode="External"/><Relationship Id="rId14" Type="http://schemas.openxmlformats.org/officeDocument/2006/relationships/hyperlink" Target="https://business-essay.com/google-companys-human-resource-practices-analysis/" TargetMode="External"/><Relationship Id="rId22" Type="http://schemas.openxmlformats.org/officeDocument/2006/relationships/hyperlink" Target="https://elephas.app/blog/what-is-notebooklm" TargetMode="External"/><Relationship Id="rId27" Type="http://schemas.openxmlformats.org/officeDocument/2006/relationships/hyperlink" Target="https://lifescifi.com/journal/index.php/ebh/article/download/190/159" TargetMode="External"/><Relationship Id="rId30" Type="http://schemas.openxmlformats.org/officeDocument/2006/relationships/hyperlink" Target="https://searchengineland.com/google-marks-14-years-as-a-public-company-304108" TargetMode="External"/><Relationship Id="rId8" Type="http://schemas.openxmlformats.org/officeDocument/2006/relationships/hyperlink" Target="https://www.devoteam.com/expert-view/notebooklm-a-complete-guide-with-use-cases-for-business-and-enterprise/"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D3FC-74D0-C3A9-B944-D9CF07479404}"/>
              </a:ext>
            </a:extLst>
          </p:cNvPr>
          <p:cNvSpPr>
            <a:spLocks noGrp="1"/>
          </p:cNvSpPr>
          <p:nvPr>
            <p:ph type="ctrTitle"/>
          </p:nvPr>
        </p:nvSpPr>
        <p:spPr>
          <a:xfrm>
            <a:off x="193040" y="3107262"/>
            <a:ext cx="11460480" cy="2370677"/>
          </a:xfrm>
        </p:spPr>
        <p:txBody>
          <a:bodyPr/>
          <a:lstStyle/>
          <a:p>
            <a:r>
              <a:rPr lang="en-IN" sz="4800" b="1" dirty="0"/>
              <a:t>ASSESSMENT COMPONENT 2</a:t>
            </a:r>
            <a:br>
              <a:rPr lang="en-IN" sz="4800" b="1" dirty="0"/>
            </a:br>
            <a:r>
              <a:rPr lang="en-IN" sz="4800" b="1" dirty="0"/>
              <a:t>COMPANY – GOOGLE</a:t>
            </a:r>
            <a:br>
              <a:rPr lang="en-IN" sz="4800" dirty="0"/>
            </a:br>
            <a:r>
              <a:rPr lang="en-IN" sz="4800" b="1" dirty="0"/>
              <a:t>PRODUCT – NOTEBOOKLM</a:t>
            </a:r>
            <a:endParaRPr lang="en-IN" sz="4800" dirty="0"/>
          </a:p>
        </p:txBody>
      </p:sp>
      <p:pic>
        <p:nvPicPr>
          <p:cNvPr id="4" name="Picture 3">
            <a:extLst>
              <a:ext uri="{FF2B5EF4-FFF2-40B4-BE49-F238E27FC236}">
                <a16:creationId xmlns:a16="http://schemas.microsoft.com/office/drawing/2014/main" id="{D8727BDE-234E-591A-51EA-CAA24D08A804}"/>
              </a:ext>
            </a:extLst>
          </p:cNvPr>
          <p:cNvPicPr>
            <a:picLocks noChangeAspect="1"/>
          </p:cNvPicPr>
          <p:nvPr/>
        </p:nvPicPr>
        <p:blipFill>
          <a:blip r:embed="rId3"/>
          <a:stretch>
            <a:fillRect/>
          </a:stretch>
        </p:blipFill>
        <p:spPr>
          <a:xfrm>
            <a:off x="4722485" y="193040"/>
            <a:ext cx="3915429" cy="1722120"/>
          </a:xfrm>
          <a:prstGeom prst="rect">
            <a:avLst/>
          </a:prstGeom>
        </p:spPr>
      </p:pic>
    </p:spTree>
    <p:extLst>
      <p:ext uri="{BB962C8B-B14F-4D97-AF65-F5344CB8AC3E}">
        <p14:creationId xmlns:p14="http://schemas.microsoft.com/office/powerpoint/2010/main" val="34408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F41807D-2728-2EA2-7B20-5CED61FC81A6}"/>
              </a:ext>
            </a:extLst>
          </p:cNvPr>
          <p:cNvSpPr>
            <a:spLocks noGrp="1"/>
          </p:cNvSpPr>
          <p:nvPr>
            <p:ph type="title"/>
          </p:nvPr>
        </p:nvSpPr>
        <p:spPr/>
        <p:txBody>
          <a:bodyPr>
            <a:normAutofit/>
          </a:bodyPr>
          <a:lstStyle/>
          <a:p>
            <a:pPr algn="ctr"/>
            <a:r>
              <a:rPr lang="en-GB" sz="8000" dirty="0"/>
              <a:t>Demonstrators</a:t>
            </a:r>
            <a:endParaRPr lang="en-GB" sz="8000" dirty="0">
              <a:latin typeface="Bierstadt" panose="020F0502020204030204" pitchFamily="34" charset="0"/>
            </a:endParaRPr>
          </a:p>
        </p:txBody>
      </p:sp>
      <p:graphicFrame>
        <p:nvGraphicFramePr>
          <p:cNvPr id="18" name="Content Placeholder 9">
            <a:extLst>
              <a:ext uri="{FF2B5EF4-FFF2-40B4-BE49-F238E27FC236}">
                <a16:creationId xmlns:a16="http://schemas.microsoft.com/office/drawing/2014/main" id="{B3904A0D-FF45-87D9-0624-1454AB7C2C46}"/>
              </a:ext>
            </a:extLst>
          </p:cNvPr>
          <p:cNvGraphicFramePr>
            <a:graphicFrameLocks noGrp="1"/>
          </p:cNvGraphicFramePr>
          <p:nvPr>
            <p:ph idx="1"/>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6255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58EB3-14C7-34BE-4188-1FE5CB32C8AB}"/>
              </a:ext>
            </a:extLst>
          </p:cNvPr>
          <p:cNvSpPr>
            <a:spLocks noGrp="1"/>
          </p:cNvSpPr>
          <p:nvPr>
            <p:ph type="title"/>
          </p:nvPr>
        </p:nvSpPr>
        <p:spPr>
          <a:xfrm>
            <a:off x="1066800" y="642594"/>
            <a:ext cx="9918700" cy="1174724"/>
          </a:xfrm>
        </p:spPr>
        <p:txBody>
          <a:bodyPr>
            <a:normAutofit fontScale="90000"/>
          </a:bodyPr>
          <a:lstStyle/>
          <a:p>
            <a:pPr algn="ctr"/>
            <a:br>
              <a:rPr lang="en-IN" dirty="0"/>
            </a:br>
            <a:br>
              <a:rPr lang="en-IN" dirty="0"/>
            </a:br>
            <a:r>
              <a:rPr lang="en-IN" dirty="0"/>
              <a:t>Introduction </a:t>
            </a:r>
            <a:r>
              <a:rPr lang="en-GB" dirty="0"/>
              <a:t>(Topic 1: Recruitment      </a:t>
            </a:r>
            <a:br>
              <a:rPr lang="en-GB" dirty="0"/>
            </a:br>
            <a:r>
              <a:rPr lang="en-GB" dirty="0"/>
              <a:t>                   and remuneration) </a:t>
            </a:r>
            <a:r>
              <a:rPr lang="en-GB" sz="1800" dirty="0">
                <a:latin typeface="Amasis MT Pro Black" panose="020F0502020204030204" pitchFamily="18" charset="0"/>
              </a:rPr>
              <a:t>Akul (2428878) </a:t>
            </a:r>
            <a:br>
              <a:rPr lang="en-GB" dirty="0"/>
            </a:br>
            <a:r>
              <a:rPr lang="en-GB" dirty="0"/>
              <a:t>                                                               </a:t>
            </a:r>
            <a:br>
              <a:rPr lang="en-GB" dirty="0"/>
            </a:br>
            <a:r>
              <a:rPr lang="en-GB" dirty="0"/>
              <a:t>                          </a:t>
            </a:r>
            <a:endParaRPr lang="en-IN" sz="1300" dirty="0"/>
          </a:p>
        </p:txBody>
      </p:sp>
      <p:sp>
        <p:nvSpPr>
          <p:cNvPr id="3" name="Content Placeholder 2">
            <a:extLst>
              <a:ext uri="{FF2B5EF4-FFF2-40B4-BE49-F238E27FC236}">
                <a16:creationId xmlns:a16="http://schemas.microsoft.com/office/drawing/2014/main" id="{D76A6DAC-BF29-9AFC-D0E4-82A4B647F8B6}"/>
              </a:ext>
            </a:extLst>
          </p:cNvPr>
          <p:cNvSpPr>
            <a:spLocks noGrp="1"/>
          </p:cNvSpPr>
          <p:nvPr>
            <p:ph idx="1"/>
          </p:nvPr>
        </p:nvSpPr>
        <p:spPr>
          <a:xfrm>
            <a:off x="411480" y="2209800"/>
            <a:ext cx="5824220" cy="4158006"/>
          </a:xfrm>
        </p:spPr>
        <p:txBody>
          <a:bodyPr>
            <a:normAutofit fontScale="92500" lnSpcReduction="20000"/>
          </a:bodyPr>
          <a:lstStyle/>
          <a:p>
            <a:pPr lvl="0" algn="just">
              <a:lnSpc>
                <a:spcPct val="150000"/>
              </a:lnSpc>
            </a:pPr>
            <a:r>
              <a:rPr lang="en-GB" dirty="0"/>
              <a:t>Google uses NotebookLM to conduct recruitment with the help of AI, scanning the cultural peculiarities of the interview.</a:t>
            </a:r>
            <a:endParaRPr lang="en-IN" dirty="0"/>
          </a:p>
          <a:p>
            <a:pPr lvl="0" algn="just">
              <a:lnSpc>
                <a:spcPct val="150000"/>
              </a:lnSpc>
            </a:pPr>
            <a:r>
              <a:rPr lang="en-GB" dirty="0"/>
              <a:t>Processes 3M+ applications per year through Gemini prediction and automated screening (Gupta, 2024)</a:t>
            </a:r>
            <a:endParaRPr lang="en-IN" dirty="0"/>
          </a:p>
          <a:p>
            <a:pPr lvl="0" algn="just">
              <a:lnSpc>
                <a:spcPct val="150000"/>
              </a:lnSpc>
            </a:pPr>
            <a:r>
              <a:rPr lang="en-GB" dirty="0"/>
              <a:t>The competitive remuneration covers RSUs and bonuses based on AI product milestones such as NotebookLM.</a:t>
            </a:r>
            <a:endParaRPr lang="en-IN" dirty="0"/>
          </a:p>
          <a:p>
            <a:pPr algn="just">
              <a:lnSpc>
                <a:spcPct val="150000"/>
              </a:lnSpc>
            </a:pPr>
            <a:r>
              <a:rPr lang="en-GB" dirty="0"/>
              <a:t>Targets the best AI talents in a bid to create products such as the mind maps of NotebookLM</a:t>
            </a:r>
            <a:endParaRPr lang="en-IN" dirty="0"/>
          </a:p>
        </p:txBody>
      </p:sp>
      <p:pic>
        <p:nvPicPr>
          <p:cNvPr id="4" name="Picture 3" descr="Google marks 14 years as a public company">
            <a:extLst>
              <a:ext uri="{FF2B5EF4-FFF2-40B4-BE49-F238E27FC236}">
                <a16:creationId xmlns:a16="http://schemas.microsoft.com/office/drawing/2014/main" id="{051DEF10-B926-9B49-F700-B250D3F805D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79335" y="2494927"/>
            <a:ext cx="3239770" cy="2543810"/>
          </a:xfrm>
          <a:prstGeom prst="rect">
            <a:avLst/>
          </a:prstGeom>
          <a:noFill/>
          <a:ln>
            <a:noFill/>
          </a:ln>
        </p:spPr>
      </p:pic>
      <p:sp>
        <p:nvSpPr>
          <p:cNvPr id="6" name="TextBox 5">
            <a:extLst>
              <a:ext uri="{FF2B5EF4-FFF2-40B4-BE49-F238E27FC236}">
                <a16:creationId xmlns:a16="http://schemas.microsoft.com/office/drawing/2014/main" id="{1245A29F-CFF6-C81B-302D-70FF337E56FB}"/>
              </a:ext>
            </a:extLst>
          </p:cNvPr>
          <p:cNvSpPr txBox="1"/>
          <p:nvPr/>
        </p:nvSpPr>
        <p:spPr>
          <a:xfrm>
            <a:off x="5806440" y="5278144"/>
            <a:ext cx="6096000" cy="65146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 Google Company</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buNone/>
            </a:pPr>
            <a:r>
              <a:rPr lang="en-GB" sz="1400" dirty="0">
                <a:effectLst/>
                <a:latin typeface="Times New Roman" panose="02020603050405020304" pitchFamily="18" charset="0"/>
                <a:ea typeface="Arial" panose="020B0604020202020204" pitchFamily="34" charset="0"/>
                <a:cs typeface="Arial" panose="020B0604020202020204" pitchFamily="34" charset="0"/>
              </a:rPr>
              <a:t>(Source: Sherman, 2018)</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0950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8A243-BF75-01B8-614A-B8FD4C1F62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4FE84C-7D46-E585-9385-387840BED596}"/>
              </a:ext>
            </a:extLst>
          </p:cNvPr>
          <p:cNvSpPr>
            <a:spLocks noGrp="1"/>
          </p:cNvSpPr>
          <p:nvPr>
            <p:ph type="title"/>
          </p:nvPr>
        </p:nvSpPr>
        <p:spPr/>
        <p:txBody>
          <a:bodyPr/>
          <a:lstStyle/>
          <a:p>
            <a:pPr algn="ctr"/>
            <a:r>
              <a:rPr lang="en-GB" dirty="0"/>
              <a:t>Current HR policies</a:t>
            </a:r>
            <a:endParaRPr lang="en-IN" dirty="0"/>
          </a:p>
        </p:txBody>
      </p:sp>
      <p:sp>
        <p:nvSpPr>
          <p:cNvPr id="3" name="Content Placeholder 2">
            <a:extLst>
              <a:ext uri="{FF2B5EF4-FFF2-40B4-BE49-F238E27FC236}">
                <a16:creationId xmlns:a16="http://schemas.microsoft.com/office/drawing/2014/main" id="{73D6C655-A526-7F2B-B7B8-7482ED6A980E}"/>
              </a:ext>
            </a:extLst>
          </p:cNvPr>
          <p:cNvSpPr>
            <a:spLocks noGrp="1"/>
          </p:cNvSpPr>
          <p:nvPr>
            <p:ph idx="1"/>
          </p:nvPr>
        </p:nvSpPr>
        <p:spPr>
          <a:xfrm>
            <a:off x="335280" y="2014194"/>
            <a:ext cx="6080760" cy="4569486"/>
          </a:xfrm>
        </p:spPr>
        <p:txBody>
          <a:bodyPr>
            <a:normAutofit fontScale="92500" lnSpcReduction="10000"/>
          </a:bodyPr>
          <a:lstStyle/>
          <a:p>
            <a:pPr lvl="0" algn="just">
              <a:lnSpc>
                <a:spcPct val="150000"/>
              </a:lnSpc>
            </a:pPr>
            <a:r>
              <a:rPr lang="en-GB" dirty="0"/>
              <a:t>Structured, equal opportunity selection based on the rule of three, work sample, structured interview, reference checks.</a:t>
            </a:r>
            <a:endParaRPr lang="en-IN" dirty="0"/>
          </a:p>
          <a:p>
            <a:pPr lvl="0" algn="just">
              <a:lnSpc>
                <a:spcPct val="150000"/>
              </a:lnSpc>
            </a:pPr>
            <a:r>
              <a:rPr lang="en-GB" dirty="0"/>
              <a:t>Intelligent products, such as the NotebookLM, allow recruiters to examine the papers of a job applicant and forecast success in terms of cultural adaptation.</a:t>
            </a:r>
            <a:endParaRPr lang="en-IN" dirty="0"/>
          </a:p>
          <a:p>
            <a:pPr lvl="0" algn="just">
              <a:lnSpc>
                <a:spcPct val="150000"/>
              </a:lnSpc>
            </a:pPr>
            <a:r>
              <a:rPr lang="en-GB" dirty="0"/>
              <a:t>The policies of data governance guarantee privacy, fairness and permit appeal procedures by the candidates (Gabel </a:t>
            </a:r>
            <a:r>
              <a:rPr lang="en-GB" i="1" dirty="0"/>
              <a:t>et al.,</a:t>
            </a:r>
            <a:r>
              <a:rPr lang="en-GB" dirty="0"/>
              <a:t> 2023)</a:t>
            </a:r>
            <a:endParaRPr lang="en-IN" dirty="0"/>
          </a:p>
          <a:p>
            <a:pPr lvl="0" algn="just">
              <a:lnSpc>
                <a:spcPct val="150000"/>
              </a:lnSpc>
            </a:pPr>
            <a:r>
              <a:rPr lang="en-GB" dirty="0"/>
              <a:t>AI is supported by constant human control to uphold ethical hiring practices.</a:t>
            </a:r>
            <a:endParaRPr lang="en-IN" dirty="0"/>
          </a:p>
          <a:p>
            <a:pPr algn="just">
              <a:lnSpc>
                <a:spcPct val="150000"/>
              </a:lnSpc>
            </a:pPr>
            <a:endParaRPr lang="en-IN" dirty="0"/>
          </a:p>
        </p:txBody>
      </p:sp>
      <p:pic>
        <p:nvPicPr>
          <p:cNvPr id="4" name="Picture 3" descr="Google Company's Human Resource Practices Analysis Essay Example [Free]">
            <a:extLst>
              <a:ext uri="{FF2B5EF4-FFF2-40B4-BE49-F238E27FC236}">
                <a16:creationId xmlns:a16="http://schemas.microsoft.com/office/drawing/2014/main" id="{FFB7D515-F96D-D112-43BC-624CC65B236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25615" y="2234551"/>
            <a:ext cx="4789170" cy="2609256"/>
          </a:xfrm>
          <a:prstGeom prst="rect">
            <a:avLst/>
          </a:prstGeom>
          <a:noFill/>
          <a:ln>
            <a:noFill/>
          </a:ln>
        </p:spPr>
      </p:pic>
      <p:sp>
        <p:nvSpPr>
          <p:cNvPr id="6" name="TextBox 5">
            <a:extLst>
              <a:ext uri="{FF2B5EF4-FFF2-40B4-BE49-F238E27FC236}">
                <a16:creationId xmlns:a16="http://schemas.microsoft.com/office/drawing/2014/main" id="{75607E2D-4EE0-A849-C1D5-D2D8B162D8AB}"/>
              </a:ext>
            </a:extLst>
          </p:cNvPr>
          <p:cNvSpPr txBox="1"/>
          <p:nvPr/>
        </p:nvSpPr>
        <p:spPr>
          <a:xfrm>
            <a:off x="6017895" y="4882990"/>
            <a:ext cx="6096000" cy="65146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2: Google Recruitment team</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buNone/>
            </a:pPr>
            <a:r>
              <a:rPr lang="en-GB" sz="1400" dirty="0">
                <a:effectLst/>
                <a:latin typeface="Times New Roman" panose="02020603050405020304" pitchFamily="18" charset="0"/>
                <a:ea typeface="Arial" panose="020B0604020202020204" pitchFamily="34" charset="0"/>
                <a:cs typeface="Arial" panose="020B0604020202020204" pitchFamily="34" charset="0"/>
              </a:rPr>
              <a:t>(Source: Google, 2017)</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141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4FE79-9221-97FA-39BE-DF2746C987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7B96CA-CECB-742B-CDD2-14F5FCBAB703}"/>
              </a:ext>
            </a:extLst>
          </p:cNvPr>
          <p:cNvSpPr>
            <a:spLocks noGrp="1"/>
          </p:cNvSpPr>
          <p:nvPr>
            <p:ph type="title"/>
          </p:nvPr>
        </p:nvSpPr>
        <p:spPr/>
        <p:txBody>
          <a:bodyPr/>
          <a:lstStyle/>
          <a:p>
            <a:pPr algn="ctr"/>
            <a:r>
              <a:rPr lang="en-IN" dirty="0"/>
              <a:t>Role of line managers</a:t>
            </a:r>
          </a:p>
        </p:txBody>
      </p:sp>
      <p:sp>
        <p:nvSpPr>
          <p:cNvPr id="3" name="Content Placeholder 2">
            <a:extLst>
              <a:ext uri="{FF2B5EF4-FFF2-40B4-BE49-F238E27FC236}">
                <a16:creationId xmlns:a16="http://schemas.microsoft.com/office/drawing/2014/main" id="{D071F3F9-99EC-37BC-C10E-542961D56735}"/>
              </a:ext>
            </a:extLst>
          </p:cNvPr>
          <p:cNvSpPr>
            <a:spLocks noGrp="1"/>
          </p:cNvSpPr>
          <p:nvPr>
            <p:ph idx="1"/>
          </p:nvPr>
        </p:nvSpPr>
        <p:spPr>
          <a:xfrm>
            <a:off x="274320" y="2014194"/>
            <a:ext cx="6477000" cy="4554246"/>
          </a:xfrm>
        </p:spPr>
        <p:txBody>
          <a:bodyPr>
            <a:normAutofit fontScale="85000" lnSpcReduction="10000"/>
          </a:bodyPr>
          <a:lstStyle/>
          <a:p>
            <a:pPr lvl="0" algn="just">
              <a:lnSpc>
                <a:spcPct val="200000"/>
              </a:lnSpc>
            </a:pPr>
            <a:r>
              <a:rPr lang="en-GB" dirty="0"/>
              <a:t>Give technical interviews, evaluate skills that are relevant to NotebookLM such as AI/ML skills.</a:t>
            </a:r>
            <a:endParaRPr lang="en-IN" dirty="0"/>
          </a:p>
          <a:p>
            <a:pPr lvl="0" algn="just">
              <a:lnSpc>
                <a:spcPct val="200000"/>
              </a:lnSpc>
            </a:pPr>
            <a:r>
              <a:rPr lang="en-GB" dirty="0"/>
              <a:t>Give hiring feedback through AI tools, candidate matching follow ups.</a:t>
            </a:r>
            <a:endParaRPr lang="en-IN" dirty="0"/>
          </a:p>
          <a:p>
            <a:pPr lvl="0" algn="just">
              <a:lnSpc>
                <a:spcPct val="200000"/>
              </a:lnSpc>
            </a:pPr>
            <a:r>
              <a:rPr lang="en-GB" dirty="0"/>
              <a:t>Co-operate on job specifications, match needs by NotebookLM templates (</a:t>
            </a:r>
            <a:r>
              <a:rPr lang="en-GB" dirty="0" err="1"/>
              <a:t>Masputra</a:t>
            </a:r>
            <a:r>
              <a:rPr lang="en-GB" dirty="0"/>
              <a:t>, </a:t>
            </a:r>
            <a:r>
              <a:rPr lang="en-GB" dirty="0" err="1"/>
              <a:t>Nilasari</a:t>
            </a:r>
            <a:r>
              <a:rPr lang="en-GB" dirty="0"/>
              <a:t> and </a:t>
            </a:r>
            <a:r>
              <a:rPr lang="en-GB" dirty="0" err="1"/>
              <a:t>Nisfiannoor</a:t>
            </a:r>
            <a:r>
              <a:rPr lang="en-GB" dirty="0"/>
              <a:t>, 2023)</a:t>
            </a:r>
            <a:endParaRPr lang="en-IN" dirty="0"/>
          </a:p>
          <a:p>
            <a:pPr algn="just">
              <a:lnSpc>
                <a:spcPct val="200000"/>
              </a:lnSpc>
            </a:pPr>
            <a:r>
              <a:rPr lang="en-GB" dirty="0"/>
              <a:t>Accept propositions, foster culture-fitness of product teams such as NotebookLM</a:t>
            </a:r>
            <a:endParaRPr lang="en-IN" dirty="0"/>
          </a:p>
        </p:txBody>
      </p:sp>
      <p:pic>
        <p:nvPicPr>
          <p:cNvPr id="4" name="Picture 3" descr="What Is a Line Manager? Role &amp; Responsibility | Updated 2025">
            <a:extLst>
              <a:ext uri="{FF2B5EF4-FFF2-40B4-BE49-F238E27FC236}">
                <a16:creationId xmlns:a16="http://schemas.microsoft.com/office/drawing/2014/main" id="{5C76E1AB-3000-3D1E-273B-71395BE065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20915" y="2014194"/>
            <a:ext cx="3865245" cy="2871470"/>
          </a:xfrm>
          <a:prstGeom prst="rect">
            <a:avLst/>
          </a:prstGeom>
          <a:noFill/>
          <a:ln>
            <a:noFill/>
          </a:ln>
        </p:spPr>
      </p:pic>
      <p:sp>
        <p:nvSpPr>
          <p:cNvPr id="6" name="TextBox 5">
            <a:extLst>
              <a:ext uri="{FF2B5EF4-FFF2-40B4-BE49-F238E27FC236}">
                <a16:creationId xmlns:a16="http://schemas.microsoft.com/office/drawing/2014/main" id="{5B00682D-EAA3-6571-909C-1605C34BC013}"/>
              </a:ext>
            </a:extLst>
          </p:cNvPr>
          <p:cNvSpPr txBox="1"/>
          <p:nvPr/>
        </p:nvSpPr>
        <p:spPr>
          <a:xfrm>
            <a:off x="6205537" y="4924848"/>
            <a:ext cx="6096000" cy="682238"/>
          </a:xfrm>
          <a:prstGeom prst="rect">
            <a:avLst/>
          </a:prstGeom>
          <a:noFill/>
        </p:spPr>
        <p:txBody>
          <a:bodyPr wrap="square">
            <a:spAutoFit/>
          </a:bodyPr>
          <a:lstStyle/>
          <a:p>
            <a:pPr algn="ctr">
              <a:spcAft>
                <a:spcPts val="1000"/>
              </a:spcAft>
              <a:buNone/>
            </a:pPr>
            <a:r>
              <a:rPr lang="en-GB" sz="15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3: Role of line managers</a:t>
            </a:r>
            <a:endParaRPr lang="en-IN" sz="15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buNone/>
            </a:pPr>
            <a:r>
              <a:rPr lang="en-IN" sz="1500" dirty="0">
                <a:effectLst/>
                <a:latin typeface="Times New Roman" panose="02020603050405020304" pitchFamily="18" charset="0"/>
                <a:ea typeface="Arial" panose="020B0604020202020204" pitchFamily="34" charset="0"/>
                <a:cs typeface="Arial" panose="020B0604020202020204" pitchFamily="34" charset="0"/>
              </a:rPr>
              <a:t>(Source: Deepa, 2025)</a:t>
            </a:r>
          </a:p>
        </p:txBody>
      </p:sp>
    </p:spTree>
    <p:extLst>
      <p:ext uri="{BB962C8B-B14F-4D97-AF65-F5344CB8AC3E}">
        <p14:creationId xmlns:p14="http://schemas.microsoft.com/office/powerpoint/2010/main" val="1766661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94C4B-2C43-B627-E8EE-5881997CD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097869-8B22-D4B4-F50A-98301FBDF3AC}"/>
              </a:ext>
            </a:extLst>
          </p:cNvPr>
          <p:cNvSpPr>
            <a:spLocks noGrp="1"/>
          </p:cNvSpPr>
          <p:nvPr>
            <p:ph type="title"/>
          </p:nvPr>
        </p:nvSpPr>
        <p:spPr/>
        <p:txBody>
          <a:bodyPr/>
          <a:lstStyle/>
          <a:p>
            <a:pPr algn="ctr"/>
            <a:r>
              <a:rPr lang="en-IN" dirty="0"/>
              <a:t>Strategic alignment</a:t>
            </a:r>
          </a:p>
        </p:txBody>
      </p:sp>
      <p:sp>
        <p:nvSpPr>
          <p:cNvPr id="3" name="Content Placeholder 2">
            <a:extLst>
              <a:ext uri="{FF2B5EF4-FFF2-40B4-BE49-F238E27FC236}">
                <a16:creationId xmlns:a16="http://schemas.microsoft.com/office/drawing/2014/main" id="{5A2437B6-87F1-25CC-022C-192617E402A1}"/>
              </a:ext>
            </a:extLst>
          </p:cNvPr>
          <p:cNvSpPr>
            <a:spLocks noGrp="1"/>
          </p:cNvSpPr>
          <p:nvPr>
            <p:ph idx="1"/>
          </p:nvPr>
        </p:nvSpPr>
        <p:spPr>
          <a:xfrm>
            <a:off x="274320" y="2103120"/>
            <a:ext cx="6614160" cy="4112286"/>
          </a:xfrm>
        </p:spPr>
        <p:txBody>
          <a:bodyPr>
            <a:normAutofit fontScale="77500" lnSpcReduction="20000"/>
          </a:bodyPr>
          <a:lstStyle/>
          <a:p>
            <a:pPr lvl="0">
              <a:lnSpc>
                <a:spcPct val="200000"/>
              </a:lnSpc>
            </a:pPr>
            <a:r>
              <a:rPr lang="en-GB" dirty="0"/>
              <a:t>Recruitment AI fits with the corporate objective of Google of being innovative, and NotebookLM is utilized to analyse cultural nuances in hiring internationally.</a:t>
            </a:r>
            <a:endParaRPr lang="en-IN" dirty="0"/>
          </a:p>
          <a:p>
            <a:pPr lvl="0">
              <a:lnSpc>
                <a:spcPct val="200000"/>
              </a:lnSpc>
            </a:pPr>
            <a:r>
              <a:rPr lang="en-GB" dirty="0"/>
              <a:t>Talent recruits AI / ML to hasten features of NotebookLM such as mind maps and video overviews (</a:t>
            </a:r>
            <a:r>
              <a:rPr lang="en-GB" dirty="0" err="1"/>
              <a:t>Nuryani</a:t>
            </a:r>
            <a:r>
              <a:rPr lang="en-GB" dirty="0"/>
              <a:t> </a:t>
            </a:r>
            <a:r>
              <a:rPr lang="en-GB" i="1" dirty="0"/>
              <a:t>et al.,</a:t>
            </a:r>
            <a:r>
              <a:rPr lang="en-GB" dirty="0"/>
              <a:t> 2023)</a:t>
            </a:r>
            <a:endParaRPr lang="en-IN" dirty="0"/>
          </a:p>
          <a:p>
            <a:pPr lvl="0">
              <a:lnSpc>
                <a:spcPct val="200000"/>
              </a:lnSpc>
            </a:pPr>
            <a:r>
              <a:rPr lang="en-GB" dirty="0"/>
              <a:t>Scaling 3M+ applications with scaling through Gemini predictions to be a product leader.</a:t>
            </a:r>
            <a:endParaRPr lang="en-IN" dirty="0"/>
          </a:p>
          <a:p>
            <a:pPr lvl="0">
              <a:lnSpc>
                <a:spcPct val="200000"/>
              </a:lnSpc>
            </a:pPr>
            <a:r>
              <a:rPr lang="en-GB" dirty="0"/>
              <a:t>Kick-starts the competitive advantage of AI research tools with talent strategy complement.</a:t>
            </a:r>
            <a:endParaRPr lang="en-IN" dirty="0"/>
          </a:p>
          <a:p>
            <a:pPr>
              <a:lnSpc>
                <a:spcPct val="200000"/>
              </a:lnSpc>
            </a:pPr>
            <a:endParaRPr lang="en-IN" dirty="0"/>
          </a:p>
        </p:txBody>
      </p:sp>
      <p:pic>
        <p:nvPicPr>
          <p:cNvPr id="6" name="Picture 5" descr="A Complete Guide to Achieve Strategic Alignment in Your Organization | TSI">
            <a:extLst>
              <a:ext uri="{FF2B5EF4-FFF2-40B4-BE49-F238E27FC236}">
                <a16:creationId xmlns:a16="http://schemas.microsoft.com/office/drawing/2014/main" id="{EA088477-49E0-25C8-AA95-2ABB3DD41A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8480" y="2103120"/>
            <a:ext cx="4526280" cy="2307590"/>
          </a:xfrm>
          <a:prstGeom prst="rect">
            <a:avLst/>
          </a:prstGeom>
          <a:noFill/>
          <a:ln>
            <a:noFill/>
          </a:ln>
        </p:spPr>
      </p:pic>
      <p:sp>
        <p:nvSpPr>
          <p:cNvPr id="8" name="TextBox 7">
            <a:extLst>
              <a:ext uri="{FF2B5EF4-FFF2-40B4-BE49-F238E27FC236}">
                <a16:creationId xmlns:a16="http://schemas.microsoft.com/office/drawing/2014/main" id="{B6175E60-AC3B-C757-C840-90958642FD32}"/>
              </a:ext>
            </a:extLst>
          </p:cNvPr>
          <p:cNvSpPr txBox="1"/>
          <p:nvPr/>
        </p:nvSpPr>
        <p:spPr>
          <a:xfrm>
            <a:off x="6103620" y="4499636"/>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4: Strategic alignment</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800" dirty="0">
                <a:effectLst/>
                <a:latin typeface="Times New Roman" panose="02020603050405020304" pitchFamily="18" charset="0"/>
                <a:ea typeface="Arial" panose="020B0604020202020204" pitchFamily="34" charset="0"/>
                <a:cs typeface="Arial" panose="020B0604020202020204" pitchFamily="34" charset="0"/>
              </a:rPr>
              <a:t>(Source: The Strategic Institute, 2024)</a:t>
            </a:r>
          </a:p>
        </p:txBody>
      </p:sp>
    </p:spTree>
    <p:extLst>
      <p:ext uri="{BB962C8B-B14F-4D97-AF65-F5344CB8AC3E}">
        <p14:creationId xmlns:p14="http://schemas.microsoft.com/office/powerpoint/2010/main" val="1518672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83FC7-7D1B-F70A-0E73-B349FD322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D633D-459C-FF44-1271-F9C567B167B1}"/>
              </a:ext>
            </a:extLst>
          </p:cNvPr>
          <p:cNvSpPr>
            <a:spLocks noGrp="1"/>
          </p:cNvSpPr>
          <p:nvPr>
            <p:ph type="title"/>
          </p:nvPr>
        </p:nvSpPr>
        <p:spPr/>
        <p:txBody>
          <a:bodyPr/>
          <a:lstStyle/>
          <a:p>
            <a:pPr algn="ctr"/>
            <a:r>
              <a:rPr lang="en-IN" dirty="0"/>
              <a:t>Key challenges</a:t>
            </a:r>
          </a:p>
        </p:txBody>
      </p:sp>
      <p:sp>
        <p:nvSpPr>
          <p:cNvPr id="3" name="Content Placeholder 2">
            <a:extLst>
              <a:ext uri="{FF2B5EF4-FFF2-40B4-BE49-F238E27FC236}">
                <a16:creationId xmlns:a16="http://schemas.microsoft.com/office/drawing/2014/main" id="{CE0EBAB0-904A-BC41-64EF-B4531058F115}"/>
              </a:ext>
            </a:extLst>
          </p:cNvPr>
          <p:cNvSpPr>
            <a:spLocks noGrp="1"/>
          </p:cNvSpPr>
          <p:nvPr>
            <p:ph idx="1"/>
          </p:nvPr>
        </p:nvSpPr>
        <p:spPr>
          <a:xfrm>
            <a:off x="350520" y="2103120"/>
            <a:ext cx="6019800" cy="4112286"/>
          </a:xfrm>
        </p:spPr>
        <p:txBody>
          <a:bodyPr>
            <a:normAutofit fontScale="77500" lnSpcReduction="20000"/>
          </a:bodyPr>
          <a:lstStyle/>
          <a:p>
            <a:pPr lvl="0">
              <a:lnSpc>
                <a:spcPct val="200000"/>
              </a:lnSpc>
            </a:pPr>
            <a:r>
              <a:rPr lang="en-GB" dirty="0"/>
              <a:t>Large volumes are congesting manual processes even with AI support.</a:t>
            </a:r>
            <a:endParaRPr lang="en-IN" dirty="0"/>
          </a:p>
          <a:p>
            <a:pPr lvl="0">
              <a:lnSpc>
                <a:spcPct val="200000"/>
              </a:lnSpc>
            </a:pPr>
            <a:r>
              <a:rPr lang="en-GB" dirty="0"/>
              <a:t>The issue of cultural fit evaluation among international candidates through NotebookLM is still complicated.</a:t>
            </a:r>
            <a:endParaRPr lang="en-IN" dirty="0"/>
          </a:p>
          <a:p>
            <a:pPr lvl="0">
              <a:lnSpc>
                <a:spcPct val="200000"/>
              </a:lnSpc>
            </a:pPr>
            <a:r>
              <a:rPr lang="en-GB" dirty="0"/>
              <a:t>There is a threat of AI bias in screening of NotebookLM-related skills such as multimodal AI (Hangartner, Kopp and Siegenthaler, 2021)</a:t>
            </a:r>
            <a:endParaRPr lang="en-IN" dirty="0"/>
          </a:p>
          <a:p>
            <a:pPr lvl="0">
              <a:lnSpc>
                <a:spcPct val="200000"/>
              </a:lnSpc>
            </a:pPr>
            <a:r>
              <a:rPr lang="en-GB" dirty="0"/>
              <a:t>The competition of talented AI professionals who remain a limited source of talent adds to remuneration expenses.</a:t>
            </a:r>
            <a:endParaRPr lang="en-IN" dirty="0"/>
          </a:p>
          <a:p>
            <a:pPr>
              <a:lnSpc>
                <a:spcPct val="200000"/>
              </a:lnSpc>
            </a:pPr>
            <a:endParaRPr lang="en-IN" dirty="0"/>
          </a:p>
        </p:txBody>
      </p:sp>
      <p:pic>
        <p:nvPicPr>
          <p:cNvPr id="4" name="Picture 3" descr="9 Challenges Recruiters Face In 2025 // Unstop">
            <a:extLst>
              <a:ext uri="{FF2B5EF4-FFF2-40B4-BE49-F238E27FC236}">
                <a16:creationId xmlns:a16="http://schemas.microsoft.com/office/drawing/2014/main" id="{2B431EA1-C382-CBE2-1B14-8810E7C12CA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18667" y="2236152"/>
            <a:ext cx="4264025" cy="2842895"/>
          </a:xfrm>
          <a:prstGeom prst="rect">
            <a:avLst/>
          </a:prstGeom>
          <a:noFill/>
          <a:ln>
            <a:noFill/>
          </a:ln>
        </p:spPr>
      </p:pic>
      <p:sp>
        <p:nvSpPr>
          <p:cNvPr id="6" name="TextBox 5">
            <a:extLst>
              <a:ext uri="{FF2B5EF4-FFF2-40B4-BE49-F238E27FC236}">
                <a16:creationId xmlns:a16="http://schemas.microsoft.com/office/drawing/2014/main" id="{A9A95972-7218-69FA-3399-EB24539777FB}"/>
              </a:ext>
            </a:extLst>
          </p:cNvPr>
          <p:cNvSpPr txBox="1"/>
          <p:nvPr/>
        </p:nvSpPr>
        <p:spPr>
          <a:xfrm>
            <a:off x="6096000" y="5079047"/>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5: Recruitment Challenges</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Unstop, 2025)</a:t>
            </a:r>
          </a:p>
        </p:txBody>
      </p:sp>
    </p:spTree>
    <p:extLst>
      <p:ext uri="{BB962C8B-B14F-4D97-AF65-F5344CB8AC3E}">
        <p14:creationId xmlns:p14="http://schemas.microsoft.com/office/powerpoint/2010/main" val="3761600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D5818-8399-A3CD-F75B-2EB68E7C2D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91C68B-466D-6D55-FC5B-3A52B56B5AEE}"/>
              </a:ext>
            </a:extLst>
          </p:cNvPr>
          <p:cNvSpPr>
            <a:spLocks noGrp="1"/>
          </p:cNvSpPr>
          <p:nvPr>
            <p:ph type="title"/>
          </p:nvPr>
        </p:nvSpPr>
        <p:spPr/>
        <p:txBody>
          <a:bodyPr/>
          <a:lstStyle/>
          <a:p>
            <a:pPr algn="ctr"/>
            <a:r>
              <a:rPr lang="en-IN" dirty="0"/>
              <a:t>Recommendations</a:t>
            </a:r>
          </a:p>
        </p:txBody>
      </p:sp>
      <p:sp>
        <p:nvSpPr>
          <p:cNvPr id="3" name="Content Placeholder 2">
            <a:extLst>
              <a:ext uri="{FF2B5EF4-FFF2-40B4-BE49-F238E27FC236}">
                <a16:creationId xmlns:a16="http://schemas.microsoft.com/office/drawing/2014/main" id="{1ADDD686-A568-EAAA-CA33-EB210D5964FD}"/>
              </a:ext>
            </a:extLst>
          </p:cNvPr>
          <p:cNvSpPr>
            <a:spLocks noGrp="1"/>
          </p:cNvSpPr>
          <p:nvPr>
            <p:ph idx="1"/>
          </p:nvPr>
        </p:nvSpPr>
        <p:spPr>
          <a:xfrm>
            <a:off x="365760" y="2103120"/>
            <a:ext cx="11186160" cy="4112286"/>
          </a:xfrm>
        </p:spPr>
        <p:txBody>
          <a:bodyPr>
            <a:normAutofit/>
          </a:bodyPr>
          <a:lstStyle/>
          <a:p>
            <a:pPr lvl="0">
              <a:lnSpc>
                <a:spcPct val="200000"/>
              </a:lnSpc>
            </a:pPr>
            <a:r>
              <a:rPr lang="en-GB" dirty="0"/>
              <a:t>Enhance the NotebookLM to process bias audit in resumes in real-time.</a:t>
            </a:r>
            <a:endParaRPr lang="en-IN" dirty="0"/>
          </a:p>
          <a:p>
            <a:pPr lvl="0">
              <a:lnSpc>
                <a:spcPct val="200000"/>
              </a:lnSpc>
            </a:pPr>
            <a:r>
              <a:rPr lang="en-GB" dirty="0"/>
              <a:t>Train line management: cultural fit AI-human hybrid interviews.</a:t>
            </a:r>
            <a:endParaRPr lang="en-IN" dirty="0"/>
          </a:p>
          <a:p>
            <a:pPr lvl="0">
              <a:lnSpc>
                <a:spcPct val="200000"/>
              </a:lnSpc>
            </a:pPr>
            <a:r>
              <a:rPr lang="en-GB" dirty="0"/>
              <a:t>Retention should include offering dynamic RSUs based on the NotebookLM milestones.</a:t>
            </a:r>
            <a:endParaRPr lang="en-IN" dirty="0"/>
          </a:p>
          <a:p>
            <a:pPr>
              <a:lnSpc>
                <a:spcPct val="200000"/>
              </a:lnSpc>
            </a:pPr>
            <a:r>
              <a:rPr lang="en-GB" dirty="0"/>
              <a:t>Predict Gemini outreach pipeline using pilot global talent pipelines</a:t>
            </a:r>
            <a:endParaRPr lang="en-IN" dirty="0"/>
          </a:p>
        </p:txBody>
      </p:sp>
    </p:spTree>
    <p:extLst>
      <p:ext uri="{BB962C8B-B14F-4D97-AF65-F5344CB8AC3E}">
        <p14:creationId xmlns:p14="http://schemas.microsoft.com/office/powerpoint/2010/main" val="1338527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9DC96-029A-9023-6436-17D3B50C46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1BEE2F-DC52-4313-EAEB-E9F5003484FF}"/>
              </a:ext>
            </a:extLst>
          </p:cNvPr>
          <p:cNvSpPr>
            <a:spLocks noGrp="1"/>
          </p:cNvSpPr>
          <p:nvPr>
            <p:ph type="title"/>
          </p:nvPr>
        </p:nvSpPr>
        <p:spPr/>
        <p:txBody>
          <a:bodyPr/>
          <a:lstStyle/>
          <a:p>
            <a:pPr algn="ctr"/>
            <a:r>
              <a:rPr lang="en-IN" dirty="0"/>
              <a:t>Conclusion</a:t>
            </a:r>
          </a:p>
        </p:txBody>
      </p:sp>
      <p:sp>
        <p:nvSpPr>
          <p:cNvPr id="3" name="Content Placeholder 2">
            <a:extLst>
              <a:ext uri="{FF2B5EF4-FFF2-40B4-BE49-F238E27FC236}">
                <a16:creationId xmlns:a16="http://schemas.microsoft.com/office/drawing/2014/main" id="{31CE6B6F-AA0F-8C81-BA81-27279B5C6630}"/>
              </a:ext>
            </a:extLst>
          </p:cNvPr>
          <p:cNvSpPr>
            <a:spLocks noGrp="1"/>
          </p:cNvSpPr>
          <p:nvPr>
            <p:ph idx="1"/>
          </p:nvPr>
        </p:nvSpPr>
        <p:spPr/>
        <p:txBody>
          <a:bodyPr/>
          <a:lstStyle/>
          <a:p>
            <a:pPr lvl="0" algn="just">
              <a:lnSpc>
                <a:spcPct val="200000"/>
              </a:lnSpc>
            </a:pPr>
            <a:r>
              <a:rPr lang="en-GB" dirty="0"/>
              <a:t>NotebookLM recruitment is based on AI and changes efficiency and quality.</a:t>
            </a:r>
            <a:endParaRPr lang="en-IN" dirty="0"/>
          </a:p>
          <a:p>
            <a:pPr lvl="0" algn="just">
              <a:lnSpc>
                <a:spcPct val="200000"/>
              </a:lnSpc>
            </a:pPr>
            <a:r>
              <a:rPr lang="en-GB" dirty="0"/>
              <a:t>Innovation goals have strategic talent that is ensured by the line managers.</a:t>
            </a:r>
            <a:endParaRPr lang="en-IN" dirty="0"/>
          </a:p>
          <a:p>
            <a:pPr lvl="0" algn="just">
              <a:lnSpc>
                <a:spcPct val="200000"/>
              </a:lnSpc>
            </a:pPr>
            <a:r>
              <a:rPr lang="en-GB" dirty="0"/>
              <a:t>The winning spirit is the key to the continued AI leadership by Google.</a:t>
            </a:r>
            <a:endParaRPr lang="en-IN" dirty="0"/>
          </a:p>
          <a:p>
            <a:pPr algn="just">
              <a:lnSpc>
                <a:spcPct val="200000"/>
              </a:lnSpc>
            </a:pPr>
            <a:r>
              <a:rPr lang="en-GB" dirty="0"/>
              <a:t>Recommendations make HR the growth engine</a:t>
            </a:r>
            <a:endParaRPr lang="en-IN" dirty="0"/>
          </a:p>
        </p:txBody>
      </p:sp>
    </p:spTree>
    <p:extLst>
      <p:ext uri="{BB962C8B-B14F-4D97-AF65-F5344CB8AC3E}">
        <p14:creationId xmlns:p14="http://schemas.microsoft.com/office/powerpoint/2010/main" val="360667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A4BF1-E60C-09FC-29E2-9DA956E45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502A39-98C5-2446-31FD-FCAFC536B82E}"/>
              </a:ext>
            </a:extLst>
          </p:cNvPr>
          <p:cNvSpPr>
            <a:spLocks noGrp="1"/>
          </p:cNvSpPr>
          <p:nvPr>
            <p:ph type="title"/>
          </p:nvPr>
        </p:nvSpPr>
        <p:spPr>
          <a:xfrm>
            <a:off x="350520" y="393700"/>
            <a:ext cx="11094720" cy="1508598"/>
          </a:xfrm>
        </p:spPr>
        <p:txBody>
          <a:bodyPr>
            <a:normAutofit fontScale="90000"/>
          </a:bodyPr>
          <a:lstStyle/>
          <a:p>
            <a:pPr algn="r"/>
            <a:br>
              <a:rPr lang="en-IN" dirty="0"/>
            </a:br>
            <a:br>
              <a:rPr lang="en-IN" dirty="0"/>
            </a:br>
            <a:r>
              <a:rPr lang="en-IN" dirty="0"/>
              <a:t>Introduction (Topic 2: Reward and      remuneration</a:t>
            </a:r>
            <a:r>
              <a:rPr lang="en-GB" dirty="0"/>
              <a:t>)                                   </a:t>
            </a:r>
            <a:br>
              <a:rPr lang="en-GB" dirty="0"/>
            </a:br>
            <a:r>
              <a:rPr lang="en-GB" dirty="0"/>
              <a:t>                                                            </a:t>
            </a:r>
            <a:r>
              <a:rPr lang="en-GB" sz="1800" dirty="0">
                <a:latin typeface="Amasis MT Pro Black" panose="020F0502020204030204" pitchFamily="18" charset="0"/>
              </a:rPr>
              <a:t>Harshdeep  (2436567)</a:t>
            </a:r>
            <a:r>
              <a:rPr lang="en-GB" sz="1300" dirty="0">
                <a:latin typeface="Amasis MT Pro Black" panose="020F0502020204030204" pitchFamily="18" charset="0"/>
              </a:rPr>
              <a:t> </a:t>
            </a:r>
            <a:r>
              <a:rPr lang="en-GB" sz="1800" dirty="0">
                <a:latin typeface="Amasis MT Pro Black" panose="020F0502020204030204" pitchFamily="18" charset="0"/>
              </a:rPr>
              <a:t>                          </a:t>
            </a:r>
            <a:br>
              <a:rPr lang="en-GB" sz="1800" dirty="0">
                <a:latin typeface="Amasis MT Pro Black" panose="020F0502020204030204" pitchFamily="18" charset="0"/>
              </a:rPr>
            </a:br>
            <a:br>
              <a:rPr lang="en-GB" sz="1800" dirty="0">
                <a:latin typeface="Amasis MT Pro Black" panose="020F0502020204030204" pitchFamily="18" charset="0"/>
              </a:rPr>
            </a:br>
            <a:endParaRPr lang="en-IN" sz="1800" dirty="0">
              <a:latin typeface="Amasis MT Pro Black" panose="020F0502020204030204" pitchFamily="18" charset="0"/>
            </a:endParaRPr>
          </a:p>
        </p:txBody>
      </p:sp>
      <p:sp>
        <p:nvSpPr>
          <p:cNvPr id="3" name="Content Placeholder 2">
            <a:extLst>
              <a:ext uri="{FF2B5EF4-FFF2-40B4-BE49-F238E27FC236}">
                <a16:creationId xmlns:a16="http://schemas.microsoft.com/office/drawing/2014/main" id="{1A85D486-E389-419A-93DE-665AF48644C8}"/>
              </a:ext>
            </a:extLst>
          </p:cNvPr>
          <p:cNvSpPr>
            <a:spLocks noGrp="1"/>
          </p:cNvSpPr>
          <p:nvPr>
            <p:ph idx="1"/>
          </p:nvPr>
        </p:nvSpPr>
        <p:spPr>
          <a:xfrm>
            <a:off x="350520" y="2103120"/>
            <a:ext cx="5882640" cy="4495800"/>
          </a:xfrm>
        </p:spPr>
        <p:txBody>
          <a:bodyPr>
            <a:normAutofit fontScale="85000" lnSpcReduction="10000"/>
          </a:bodyPr>
          <a:lstStyle/>
          <a:p>
            <a:pPr lvl="0">
              <a:lnSpc>
                <a:spcPct val="200000"/>
              </a:lnSpc>
            </a:pPr>
            <a:r>
              <a:rPr lang="en-GB" dirty="0"/>
              <a:t>Google redesigned Google 2025 rewards through GRAD system, increasing the bonuses/equity of top performers.</a:t>
            </a:r>
            <a:endParaRPr lang="en-IN" dirty="0"/>
          </a:p>
          <a:p>
            <a:pPr lvl="0">
              <a:lnSpc>
                <a:spcPct val="200000"/>
              </a:lnSpc>
            </a:pPr>
            <a:r>
              <a:rPr lang="en-GB" dirty="0"/>
              <a:t>Rewards NotebookLM and Ties affect ratings such as "Outstanding Impact Rating."</a:t>
            </a:r>
            <a:endParaRPr lang="en-IN" dirty="0"/>
          </a:p>
          <a:p>
            <a:pPr lvl="0">
              <a:lnSpc>
                <a:spcPct val="200000"/>
              </a:lnSpc>
            </a:pPr>
            <a:r>
              <a:rPr lang="en-GB" dirty="0"/>
              <a:t>Brings on the board RSUs, benefits of AI innovation teams (Islam, 2025)</a:t>
            </a:r>
            <a:endParaRPr lang="en-IN" dirty="0"/>
          </a:p>
          <a:p>
            <a:pPr lvl="0">
              <a:lnSpc>
                <a:spcPct val="200000"/>
              </a:lnSpc>
            </a:pPr>
            <a:r>
              <a:rPr lang="en-GB" dirty="0"/>
              <a:t>Budget-neutral changes focus on items with high impact.</a:t>
            </a:r>
            <a:endParaRPr lang="en-IN" dirty="0"/>
          </a:p>
          <a:p>
            <a:pPr>
              <a:lnSpc>
                <a:spcPct val="200000"/>
              </a:lnSpc>
            </a:pPr>
            <a:endParaRPr lang="en-IN" dirty="0"/>
          </a:p>
        </p:txBody>
      </p:sp>
      <p:pic>
        <p:nvPicPr>
          <p:cNvPr id="4" name="Picture 3" descr="What is NotebookLM? (2025) How it Works, Pricing, Alternatives and More |  Elephas">
            <a:extLst>
              <a:ext uri="{FF2B5EF4-FFF2-40B4-BE49-F238E27FC236}">
                <a16:creationId xmlns:a16="http://schemas.microsoft.com/office/drawing/2014/main" id="{4D7742A9-CA35-8FAE-FAE7-246E01A21E3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3297" y="2569962"/>
            <a:ext cx="3677603" cy="2296814"/>
          </a:xfrm>
          <a:prstGeom prst="rect">
            <a:avLst/>
          </a:prstGeom>
          <a:noFill/>
          <a:ln>
            <a:noFill/>
          </a:ln>
        </p:spPr>
      </p:pic>
      <p:sp>
        <p:nvSpPr>
          <p:cNvPr id="6" name="TextBox 5">
            <a:extLst>
              <a:ext uri="{FF2B5EF4-FFF2-40B4-BE49-F238E27FC236}">
                <a16:creationId xmlns:a16="http://schemas.microsoft.com/office/drawing/2014/main" id="{8E5B572B-5683-F476-7980-338A660EC6E9}"/>
              </a:ext>
            </a:extLst>
          </p:cNvPr>
          <p:cNvSpPr txBox="1"/>
          <p:nvPr/>
        </p:nvSpPr>
        <p:spPr>
          <a:xfrm>
            <a:off x="6233160" y="4955702"/>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6: NotebookLM</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GB" sz="1800" dirty="0">
                <a:effectLst/>
                <a:latin typeface="Times New Roman" panose="02020603050405020304" pitchFamily="18" charset="0"/>
                <a:ea typeface="Arial" panose="020B0604020202020204" pitchFamily="34" charset="0"/>
                <a:cs typeface="Arial" panose="020B0604020202020204" pitchFamily="34" charset="0"/>
              </a:rPr>
              <a:t>(Source: Kambhan, 2025)</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2026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A4BDF-939A-0500-27FD-D509DDB0D9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FD3A1D-27A1-62B8-50A8-7A2B40F1C518}"/>
              </a:ext>
            </a:extLst>
          </p:cNvPr>
          <p:cNvSpPr>
            <a:spLocks noGrp="1"/>
          </p:cNvSpPr>
          <p:nvPr>
            <p:ph type="title"/>
          </p:nvPr>
        </p:nvSpPr>
        <p:spPr/>
        <p:txBody>
          <a:bodyPr/>
          <a:lstStyle/>
          <a:p>
            <a:pPr algn="ctr"/>
            <a:r>
              <a:rPr lang="en-GB" dirty="0"/>
              <a:t>Current HR policies</a:t>
            </a:r>
            <a:endParaRPr lang="en-IN" dirty="0"/>
          </a:p>
        </p:txBody>
      </p:sp>
      <p:sp>
        <p:nvSpPr>
          <p:cNvPr id="3" name="Content Placeholder 2">
            <a:extLst>
              <a:ext uri="{FF2B5EF4-FFF2-40B4-BE49-F238E27FC236}">
                <a16:creationId xmlns:a16="http://schemas.microsoft.com/office/drawing/2014/main" id="{F8056D41-1584-46ED-4261-207422AF587C}"/>
              </a:ext>
            </a:extLst>
          </p:cNvPr>
          <p:cNvSpPr>
            <a:spLocks noGrp="1"/>
          </p:cNvSpPr>
          <p:nvPr>
            <p:ph idx="1"/>
          </p:nvPr>
        </p:nvSpPr>
        <p:spPr>
          <a:xfrm>
            <a:off x="274320" y="2014194"/>
            <a:ext cx="5958840" cy="4554246"/>
          </a:xfrm>
        </p:spPr>
        <p:txBody>
          <a:bodyPr>
            <a:normAutofit fontScale="85000" lnSpcReduction="10000"/>
          </a:bodyPr>
          <a:lstStyle/>
          <a:p>
            <a:pPr lvl="0" algn="just">
              <a:lnSpc>
                <a:spcPct val="200000"/>
              </a:lnSpc>
            </a:pPr>
            <a:r>
              <a:rPr lang="en-GB" dirty="0"/>
              <a:t>GRAD rates between Not Enough Impact to Transformative which influences bonuses/equity.</a:t>
            </a:r>
            <a:endParaRPr lang="en-IN" dirty="0"/>
          </a:p>
          <a:p>
            <a:pPr lvl="0" algn="just">
              <a:lnSpc>
                <a:spcPct val="200000"/>
              </a:lnSpc>
            </a:pPr>
            <a:r>
              <a:rPr lang="en-GB" dirty="0"/>
              <a:t>Greater number of higher multiplier, Outstanding Impact ratings in 2026 comp.</a:t>
            </a:r>
            <a:endParaRPr lang="en-IN" dirty="0"/>
          </a:p>
          <a:p>
            <a:pPr lvl="0" algn="just">
              <a:lnSpc>
                <a:spcPct val="200000"/>
              </a:lnSpc>
            </a:pPr>
            <a:r>
              <a:rPr lang="en-GB" dirty="0"/>
              <a:t>Significant Impact award rewards are granted to managers with increased discretionary budget (Bezuidenhout, 2022)</a:t>
            </a:r>
            <a:endParaRPr lang="en-IN" dirty="0"/>
          </a:p>
          <a:p>
            <a:pPr algn="just">
              <a:lnSpc>
                <a:spcPct val="200000"/>
              </a:lnSpc>
            </a:pPr>
            <a:r>
              <a:rPr lang="en-GB" dirty="0"/>
              <a:t>Budget-fertilizes middle performers to finance best performers</a:t>
            </a:r>
            <a:endParaRPr lang="en-IN" dirty="0"/>
          </a:p>
        </p:txBody>
      </p:sp>
      <p:pic>
        <p:nvPicPr>
          <p:cNvPr id="4" name="Picture 3">
            <a:extLst>
              <a:ext uri="{FF2B5EF4-FFF2-40B4-BE49-F238E27FC236}">
                <a16:creationId xmlns:a16="http://schemas.microsoft.com/office/drawing/2014/main" id="{D6E435EC-5427-E3BF-7B12-B3D5F9D3AC6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0850" y="2282217"/>
            <a:ext cx="4716780" cy="2653030"/>
          </a:xfrm>
          <a:prstGeom prst="rect">
            <a:avLst/>
          </a:prstGeom>
          <a:noFill/>
        </p:spPr>
      </p:pic>
      <p:sp>
        <p:nvSpPr>
          <p:cNvPr id="6" name="TextBox 5">
            <a:extLst>
              <a:ext uri="{FF2B5EF4-FFF2-40B4-BE49-F238E27FC236}">
                <a16:creationId xmlns:a16="http://schemas.microsoft.com/office/drawing/2014/main" id="{576DCF13-C7D5-26FE-DC4E-7A268799F30D}"/>
              </a:ext>
            </a:extLst>
          </p:cNvPr>
          <p:cNvSpPr txBox="1"/>
          <p:nvPr/>
        </p:nvSpPr>
        <p:spPr>
          <a:xfrm>
            <a:off x="5821680" y="4974431"/>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7: Core functionalities</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GB" sz="1400" dirty="0">
                <a:effectLst/>
                <a:latin typeface="Times New Roman" panose="02020603050405020304" pitchFamily="18" charset="0"/>
                <a:ea typeface="Arial" panose="020B0604020202020204" pitchFamily="34" charset="0"/>
                <a:cs typeface="Arial" panose="020B0604020202020204" pitchFamily="34" charset="0"/>
              </a:rPr>
              <a:t>(Source: </a:t>
            </a:r>
            <a:r>
              <a:rPr lang="en-GB" sz="1400" dirty="0" err="1">
                <a:effectLst/>
                <a:latin typeface="Times New Roman" panose="02020603050405020304" pitchFamily="18" charset="0"/>
                <a:ea typeface="Arial" panose="020B0604020202020204" pitchFamily="34" charset="0"/>
                <a:cs typeface="Arial" panose="020B0604020202020204" pitchFamily="34" charset="0"/>
              </a:rPr>
              <a:t>devoteam</a:t>
            </a:r>
            <a:r>
              <a:rPr lang="en-GB" sz="1400" dirty="0">
                <a:effectLst/>
                <a:latin typeface="Times New Roman" panose="02020603050405020304" pitchFamily="18" charset="0"/>
                <a:ea typeface="Arial" panose="020B0604020202020204" pitchFamily="34" charset="0"/>
                <a:cs typeface="Arial" panose="020B0604020202020204" pitchFamily="34" charset="0"/>
              </a:rPr>
              <a:t>, 2025)</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5057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D6411-C1E6-7FA7-62D0-DD9A53192F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1D928A-E587-2AD2-6105-40CDAB49BA95}"/>
              </a:ext>
            </a:extLst>
          </p:cNvPr>
          <p:cNvSpPr>
            <a:spLocks noGrp="1"/>
          </p:cNvSpPr>
          <p:nvPr>
            <p:ph type="title"/>
          </p:nvPr>
        </p:nvSpPr>
        <p:spPr/>
        <p:txBody>
          <a:bodyPr/>
          <a:lstStyle/>
          <a:p>
            <a:pPr algn="ctr"/>
            <a:r>
              <a:rPr lang="en-IN" dirty="0"/>
              <a:t>Role of line managers</a:t>
            </a:r>
          </a:p>
        </p:txBody>
      </p:sp>
      <p:sp>
        <p:nvSpPr>
          <p:cNvPr id="3" name="Content Placeholder 2">
            <a:extLst>
              <a:ext uri="{FF2B5EF4-FFF2-40B4-BE49-F238E27FC236}">
                <a16:creationId xmlns:a16="http://schemas.microsoft.com/office/drawing/2014/main" id="{E9ADF360-F819-4024-0C57-70C96A3C5188}"/>
              </a:ext>
            </a:extLst>
          </p:cNvPr>
          <p:cNvSpPr>
            <a:spLocks noGrp="1"/>
          </p:cNvSpPr>
          <p:nvPr>
            <p:ph idx="1"/>
          </p:nvPr>
        </p:nvSpPr>
        <p:spPr>
          <a:xfrm>
            <a:off x="289560" y="2255520"/>
            <a:ext cx="5928360" cy="3947160"/>
          </a:xfrm>
        </p:spPr>
        <p:txBody>
          <a:bodyPr>
            <a:normAutofit fontScale="85000" lnSpcReduction="10000"/>
          </a:bodyPr>
          <a:lstStyle/>
          <a:p>
            <a:pPr lvl="0">
              <a:lnSpc>
                <a:spcPct val="200000"/>
              </a:lnSpc>
            </a:pPr>
            <a:r>
              <a:rPr lang="en-GB" dirty="0"/>
              <a:t>There should be GRAD rating on contributions to NotebookLM with a change of bonus/RSUs.</a:t>
            </a:r>
            <a:endParaRPr lang="en-IN" dirty="0"/>
          </a:p>
          <a:p>
            <a:pPr lvl="0">
              <a:lnSpc>
                <a:spcPct val="200000"/>
              </a:lnSpc>
            </a:pPr>
            <a:r>
              <a:rPr lang="en-GB" dirty="0"/>
              <a:t>Deal with larger budgets in discretion to compensate "Significant Impact" performers (Sharon, 2021)</a:t>
            </a:r>
            <a:endParaRPr lang="en-IN" dirty="0"/>
          </a:p>
          <a:p>
            <a:pPr lvl="0">
              <a:lnSpc>
                <a:spcPct val="200000"/>
              </a:lnSpc>
            </a:pPr>
            <a:r>
              <a:rPr lang="en-GB" dirty="0"/>
              <a:t>Give feedback using a team reward that is based on product milestones.</a:t>
            </a:r>
            <a:endParaRPr lang="en-IN" dirty="0"/>
          </a:p>
          <a:p>
            <a:pPr lvl="0">
              <a:lnSpc>
                <a:spcPct val="200000"/>
              </a:lnSpc>
            </a:pPr>
            <a:r>
              <a:rPr lang="en-GB" dirty="0"/>
              <a:t>Make juvenile redistribution equitable during 2025 revamp.</a:t>
            </a:r>
            <a:endParaRPr lang="en-IN" dirty="0"/>
          </a:p>
          <a:p>
            <a:pPr>
              <a:lnSpc>
                <a:spcPct val="200000"/>
              </a:lnSpc>
            </a:pPr>
            <a:endParaRPr lang="en-IN" dirty="0"/>
          </a:p>
        </p:txBody>
      </p:sp>
      <p:pic>
        <p:nvPicPr>
          <p:cNvPr id="4" name="Picture 3" descr="What is NotebookLM? (2025) How it Works, Pricing, Alternatives and More |  Elephas">
            <a:extLst>
              <a:ext uri="{FF2B5EF4-FFF2-40B4-BE49-F238E27FC236}">
                <a16:creationId xmlns:a16="http://schemas.microsoft.com/office/drawing/2014/main" id="{6A03621A-AB93-6299-39F0-CF2235013E2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2527" y="1781492"/>
            <a:ext cx="3191193" cy="3295015"/>
          </a:xfrm>
          <a:prstGeom prst="rect">
            <a:avLst/>
          </a:prstGeom>
          <a:noFill/>
          <a:ln>
            <a:noFill/>
          </a:ln>
        </p:spPr>
      </p:pic>
      <p:sp>
        <p:nvSpPr>
          <p:cNvPr id="6" name="TextBox 5">
            <a:extLst>
              <a:ext uri="{FF2B5EF4-FFF2-40B4-BE49-F238E27FC236}">
                <a16:creationId xmlns:a16="http://schemas.microsoft.com/office/drawing/2014/main" id="{CC568D0D-9D51-0719-0930-5B1C800B8BB2}"/>
              </a:ext>
            </a:extLst>
          </p:cNvPr>
          <p:cNvSpPr txBox="1"/>
          <p:nvPr/>
        </p:nvSpPr>
        <p:spPr>
          <a:xfrm>
            <a:off x="6070123" y="5111590"/>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8: NotebookLM versus ChatGPT</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Kambhan, 2025)</a:t>
            </a:r>
          </a:p>
        </p:txBody>
      </p:sp>
    </p:spTree>
    <p:extLst>
      <p:ext uri="{BB962C8B-B14F-4D97-AF65-F5344CB8AC3E}">
        <p14:creationId xmlns:p14="http://schemas.microsoft.com/office/powerpoint/2010/main" val="1988607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537FA-1729-6406-3F33-001226902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4BE762-5C75-F510-7E07-45D869436E8E}"/>
              </a:ext>
            </a:extLst>
          </p:cNvPr>
          <p:cNvSpPr>
            <a:spLocks noGrp="1"/>
          </p:cNvSpPr>
          <p:nvPr>
            <p:ph type="title"/>
          </p:nvPr>
        </p:nvSpPr>
        <p:spPr/>
        <p:txBody>
          <a:bodyPr/>
          <a:lstStyle/>
          <a:p>
            <a:pPr algn="ctr"/>
            <a:r>
              <a:rPr lang="en-IN" dirty="0"/>
              <a:t>Strategic alignment</a:t>
            </a:r>
          </a:p>
        </p:txBody>
      </p:sp>
      <p:sp>
        <p:nvSpPr>
          <p:cNvPr id="3" name="Content Placeholder 2">
            <a:extLst>
              <a:ext uri="{FF2B5EF4-FFF2-40B4-BE49-F238E27FC236}">
                <a16:creationId xmlns:a16="http://schemas.microsoft.com/office/drawing/2014/main" id="{513AAAD6-DF52-0849-D32E-26A2007C00E8}"/>
              </a:ext>
            </a:extLst>
          </p:cNvPr>
          <p:cNvSpPr>
            <a:spLocks noGrp="1"/>
          </p:cNvSpPr>
          <p:nvPr>
            <p:ph idx="1"/>
          </p:nvPr>
        </p:nvSpPr>
        <p:spPr>
          <a:xfrm>
            <a:off x="289560" y="2209800"/>
            <a:ext cx="5806440" cy="4112286"/>
          </a:xfrm>
        </p:spPr>
        <p:txBody>
          <a:bodyPr>
            <a:normAutofit fontScale="85000" lnSpcReduction="10000"/>
          </a:bodyPr>
          <a:lstStyle/>
          <a:p>
            <a:pPr lvl="0">
              <a:lnSpc>
                <a:spcPct val="200000"/>
              </a:lnSpc>
            </a:pPr>
            <a:r>
              <a:rPr lang="en-GB" dirty="0"/>
              <a:t>GRAD is a model that links rewards with innovation objectives to increase the number of features in a Notebook.</a:t>
            </a:r>
            <a:endParaRPr lang="en-IN" dirty="0"/>
          </a:p>
          <a:p>
            <a:pPr lvl="0">
              <a:lnSpc>
                <a:spcPct val="200000"/>
              </a:lnSpc>
            </a:pPr>
            <a:r>
              <a:rPr lang="en-GB" dirty="0"/>
              <a:t>Top rating with higher multipliers finance AI talent</a:t>
            </a:r>
            <a:endParaRPr lang="en-IN" dirty="0"/>
          </a:p>
          <a:p>
            <a:pPr lvl="0">
              <a:lnSpc>
                <a:spcPct val="200000"/>
              </a:lnSpc>
            </a:pPr>
            <a:r>
              <a:rPr lang="en-GB" dirty="0"/>
              <a:t>The changes in budget are being made to focus on high-impact work, such as multimodal AI (Levy, 2021)</a:t>
            </a:r>
            <a:endParaRPr lang="en-IN" dirty="0"/>
          </a:p>
          <a:p>
            <a:pPr>
              <a:lnSpc>
                <a:spcPct val="200000"/>
              </a:lnSpc>
            </a:pPr>
            <a:r>
              <a:rPr lang="en-GB" dirty="0"/>
              <a:t>Brings compensation at par with the leadership of Alphabet in research tools</a:t>
            </a:r>
            <a:endParaRPr lang="en-IN" dirty="0"/>
          </a:p>
        </p:txBody>
      </p:sp>
      <p:pic>
        <p:nvPicPr>
          <p:cNvPr id="4" name="Picture 3">
            <a:extLst>
              <a:ext uri="{FF2B5EF4-FFF2-40B4-BE49-F238E27FC236}">
                <a16:creationId xmlns:a16="http://schemas.microsoft.com/office/drawing/2014/main" id="{9D4A7BFF-E3AF-0DCF-2981-CFE666225708}"/>
              </a:ext>
            </a:extLst>
          </p:cNvPr>
          <p:cNvPicPr>
            <a:picLocks noChangeAspect="1"/>
          </p:cNvPicPr>
          <p:nvPr/>
        </p:nvPicPr>
        <p:blipFill>
          <a:blip r:embed="rId3"/>
          <a:stretch>
            <a:fillRect/>
          </a:stretch>
        </p:blipFill>
        <p:spPr>
          <a:xfrm>
            <a:off x="6096000" y="2355215"/>
            <a:ext cx="5731510" cy="3031490"/>
          </a:xfrm>
          <a:prstGeom prst="rect">
            <a:avLst/>
          </a:prstGeom>
        </p:spPr>
      </p:pic>
      <p:sp>
        <p:nvSpPr>
          <p:cNvPr id="6" name="TextBox 5">
            <a:extLst>
              <a:ext uri="{FF2B5EF4-FFF2-40B4-BE49-F238E27FC236}">
                <a16:creationId xmlns:a16="http://schemas.microsoft.com/office/drawing/2014/main" id="{7C17487A-EBD8-8643-917E-ACF0265E753A}"/>
              </a:ext>
            </a:extLst>
          </p:cNvPr>
          <p:cNvSpPr txBox="1"/>
          <p:nvPr/>
        </p:nvSpPr>
        <p:spPr>
          <a:xfrm>
            <a:off x="6096000" y="5500577"/>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9: NotebookLM</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800" dirty="0">
                <a:effectLst/>
                <a:latin typeface="Times New Roman" panose="02020603050405020304" pitchFamily="18" charset="0"/>
                <a:ea typeface="Arial" panose="020B0604020202020204" pitchFamily="34" charset="0"/>
                <a:cs typeface="Arial" panose="020B0604020202020204" pitchFamily="34" charset="0"/>
              </a:rPr>
              <a:t>(Source: Kambhan, 2025)</a:t>
            </a:r>
          </a:p>
        </p:txBody>
      </p:sp>
    </p:spTree>
    <p:extLst>
      <p:ext uri="{BB962C8B-B14F-4D97-AF65-F5344CB8AC3E}">
        <p14:creationId xmlns:p14="http://schemas.microsoft.com/office/powerpoint/2010/main" val="3577062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B33B1-862E-52C9-CF54-E795132850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04BD56-4916-172E-5310-ABCC5044B025}"/>
              </a:ext>
            </a:extLst>
          </p:cNvPr>
          <p:cNvSpPr>
            <a:spLocks noGrp="1"/>
          </p:cNvSpPr>
          <p:nvPr>
            <p:ph type="title"/>
          </p:nvPr>
        </p:nvSpPr>
        <p:spPr/>
        <p:txBody>
          <a:bodyPr/>
          <a:lstStyle/>
          <a:p>
            <a:pPr algn="ctr"/>
            <a:r>
              <a:rPr lang="en-IN" dirty="0"/>
              <a:t>Key challenges</a:t>
            </a:r>
          </a:p>
        </p:txBody>
      </p:sp>
      <p:sp>
        <p:nvSpPr>
          <p:cNvPr id="3" name="Content Placeholder 2">
            <a:extLst>
              <a:ext uri="{FF2B5EF4-FFF2-40B4-BE49-F238E27FC236}">
                <a16:creationId xmlns:a16="http://schemas.microsoft.com/office/drawing/2014/main" id="{2CED3D2F-9A13-BA19-2FD4-6D23F99556BE}"/>
              </a:ext>
            </a:extLst>
          </p:cNvPr>
          <p:cNvSpPr>
            <a:spLocks noGrp="1"/>
          </p:cNvSpPr>
          <p:nvPr>
            <p:ph idx="1"/>
          </p:nvPr>
        </p:nvSpPr>
        <p:spPr>
          <a:xfrm>
            <a:off x="381000" y="2120874"/>
            <a:ext cx="6019800" cy="4112286"/>
          </a:xfrm>
        </p:spPr>
        <p:txBody>
          <a:bodyPr>
            <a:normAutofit fontScale="92500"/>
          </a:bodyPr>
          <a:lstStyle/>
          <a:p>
            <a:pPr lvl="0">
              <a:lnSpc>
                <a:spcPct val="200000"/>
              </a:lnSpc>
            </a:pPr>
            <a:r>
              <a:rPr lang="en-GB" dirty="0"/>
              <a:t>Smaller mid-tier 2025 packages after revamping cause employee concerns.</a:t>
            </a:r>
            <a:endParaRPr lang="en-IN" dirty="0"/>
          </a:p>
          <a:p>
            <a:pPr lvl="0">
              <a:lnSpc>
                <a:spcPct val="200000"/>
              </a:lnSpc>
            </a:pPr>
            <a:r>
              <a:rPr lang="en-GB" dirty="0"/>
              <a:t>GRAD rating calibration bias of NotebookLM teams.</a:t>
            </a:r>
            <a:endParaRPr lang="en-IN" dirty="0"/>
          </a:p>
          <a:p>
            <a:pPr lvl="0">
              <a:lnSpc>
                <a:spcPct val="200000"/>
              </a:lnSpc>
            </a:pPr>
            <a:r>
              <a:rPr lang="en-GB" dirty="0"/>
              <a:t>Trying to balance between equity and top-performed incentives during inflation.</a:t>
            </a:r>
            <a:endParaRPr lang="en-IN" dirty="0"/>
          </a:p>
          <a:p>
            <a:pPr lvl="0">
              <a:lnSpc>
                <a:spcPct val="200000"/>
              </a:lnSpc>
            </a:pPr>
            <a:r>
              <a:rPr lang="en-GB" dirty="0"/>
              <a:t>There is also a risk of retention of AI experts to competitors (</a:t>
            </a:r>
            <a:r>
              <a:rPr lang="en-GB" dirty="0" err="1"/>
              <a:t>Mullissa</a:t>
            </a:r>
            <a:r>
              <a:rPr lang="en-GB" dirty="0"/>
              <a:t> </a:t>
            </a:r>
            <a:r>
              <a:rPr lang="en-GB" i="1" dirty="0"/>
              <a:t>et al.,</a:t>
            </a:r>
            <a:r>
              <a:rPr lang="en-GB" dirty="0"/>
              <a:t> 2021)</a:t>
            </a:r>
            <a:endParaRPr lang="en-IN" dirty="0"/>
          </a:p>
          <a:p>
            <a:pPr>
              <a:lnSpc>
                <a:spcPct val="200000"/>
              </a:lnSpc>
            </a:pPr>
            <a:endParaRPr lang="en-IN" dirty="0"/>
          </a:p>
        </p:txBody>
      </p:sp>
      <p:pic>
        <p:nvPicPr>
          <p:cNvPr id="4" name="Picture 3">
            <a:extLst>
              <a:ext uri="{FF2B5EF4-FFF2-40B4-BE49-F238E27FC236}">
                <a16:creationId xmlns:a16="http://schemas.microsoft.com/office/drawing/2014/main" id="{D46258EE-B669-411F-AD3F-8E6A88C1151F}"/>
              </a:ext>
            </a:extLst>
          </p:cNvPr>
          <p:cNvPicPr>
            <a:picLocks noChangeAspect="1"/>
          </p:cNvPicPr>
          <p:nvPr/>
        </p:nvPicPr>
        <p:blipFill>
          <a:blip r:embed="rId3"/>
          <a:stretch>
            <a:fillRect/>
          </a:stretch>
        </p:blipFill>
        <p:spPr>
          <a:xfrm>
            <a:off x="6466339" y="2120874"/>
            <a:ext cx="5208136" cy="2722933"/>
          </a:xfrm>
          <a:prstGeom prst="rect">
            <a:avLst/>
          </a:prstGeom>
        </p:spPr>
      </p:pic>
      <p:sp>
        <p:nvSpPr>
          <p:cNvPr id="6" name="TextBox 5">
            <a:extLst>
              <a:ext uri="{FF2B5EF4-FFF2-40B4-BE49-F238E27FC236}">
                <a16:creationId xmlns:a16="http://schemas.microsoft.com/office/drawing/2014/main" id="{60EFCA18-4563-352A-871E-E8B95A579962}"/>
              </a:ext>
            </a:extLst>
          </p:cNvPr>
          <p:cNvSpPr txBox="1"/>
          <p:nvPr/>
        </p:nvSpPr>
        <p:spPr>
          <a:xfrm>
            <a:off x="6022407" y="5193827"/>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10: NotebookLM</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800" dirty="0">
                <a:effectLst/>
                <a:latin typeface="Times New Roman" panose="02020603050405020304" pitchFamily="18" charset="0"/>
                <a:ea typeface="Arial" panose="020B0604020202020204" pitchFamily="34" charset="0"/>
                <a:cs typeface="Arial" panose="020B0604020202020204" pitchFamily="34" charset="0"/>
              </a:rPr>
              <a:t>(Source: Kambhan, 2025)</a:t>
            </a:r>
          </a:p>
        </p:txBody>
      </p:sp>
    </p:spTree>
    <p:extLst>
      <p:ext uri="{BB962C8B-B14F-4D97-AF65-F5344CB8AC3E}">
        <p14:creationId xmlns:p14="http://schemas.microsoft.com/office/powerpoint/2010/main" val="3406396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F525F-A156-2F43-C10A-17EB829ADA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00280C-ADC5-B2BD-528E-A91C09B097BE}"/>
              </a:ext>
            </a:extLst>
          </p:cNvPr>
          <p:cNvSpPr>
            <a:spLocks noGrp="1"/>
          </p:cNvSpPr>
          <p:nvPr>
            <p:ph type="title"/>
          </p:nvPr>
        </p:nvSpPr>
        <p:spPr/>
        <p:txBody>
          <a:bodyPr/>
          <a:lstStyle/>
          <a:p>
            <a:pPr algn="ctr"/>
            <a:r>
              <a:rPr lang="en-IN" dirty="0"/>
              <a:t>Recommendations</a:t>
            </a:r>
          </a:p>
        </p:txBody>
      </p:sp>
      <p:sp>
        <p:nvSpPr>
          <p:cNvPr id="3" name="Content Placeholder 2">
            <a:extLst>
              <a:ext uri="{FF2B5EF4-FFF2-40B4-BE49-F238E27FC236}">
                <a16:creationId xmlns:a16="http://schemas.microsoft.com/office/drawing/2014/main" id="{D587198A-207D-48A5-6151-AD1AF97057AE}"/>
              </a:ext>
            </a:extLst>
          </p:cNvPr>
          <p:cNvSpPr>
            <a:spLocks noGrp="1"/>
          </p:cNvSpPr>
          <p:nvPr>
            <p:ph idx="1"/>
          </p:nvPr>
        </p:nvSpPr>
        <p:spPr/>
        <p:txBody>
          <a:bodyPr/>
          <a:lstStyle/>
          <a:p>
            <a:pPr lvl="0">
              <a:lnSpc>
                <a:spcPct val="200000"/>
              </a:lnSpc>
            </a:pPr>
            <a:r>
              <a:rPr lang="en-GB" dirty="0"/>
              <a:t>GRAD Calibration Use Notice board LM analytics.</a:t>
            </a:r>
            <a:endParaRPr lang="en-IN" dirty="0"/>
          </a:p>
          <a:p>
            <a:pPr lvl="0">
              <a:lnSpc>
                <a:spcPct val="200000"/>
              </a:lnSpc>
            </a:pPr>
            <a:r>
              <a:rPr lang="en-GB" dirty="0"/>
              <a:t>Bring in that level of perks in the mid-performers (wellness, learning).</a:t>
            </a:r>
            <a:endParaRPr lang="en-IN" dirty="0"/>
          </a:p>
          <a:p>
            <a:pPr lvl="0">
              <a:lnSpc>
                <a:spcPct val="200000"/>
              </a:lnSpc>
            </a:pPr>
            <a:r>
              <a:rPr lang="en-GB" dirty="0"/>
              <a:t>Equity refresher per year according to increase in user numbers in NotebookLM.</a:t>
            </a:r>
            <a:endParaRPr lang="en-IN" dirty="0"/>
          </a:p>
          <a:p>
            <a:pPr lvl="0">
              <a:lnSpc>
                <a:spcPct val="200000"/>
              </a:lnSpc>
            </a:pPr>
            <a:r>
              <a:rPr lang="en-GB" dirty="0"/>
              <a:t>Instil unprejudiced reward distribution among train managers.</a:t>
            </a:r>
            <a:endParaRPr lang="en-IN" dirty="0"/>
          </a:p>
          <a:p>
            <a:pPr>
              <a:lnSpc>
                <a:spcPct val="200000"/>
              </a:lnSpc>
            </a:pPr>
            <a:endParaRPr lang="en-IN" dirty="0"/>
          </a:p>
        </p:txBody>
      </p:sp>
    </p:spTree>
    <p:extLst>
      <p:ext uri="{BB962C8B-B14F-4D97-AF65-F5344CB8AC3E}">
        <p14:creationId xmlns:p14="http://schemas.microsoft.com/office/powerpoint/2010/main" val="1877542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700F0-74C5-2E24-857C-C28E5E284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B7E21C-E006-6311-E475-9160A7F472CC}"/>
              </a:ext>
            </a:extLst>
          </p:cNvPr>
          <p:cNvSpPr>
            <a:spLocks noGrp="1"/>
          </p:cNvSpPr>
          <p:nvPr>
            <p:ph type="title"/>
          </p:nvPr>
        </p:nvSpPr>
        <p:spPr/>
        <p:txBody>
          <a:bodyPr/>
          <a:lstStyle/>
          <a:p>
            <a:pPr algn="ctr"/>
            <a:r>
              <a:rPr lang="en-IN" dirty="0"/>
              <a:t>Conclusion</a:t>
            </a:r>
          </a:p>
        </p:txBody>
      </p:sp>
      <p:sp>
        <p:nvSpPr>
          <p:cNvPr id="3" name="Content Placeholder 2">
            <a:extLst>
              <a:ext uri="{FF2B5EF4-FFF2-40B4-BE49-F238E27FC236}">
                <a16:creationId xmlns:a16="http://schemas.microsoft.com/office/drawing/2014/main" id="{A81B19EE-DE21-3695-7D89-5F4B7734F03B}"/>
              </a:ext>
            </a:extLst>
          </p:cNvPr>
          <p:cNvSpPr>
            <a:spLocks noGrp="1"/>
          </p:cNvSpPr>
          <p:nvPr>
            <p:ph idx="1"/>
          </p:nvPr>
        </p:nvSpPr>
        <p:spPr/>
        <p:txBody>
          <a:bodyPr/>
          <a:lstStyle/>
          <a:p>
            <a:pPr lvl="0">
              <a:lnSpc>
                <a:spcPct val="200000"/>
              </a:lnSpc>
            </a:pPr>
            <a:r>
              <a:rPr lang="en-GB" dirty="0"/>
              <a:t>GRAD overhaul sparks innovation with highest impact rewards.</a:t>
            </a:r>
            <a:endParaRPr lang="en-IN" dirty="0"/>
          </a:p>
          <a:p>
            <a:pPr lvl="0">
              <a:lnSpc>
                <a:spcPct val="200000"/>
              </a:lnSpc>
            </a:pPr>
            <a:r>
              <a:rPr lang="en-GB" dirty="0"/>
              <a:t>Strategic talent retention is made possible by the managers.</a:t>
            </a:r>
            <a:endParaRPr lang="en-IN" dirty="0"/>
          </a:p>
          <a:p>
            <a:pPr lvl="0">
              <a:lnSpc>
                <a:spcPct val="200000"/>
              </a:lnSpc>
            </a:pPr>
            <a:r>
              <a:rPr lang="en-GB" dirty="0"/>
              <a:t>Solve problems through specific improvement.</a:t>
            </a:r>
            <a:endParaRPr lang="en-IN" dirty="0"/>
          </a:p>
          <a:p>
            <a:pPr lvl="0">
              <a:lnSpc>
                <a:spcPct val="200000"/>
              </a:lnSpc>
            </a:pPr>
            <a:r>
              <a:rPr lang="en-GB" dirty="0"/>
              <a:t>Puts Google in top spot on AI pay.</a:t>
            </a:r>
            <a:endParaRPr lang="en-IN" dirty="0"/>
          </a:p>
          <a:p>
            <a:pPr>
              <a:lnSpc>
                <a:spcPct val="200000"/>
              </a:lnSpc>
            </a:pPr>
            <a:endParaRPr lang="en-IN" dirty="0"/>
          </a:p>
        </p:txBody>
      </p:sp>
    </p:spTree>
    <p:extLst>
      <p:ext uri="{BB962C8B-B14F-4D97-AF65-F5344CB8AC3E}">
        <p14:creationId xmlns:p14="http://schemas.microsoft.com/office/powerpoint/2010/main" val="3625536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EC5D5-2877-2957-14BC-8268CE1828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560B74-E2C3-CAF7-F89E-77287E022502}"/>
              </a:ext>
            </a:extLst>
          </p:cNvPr>
          <p:cNvSpPr>
            <a:spLocks noGrp="1"/>
          </p:cNvSpPr>
          <p:nvPr>
            <p:ph type="title"/>
          </p:nvPr>
        </p:nvSpPr>
        <p:spPr>
          <a:xfrm>
            <a:off x="259080" y="403946"/>
            <a:ext cx="10586720" cy="1434902"/>
          </a:xfrm>
        </p:spPr>
        <p:txBody>
          <a:bodyPr>
            <a:normAutofit fontScale="90000"/>
          </a:bodyPr>
          <a:lstStyle/>
          <a:p>
            <a:pPr algn="r"/>
            <a:br>
              <a:rPr lang="en-IN" sz="4400" dirty="0"/>
            </a:br>
            <a:r>
              <a:rPr lang="en-IN" sz="4400" dirty="0"/>
              <a:t>Introduction (Topic 3: Performance     management </a:t>
            </a:r>
            <a:r>
              <a:rPr lang="en-GB" sz="4400" dirty="0"/>
              <a:t>for Google</a:t>
            </a:r>
            <a:r>
              <a:rPr lang="en-IN" sz="4400" dirty="0"/>
              <a:t>)               </a:t>
            </a:r>
            <a:br>
              <a:rPr lang="en-IN" sz="4400" dirty="0"/>
            </a:br>
            <a:r>
              <a:rPr lang="en-IN" dirty="0"/>
              <a:t>                                                                  </a:t>
            </a:r>
            <a:r>
              <a:rPr lang="en-IN" sz="1800" dirty="0">
                <a:latin typeface="Amasis MT Pro Black" panose="020F0502020204030204" pitchFamily="18" charset="0"/>
              </a:rPr>
              <a:t>Maulik (2511036)</a:t>
            </a:r>
          </a:p>
        </p:txBody>
      </p:sp>
      <p:sp>
        <p:nvSpPr>
          <p:cNvPr id="3" name="Content Placeholder 2">
            <a:extLst>
              <a:ext uri="{FF2B5EF4-FFF2-40B4-BE49-F238E27FC236}">
                <a16:creationId xmlns:a16="http://schemas.microsoft.com/office/drawing/2014/main" id="{2D74085B-3452-C575-DCD3-B073E6DE78D3}"/>
              </a:ext>
            </a:extLst>
          </p:cNvPr>
          <p:cNvSpPr>
            <a:spLocks noGrp="1"/>
          </p:cNvSpPr>
          <p:nvPr>
            <p:ph idx="1"/>
          </p:nvPr>
        </p:nvSpPr>
        <p:spPr>
          <a:xfrm>
            <a:off x="259080" y="2225040"/>
            <a:ext cx="5836920" cy="4404360"/>
          </a:xfrm>
        </p:spPr>
        <p:txBody>
          <a:bodyPr>
            <a:normAutofit fontScale="85000" lnSpcReduction="10000"/>
          </a:bodyPr>
          <a:lstStyle/>
          <a:p>
            <a:pPr lvl="0">
              <a:lnSpc>
                <a:spcPct val="200000"/>
              </a:lnSpc>
            </a:pPr>
            <a:r>
              <a:rPr lang="en-GB" dirty="0"/>
              <a:t>GRAD system motivates the performance of NotebookLM team through annual checks, continual feedback.</a:t>
            </a:r>
            <a:endParaRPr lang="en-IN" dirty="0"/>
          </a:p>
          <a:p>
            <a:pPr lvl="0">
              <a:lnSpc>
                <a:spcPct val="200000"/>
              </a:lnSpc>
            </a:pPr>
            <a:r>
              <a:rPr lang="en-GB" dirty="0"/>
              <a:t>Rewards are attached to the ratings of Not Enough Impact through Transformative Impact (Perrotta </a:t>
            </a:r>
            <a:r>
              <a:rPr lang="en-GB" i="1" dirty="0"/>
              <a:t>et al.,</a:t>
            </a:r>
            <a:r>
              <a:rPr lang="en-GB" dirty="0"/>
              <a:t> 2021)</a:t>
            </a:r>
            <a:endParaRPr lang="en-IN" dirty="0"/>
          </a:p>
          <a:p>
            <a:pPr lvl="0">
              <a:lnSpc>
                <a:spcPct val="200000"/>
              </a:lnSpc>
            </a:pPr>
            <a:r>
              <a:rPr lang="en-GB" dirty="0"/>
              <a:t>Showcases high achievers the AI innovation feature such as NotebookLM.</a:t>
            </a:r>
            <a:endParaRPr lang="en-IN" dirty="0"/>
          </a:p>
          <a:p>
            <a:pPr lvl="0">
              <a:lnSpc>
                <a:spcPct val="200000"/>
              </a:lnSpc>
            </a:pPr>
            <a:r>
              <a:rPr lang="en-GB" dirty="0"/>
              <a:t>Automated to be lean in the age of AI booms.</a:t>
            </a:r>
            <a:endParaRPr lang="en-IN" dirty="0"/>
          </a:p>
          <a:p>
            <a:pPr>
              <a:lnSpc>
                <a:spcPct val="200000"/>
              </a:lnSpc>
            </a:pPr>
            <a:endParaRPr lang="en-IN" dirty="0"/>
          </a:p>
        </p:txBody>
      </p:sp>
      <p:pic>
        <p:nvPicPr>
          <p:cNvPr id="4" name="Picture 3" descr="Google's Performance Management Practices">
            <a:extLst>
              <a:ext uri="{FF2B5EF4-FFF2-40B4-BE49-F238E27FC236}">
                <a16:creationId xmlns:a16="http://schemas.microsoft.com/office/drawing/2014/main" id="{E5B8B543-3F88-DB76-0976-CA328CB8B4D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0870" y="2283580"/>
            <a:ext cx="3478530" cy="3369164"/>
          </a:xfrm>
          <a:prstGeom prst="rect">
            <a:avLst/>
          </a:prstGeom>
          <a:noFill/>
          <a:ln>
            <a:noFill/>
          </a:ln>
        </p:spPr>
      </p:pic>
      <p:sp>
        <p:nvSpPr>
          <p:cNvPr id="6" name="TextBox 5">
            <a:extLst>
              <a:ext uri="{FF2B5EF4-FFF2-40B4-BE49-F238E27FC236}">
                <a16:creationId xmlns:a16="http://schemas.microsoft.com/office/drawing/2014/main" id="{55EF22FD-CF39-B12B-7F74-78790A23DE16}"/>
              </a:ext>
            </a:extLst>
          </p:cNvPr>
          <p:cNvSpPr txBox="1"/>
          <p:nvPr/>
        </p:nvSpPr>
        <p:spPr>
          <a:xfrm>
            <a:off x="5836920" y="5652744"/>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11: Google's performance management</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Homem de melo, 2019)</a:t>
            </a:r>
          </a:p>
        </p:txBody>
      </p:sp>
    </p:spTree>
    <p:extLst>
      <p:ext uri="{BB962C8B-B14F-4D97-AF65-F5344CB8AC3E}">
        <p14:creationId xmlns:p14="http://schemas.microsoft.com/office/powerpoint/2010/main" val="3031555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9E9FC2-FCAF-6A69-A7A7-5CF982C9C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A005F-3C91-FB5E-F7E0-7497E56B1236}"/>
              </a:ext>
            </a:extLst>
          </p:cNvPr>
          <p:cNvSpPr>
            <a:spLocks noGrp="1"/>
          </p:cNvSpPr>
          <p:nvPr>
            <p:ph type="title"/>
          </p:nvPr>
        </p:nvSpPr>
        <p:spPr/>
        <p:txBody>
          <a:bodyPr/>
          <a:lstStyle/>
          <a:p>
            <a:pPr algn="ctr"/>
            <a:r>
              <a:rPr lang="en-GB" dirty="0"/>
              <a:t>Current HR policies</a:t>
            </a:r>
            <a:endParaRPr lang="en-IN" dirty="0"/>
          </a:p>
        </p:txBody>
      </p:sp>
      <p:sp>
        <p:nvSpPr>
          <p:cNvPr id="3" name="Content Placeholder 2">
            <a:extLst>
              <a:ext uri="{FF2B5EF4-FFF2-40B4-BE49-F238E27FC236}">
                <a16:creationId xmlns:a16="http://schemas.microsoft.com/office/drawing/2014/main" id="{D5B054C8-6DC9-822D-6D90-2C480F449163}"/>
              </a:ext>
            </a:extLst>
          </p:cNvPr>
          <p:cNvSpPr>
            <a:spLocks noGrp="1"/>
          </p:cNvSpPr>
          <p:nvPr>
            <p:ph idx="1"/>
          </p:nvPr>
        </p:nvSpPr>
        <p:spPr>
          <a:xfrm>
            <a:off x="396240" y="2179320"/>
            <a:ext cx="5913120" cy="3992880"/>
          </a:xfrm>
        </p:spPr>
        <p:txBody>
          <a:bodyPr>
            <a:normAutofit fontScale="85000" lnSpcReduction="10000"/>
          </a:bodyPr>
          <a:lstStyle/>
          <a:p>
            <a:pPr lvl="0">
              <a:lnSpc>
                <a:spcPct val="200000"/>
              </a:lnSpc>
            </a:pPr>
            <a:r>
              <a:rPr lang="en-GB" dirty="0"/>
              <a:t>GRAD 5-tier review Annual reviews are Transformative to Not Enough Impact.</a:t>
            </a:r>
            <a:endParaRPr lang="en-IN" dirty="0"/>
          </a:p>
          <a:p>
            <a:pPr lvl="0">
              <a:lnSpc>
                <a:spcPct val="200000"/>
              </a:lnSpc>
            </a:pPr>
            <a:r>
              <a:rPr lang="en-GB" dirty="0"/>
              <a:t>Semi-annual reports, NotebookLM goal measurements.</a:t>
            </a:r>
            <a:endParaRPr lang="en-IN" dirty="0"/>
          </a:p>
          <a:p>
            <a:pPr lvl="0">
              <a:lnSpc>
                <a:spcPct val="200000"/>
              </a:lnSpc>
            </a:pPr>
            <a:r>
              <a:rPr lang="en-GB" dirty="0"/>
              <a:t>Calibration lessens levels of clarity, more focused on creating (</a:t>
            </a:r>
            <a:r>
              <a:rPr lang="en-GB" dirty="0" err="1"/>
              <a:t>Agustian</a:t>
            </a:r>
            <a:r>
              <a:rPr lang="en-GB" dirty="0"/>
              <a:t> </a:t>
            </a:r>
            <a:r>
              <a:rPr lang="en-GB" i="1" dirty="0"/>
              <a:t>et al.,</a:t>
            </a:r>
            <a:r>
              <a:rPr lang="en-GB" dirty="0"/>
              <a:t> 2023)</a:t>
            </a:r>
            <a:endParaRPr lang="en-IN" dirty="0"/>
          </a:p>
          <a:p>
            <a:pPr lvl="0">
              <a:lnSpc>
                <a:spcPct val="200000"/>
              </a:lnSpc>
            </a:pPr>
            <a:r>
              <a:rPr lang="en-GB" dirty="0"/>
              <a:t>Backs ratings to 2026 comp, high-performer focus budget-neutral.</a:t>
            </a:r>
            <a:endParaRPr lang="en-IN" dirty="0"/>
          </a:p>
          <a:p>
            <a:pPr>
              <a:lnSpc>
                <a:spcPct val="200000"/>
              </a:lnSpc>
            </a:pPr>
            <a:endParaRPr lang="en-IN" dirty="0"/>
          </a:p>
        </p:txBody>
      </p:sp>
      <p:pic>
        <p:nvPicPr>
          <p:cNvPr id="4" name="Picture 3">
            <a:extLst>
              <a:ext uri="{FF2B5EF4-FFF2-40B4-BE49-F238E27FC236}">
                <a16:creationId xmlns:a16="http://schemas.microsoft.com/office/drawing/2014/main" id="{A6278B59-4365-BB73-383E-8045AD4887C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2132" y="2196492"/>
            <a:ext cx="4544695" cy="2555875"/>
          </a:xfrm>
          <a:prstGeom prst="rect">
            <a:avLst/>
          </a:prstGeom>
          <a:noFill/>
        </p:spPr>
      </p:pic>
      <p:sp>
        <p:nvSpPr>
          <p:cNvPr id="6" name="TextBox 5">
            <a:extLst>
              <a:ext uri="{FF2B5EF4-FFF2-40B4-BE49-F238E27FC236}">
                <a16:creationId xmlns:a16="http://schemas.microsoft.com/office/drawing/2014/main" id="{B43C5032-3A35-0183-2B28-31C9E63B1987}"/>
              </a:ext>
            </a:extLst>
          </p:cNvPr>
          <p:cNvSpPr txBox="1"/>
          <p:nvPr/>
        </p:nvSpPr>
        <p:spPr>
          <a:xfrm>
            <a:off x="6004560" y="4882990"/>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12: HR Policies for Google</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GB" sz="1400" dirty="0">
                <a:effectLst/>
                <a:latin typeface="Times New Roman" panose="02020603050405020304" pitchFamily="18" charset="0"/>
                <a:ea typeface="Arial" panose="020B0604020202020204" pitchFamily="34" charset="0"/>
                <a:cs typeface="Arial" panose="020B0604020202020204" pitchFamily="34" charset="0"/>
              </a:rPr>
              <a:t>(Source: Rajput, 2025)</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6740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D591A4-E239-6678-CF60-533B056C12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F21D1A-6A6D-29F0-3D8B-F8B8C664456F}"/>
              </a:ext>
            </a:extLst>
          </p:cNvPr>
          <p:cNvSpPr>
            <a:spLocks noGrp="1"/>
          </p:cNvSpPr>
          <p:nvPr>
            <p:ph type="title"/>
          </p:nvPr>
        </p:nvSpPr>
        <p:spPr/>
        <p:txBody>
          <a:bodyPr/>
          <a:lstStyle/>
          <a:p>
            <a:pPr algn="ctr"/>
            <a:r>
              <a:rPr lang="en-IN" dirty="0"/>
              <a:t>Role of line managers</a:t>
            </a:r>
          </a:p>
        </p:txBody>
      </p:sp>
      <p:sp>
        <p:nvSpPr>
          <p:cNvPr id="3" name="Content Placeholder 2">
            <a:extLst>
              <a:ext uri="{FF2B5EF4-FFF2-40B4-BE49-F238E27FC236}">
                <a16:creationId xmlns:a16="http://schemas.microsoft.com/office/drawing/2014/main" id="{B0640150-C9E5-B190-4CB7-5239B05D6AFE}"/>
              </a:ext>
            </a:extLst>
          </p:cNvPr>
          <p:cNvSpPr>
            <a:spLocks noGrp="1"/>
          </p:cNvSpPr>
          <p:nvPr>
            <p:ph idx="1"/>
          </p:nvPr>
        </p:nvSpPr>
        <p:spPr>
          <a:xfrm>
            <a:off x="381000" y="2164080"/>
            <a:ext cx="5577840" cy="3977640"/>
          </a:xfrm>
        </p:spPr>
        <p:txBody>
          <a:bodyPr>
            <a:normAutofit fontScale="85000" lnSpcReduction="10000"/>
          </a:bodyPr>
          <a:lstStyle/>
          <a:p>
            <a:pPr lvl="0">
              <a:lnSpc>
                <a:spcPct val="200000"/>
              </a:lnSpc>
            </a:pPr>
            <a:r>
              <a:rPr lang="en-GB" dirty="0"/>
              <a:t>GRAD ratings, price calibration (impact fairness of NotebookLM).</a:t>
            </a:r>
            <a:endParaRPr lang="en-IN" dirty="0"/>
          </a:p>
          <a:p>
            <a:pPr lvl="0">
              <a:lnSpc>
                <a:spcPct val="200000"/>
              </a:lnSpc>
            </a:pPr>
            <a:r>
              <a:rPr lang="en-GB" dirty="0"/>
              <a:t>Provide half-year/year-end reports, establish performance targets.</a:t>
            </a:r>
            <a:endParaRPr lang="en-IN" dirty="0"/>
          </a:p>
          <a:p>
            <a:pPr lvl="0">
              <a:lnSpc>
                <a:spcPct val="200000"/>
              </a:lnSpc>
            </a:pPr>
            <a:r>
              <a:rPr lang="en-GB" dirty="0"/>
              <a:t>Controlling discretionary pay in high achiever budgets (Gupta, 2024)</a:t>
            </a:r>
            <a:endParaRPr lang="en-IN" dirty="0"/>
          </a:p>
          <a:p>
            <a:pPr lvl="0">
              <a:lnSpc>
                <a:spcPct val="200000"/>
              </a:lnSpc>
            </a:pPr>
            <a:r>
              <a:rPr lang="en-GB" dirty="0"/>
              <a:t>Coach progression associated with the milestones of the product.</a:t>
            </a:r>
            <a:endParaRPr lang="en-IN" dirty="0"/>
          </a:p>
          <a:p>
            <a:pPr>
              <a:lnSpc>
                <a:spcPct val="200000"/>
              </a:lnSpc>
            </a:pPr>
            <a:endParaRPr lang="en-IN" dirty="0"/>
          </a:p>
        </p:txBody>
      </p:sp>
      <p:pic>
        <p:nvPicPr>
          <p:cNvPr id="4" name="Picture 3" descr="Line Manager - Definition, Importance &amp; Example | HRM | MBA Skool">
            <a:extLst>
              <a:ext uri="{FF2B5EF4-FFF2-40B4-BE49-F238E27FC236}">
                <a16:creationId xmlns:a16="http://schemas.microsoft.com/office/drawing/2014/main" id="{B73DC3F4-E917-C4C5-6DC0-02E71ACA84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85025" y="2014194"/>
            <a:ext cx="3186430" cy="2948940"/>
          </a:xfrm>
          <a:prstGeom prst="rect">
            <a:avLst/>
          </a:prstGeom>
          <a:noFill/>
          <a:ln>
            <a:noFill/>
          </a:ln>
        </p:spPr>
      </p:pic>
      <p:sp>
        <p:nvSpPr>
          <p:cNvPr id="6" name="TextBox 5">
            <a:extLst>
              <a:ext uri="{FF2B5EF4-FFF2-40B4-BE49-F238E27FC236}">
                <a16:creationId xmlns:a16="http://schemas.microsoft.com/office/drawing/2014/main" id="{262609A4-CF0E-928E-6E3E-8310368F84D0}"/>
              </a:ext>
            </a:extLst>
          </p:cNvPr>
          <p:cNvSpPr txBox="1"/>
          <p:nvPr/>
        </p:nvSpPr>
        <p:spPr>
          <a:xfrm>
            <a:off x="5730240" y="5113020"/>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13: Line manager importance</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a:t>
            </a:r>
            <a:r>
              <a:rPr lang="en-IN" sz="1400" dirty="0" err="1">
                <a:effectLst/>
                <a:latin typeface="Times New Roman" panose="02020603050405020304" pitchFamily="18" charset="0"/>
                <a:ea typeface="Arial" panose="020B0604020202020204" pitchFamily="34" charset="0"/>
                <a:cs typeface="Arial" panose="020B0604020202020204" pitchFamily="34" charset="0"/>
              </a:rPr>
              <a:t>Zigu</a:t>
            </a:r>
            <a:r>
              <a:rPr lang="en-IN" sz="1400" dirty="0">
                <a:effectLst/>
                <a:latin typeface="Times New Roman" panose="02020603050405020304" pitchFamily="18" charset="0"/>
                <a:ea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1607358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26B8B-868C-2156-2CCF-0C40BD6CDC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230205-7C84-580E-65EA-EAF34AFA9659}"/>
              </a:ext>
            </a:extLst>
          </p:cNvPr>
          <p:cNvSpPr>
            <a:spLocks noGrp="1"/>
          </p:cNvSpPr>
          <p:nvPr>
            <p:ph type="title"/>
          </p:nvPr>
        </p:nvSpPr>
        <p:spPr/>
        <p:txBody>
          <a:bodyPr/>
          <a:lstStyle/>
          <a:p>
            <a:pPr algn="ctr"/>
            <a:r>
              <a:rPr lang="en-IN" dirty="0"/>
              <a:t>Strategic alignment</a:t>
            </a:r>
          </a:p>
        </p:txBody>
      </p:sp>
      <p:sp>
        <p:nvSpPr>
          <p:cNvPr id="3" name="Content Placeholder 2">
            <a:extLst>
              <a:ext uri="{FF2B5EF4-FFF2-40B4-BE49-F238E27FC236}">
                <a16:creationId xmlns:a16="http://schemas.microsoft.com/office/drawing/2014/main" id="{1034D5C2-3DC3-866F-2ED5-F2366AB18ADC}"/>
              </a:ext>
            </a:extLst>
          </p:cNvPr>
          <p:cNvSpPr>
            <a:spLocks noGrp="1"/>
          </p:cNvSpPr>
          <p:nvPr>
            <p:ph idx="1"/>
          </p:nvPr>
        </p:nvSpPr>
        <p:spPr>
          <a:xfrm>
            <a:off x="381000" y="2240280"/>
            <a:ext cx="5349240" cy="3962400"/>
          </a:xfrm>
        </p:spPr>
        <p:txBody>
          <a:bodyPr>
            <a:normAutofit fontScale="85000" lnSpcReduction="10000"/>
          </a:bodyPr>
          <a:lstStyle/>
          <a:p>
            <a:pPr lvl="0">
              <a:lnSpc>
                <a:spcPct val="200000"/>
              </a:lnSpc>
            </a:pPr>
            <a:r>
              <a:rPr lang="en-GB" dirty="0"/>
              <a:t>GRAD is connected to the NotebookLM innovation goals through impact metrics.</a:t>
            </a:r>
            <a:endParaRPr lang="en-IN" dirty="0"/>
          </a:p>
          <a:p>
            <a:pPr lvl="0">
              <a:lnSpc>
                <a:spcPct val="200000"/>
              </a:lnSpc>
            </a:pPr>
            <a:r>
              <a:rPr lang="en-GB" dirty="0"/>
              <a:t>Free achievers who got rewarded on features such as video overviews, mind maps.</a:t>
            </a:r>
            <a:endParaRPr lang="en-IN" dirty="0"/>
          </a:p>
          <a:p>
            <a:pPr lvl="0">
              <a:lnSpc>
                <a:spcPct val="200000"/>
              </a:lnSpc>
            </a:pPr>
            <a:r>
              <a:rPr lang="en-GB" dirty="0"/>
              <a:t>Calibration focuses on AI research priorities (</a:t>
            </a:r>
            <a:r>
              <a:rPr lang="en-GB" dirty="0" err="1"/>
              <a:t>Dimitrakaki</a:t>
            </a:r>
            <a:r>
              <a:rPr lang="en-GB" dirty="0"/>
              <a:t>, 2022)</a:t>
            </a:r>
            <a:endParaRPr lang="en-IN" dirty="0"/>
          </a:p>
          <a:p>
            <a:pPr lvl="0">
              <a:lnSpc>
                <a:spcPct val="200000"/>
              </a:lnSpc>
            </a:pPr>
            <a:r>
              <a:rPr lang="en-GB" dirty="0"/>
              <a:t>Promotes productiveness that is within the AI dominance at Alphabet.</a:t>
            </a:r>
            <a:endParaRPr lang="en-IN" dirty="0"/>
          </a:p>
          <a:p>
            <a:pPr>
              <a:lnSpc>
                <a:spcPct val="200000"/>
              </a:lnSpc>
            </a:pPr>
            <a:endParaRPr lang="en-IN" dirty="0"/>
          </a:p>
        </p:txBody>
      </p:sp>
      <p:pic>
        <p:nvPicPr>
          <p:cNvPr id="4" name="Picture 3" descr="Google PPC Management Services: 7 Powerful Options 2025">
            <a:extLst>
              <a:ext uri="{FF2B5EF4-FFF2-40B4-BE49-F238E27FC236}">
                <a16:creationId xmlns:a16="http://schemas.microsoft.com/office/drawing/2014/main" id="{7A4CCA62-133E-2242-A0A4-F4A2C9B8BCD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73314" y="1800834"/>
            <a:ext cx="3088005" cy="3702685"/>
          </a:xfrm>
          <a:prstGeom prst="rect">
            <a:avLst/>
          </a:prstGeom>
          <a:noFill/>
          <a:ln>
            <a:noFill/>
          </a:ln>
        </p:spPr>
      </p:pic>
      <p:sp>
        <p:nvSpPr>
          <p:cNvPr id="6" name="TextBox 5">
            <a:extLst>
              <a:ext uri="{FF2B5EF4-FFF2-40B4-BE49-F238E27FC236}">
                <a16:creationId xmlns:a16="http://schemas.microsoft.com/office/drawing/2014/main" id="{3371D18E-E273-FCFF-B4E1-22BB98582658}"/>
              </a:ext>
            </a:extLst>
          </p:cNvPr>
          <p:cNvSpPr txBox="1"/>
          <p:nvPr/>
        </p:nvSpPr>
        <p:spPr>
          <a:xfrm>
            <a:off x="5969316" y="5503519"/>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14: Google PPC management</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800" dirty="0">
                <a:effectLst/>
                <a:latin typeface="Times New Roman" panose="02020603050405020304" pitchFamily="18" charset="0"/>
                <a:ea typeface="Arial" panose="020B0604020202020204" pitchFamily="34" charset="0"/>
                <a:cs typeface="Arial" panose="020B0604020202020204" pitchFamily="34" charset="0"/>
              </a:rPr>
              <a:t>(Source: Heinecke and Heinecke, 2025)</a:t>
            </a:r>
          </a:p>
        </p:txBody>
      </p:sp>
    </p:spTree>
    <p:extLst>
      <p:ext uri="{BB962C8B-B14F-4D97-AF65-F5344CB8AC3E}">
        <p14:creationId xmlns:p14="http://schemas.microsoft.com/office/powerpoint/2010/main" val="2190641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C3C48-F14D-F623-2918-4AD2C48F20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4E75E7-B369-99BF-C9ED-AD14D76450F7}"/>
              </a:ext>
            </a:extLst>
          </p:cNvPr>
          <p:cNvSpPr>
            <a:spLocks noGrp="1"/>
          </p:cNvSpPr>
          <p:nvPr>
            <p:ph type="title"/>
          </p:nvPr>
        </p:nvSpPr>
        <p:spPr/>
        <p:txBody>
          <a:bodyPr/>
          <a:lstStyle/>
          <a:p>
            <a:pPr algn="ctr"/>
            <a:r>
              <a:rPr lang="en-IN" dirty="0"/>
              <a:t>Key challenges</a:t>
            </a:r>
          </a:p>
        </p:txBody>
      </p:sp>
      <p:sp>
        <p:nvSpPr>
          <p:cNvPr id="3" name="Content Placeholder 2">
            <a:extLst>
              <a:ext uri="{FF2B5EF4-FFF2-40B4-BE49-F238E27FC236}">
                <a16:creationId xmlns:a16="http://schemas.microsoft.com/office/drawing/2014/main" id="{6523838D-C7BF-E9AD-3E7A-3E61FADBF027}"/>
              </a:ext>
            </a:extLst>
          </p:cNvPr>
          <p:cNvSpPr>
            <a:spLocks noGrp="1"/>
          </p:cNvSpPr>
          <p:nvPr>
            <p:ph idx="1"/>
          </p:nvPr>
        </p:nvSpPr>
        <p:spPr>
          <a:xfrm>
            <a:off x="396240" y="2014194"/>
            <a:ext cx="6019800" cy="4312920"/>
          </a:xfrm>
        </p:spPr>
        <p:txBody>
          <a:bodyPr>
            <a:normAutofit fontScale="92500" lnSpcReduction="10000"/>
          </a:bodyPr>
          <a:lstStyle/>
          <a:p>
            <a:pPr lvl="0">
              <a:lnSpc>
                <a:spcPct val="200000"/>
              </a:lnSpc>
            </a:pPr>
            <a:r>
              <a:rPr lang="en-GB" dirty="0"/>
              <a:t>Dissatisfaction of employees with lower middle bracket ratings/bonuses.</a:t>
            </a:r>
            <a:endParaRPr lang="en-IN" dirty="0"/>
          </a:p>
          <a:p>
            <a:pPr lvl="0">
              <a:lnSpc>
                <a:spcPct val="200000"/>
              </a:lnSpc>
            </a:pPr>
            <a:r>
              <a:rPr lang="en-GB" dirty="0"/>
              <a:t>Calibration bias in GRAD during teams of hybrid NotebookLM.</a:t>
            </a:r>
            <a:endParaRPr lang="en-IN" dirty="0"/>
          </a:p>
          <a:p>
            <a:pPr lvl="0">
              <a:lnSpc>
                <a:spcPct val="200000"/>
              </a:lnSpc>
            </a:pPr>
            <a:r>
              <a:rPr lang="en-GB" dirty="0"/>
              <a:t>Symmetric Autonomic Response Metrics of Transformative Impact in fast-evolving AI projects (</a:t>
            </a:r>
            <a:r>
              <a:rPr lang="en-GB" dirty="0" err="1"/>
              <a:t>Aguinis</a:t>
            </a:r>
            <a:r>
              <a:rPr lang="en-GB" dirty="0"/>
              <a:t> and Burgi-Tian, 2021)</a:t>
            </a:r>
            <a:endParaRPr lang="en-IN" dirty="0"/>
          </a:p>
          <a:p>
            <a:pPr>
              <a:lnSpc>
                <a:spcPct val="200000"/>
              </a:lnSpc>
            </a:pPr>
            <a:r>
              <a:rPr lang="en-GB" dirty="0"/>
              <a:t>Retention risks- performance-reward disconnects.</a:t>
            </a:r>
            <a:endParaRPr lang="en-IN" dirty="0"/>
          </a:p>
        </p:txBody>
      </p:sp>
      <p:pic>
        <p:nvPicPr>
          <p:cNvPr id="4" name="Picture 3" descr="What is Performance Management Cycle? Stages and Challenges">
            <a:extLst>
              <a:ext uri="{FF2B5EF4-FFF2-40B4-BE49-F238E27FC236}">
                <a16:creationId xmlns:a16="http://schemas.microsoft.com/office/drawing/2014/main" id="{543FAFBF-F65B-563A-9B58-1C243CC194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94490" y="2014194"/>
            <a:ext cx="4881230" cy="2983575"/>
          </a:xfrm>
          <a:prstGeom prst="rect">
            <a:avLst/>
          </a:prstGeom>
          <a:noFill/>
          <a:ln>
            <a:noFill/>
          </a:ln>
        </p:spPr>
      </p:pic>
      <p:sp>
        <p:nvSpPr>
          <p:cNvPr id="6" name="TextBox 5">
            <a:extLst>
              <a:ext uri="{FF2B5EF4-FFF2-40B4-BE49-F238E27FC236}">
                <a16:creationId xmlns:a16="http://schemas.microsoft.com/office/drawing/2014/main" id="{137D2DD1-80FE-197E-726D-66AA44476AD0}"/>
              </a:ext>
            </a:extLst>
          </p:cNvPr>
          <p:cNvSpPr txBox="1"/>
          <p:nvPr/>
        </p:nvSpPr>
        <p:spPr>
          <a:xfrm>
            <a:off x="5699760" y="5036953"/>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15: Issues in performance management</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Ali, 2025)</a:t>
            </a:r>
          </a:p>
        </p:txBody>
      </p:sp>
    </p:spTree>
    <p:extLst>
      <p:ext uri="{BB962C8B-B14F-4D97-AF65-F5344CB8AC3E}">
        <p14:creationId xmlns:p14="http://schemas.microsoft.com/office/powerpoint/2010/main" val="3229659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14334-0FB5-AB24-0F71-32D16C319E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C64944-0E12-821F-B871-EC9A8C2AD91A}"/>
              </a:ext>
            </a:extLst>
          </p:cNvPr>
          <p:cNvSpPr>
            <a:spLocks noGrp="1"/>
          </p:cNvSpPr>
          <p:nvPr>
            <p:ph type="title"/>
          </p:nvPr>
        </p:nvSpPr>
        <p:spPr/>
        <p:txBody>
          <a:bodyPr/>
          <a:lstStyle/>
          <a:p>
            <a:pPr algn="ctr"/>
            <a:r>
              <a:rPr lang="en-IN" dirty="0"/>
              <a:t>Recommendations</a:t>
            </a:r>
          </a:p>
        </p:txBody>
      </p:sp>
      <p:sp>
        <p:nvSpPr>
          <p:cNvPr id="3" name="Content Placeholder 2">
            <a:extLst>
              <a:ext uri="{FF2B5EF4-FFF2-40B4-BE49-F238E27FC236}">
                <a16:creationId xmlns:a16="http://schemas.microsoft.com/office/drawing/2014/main" id="{AAE1FA40-701E-AD22-2DE6-103ADD552653}"/>
              </a:ext>
            </a:extLst>
          </p:cNvPr>
          <p:cNvSpPr>
            <a:spLocks noGrp="1"/>
          </p:cNvSpPr>
          <p:nvPr>
            <p:ph idx="1"/>
          </p:nvPr>
        </p:nvSpPr>
        <p:spPr>
          <a:xfrm>
            <a:off x="304800" y="2103120"/>
            <a:ext cx="11384280" cy="4112286"/>
          </a:xfrm>
        </p:spPr>
        <p:txBody>
          <a:bodyPr>
            <a:normAutofit/>
          </a:bodyPr>
          <a:lstStyle/>
          <a:p>
            <a:pPr lvl="0">
              <a:lnSpc>
                <a:spcPct val="200000"/>
              </a:lnSpc>
            </a:pPr>
            <a:r>
              <a:rPr lang="en-GB" dirty="0"/>
              <a:t>Automate NotebookLM GRAD feedback analytics.</a:t>
            </a:r>
            <a:endParaRPr lang="en-IN" dirty="0"/>
          </a:p>
          <a:p>
            <a:pPr lvl="0">
              <a:lnSpc>
                <a:spcPct val="200000"/>
              </a:lnSpc>
            </a:pPr>
            <a:r>
              <a:rPr lang="en-GB" dirty="0"/>
              <a:t>Defamation of the monthly regulator will minimize managerial influence.</a:t>
            </a:r>
            <a:endParaRPr lang="en-IN" dirty="0"/>
          </a:p>
          <a:p>
            <a:pPr lvl="0">
              <a:lnSpc>
                <a:spcPct val="200000"/>
              </a:lnSpc>
            </a:pPr>
            <a:r>
              <a:rPr lang="en-GB" dirty="0"/>
              <a:t>Providers NotebookLM metrics that are AI-specific.</a:t>
            </a:r>
            <a:endParaRPr lang="en-IN" dirty="0"/>
          </a:p>
          <a:p>
            <a:pPr lvl="0">
              <a:lnSpc>
                <a:spcPct val="200000"/>
              </a:lnSpc>
            </a:pPr>
            <a:r>
              <a:rPr lang="en-GB" dirty="0"/>
              <a:t>Introduce nutritional peer reviews to provide a holistic disease assessment.</a:t>
            </a:r>
            <a:endParaRPr lang="en-IN" dirty="0"/>
          </a:p>
          <a:p>
            <a:pPr>
              <a:lnSpc>
                <a:spcPct val="200000"/>
              </a:lnSpc>
            </a:pPr>
            <a:endParaRPr lang="en-IN" dirty="0"/>
          </a:p>
        </p:txBody>
      </p:sp>
    </p:spTree>
    <p:extLst>
      <p:ext uri="{BB962C8B-B14F-4D97-AF65-F5344CB8AC3E}">
        <p14:creationId xmlns:p14="http://schemas.microsoft.com/office/powerpoint/2010/main" val="1202166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D1A05-337F-4995-108C-8E15CDEF7C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E4BF53-8BDA-2576-2658-7D74BF38D242}"/>
              </a:ext>
            </a:extLst>
          </p:cNvPr>
          <p:cNvSpPr>
            <a:spLocks noGrp="1"/>
          </p:cNvSpPr>
          <p:nvPr>
            <p:ph type="title"/>
          </p:nvPr>
        </p:nvSpPr>
        <p:spPr/>
        <p:txBody>
          <a:bodyPr/>
          <a:lstStyle/>
          <a:p>
            <a:pPr algn="ctr"/>
            <a:r>
              <a:rPr lang="en-IN" dirty="0"/>
              <a:t>Conclusion</a:t>
            </a:r>
          </a:p>
        </p:txBody>
      </p:sp>
      <p:sp>
        <p:nvSpPr>
          <p:cNvPr id="3" name="Content Placeholder 2">
            <a:extLst>
              <a:ext uri="{FF2B5EF4-FFF2-40B4-BE49-F238E27FC236}">
                <a16:creationId xmlns:a16="http://schemas.microsoft.com/office/drawing/2014/main" id="{4CC5B200-761D-4747-ABB7-BB1326AE94C5}"/>
              </a:ext>
            </a:extLst>
          </p:cNvPr>
          <p:cNvSpPr>
            <a:spLocks noGrp="1"/>
          </p:cNvSpPr>
          <p:nvPr>
            <p:ph idx="1"/>
          </p:nvPr>
        </p:nvSpPr>
        <p:spPr/>
        <p:txBody>
          <a:bodyPr/>
          <a:lstStyle/>
          <a:p>
            <a:pPr lvl="0">
              <a:lnSpc>
                <a:spcPct val="200000"/>
              </a:lnSpc>
            </a:pPr>
            <a:r>
              <a:rPr lang="en-GB" dirty="0"/>
              <a:t>GRAD drives high impact NotebookLM delivery.</a:t>
            </a:r>
            <a:endParaRPr lang="en-IN" dirty="0"/>
          </a:p>
          <a:p>
            <a:pPr lvl="0">
              <a:lnSpc>
                <a:spcPct val="200000"/>
              </a:lnSpc>
            </a:pPr>
            <a:r>
              <a:rPr lang="en-GB" dirty="0"/>
              <a:t>Managers make congruent appraisals successfully.</a:t>
            </a:r>
            <a:endParaRPr lang="en-IN" dirty="0"/>
          </a:p>
          <a:p>
            <a:pPr lvl="0">
              <a:lnSpc>
                <a:spcPct val="200000"/>
              </a:lnSpc>
            </a:pPr>
            <a:r>
              <a:rPr lang="en-GB" dirty="0"/>
              <a:t>Solutions beat rating and morale challenges.</a:t>
            </a:r>
            <a:endParaRPr lang="en-IN" dirty="0"/>
          </a:p>
          <a:p>
            <a:pPr lvl="0">
              <a:lnSpc>
                <a:spcPct val="200000"/>
              </a:lnSpc>
            </a:pPr>
            <a:r>
              <a:rPr lang="en-GB" dirty="0"/>
              <a:t>Strengthens the performance based culture of Google.</a:t>
            </a:r>
            <a:endParaRPr lang="en-IN" dirty="0"/>
          </a:p>
          <a:p>
            <a:pPr>
              <a:lnSpc>
                <a:spcPct val="200000"/>
              </a:lnSpc>
            </a:pPr>
            <a:endParaRPr lang="en-IN" dirty="0"/>
          </a:p>
        </p:txBody>
      </p:sp>
    </p:spTree>
    <p:extLst>
      <p:ext uri="{BB962C8B-B14F-4D97-AF65-F5344CB8AC3E}">
        <p14:creationId xmlns:p14="http://schemas.microsoft.com/office/powerpoint/2010/main" val="42156570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7EC51-C3F2-FC71-A98A-D0AE89625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04A4DA-78D7-491F-104E-C43E94FE5BC9}"/>
              </a:ext>
            </a:extLst>
          </p:cNvPr>
          <p:cNvSpPr>
            <a:spLocks noGrp="1"/>
          </p:cNvSpPr>
          <p:nvPr>
            <p:ph type="title"/>
          </p:nvPr>
        </p:nvSpPr>
        <p:spPr>
          <a:xfrm>
            <a:off x="711200" y="266700"/>
            <a:ext cx="10414000" cy="1847984"/>
          </a:xfrm>
        </p:spPr>
        <p:txBody>
          <a:bodyPr>
            <a:normAutofit fontScale="90000"/>
          </a:bodyPr>
          <a:lstStyle/>
          <a:p>
            <a:pPr algn="r"/>
            <a:r>
              <a:rPr lang="en-IN" dirty="0"/>
              <a:t>Introduction (Topic 4: Diversity, equality and digital transformation)       </a:t>
            </a:r>
            <a:br>
              <a:rPr lang="en-IN" dirty="0"/>
            </a:br>
            <a:r>
              <a:rPr lang="en-IN" dirty="0"/>
              <a:t>                                                          </a:t>
            </a:r>
            <a:r>
              <a:rPr lang="en-IN" sz="1800" dirty="0">
                <a:latin typeface="Amasis MT Pro Black" panose="020F0502020204030204" pitchFamily="18" charset="0"/>
              </a:rPr>
              <a:t>Hardeep (2509957)</a:t>
            </a:r>
          </a:p>
        </p:txBody>
      </p:sp>
      <p:sp>
        <p:nvSpPr>
          <p:cNvPr id="3" name="Content Placeholder 2">
            <a:extLst>
              <a:ext uri="{FF2B5EF4-FFF2-40B4-BE49-F238E27FC236}">
                <a16:creationId xmlns:a16="http://schemas.microsoft.com/office/drawing/2014/main" id="{F8A31442-430C-8202-F742-FEC050FC7A43}"/>
              </a:ext>
            </a:extLst>
          </p:cNvPr>
          <p:cNvSpPr>
            <a:spLocks noGrp="1"/>
          </p:cNvSpPr>
          <p:nvPr>
            <p:ph idx="1"/>
          </p:nvPr>
        </p:nvSpPr>
        <p:spPr>
          <a:xfrm>
            <a:off x="259080" y="2359686"/>
            <a:ext cx="6598920" cy="3855720"/>
          </a:xfrm>
        </p:spPr>
        <p:txBody>
          <a:bodyPr>
            <a:normAutofit fontScale="85000" lnSpcReduction="10000"/>
          </a:bodyPr>
          <a:lstStyle/>
          <a:p>
            <a:pPr lvl="0">
              <a:lnSpc>
                <a:spcPct val="200000"/>
              </a:lnSpc>
            </a:pPr>
            <a:r>
              <a:rPr lang="en-GB" dirty="0"/>
              <a:t>The Google company is promoting DEI through the 50+ language support of NotebookLM and the audio access.</a:t>
            </a:r>
            <a:endParaRPr lang="en-IN" dirty="0"/>
          </a:p>
          <a:p>
            <a:pPr lvl="0">
              <a:lnSpc>
                <a:spcPct val="200000"/>
              </a:lnSpc>
            </a:pPr>
            <a:r>
              <a:rPr lang="en-GB" dirty="0"/>
              <a:t>Mind maps and quizzes (Multimodal outputs) allow all teams to learn, regardless of their diversity (Khaled </a:t>
            </a:r>
            <a:r>
              <a:rPr lang="en-GB" i="1" dirty="0"/>
              <a:t>et al.,</a:t>
            </a:r>
            <a:r>
              <a:rPr lang="en-GB" dirty="0"/>
              <a:t> 2022)</a:t>
            </a:r>
            <a:endParaRPr lang="en-IN" dirty="0"/>
          </a:p>
          <a:p>
            <a:pPr lvl="0">
              <a:lnSpc>
                <a:spcPct val="200000"/>
              </a:lnSpc>
            </a:pPr>
            <a:r>
              <a:rPr lang="en-GB" dirty="0"/>
              <a:t>The digital revolution facilitates AI equality in the world NotebookLM features.</a:t>
            </a:r>
            <a:endParaRPr lang="en-IN" dirty="0"/>
          </a:p>
          <a:p>
            <a:pPr lvl="0">
              <a:lnSpc>
                <a:spcPct val="200000"/>
              </a:lnSpc>
            </a:pPr>
            <a:r>
              <a:rPr lang="en-GB" dirty="0"/>
              <a:t>Identifies with innovation with a variety of positions.</a:t>
            </a:r>
            <a:endParaRPr lang="en-IN" dirty="0"/>
          </a:p>
          <a:p>
            <a:pPr>
              <a:lnSpc>
                <a:spcPct val="200000"/>
              </a:lnSpc>
            </a:pPr>
            <a:endParaRPr lang="en-IN" dirty="0"/>
          </a:p>
        </p:txBody>
      </p:sp>
      <p:pic>
        <p:nvPicPr>
          <p:cNvPr id="4" name="Picture 3" descr="Diversity and inclusion: Better for your bottom line, best for your people  | Think with Google APAC">
            <a:extLst>
              <a:ext uri="{FF2B5EF4-FFF2-40B4-BE49-F238E27FC236}">
                <a16:creationId xmlns:a16="http://schemas.microsoft.com/office/drawing/2014/main" id="{6B0A46C8-D7C8-F5DC-5FCE-0A030789DB5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3132" y="2359686"/>
            <a:ext cx="4961736" cy="2623794"/>
          </a:xfrm>
          <a:prstGeom prst="rect">
            <a:avLst/>
          </a:prstGeom>
          <a:noFill/>
          <a:ln>
            <a:noFill/>
          </a:ln>
        </p:spPr>
      </p:pic>
      <p:sp>
        <p:nvSpPr>
          <p:cNvPr id="6" name="TextBox 5">
            <a:extLst>
              <a:ext uri="{FF2B5EF4-FFF2-40B4-BE49-F238E27FC236}">
                <a16:creationId xmlns:a16="http://schemas.microsoft.com/office/drawing/2014/main" id="{AE65BA1B-5F48-6C38-3112-F9284EF2A8D6}"/>
              </a:ext>
            </a:extLst>
          </p:cNvPr>
          <p:cNvSpPr txBox="1"/>
          <p:nvPr/>
        </p:nvSpPr>
        <p:spPr>
          <a:xfrm>
            <a:off x="6096000" y="5228482"/>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16: Diversity and inclusion for Google</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Google, 2025)</a:t>
            </a:r>
          </a:p>
        </p:txBody>
      </p:sp>
    </p:spTree>
    <p:extLst>
      <p:ext uri="{BB962C8B-B14F-4D97-AF65-F5344CB8AC3E}">
        <p14:creationId xmlns:p14="http://schemas.microsoft.com/office/powerpoint/2010/main" val="27766177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83573-CDAE-50C3-679E-44010A2C4F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C67641-EC32-5048-C28D-0811DF888100}"/>
              </a:ext>
            </a:extLst>
          </p:cNvPr>
          <p:cNvSpPr>
            <a:spLocks noGrp="1"/>
          </p:cNvSpPr>
          <p:nvPr>
            <p:ph type="title"/>
          </p:nvPr>
        </p:nvSpPr>
        <p:spPr/>
        <p:txBody>
          <a:bodyPr/>
          <a:lstStyle/>
          <a:p>
            <a:pPr algn="ctr"/>
            <a:r>
              <a:rPr lang="en-GB" dirty="0"/>
              <a:t>Current HR policies</a:t>
            </a:r>
            <a:endParaRPr lang="en-IN" dirty="0"/>
          </a:p>
        </p:txBody>
      </p:sp>
      <p:sp>
        <p:nvSpPr>
          <p:cNvPr id="3" name="Content Placeholder 2">
            <a:extLst>
              <a:ext uri="{FF2B5EF4-FFF2-40B4-BE49-F238E27FC236}">
                <a16:creationId xmlns:a16="http://schemas.microsoft.com/office/drawing/2014/main" id="{0A83E1A3-8897-2EB5-C8C2-D6A8F26EF266}"/>
              </a:ext>
            </a:extLst>
          </p:cNvPr>
          <p:cNvSpPr>
            <a:spLocks noGrp="1"/>
          </p:cNvSpPr>
          <p:nvPr>
            <p:ph idx="1"/>
          </p:nvPr>
        </p:nvSpPr>
        <p:spPr>
          <a:xfrm>
            <a:off x="381000" y="2225040"/>
            <a:ext cx="5516880" cy="3962400"/>
          </a:xfrm>
        </p:spPr>
        <p:txBody>
          <a:bodyPr>
            <a:normAutofit fontScale="85000" lnSpcReduction="10000"/>
          </a:bodyPr>
          <a:lstStyle/>
          <a:p>
            <a:pPr lvl="0">
              <a:lnSpc>
                <a:spcPct val="200000"/>
              </a:lnSpc>
            </a:pPr>
            <a:r>
              <a:rPr lang="en-GB" dirty="0"/>
              <a:t>DEI training requirements, the inclusive hiring quotas on NotebookLM teams.</a:t>
            </a:r>
            <a:endParaRPr lang="en-IN" dirty="0"/>
          </a:p>
          <a:p>
            <a:pPr lvl="0">
              <a:lnSpc>
                <a:spcPct val="200000"/>
              </a:lnSpc>
            </a:pPr>
            <a:r>
              <a:rPr lang="en-GB" dirty="0"/>
              <a:t>The global access to NotebookLM is supported by its multilingual Audio Overviews</a:t>
            </a:r>
            <a:endParaRPr lang="en-IN" dirty="0"/>
          </a:p>
          <a:p>
            <a:pPr lvl="0">
              <a:lnSpc>
                <a:spcPct val="200000"/>
              </a:lnSpc>
            </a:pPr>
            <a:r>
              <a:rPr lang="en-GB" dirty="0"/>
              <a:t>Access into features: speech, images audio to neuro-diverse employees (Bianchi and </a:t>
            </a:r>
            <a:r>
              <a:rPr lang="en-GB" dirty="0" err="1"/>
              <a:t>Caperchione</a:t>
            </a:r>
            <a:r>
              <a:rPr lang="en-GB" dirty="0"/>
              <a:t>, 2022)</a:t>
            </a:r>
            <a:endParaRPr lang="en-IN" dirty="0"/>
          </a:p>
          <a:p>
            <a:pPr lvl="0">
              <a:lnSpc>
                <a:spcPct val="200000"/>
              </a:lnSpc>
            </a:pPr>
            <a:r>
              <a:rPr lang="en-GB" dirty="0"/>
              <a:t>The AI tools are subject to bias audit to make the development process fair.</a:t>
            </a:r>
            <a:endParaRPr lang="en-IN" dirty="0"/>
          </a:p>
          <a:p>
            <a:pPr>
              <a:lnSpc>
                <a:spcPct val="200000"/>
              </a:lnSpc>
            </a:pPr>
            <a:endParaRPr lang="en-IN" dirty="0"/>
          </a:p>
        </p:txBody>
      </p:sp>
      <p:pic>
        <p:nvPicPr>
          <p:cNvPr id="4" name="Picture 3" descr="What is Diversity, Inclusion, and Belonging? - HR University">
            <a:extLst>
              <a:ext uri="{FF2B5EF4-FFF2-40B4-BE49-F238E27FC236}">
                <a16:creationId xmlns:a16="http://schemas.microsoft.com/office/drawing/2014/main" id="{9B560CAC-3BBB-4C04-3334-00A9B6F2822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97880" y="2014194"/>
            <a:ext cx="5731510" cy="3390265"/>
          </a:xfrm>
          <a:prstGeom prst="rect">
            <a:avLst/>
          </a:prstGeom>
          <a:noFill/>
          <a:ln>
            <a:noFill/>
          </a:ln>
        </p:spPr>
      </p:pic>
      <p:sp>
        <p:nvSpPr>
          <p:cNvPr id="6" name="TextBox 5">
            <a:extLst>
              <a:ext uri="{FF2B5EF4-FFF2-40B4-BE49-F238E27FC236}">
                <a16:creationId xmlns:a16="http://schemas.microsoft.com/office/drawing/2014/main" id="{0A5693A7-CCCE-211E-3548-EF41E6F297FF}"/>
              </a:ext>
            </a:extLst>
          </p:cNvPr>
          <p:cNvSpPr txBox="1"/>
          <p:nvPr/>
        </p:nvSpPr>
        <p:spPr>
          <a:xfrm>
            <a:off x="5715635" y="5404459"/>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17: Diversity and inclusion of performance management</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GB" sz="1400" dirty="0">
                <a:effectLst/>
                <a:latin typeface="Times New Roman" panose="02020603050405020304" pitchFamily="18" charset="0"/>
                <a:ea typeface="Arial" panose="020B0604020202020204" pitchFamily="34" charset="0"/>
                <a:cs typeface="Arial" panose="020B0604020202020204" pitchFamily="34" charset="0"/>
              </a:rPr>
              <a:t>(Source: Fetcher, 2023)</a:t>
            </a:r>
            <a:endParaRPr lang="en-IN" sz="14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993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09C9D-BD88-0E4D-F31B-91766FBC90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5893DA-619E-9AA6-9DE6-F9B56D6484E1}"/>
              </a:ext>
            </a:extLst>
          </p:cNvPr>
          <p:cNvSpPr>
            <a:spLocks noGrp="1"/>
          </p:cNvSpPr>
          <p:nvPr>
            <p:ph type="title"/>
          </p:nvPr>
        </p:nvSpPr>
        <p:spPr/>
        <p:txBody>
          <a:bodyPr/>
          <a:lstStyle/>
          <a:p>
            <a:pPr algn="ctr"/>
            <a:r>
              <a:rPr lang="en-IN" dirty="0"/>
              <a:t>Role of line managers</a:t>
            </a:r>
          </a:p>
        </p:txBody>
      </p:sp>
      <p:sp>
        <p:nvSpPr>
          <p:cNvPr id="3" name="Content Placeholder 2">
            <a:extLst>
              <a:ext uri="{FF2B5EF4-FFF2-40B4-BE49-F238E27FC236}">
                <a16:creationId xmlns:a16="http://schemas.microsoft.com/office/drawing/2014/main" id="{662B85C2-A259-323A-DF9D-800896ECAE40}"/>
              </a:ext>
            </a:extLst>
          </p:cNvPr>
          <p:cNvSpPr>
            <a:spLocks noGrp="1"/>
          </p:cNvSpPr>
          <p:nvPr>
            <p:ph idx="1"/>
          </p:nvPr>
        </p:nvSpPr>
        <p:spPr>
          <a:xfrm>
            <a:off x="426720" y="2103120"/>
            <a:ext cx="5303520" cy="4112286"/>
          </a:xfrm>
        </p:spPr>
        <p:txBody>
          <a:bodyPr>
            <a:normAutofit fontScale="85000" lnSpcReduction="10000"/>
          </a:bodyPr>
          <a:lstStyle/>
          <a:p>
            <a:pPr lvl="0" algn="just">
              <a:lnSpc>
                <a:spcPct val="200000"/>
              </a:lnSpc>
            </a:pPr>
            <a:r>
              <a:rPr lang="en-GB" dirty="0"/>
              <a:t>Training Interactive Diversity Engineer, market Article Notebooks.</a:t>
            </a:r>
            <a:endParaRPr lang="en-IN" dirty="0"/>
          </a:p>
          <a:p>
            <a:pPr lvl="0" algn="just">
              <a:lnSpc>
                <a:spcPct val="200000"/>
              </a:lnSpc>
            </a:pPr>
            <a:r>
              <a:rPr lang="en-GB" dirty="0"/>
              <a:t>Communication using NotebookLM outputs with the whole team.</a:t>
            </a:r>
            <a:endParaRPr lang="en-IN" dirty="0"/>
          </a:p>
          <a:p>
            <a:pPr lvl="0" algn="just">
              <a:lnSpc>
                <a:spcPct val="200000"/>
              </a:lnSpc>
            </a:pPr>
            <a:r>
              <a:rPr lang="en-GB" dirty="0"/>
              <a:t>Check bias in ratings, contribute to accommodations of accessibility (Gupta, 2024)</a:t>
            </a:r>
            <a:endParaRPr lang="en-IN" dirty="0"/>
          </a:p>
          <a:p>
            <a:pPr lvl="0" algn="just">
              <a:lnSpc>
                <a:spcPct val="200000"/>
              </a:lnSpc>
            </a:pPr>
            <a:r>
              <a:rPr lang="en-GB" dirty="0"/>
              <a:t>Promote psychological security in global hybrid teams.</a:t>
            </a:r>
            <a:endParaRPr lang="en-IN" dirty="0"/>
          </a:p>
          <a:p>
            <a:pPr algn="just">
              <a:lnSpc>
                <a:spcPct val="200000"/>
              </a:lnSpc>
            </a:pPr>
            <a:endParaRPr lang="en-IN" dirty="0"/>
          </a:p>
        </p:txBody>
      </p:sp>
      <p:pic>
        <p:nvPicPr>
          <p:cNvPr id="4" name="Picture 3" descr="Diversity Management - What It Is, Examples, Challenges, Types">
            <a:extLst>
              <a:ext uri="{FF2B5EF4-FFF2-40B4-BE49-F238E27FC236}">
                <a16:creationId xmlns:a16="http://schemas.microsoft.com/office/drawing/2014/main" id="{01D0DDD8-87D9-C263-FF76-83729890110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33770" y="2209827"/>
            <a:ext cx="5731510" cy="2633980"/>
          </a:xfrm>
          <a:prstGeom prst="rect">
            <a:avLst/>
          </a:prstGeom>
          <a:noFill/>
          <a:ln>
            <a:noFill/>
          </a:ln>
        </p:spPr>
      </p:pic>
      <p:sp>
        <p:nvSpPr>
          <p:cNvPr id="6" name="TextBox 5">
            <a:extLst>
              <a:ext uri="{FF2B5EF4-FFF2-40B4-BE49-F238E27FC236}">
                <a16:creationId xmlns:a16="http://schemas.microsoft.com/office/drawing/2014/main" id="{CDC87E8F-C428-2E69-A3ED-96F6CEDB2F9C}"/>
              </a:ext>
            </a:extLst>
          </p:cNvPr>
          <p:cNvSpPr txBox="1"/>
          <p:nvPr/>
        </p:nvSpPr>
        <p:spPr>
          <a:xfrm>
            <a:off x="5988050" y="5039440"/>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18: Diversity management</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800" dirty="0">
                <a:effectLst/>
                <a:latin typeface="Times New Roman" panose="02020603050405020304" pitchFamily="18" charset="0"/>
                <a:ea typeface="Arial" panose="020B0604020202020204" pitchFamily="34" charset="0"/>
                <a:cs typeface="Arial" panose="020B0604020202020204" pitchFamily="34" charset="0"/>
              </a:rPr>
              <a:t>(Source: Wall Street Mojo, 2024)</a:t>
            </a:r>
          </a:p>
        </p:txBody>
      </p:sp>
    </p:spTree>
    <p:extLst>
      <p:ext uri="{BB962C8B-B14F-4D97-AF65-F5344CB8AC3E}">
        <p14:creationId xmlns:p14="http://schemas.microsoft.com/office/powerpoint/2010/main" val="20913916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515C2-F899-4E5B-ED4A-4120FD776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5E2C5C-3220-DD5B-3EB4-359A0A73B157}"/>
              </a:ext>
            </a:extLst>
          </p:cNvPr>
          <p:cNvSpPr>
            <a:spLocks noGrp="1"/>
          </p:cNvSpPr>
          <p:nvPr>
            <p:ph type="title"/>
          </p:nvPr>
        </p:nvSpPr>
        <p:spPr/>
        <p:txBody>
          <a:bodyPr/>
          <a:lstStyle/>
          <a:p>
            <a:pPr algn="ctr"/>
            <a:r>
              <a:rPr lang="en-IN" dirty="0"/>
              <a:t>Strategic alignment</a:t>
            </a:r>
          </a:p>
        </p:txBody>
      </p:sp>
      <p:sp>
        <p:nvSpPr>
          <p:cNvPr id="3" name="Content Placeholder 2">
            <a:extLst>
              <a:ext uri="{FF2B5EF4-FFF2-40B4-BE49-F238E27FC236}">
                <a16:creationId xmlns:a16="http://schemas.microsoft.com/office/drawing/2014/main" id="{09D38950-A141-D40A-414C-729B92E14D45}"/>
              </a:ext>
            </a:extLst>
          </p:cNvPr>
          <p:cNvSpPr>
            <a:spLocks noGrp="1"/>
          </p:cNvSpPr>
          <p:nvPr>
            <p:ph idx="1"/>
          </p:nvPr>
        </p:nvSpPr>
        <p:spPr>
          <a:xfrm>
            <a:off x="441960" y="2179320"/>
            <a:ext cx="5943600" cy="3901440"/>
          </a:xfrm>
        </p:spPr>
        <p:txBody>
          <a:bodyPr>
            <a:normAutofit fontScale="85000" lnSpcReduction="20000"/>
          </a:bodyPr>
          <a:lstStyle/>
          <a:p>
            <a:pPr lvl="0">
              <a:lnSpc>
                <a:spcPct val="200000"/>
              </a:lnSpc>
            </a:pPr>
            <a:r>
              <a:rPr lang="en-GB" dirty="0"/>
              <a:t>The 50 plus languages on which NotebookLM operates match DEI with international marketability.</a:t>
            </a:r>
            <a:endParaRPr lang="en-IN" dirty="0"/>
          </a:p>
          <a:p>
            <a:pPr lvl="0">
              <a:lnSpc>
                <a:spcPct val="200000"/>
              </a:lnSpc>
            </a:pPr>
            <a:r>
              <a:rPr lang="en-GB" dirty="0"/>
              <a:t>Inclusive innovation plans are driven by multimodal characteristics (audio, visuals)</a:t>
            </a:r>
            <a:endParaRPr lang="en-IN" dirty="0"/>
          </a:p>
          <a:p>
            <a:pPr lvl="0">
              <a:lnSpc>
                <a:spcPct val="200000"/>
              </a:lnSpc>
            </a:pPr>
            <a:r>
              <a:rPr lang="en-GB" dirty="0"/>
              <a:t>The digital systems promote various teamwork in the branding of goods.</a:t>
            </a:r>
            <a:endParaRPr lang="en-IN" dirty="0"/>
          </a:p>
          <a:p>
            <a:pPr lvl="0">
              <a:lnSpc>
                <a:spcPct val="200000"/>
              </a:lnSpc>
            </a:pPr>
            <a:r>
              <a:rPr lang="en-GB" dirty="0"/>
              <a:t>Blogs in favour of AI leadership at Alphabet (Gabel </a:t>
            </a:r>
            <a:r>
              <a:rPr lang="en-GB" i="1" dirty="0"/>
              <a:t>et al.,</a:t>
            </a:r>
            <a:r>
              <a:rPr lang="en-GB" dirty="0"/>
              <a:t> 2023)</a:t>
            </a:r>
            <a:endParaRPr lang="en-IN" dirty="0"/>
          </a:p>
          <a:p>
            <a:pPr>
              <a:lnSpc>
                <a:spcPct val="200000"/>
              </a:lnSpc>
            </a:pPr>
            <a:endParaRPr lang="en-IN" dirty="0"/>
          </a:p>
        </p:txBody>
      </p:sp>
      <p:pic>
        <p:nvPicPr>
          <p:cNvPr id="4" name="Picture 3" descr="Strategies For Promoting Digital Inclusion - FasterCapital">
            <a:extLst>
              <a:ext uri="{FF2B5EF4-FFF2-40B4-BE49-F238E27FC236}">
                <a16:creationId xmlns:a16="http://schemas.microsoft.com/office/drawing/2014/main" id="{9B903F89-F660-EFC1-C830-E2FA0387DA9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08152" y="2410777"/>
            <a:ext cx="4837532" cy="2709863"/>
          </a:xfrm>
          <a:prstGeom prst="rect">
            <a:avLst/>
          </a:prstGeom>
          <a:noFill/>
          <a:ln>
            <a:noFill/>
          </a:ln>
        </p:spPr>
      </p:pic>
      <p:sp>
        <p:nvSpPr>
          <p:cNvPr id="6" name="TextBox 5">
            <a:extLst>
              <a:ext uri="{FF2B5EF4-FFF2-40B4-BE49-F238E27FC236}">
                <a16:creationId xmlns:a16="http://schemas.microsoft.com/office/drawing/2014/main" id="{183958CF-9F7C-788E-D17C-95A75056647F}"/>
              </a:ext>
            </a:extLst>
          </p:cNvPr>
          <p:cNvSpPr txBox="1"/>
          <p:nvPr/>
        </p:nvSpPr>
        <p:spPr>
          <a:xfrm>
            <a:off x="5989320" y="5120640"/>
            <a:ext cx="6096000" cy="801310"/>
          </a:xfrm>
          <a:prstGeom prst="rect">
            <a:avLst/>
          </a:prstGeom>
          <a:noFill/>
        </p:spPr>
        <p:txBody>
          <a:bodyPr wrap="square">
            <a:spAutoFit/>
          </a:bodyPr>
          <a:lstStyle/>
          <a:p>
            <a:pPr algn="ctr">
              <a:spcAft>
                <a:spcPts val="1000"/>
              </a:spcAft>
              <a:buNone/>
            </a:pPr>
            <a:r>
              <a:rPr lang="en-GB"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19: Strategies for promoting digital inclusion</a:t>
            </a:r>
            <a:endParaRPr lang="en-IN" sz="14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400" dirty="0">
                <a:effectLst/>
                <a:latin typeface="Times New Roman" panose="02020603050405020304" pitchFamily="18" charset="0"/>
                <a:ea typeface="Arial" panose="020B0604020202020204" pitchFamily="34" charset="0"/>
                <a:cs typeface="Arial" panose="020B0604020202020204" pitchFamily="34" charset="0"/>
              </a:rPr>
              <a:t>(Source: Faster Capital, 2024)</a:t>
            </a:r>
          </a:p>
        </p:txBody>
      </p:sp>
    </p:spTree>
    <p:extLst>
      <p:ext uri="{BB962C8B-B14F-4D97-AF65-F5344CB8AC3E}">
        <p14:creationId xmlns:p14="http://schemas.microsoft.com/office/powerpoint/2010/main" val="3086328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865CE-F3E5-64F0-BA71-5D77AB1818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6F3A7F-CC75-C83E-5E3F-70ABC8929593}"/>
              </a:ext>
            </a:extLst>
          </p:cNvPr>
          <p:cNvSpPr>
            <a:spLocks noGrp="1"/>
          </p:cNvSpPr>
          <p:nvPr>
            <p:ph type="title"/>
          </p:nvPr>
        </p:nvSpPr>
        <p:spPr/>
        <p:txBody>
          <a:bodyPr/>
          <a:lstStyle/>
          <a:p>
            <a:pPr algn="ctr"/>
            <a:r>
              <a:rPr lang="en-IN" dirty="0"/>
              <a:t>Key challenges</a:t>
            </a:r>
          </a:p>
        </p:txBody>
      </p:sp>
      <p:sp>
        <p:nvSpPr>
          <p:cNvPr id="3" name="Content Placeholder 2">
            <a:extLst>
              <a:ext uri="{FF2B5EF4-FFF2-40B4-BE49-F238E27FC236}">
                <a16:creationId xmlns:a16="http://schemas.microsoft.com/office/drawing/2014/main" id="{12AD6399-DB16-03B3-59E4-F6426C88CC69}"/>
              </a:ext>
            </a:extLst>
          </p:cNvPr>
          <p:cNvSpPr>
            <a:spLocks noGrp="1"/>
          </p:cNvSpPr>
          <p:nvPr>
            <p:ph idx="1"/>
          </p:nvPr>
        </p:nvSpPr>
        <p:spPr>
          <a:xfrm>
            <a:off x="365760" y="2001468"/>
            <a:ext cx="5836920" cy="4551732"/>
          </a:xfrm>
        </p:spPr>
        <p:txBody>
          <a:bodyPr>
            <a:normAutofit fontScale="92500" lnSpcReduction="10000"/>
          </a:bodyPr>
          <a:lstStyle/>
          <a:p>
            <a:pPr lvl="0">
              <a:lnSpc>
                <a:spcPct val="200000"/>
              </a:lnSpc>
            </a:pPr>
            <a:r>
              <a:rPr lang="en-GB" dirty="0"/>
              <a:t>NotebookLM risks being biased based on AI in multilingual processing.</a:t>
            </a:r>
            <a:endParaRPr lang="en-IN" dirty="0"/>
          </a:p>
          <a:p>
            <a:pPr lvl="0">
              <a:lnSpc>
                <a:spcPct val="200000"/>
              </a:lnSpc>
            </a:pPr>
            <a:r>
              <a:rPr lang="en-GB" dirty="0"/>
              <a:t>Hybrid/global team inclusion in areas of digital tool gaps (</a:t>
            </a:r>
            <a:r>
              <a:rPr lang="en-GB" dirty="0" err="1"/>
              <a:t>Masputra</a:t>
            </a:r>
            <a:r>
              <a:rPr lang="en-GB" dirty="0"/>
              <a:t>, </a:t>
            </a:r>
            <a:r>
              <a:rPr lang="en-GB" dirty="0" err="1"/>
              <a:t>Nilasari</a:t>
            </a:r>
            <a:r>
              <a:rPr lang="en-GB" dirty="0"/>
              <a:t>, and </a:t>
            </a:r>
            <a:r>
              <a:rPr lang="en-GB" dirty="0" err="1"/>
              <a:t>Nisfiannoor</a:t>
            </a:r>
            <a:r>
              <a:rPr lang="en-GB" dirty="0"/>
              <a:t>, 2023)</a:t>
            </a:r>
            <a:endParaRPr lang="en-IN" dirty="0"/>
          </a:p>
          <a:p>
            <a:pPr lvl="0">
              <a:lnSpc>
                <a:spcPct val="200000"/>
              </a:lnSpc>
            </a:pPr>
            <a:r>
              <a:rPr lang="en-GB" dirty="0"/>
              <a:t>Aversion to the fast pace of adoption of digital transformation.</a:t>
            </a:r>
            <a:endParaRPr lang="en-IN" dirty="0"/>
          </a:p>
          <a:p>
            <a:pPr lvl="0">
              <a:lnSpc>
                <a:spcPct val="200000"/>
              </a:lnSpc>
            </a:pPr>
            <a:r>
              <a:rPr lang="en-GB" dirty="0"/>
              <a:t>Quantifying the influence of DEI in the rapid progress of AI.</a:t>
            </a:r>
            <a:endParaRPr lang="en-IN" dirty="0"/>
          </a:p>
          <a:p>
            <a:pPr>
              <a:lnSpc>
                <a:spcPct val="200000"/>
              </a:lnSpc>
            </a:pPr>
            <a:endParaRPr lang="en-IN" dirty="0"/>
          </a:p>
        </p:txBody>
      </p:sp>
      <p:pic>
        <p:nvPicPr>
          <p:cNvPr id="4" name="Picture 3" descr="Digital Transformation and Social Inclusion in Public Services: A  Qualitative Analysis of E-Government Adoption for Marginalized Communities  in Sustainable Governance">
            <a:extLst>
              <a:ext uri="{FF2B5EF4-FFF2-40B4-BE49-F238E27FC236}">
                <a16:creationId xmlns:a16="http://schemas.microsoft.com/office/drawing/2014/main" id="{14B07C43-CC67-2061-A83B-8CAEC4285A0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8480" y="2001468"/>
            <a:ext cx="4236720" cy="3236595"/>
          </a:xfrm>
          <a:prstGeom prst="rect">
            <a:avLst/>
          </a:prstGeom>
          <a:noFill/>
          <a:ln>
            <a:noFill/>
          </a:ln>
        </p:spPr>
      </p:pic>
      <p:sp>
        <p:nvSpPr>
          <p:cNvPr id="6" name="TextBox 5">
            <a:extLst>
              <a:ext uri="{FF2B5EF4-FFF2-40B4-BE49-F238E27FC236}">
                <a16:creationId xmlns:a16="http://schemas.microsoft.com/office/drawing/2014/main" id="{AC85EA0D-0A5B-4005-01A7-33BF48AA813E}"/>
              </a:ext>
            </a:extLst>
          </p:cNvPr>
          <p:cNvSpPr txBox="1"/>
          <p:nvPr/>
        </p:nvSpPr>
        <p:spPr>
          <a:xfrm>
            <a:off x="5730240" y="5355940"/>
            <a:ext cx="6096000" cy="859466"/>
          </a:xfrm>
          <a:prstGeom prst="rect">
            <a:avLst/>
          </a:prstGeom>
          <a:noFill/>
        </p:spPr>
        <p:txBody>
          <a:bodyPr wrap="square">
            <a:spAutoFit/>
          </a:bodyPr>
          <a:lstStyle/>
          <a:p>
            <a:pPr algn="ctr">
              <a:spcAft>
                <a:spcPts val="1000"/>
              </a:spcAft>
              <a:buNone/>
            </a:pPr>
            <a:r>
              <a:rPr lang="en-GB"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rPr>
              <a:t>Figure 20: Digital transformation</a:t>
            </a:r>
            <a:endParaRPr lang="en-IN" sz="1100" i="1" dirty="0">
              <a:solidFill>
                <a:srgbClr val="44546A"/>
              </a:solidFill>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buNone/>
            </a:pPr>
            <a:r>
              <a:rPr lang="en-IN" sz="1800" dirty="0">
                <a:effectLst/>
                <a:latin typeface="Times New Roman" panose="02020603050405020304" pitchFamily="18" charset="0"/>
                <a:ea typeface="Arial" panose="020B0604020202020204" pitchFamily="34" charset="0"/>
                <a:cs typeface="Arial" panose="020B0604020202020204" pitchFamily="34" charset="0"/>
              </a:rPr>
              <a:t>(Source: </a:t>
            </a:r>
            <a:r>
              <a:rPr lang="en-IN" sz="1800" dirty="0" err="1">
                <a:effectLst/>
                <a:latin typeface="Times New Roman" panose="02020603050405020304" pitchFamily="18" charset="0"/>
                <a:ea typeface="Arial" panose="020B0604020202020204" pitchFamily="34" charset="0"/>
                <a:cs typeface="Arial" panose="020B0604020202020204" pitchFamily="34" charset="0"/>
              </a:rPr>
              <a:t>Djatmiko</a:t>
            </a:r>
            <a:r>
              <a:rPr lang="en-IN" sz="1800" dirty="0">
                <a:effectLst/>
                <a:latin typeface="Times New Roman" panose="02020603050405020304" pitchFamily="18" charset="0"/>
                <a:ea typeface="Arial" panose="020B0604020202020204" pitchFamily="34" charset="0"/>
                <a:cs typeface="Arial" panose="020B0604020202020204" pitchFamily="34" charset="0"/>
              </a:rPr>
              <a:t>, Sinaga and </a:t>
            </a:r>
            <a:r>
              <a:rPr lang="en-IN" sz="1800" dirty="0" err="1">
                <a:effectLst/>
                <a:latin typeface="Times New Roman" panose="02020603050405020304" pitchFamily="18" charset="0"/>
                <a:ea typeface="Arial" panose="020B0604020202020204" pitchFamily="34" charset="0"/>
                <a:cs typeface="Arial" panose="020B0604020202020204" pitchFamily="34" charset="0"/>
              </a:rPr>
              <a:t>Pawirosumarto</a:t>
            </a:r>
            <a:r>
              <a:rPr lang="en-IN" sz="1800" dirty="0">
                <a:effectLst/>
                <a:latin typeface="Times New Roman" panose="02020603050405020304" pitchFamily="18" charset="0"/>
                <a:ea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4018744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9B634-1AE4-9050-9B5D-30FBB1BC76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2FF20-EE0A-EECF-9A9F-6DC8B003036C}"/>
              </a:ext>
            </a:extLst>
          </p:cNvPr>
          <p:cNvSpPr>
            <a:spLocks noGrp="1"/>
          </p:cNvSpPr>
          <p:nvPr>
            <p:ph type="title"/>
          </p:nvPr>
        </p:nvSpPr>
        <p:spPr/>
        <p:txBody>
          <a:bodyPr/>
          <a:lstStyle/>
          <a:p>
            <a:pPr algn="ctr"/>
            <a:r>
              <a:rPr lang="en-IN" dirty="0"/>
              <a:t>Recommendations</a:t>
            </a:r>
          </a:p>
        </p:txBody>
      </p:sp>
      <p:sp>
        <p:nvSpPr>
          <p:cNvPr id="3" name="Content Placeholder 2">
            <a:extLst>
              <a:ext uri="{FF2B5EF4-FFF2-40B4-BE49-F238E27FC236}">
                <a16:creationId xmlns:a16="http://schemas.microsoft.com/office/drawing/2014/main" id="{03F6648A-B20B-4151-3AA5-E8C783823CD0}"/>
              </a:ext>
            </a:extLst>
          </p:cNvPr>
          <p:cNvSpPr>
            <a:spLocks noGrp="1"/>
          </p:cNvSpPr>
          <p:nvPr>
            <p:ph idx="1"/>
          </p:nvPr>
        </p:nvSpPr>
        <p:spPr/>
        <p:txBody>
          <a:bodyPr/>
          <a:lstStyle/>
          <a:p>
            <a:pPr lvl="0">
              <a:lnSpc>
                <a:spcPct val="200000"/>
              </a:lnSpc>
            </a:pPr>
            <a:r>
              <a:rPr lang="en-GB" dirty="0"/>
              <a:t>NotebookLM bias audit of a variety of training data.</a:t>
            </a:r>
            <a:endParaRPr lang="en-IN" dirty="0"/>
          </a:p>
          <a:p>
            <a:pPr lvl="0">
              <a:lnSpc>
                <a:spcPct val="200000"/>
              </a:lnSpc>
            </a:pPr>
            <a:r>
              <a:rPr lang="en-GB" dirty="0"/>
              <a:t>Compulsory online DEI education through interactive Studio Panels.</a:t>
            </a:r>
            <a:endParaRPr lang="en-IN" dirty="0"/>
          </a:p>
          <a:p>
            <a:pPr lvl="0">
              <a:lnSpc>
                <a:spcPct val="200000"/>
              </a:lnSpc>
            </a:pPr>
            <a:r>
              <a:rPr lang="en-GB" dirty="0"/>
              <a:t>Multilingual hiring pipes.</a:t>
            </a:r>
            <a:endParaRPr lang="en-IN" dirty="0"/>
          </a:p>
          <a:p>
            <a:pPr>
              <a:lnSpc>
                <a:spcPct val="200000"/>
              </a:lnSpc>
            </a:pPr>
            <a:r>
              <a:rPr lang="en-GB" dirty="0"/>
              <a:t>DEI indicators dashboards on the NotebookLM analytics</a:t>
            </a:r>
            <a:endParaRPr lang="en-IN" dirty="0"/>
          </a:p>
        </p:txBody>
      </p:sp>
    </p:spTree>
    <p:extLst>
      <p:ext uri="{BB962C8B-B14F-4D97-AF65-F5344CB8AC3E}">
        <p14:creationId xmlns:p14="http://schemas.microsoft.com/office/powerpoint/2010/main" val="3676463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01DBE-E9E4-5100-E758-A61DB99376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17CE4E-D7CA-E24F-9AD1-D11D85D16E70}"/>
              </a:ext>
            </a:extLst>
          </p:cNvPr>
          <p:cNvSpPr>
            <a:spLocks noGrp="1"/>
          </p:cNvSpPr>
          <p:nvPr>
            <p:ph type="title"/>
          </p:nvPr>
        </p:nvSpPr>
        <p:spPr/>
        <p:txBody>
          <a:bodyPr/>
          <a:lstStyle/>
          <a:p>
            <a:pPr algn="ctr"/>
            <a:r>
              <a:rPr lang="en-IN" dirty="0"/>
              <a:t>Conclusion</a:t>
            </a:r>
          </a:p>
        </p:txBody>
      </p:sp>
      <p:sp>
        <p:nvSpPr>
          <p:cNvPr id="3" name="Content Placeholder 2">
            <a:extLst>
              <a:ext uri="{FF2B5EF4-FFF2-40B4-BE49-F238E27FC236}">
                <a16:creationId xmlns:a16="http://schemas.microsoft.com/office/drawing/2014/main" id="{BC5AEEB7-C9C4-4DFD-F1D6-5A13C5A3F7A4}"/>
              </a:ext>
            </a:extLst>
          </p:cNvPr>
          <p:cNvSpPr>
            <a:spLocks noGrp="1"/>
          </p:cNvSpPr>
          <p:nvPr>
            <p:ph idx="1"/>
          </p:nvPr>
        </p:nvSpPr>
        <p:spPr/>
        <p:txBody>
          <a:bodyPr/>
          <a:lstStyle/>
          <a:p>
            <a:pPr lvl="0">
              <a:lnSpc>
                <a:spcPct val="200000"/>
              </a:lnSpc>
            </a:pPr>
            <a:r>
              <a:rPr lang="en-GB" dirty="0"/>
              <a:t>NotebookLM drives inclusive digital HR revolution.</a:t>
            </a:r>
            <a:endParaRPr lang="en-IN" dirty="0"/>
          </a:p>
          <a:p>
            <a:pPr lvl="0">
              <a:lnSpc>
                <a:spcPct val="200000"/>
              </a:lnSpc>
            </a:pPr>
            <a:r>
              <a:rPr lang="en-GB" dirty="0"/>
              <a:t>Managers are proponents of DEI in the development of AI.</a:t>
            </a:r>
            <a:endParaRPr lang="en-IN" dirty="0"/>
          </a:p>
          <a:p>
            <a:pPr lvl="0">
              <a:lnSpc>
                <a:spcPct val="200000"/>
              </a:lnSpc>
            </a:pPr>
            <a:r>
              <a:rPr lang="en-GB" dirty="0"/>
              <a:t>Solutions are used in bias and adoption block.</a:t>
            </a:r>
            <a:endParaRPr lang="en-IN" dirty="0"/>
          </a:p>
          <a:p>
            <a:pPr lvl="0">
              <a:lnSpc>
                <a:spcPct val="200000"/>
              </a:lnSpc>
            </a:pPr>
            <a:r>
              <a:rPr lang="en-GB" dirty="0"/>
              <a:t>Leads innovation at Google in all parts of the world.</a:t>
            </a:r>
            <a:endParaRPr lang="en-IN" dirty="0"/>
          </a:p>
          <a:p>
            <a:pPr>
              <a:lnSpc>
                <a:spcPct val="200000"/>
              </a:lnSpc>
            </a:pPr>
            <a:endParaRPr lang="en-IN" dirty="0"/>
          </a:p>
        </p:txBody>
      </p:sp>
    </p:spTree>
    <p:extLst>
      <p:ext uri="{BB962C8B-B14F-4D97-AF65-F5344CB8AC3E}">
        <p14:creationId xmlns:p14="http://schemas.microsoft.com/office/powerpoint/2010/main" val="40524925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65F5D-82E9-83C2-8D6C-4E0F9C7A62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65400D-5D5D-65EC-0A5A-02DF318AA9D8}"/>
              </a:ext>
            </a:extLst>
          </p:cNvPr>
          <p:cNvSpPr>
            <a:spLocks noGrp="1"/>
          </p:cNvSpPr>
          <p:nvPr>
            <p:ph type="title"/>
          </p:nvPr>
        </p:nvSpPr>
        <p:spPr>
          <a:xfrm>
            <a:off x="1066800" y="91440"/>
            <a:ext cx="10058400" cy="1371600"/>
          </a:xfrm>
        </p:spPr>
        <p:txBody>
          <a:bodyPr/>
          <a:lstStyle/>
          <a:p>
            <a:pPr algn="ctr"/>
            <a:r>
              <a:rPr lang="en-IN" dirty="0"/>
              <a:t>References</a:t>
            </a:r>
          </a:p>
        </p:txBody>
      </p:sp>
      <p:sp>
        <p:nvSpPr>
          <p:cNvPr id="3" name="Content Placeholder 2">
            <a:extLst>
              <a:ext uri="{FF2B5EF4-FFF2-40B4-BE49-F238E27FC236}">
                <a16:creationId xmlns:a16="http://schemas.microsoft.com/office/drawing/2014/main" id="{D5B17610-DB0C-ADFC-2833-6200DE814E73}"/>
              </a:ext>
            </a:extLst>
          </p:cNvPr>
          <p:cNvSpPr>
            <a:spLocks noGrp="1"/>
          </p:cNvSpPr>
          <p:nvPr>
            <p:ph idx="1"/>
          </p:nvPr>
        </p:nvSpPr>
        <p:spPr>
          <a:xfrm>
            <a:off x="233680" y="1043940"/>
            <a:ext cx="11445240" cy="3931920"/>
          </a:xfrm>
        </p:spPr>
        <p:txBody>
          <a:bodyPr>
            <a:noAutofit/>
          </a:bodyPr>
          <a:lstStyle/>
          <a:p>
            <a:r>
              <a:rPr lang="en-GB" sz="300" dirty="0" err="1"/>
              <a:t>Aguinis</a:t>
            </a:r>
            <a:r>
              <a:rPr lang="en-GB" sz="300" dirty="0"/>
              <a:t>, H. and Burgi-Tian, J., 2021. Talent management challenges during COVID-19 and beyond: Performance management to the rescue. </a:t>
            </a:r>
            <a:r>
              <a:rPr lang="en-GB" sz="300" i="1" dirty="0"/>
              <a:t>BRQ Business Research Quarterly</a:t>
            </a:r>
            <a:r>
              <a:rPr lang="en-GB" sz="300" dirty="0"/>
              <a:t>, </a:t>
            </a:r>
            <a:r>
              <a:rPr lang="en-GB" sz="300" i="1" dirty="0"/>
              <a:t>24</a:t>
            </a:r>
            <a:r>
              <a:rPr lang="en-GB" sz="300" dirty="0"/>
              <a:t>(3), pp.233-240. </a:t>
            </a:r>
            <a:r>
              <a:rPr lang="en-GB" sz="300" u="sng" dirty="0">
                <a:hlinkClick r:id="rId2"/>
              </a:rPr>
              <a:t>https://journals.sagepub.com/doi/pdf/10.1177/23409444211009528</a:t>
            </a:r>
            <a:endParaRPr lang="en-IN" sz="300" dirty="0"/>
          </a:p>
          <a:p>
            <a:r>
              <a:rPr lang="en-GB" sz="300" dirty="0" err="1"/>
              <a:t>Agustian</a:t>
            </a:r>
            <a:r>
              <a:rPr lang="en-GB" sz="300" dirty="0"/>
              <a:t>, K., </a:t>
            </a:r>
            <a:r>
              <a:rPr lang="en-GB" sz="300" dirty="0" err="1"/>
              <a:t>Pohan</a:t>
            </a:r>
            <a:r>
              <a:rPr lang="en-GB" sz="300" dirty="0"/>
              <a:t>, A., Zen, A., </a:t>
            </a:r>
            <a:r>
              <a:rPr lang="en-GB" sz="300" dirty="0" err="1"/>
              <a:t>Wiwin</a:t>
            </a:r>
            <a:r>
              <a:rPr lang="en-GB" sz="300" dirty="0"/>
              <a:t>, W. and Malik, A.J., 2023. Human resource management strategies in achieving competitive advantage in business administration. </a:t>
            </a:r>
            <a:r>
              <a:rPr lang="en-GB" sz="300" i="1" dirty="0"/>
              <a:t>Journal of Contemporary Administration and Management (ADMAN)</a:t>
            </a:r>
            <a:r>
              <a:rPr lang="en-GB" sz="300" dirty="0"/>
              <a:t>, </a:t>
            </a:r>
            <a:r>
              <a:rPr lang="en-GB" sz="300" i="1" dirty="0"/>
              <a:t>1</a:t>
            </a:r>
            <a:r>
              <a:rPr lang="en-GB" sz="300" dirty="0"/>
              <a:t>(2), pp.108-117. </a:t>
            </a:r>
            <a:r>
              <a:rPr lang="en-GB" sz="300" u="sng" dirty="0">
                <a:hlinkClick r:id="rId3"/>
              </a:rPr>
              <a:t>https://journal.literasisainsnusantara.com/index.php/adman/article/download/53/60</a:t>
            </a:r>
            <a:endParaRPr lang="en-IN" sz="300" dirty="0"/>
          </a:p>
          <a:p>
            <a:r>
              <a:rPr lang="en-IN" sz="300" dirty="0"/>
              <a:t>Ali, H. (2023). </a:t>
            </a:r>
            <a:r>
              <a:rPr lang="en-IN" sz="300" i="1" dirty="0"/>
              <a:t>What is Performance Management Cycle? Stages and Challenges</a:t>
            </a:r>
            <a:r>
              <a:rPr lang="en-IN" sz="300" dirty="0"/>
              <a:t>. [online] </a:t>
            </a:r>
            <a:r>
              <a:rPr lang="en-IN" sz="300" dirty="0" err="1"/>
              <a:t>SoftwareSuggest</a:t>
            </a:r>
            <a:r>
              <a:rPr lang="en-IN" sz="300" dirty="0"/>
              <a:t> Blog. Available at: </a:t>
            </a:r>
            <a:r>
              <a:rPr lang="en-IN" sz="300" u="sng" dirty="0">
                <a:hlinkClick r:id="rId4"/>
              </a:rPr>
              <a:t>https://www.softwaresuggest.com/blog/performance-management-cycle/</a:t>
            </a:r>
            <a:r>
              <a:rPr lang="en-IN" sz="300" dirty="0"/>
              <a:t> </a:t>
            </a:r>
          </a:p>
          <a:p>
            <a:r>
              <a:rPr lang="en-GB" sz="300" dirty="0"/>
              <a:t>Bezuidenhout, M., 2022. Remuneration Strategies in the New Normal. In </a:t>
            </a:r>
            <a:r>
              <a:rPr lang="en-GB" sz="300" i="1" dirty="0"/>
              <a:t>Managing Human Resources: The New Normal</a:t>
            </a:r>
            <a:r>
              <a:rPr lang="en-GB" sz="300" dirty="0"/>
              <a:t> (pp. 131-147). Cham: Springer International Publishing. </a:t>
            </a:r>
            <a:r>
              <a:rPr lang="en-GB" sz="300" u="sng" dirty="0">
                <a:hlinkClick r:id="rId5"/>
              </a:rPr>
              <a:t>https://link.springer.com/chapter/10.1007/978-3-031-09803-1_8</a:t>
            </a:r>
            <a:endParaRPr lang="en-IN" sz="300" dirty="0"/>
          </a:p>
          <a:p>
            <a:r>
              <a:rPr lang="en-GB" sz="300" dirty="0"/>
              <a:t>Bianchi, C. and </a:t>
            </a:r>
            <a:r>
              <a:rPr lang="en-GB" sz="300" dirty="0" err="1"/>
              <a:t>Caperchione</a:t>
            </a:r>
            <a:r>
              <a:rPr lang="en-GB" sz="300" dirty="0"/>
              <a:t>, E., 2022. Performance management and governance in public universities: Challenges and opportunities. </a:t>
            </a:r>
            <a:r>
              <a:rPr lang="en-GB" sz="300" i="1" dirty="0"/>
              <a:t>Governance and performance management in public universities: Current research and practice</a:t>
            </a:r>
            <a:r>
              <a:rPr lang="en-GB" sz="300" dirty="0"/>
              <a:t>, pp.1-14. </a:t>
            </a:r>
            <a:r>
              <a:rPr lang="en-GB" sz="300" u="sng" dirty="0">
                <a:hlinkClick r:id="rId6"/>
              </a:rPr>
              <a:t>https://www.researchgate.net/profile/Carmine-Bianchi/publication/357670933_Performance_Management_and_Governance_in_Public_Universities_Challenges_and_Opportunities/links/61e09ee68d338833e368d103/Performance-Management-and-Governance-in-Public-Universities-Challenges-and-Opportunities.pdf</a:t>
            </a:r>
            <a:endParaRPr lang="en-IN" sz="300" dirty="0"/>
          </a:p>
          <a:p>
            <a:r>
              <a:rPr lang="en-IN" sz="300" dirty="0"/>
              <a:t>Deepa (2025). </a:t>
            </a:r>
            <a:r>
              <a:rPr lang="en-IN" sz="300" i="1" dirty="0" err="1"/>
              <a:t>CyberSecurity</a:t>
            </a:r>
            <a:r>
              <a:rPr lang="en-IN" sz="300" i="1" dirty="0"/>
              <a:t> Framework and Implementation Article</a:t>
            </a:r>
            <a:r>
              <a:rPr lang="en-IN" sz="300" dirty="0"/>
              <a:t>. [online] Acte.in. Available at: </a:t>
            </a:r>
            <a:r>
              <a:rPr lang="en-IN" sz="300" u="sng" dirty="0">
                <a:hlinkClick r:id="rId7"/>
              </a:rPr>
              <a:t>https://www.acte.in/what-is-a-line-manager</a:t>
            </a:r>
            <a:r>
              <a:rPr lang="en-IN" sz="300" dirty="0"/>
              <a:t> </a:t>
            </a:r>
          </a:p>
          <a:p>
            <a:r>
              <a:rPr lang="en-IN" sz="300" dirty="0" err="1"/>
              <a:t>devoteam</a:t>
            </a:r>
            <a:r>
              <a:rPr lang="en-IN" sz="300" dirty="0"/>
              <a:t> (2025). </a:t>
            </a:r>
            <a:r>
              <a:rPr lang="en-IN" sz="300" i="1" dirty="0"/>
              <a:t>NotebookLM: A Complete Guide with Use Cases for Business and Enterprise</a:t>
            </a:r>
            <a:r>
              <a:rPr lang="en-IN" sz="300" dirty="0"/>
              <a:t>. [online] </a:t>
            </a:r>
            <a:r>
              <a:rPr lang="en-IN" sz="300" dirty="0" err="1"/>
              <a:t>Devoteam</a:t>
            </a:r>
            <a:r>
              <a:rPr lang="en-IN" sz="300" dirty="0"/>
              <a:t>. Available at: </a:t>
            </a:r>
            <a:r>
              <a:rPr lang="en-IN" sz="300" u="sng" dirty="0">
                <a:hlinkClick r:id="rId8"/>
              </a:rPr>
              <a:t>https://www.devoteam.com/expert-view/notebooklm-a-complete-guide-with-use-cases-for-business-and-enterprise/</a:t>
            </a:r>
            <a:r>
              <a:rPr lang="en-IN" sz="300" dirty="0"/>
              <a:t> </a:t>
            </a:r>
          </a:p>
          <a:p>
            <a:r>
              <a:rPr lang="en-GB" sz="300" dirty="0" err="1"/>
              <a:t>Dimitrakaki</a:t>
            </a:r>
            <a:r>
              <a:rPr lang="en-GB" sz="300" dirty="0"/>
              <a:t>, I., 2022. Organizational culture and performance. The case of Google. </a:t>
            </a:r>
            <a:r>
              <a:rPr lang="en-GB" sz="300" i="1" dirty="0"/>
              <a:t>Global Research Review in Business and Economics</a:t>
            </a:r>
            <a:r>
              <a:rPr lang="en-GB" sz="300" dirty="0"/>
              <a:t>, </a:t>
            </a:r>
            <a:r>
              <a:rPr lang="en-GB" sz="300" i="1" dirty="0"/>
              <a:t>8</a:t>
            </a:r>
            <a:r>
              <a:rPr lang="en-GB" sz="300" dirty="0"/>
              <a:t>(05), pp.1-9. </a:t>
            </a:r>
            <a:r>
              <a:rPr lang="en-GB" sz="300" u="sng" dirty="0">
                <a:hlinkClick r:id="rId9"/>
              </a:rPr>
              <a:t>https://www.grrbe.in/Vol-8-issue-05/GRRBE-A-08050010070372.pdf</a:t>
            </a:r>
            <a:endParaRPr lang="en-IN" sz="300" dirty="0"/>
          </a:p>
          <a:p>
            <a:r>
              <a:rPr lang="en-IN" sz="300" dirty="0" err="1"/>
              <a:t>Djatmiko</a:t>
            </a:r>
            <a:r>
              <a:rPr lang="en-IN" sz="300" dirty="0"/>
              <a:t>, G.H., Sinaga, O. and </a:t>
            </a:r>
            <a:r>
              <a:rPr lang="en-IN" sz="300" dirty="0" err="1"/>
              <a:t>Pawirosumarto</a:t>
            </a:r>
            <a:r>
              <a:rPr lang="en-IN" sz="300" dirty="0"/>
              <a:t>, S. (2025). Digital Transformation and Social Inclusion in Public Services: A Qualitative Analysis of E-Government Adoption for Marginalized Communities in Sustainable Governance. </a:t>
            </a:r>
            <a:r>
              <a:rPr lang="en-IN" sz="300" i="1" dirty="0"/>
              <a:t>Sustainability</a:t>
            </a:r>
            <a:r>
              <a:rPr lang="en-IN" sz="300" dirty="0"/>
              <a:t>, [online] 17(7), pp.2908–2908. </a:t>
            </a:r>
            <a:r>
              <a:rPr lang="en-IN" sz="300" dirty="0" err="1"/>
              <a:t>doi</a:t>
            </a:r>
            <a:r>
              <a:rPr lang="en-IN" sz="300" dirty="0"/>
              <a:t>: </a:t>
            </a:r>
            <a:r>
              <a:rPr lang="en-IN" sz="300" u="sng" dirty="0">
                <a:hlinkClick r:id="rId10"/>
              </a:rPr>
              <a:t>https://doi.org/10.3390/su17072908</a:t>
            </a:r>
            <a:r>
              <a:rPr lang="en-IN" sz="300" dirty="0"/>
              <a:t>  </a:t>
            </a:r>
          </a:p>
          <a:p>
            <a:r>
              <a:rPr lang="en-IN" sz="300" dirty="0"/>
              <a:t>Faster Capital (2024). </a:t>
            </a:r>
            <a:r>
              <a:rPr lang="en-IN" sz="300" i="1" dirty="0"/>
              <a:t>Strategies For Promoting Digital Inclusion - </a:t>
            </a:r>
            <a:r>
              <a:rPr lang="en-IN" sz="300" i="1" dirty="0" err="1"/>
              <a:t>FasterCapital</a:t>
            </a:r>
            <a:r>
              <a:rPr lang="en-IN" sz="300" dirty="0"/>
              <a:t>. [online] </a:t>
            </a:r>
            <a:r>
              <a:rPr lang="en-IN" sz="300" dirty="0" err="1"/>
              <a:t>FasterCapital</a:t>
            </a:r>
            <a:r>
              <a:rPr lang="en-IN" sz="300" dirty="0"/>
              <a:t>. Available at: </a:t>
            </a:r>
            <a:r>
              <a:rPr lang="en-IN" sz="300" u="sng" dirty="0">
                <a:hlinkClick r:id="rId11"/>
              </a:rPr>
              <a:t>https://fastercapital.com/topics/strategies-for-promoting-digital-inclusion.html/</a:t>
            </a:r>
            <a:r>
              <a:rPr lang="en-IN" sz="300" dirty="0"/>
              <a:t> </a:t>
            </a:r>
          </a:p>
          <a:p>
            <a:r>
              <a:rPr lang="en-IN" sz="300" dirty="0"/>
              <a:t>Fechter, J. (2023). What is Diversity, Inclusion, and Belonging? - HR University. </a:t>
            </a:r>
            <a:r>
              <a:rPr lang="en-IN" sz="300" i="1" dirty="0"/>
              <a:t>HR University</a:t>
            </a:r>
            <a:r>
              <a:rPr lang="en-IN" sz="300" dirty="0"/>
              <a:t>. [online] 1 Feb. Available at: </a:t>
            </a:r>
            <a:r>
              <a:rPr lang="en-IN" sz="300" u="sng" dirty="0">
                <a:hlinkClick r:id="rId12"/>
              </a:rPr>
              <a:t>https://hr.university/dei/diversity-inclusion-and-belonging/</a:t>
            </a:r>
            <a:r>
              <a:rPr lang="en-IN" sz="300" dirty="0"/>
              <a:t> </a:t>
            </a:r>
          </a:p>
          <a:p>
            <a:r>
              <a:rPr lang="en-GB" sz="300" dirty="0"/>
              <a:t>Gabel, M., Denny, A., </a:t>
            </a:r>
            <a:r>
              <a:rPr lang="en-GB" sz="300" dirty="0" err="1"/>
              <a:t>Llibre</a:t>
            </a:r>
            <a:r>
              <a:rPr lang="en-GB" sz="300" dirty="0"/>
              <a:t>-Guerra, J., Morris, J.C., Phillips, J. and Vaidyanathan, A., 2023. Remuneration and recruitment of study participants for AD cohort studies from the general public and from minority communities. </a:t>
            </a:r>
            <a:r>
              <a:rPr lang="en-GB" sz="300" i="1" dirty="0"/>
              <a:t>Alzheimer Disease &amp; Associated Disorders</a:t>
            </a:r>
            <a:r>
              <a:rPr lang="en-GB" sz="300" dirty="0"/>
              <a:t>, </a:t>
            </a:r>
            <a:r>
              <a:rPr lang="en-GB" sz="300" i="1" dirty="0"/>
              <a:t>37</a:t>
            </a:r>
            <a:r>
              <a:rPr lang="en-GB" sz="300" dirty="0"/>
              <a:t>(2), pp.107-112. </a:t>
            </a:r>
            <a:r>
              <a:rPr lang="en-GB" sz="300" u="sng" dirty="0">
                <a:hlinkClick r:id="rId13"/>
              </a:rPr>
              <a:t>https://pmc.ncbi.nlm.nih.gov/articles/PMC10239367/pdf/nihms-1887780.pdf</a:t>
            </a:r>
            <a:endParaRPr lang="en-IN" sz="300" dirty="0"/>
          </a:p>
          <a:p>
            <a:r>
              <a:rPr lang="en-IN" sz="300" dirty="0"/>
              <a:t>Google (2017). </a:t>
            </a:r>
            <a:r>
              <a:rPr lang="en-IN" sz="300" i="1" dirty="0"/>
              <a:t>Google Company’s Human Resource Practices Analysis Essay Example [Free]</a:t>
            </a:r>
            <a:r>
              <a:rPr lang="en-IN" sz="300" dirty="0"/>
              <a:t>. [online] Business-Essay.com. Available at: </a:t>
            </a:r>
            <a:r>
              <a:rPr lang="en-IN" sz="300" u="sng" dirty="0">
                <a:hlinkClick r:id="rId14"/>
              </a:rPr>
              <a:t>https://business-essay.com/google-companys-human-resource-practices-analysis/</a:t>
            </a:r>
            <a:r>
              <a:rPr lang="en-IN" sz="300" dirty="0"/>
              <a:t> </a:t>
            </a:r>
          </a:p>
          <a:p>
            <a:r>
              <a:rPr lang="en-IN" sz="300" dirty="0"/>
              <a:t>Google (2025). </a:t>
            </a:r>
            <a:r>
              <a:rPr lang="en-IN" sz="300" i="1" dirty="0"/>
              <a:t>Think with Google - Discover Marketing Research &amp; Digital Trends</a:t>
            </a:r>
            <a:r>
              <a:rPr lang="en-IN" sz="300" dirty="0"/>
              <a:t>. [online] Google Business. Available at: </a:t>
            </a:r>
            <a:r>
              <a:rPr lang="en-IN" sz="300" u="sng" dirty="0">
                <a:hlinkClick r:id="rId15"/>
              </a:rPr>
              <a:t>https://business.google.com/in/think/</a:t>
            </a:r>
            <a:r>
              <a:rPr lang="en-IN" sz="300" dirty="0"/>
              <a:t> </a:t>
            </a:r>
          </a:p>
          <a:p>
            <a:r>
              <a:rPr lang="en-GB" sz="300" dirty="0"/>
              <a:t>Gupta, D., 2024. Strategic human resource management: </a:t>
            </a:r>
            <a:r>
              <a:rPr lang="en-GB" sz="300" dirty="0" err="1"/>
              <a:t>analyzing</a:t>
            </a:r>
            <a:r>
              <a:rPr lang="en-GB" sz="300" dirty="0"/>
              <a:t> Google's HR policies, performance management as a benchmark for industry impact and adaptations. </a:t>
            </a:r>
            <a:r>
              <a:rPr lang="en-GB" sz="300" u="sng" dirty="0">
                <a:hlinkClick r:id="rId16"/>
              </a:rPr>
              <a:t>https://www.theseus.fi/bitstream/handle/10024/863015/Gupta_Deepak.pdf?sequence=2</a:t>
            </a:r>
            <a:endParaRPr lang="en-IN" sz="300" dirty="0"/>
          </a:p>
          <a:p>
            <a:r>
              <a:rPr lang="en-GB" sz="300" dirty="0"/>
              <a:t>Gupta, D., 2024. Strategic human resource management: </a:t>
            </a:r>
            <a:r>
              <a:rPr lang="en-GB" sz="300" dirty="0" err="1"/>
              <a:t>analyzing</a:t>
            </a:r>
            <a:r>
              <a:rPr lang="en-GB" sz="300" dirty="0"/>
              <a:t> Google's HR policies, performance management as a benchmark for industry impact and adaptations. </a:t>
            </a:r>
            <a:r>
              <a:rPr lang="en-GB" sz="300" u="sng" dirty="0">
                <a:hlinkClick r:id="rId16"/>
              </a:rPr>
              <a:t>https://www.theseus.fi/bitstream/handle/10024/863015/Gupta_Deepak.pdf?sequence=2</a:t>
            </a:r>
            <a:endParaRPr lang="en-IN" sz="300" dirty="0"/>
          </a:p>
          <a:p>
            <a:r>
              <a:rPr lang="en-GB" sz="300" dirty="0"/>
              <a:t>Hangartner, D., Kopp, D. and Siegenthaler, M., 2021. Monitoring hiring discrimination through online recruitment platforms. </a:t>
            </a:r>
            <a:r>
              <a:rPr lang="en-GB" sz="300" i="1" dirty="0"/>
              <a:t>Nature</a:t>
            </a:r>
            <a:r>
              <a:rPr lang="en-GB" sz="300" dirty="0"/>
              <a:t>, </a:t>
            </a:r>
            <a:r>
              <a:rPr lang="en-GB" sz="300" i="1" dirty="0"/>
              <a:t>589</a:t>
            </a:r>
            <a:r>
              <a:rPr lang="en-GB" sz="300" dirty="0"/>
              <a:t>(7843), pp.572-576. </a:t>
            </a:r>
            <a:r>
              <a:rPr lang="en-GB" sz="300" u="sng" dirty="0">
                <a:hlinkClick r:id="rId17"/>
              </a:rPr>
              <a:t>https://drive.google.com/file/d/16NOHF_jbkl7BBn3nnz5Q-gRGvr6aaLH3/view</a:t>
            </a:r>
            <a:endParaRPr lang="en-IN" sz="300" dirty="0"/>
          </a:p>
          <a:p>
            <a:r>
              <a:rPr lang="en-IN" sz="300" dirty="0"/>
              <a:t>Heinecke, L. and Heinecke, L. (2025). </a:t>
            </a:r>
            <a:r>
              <a:rPr lang="en-IN" sz="300" i="1" dirty="0"/>
              <a:t>Google PPC Management Services: Your Guide to the Best Options</a:t>
            </a:r>
            <a:r>
              <a:rPr lang="en-IN" sz="300" dirty="0"/>
              <a:t>. [online] Linear. Available at: </a:t>
            </a:r>
            <a:r>
              <a:rPr lang="en-IN" sz="300" u="sng" dirty="0">
                <a:hlinkClick r:id="rId18"/>
              </a:rPr>
              <a:t>https://lineardesign.com/blog/google-ppc-management-services/</a:t>
            </a:r>
            <a:r>
              <a:rPr lang="en-IN" sz="300" dirty="0"/>
              <a:t> </a:t>
            </a:r>
          </a:p>
          <a:p>
            <a:r>
              <a:rPr lang="en-IN" sz="300" dirty="0"/>
              <a:t>Homem de melo, F. (2019). </a:t>
            </a:r>
            <a:r>
              <a:rPr lang="en-IN" sz="300" i="1" dirty="0"/>
              <a:t>Google’s Performance Management Practices</a:t>
            </a:r>
            <a:r>
              <a:rPr lang="en-IN" sz="300" dirty="0"/>
              <a:t>. [online] www.qulture.rocks. Available at: </a:t>
            </a:r>
            <a:r>
              <a:rPr lang="en-IN" sz="300" u="sng" dirty="0">
                <a:hlinkClick r:id="rId19"/>
              </a:rPr>
              <a:t>https://www.qulture.rocks/our-blog/googles-performance-management-practices-part-1</a:t>
            </a:r>
            <a:r>
              <a:rPr lang="en-IN" sz="300" dirty="0"/>
              <a:t> </a:t>
            </a:r>
          </a:p>
          <a:p>
            <a:r>
              <a:rPr lang="en-GB" sz="300" dirty="0"/>
              <a:t>Islam, M.S., 2025. Remuneration and Employee Motivation. </a:t>
            </a:r>
            <a:r>
              <a:rPr lang="en-GB" sz="300" u="sng" dirty="0">
                <a:hlinkClick r:id="rId20"/>
              </a:rPr>
              <a:t>https://www.theseus.fi/bitstream/handle/10024/887841/Islam_Md_Sariful.pdf?sequence=2</a:t>
            </a:r>
            <a:endParaRPr lang="en-IN" sz="300" dirty="0"/>
          </a:p>
          <a:p>
            <a:r>
              <a:rPr lang="en-IN" sz="300" dirty="0" err="1"/>
              <a:t>jairajrajput</a:t>
            </a:r>
            <a:r>
              <a:rPr lang="en-IN" sz="300" dirty="0"/>
              <a:t> (2025). </a:t>
            </a:r>
            <a:r>
              <a:rPr lang="en-IN" sz="300" i="1" dirty="0"/>
              <a:t>GOOGLE’S HUMAN RESOURCE POLICY</a:t>
            </a:r>
            <a:r>
              <a:rPr lang="en-IN" sz="300" dirty="0"/>
              <a:t>. [online] </a:t>
            </a:r>
            <a:r>
              <a:rPr lang="en-IN" sz="300" dirty="0" err="1"/>
              <a:t>Slideshare</a:t>
            </a:r>
            <a:r>
              <a:rPr lang="en-IN" sz="300" dirty="0"/>
              <a:t>. Available at: </a:t>
            </a:r>
            <a:r>
              <a:rPr lang="en-IN" sz="300" u="sng" dirty="0">
                <a:hlinkClick r:id="rId21"/>
              </a:rPr>
              <a:t>https://www.slideshare.net/slideshow/googles-human-resource-policy/148569995</a:t>
            </a:r>
            <a:r>
              <a:rPr lang="en-IN" sz="300" dirty="0"/>
              <a:t> </a:t>
            </a:r>
          </a:p>
          <a:p>
            <a:r>
              <a:rPr lang="en-IN" sz="300" dirty="0"/>
              <a:t>Kamban S (2025). </a:t>
            </a:r>
            <a:r>
              <a:rPr lang="en-IN" sz="300" i="1" dirty="0"/>
              <a:t>What is NotebookLM? How it Works, Pricing, Alternatives and more (2025)</a:t>
            </a:r>
            <a:r>
              <a:rPr lang="en-IN" sz="300" dirty="0"/>
              <a:t>. [online] Elephas. Available at: </a:t>
            </a:r>
            <a:r>
              <a:rPr lang="en-IN" sz="300" u="sng" dirty="0">
                <a:hlinkClick r:id="rId22"/>
              </a:rPr>
              <a:t>https://elephas.app/blog/what-is-notebooklm</a:t>
            </a:r>
            <a:r>
              <a:rPr lang="en-IN" sz="300" dirty="0"/>
              <a:t> </a:t>
            </a:r>
          </a:p>
          <a:p>
            <a:r>
              <a:rPr lang="en-GB" sz="300" dirty="0"/>
              <a:t>Khaled, A.S., Sharma, D.K., Yashwanth, T., Reddy, V.M.K., </a:t>
            </a:r>
            <a:r>
              <a:rPr lang="en-GB" sz="300" dirty="0" err="1"/>
              <a:t>doewes</a:t>
            </a:r>
            <a:r>
              <a:rPr lang="en-GB" sz="300" dirty="0"/>
              <a:t>, R.I. and Naved, M., 2022, June. Evaluating the Role of Robotics, Machine Learning and Artificial Intelligence in the Field of Performance Management. In </a:t>
            </a:r>
            <a:r>
              <a:rPr lang="en-GB" sz="300" i="1" dirty="0"/>
              <a:t>Proceedings of Second International Conference in Mechanical and Energy Technology: ICMET 2021, India</a:t>
            </a:r>
            <a:r>
              <a:rPr lang="en-GB" sz="300" dirty="0"/>
              <a:t> (pp. 285-293). Singapore: Springer Nature Singapore. </a:t>
            </a:r>
            <a:r>
              <a:rPr lang="en-GB" sz="300" u="sng" dirty="0">
                <a:hlinkClick r:id="rId23"/>
              </a:rPr>
              <a:t>https://www.researchgate.net/profile/Samrat-Ray/publication/361568484_Using_Machine_Learning_and_Data_Mining_to_Evaluate_Modern_Financial_Management_Techniques/links/62c57f9334fb7352793940b7/Using-Machine-Learning-and-Data-Mining-to-Evaluate-Modern-Financial-Management-Techniques.pdf#page=281</a:t>
            </a:r>
            <a:endParaRPr lang="en-IN" sz="300" dirty="0"/>
          </a:p>
          <a:p>
            <a:r>
              <a:rPr lang="en-GB" sz="300" dirty="0"/>
              <a:t>Levy, S., 2021. </a:t>
            </a:r>
            <a:r>
              <a:rPr lang="en-GB" sz="300" i="1" dirty="0"/>
              <a:t>In the plex: How Google thinks, works, and shapes our lives</a:t>
            </a:r>
            <a:r>
              <a:rPr lang="en-GB" sz="300" dirty="0"/>
              <a:t>. Simon &amp; Schuster. </a:t>
            </a:r>
            <a:r>
              <a:rPr lang="en-GB" sz="300" u="sng" dirty="0">
                <a:hlinkClick r:id="rId24"/>
              </a:rPr>
              <a:t>https://media-1.carnegiecouncil.org/import/studio/In_the_Plex.pdf</a:t>
            </a:r>
            <a:endParaRPr lang="en-IN" sz="300" dirty="0"/>
          </a:p>
          <a:p>
            <a:r>
              <a:rPr lang="en-GB" sz="300" dirty="0" err="1"/>
              <a:t>Masputra</a:t>
            </a:r>
            <a:r>
              <a:rPr lang="en-GB" sz="300" dirty="0"/>
              <a:t>, H., </a:t>
            </a:r>
            <a:r>
              <a:rPr lang="en-GB" sz="300" dirty="0" err="1"/>
              <a:t>Nilasari</a:t>
            </a:r>
            <a:r>
              <a:rPr lang="en-GB" sz="300" dirty="0"/>
              <a:t>, B.M. and </a:t>
            </a:r>
            <a:r>
              <a:rPr lang="en-GB" sz="300" dirty="0" err="1"/>
              <a:t>Nisfiannoor</a:t>
            </a:r>
            <a:r>
              <a:rPr lang="en-GB" sz="300" dirty="0"/>
              <a:t>, M., 2023. The role of big data predictive analytics as a mediator of the influence of recruitment and selection, remuneration and rewards, training, and development on employee retention. </a:t>
            </a:r>
            <a:r>
              <a:rPr lang="en-GB" sz="300" i="1" dirty="0"/>
              <a:t>Return: Study of Management, Economic and </a:t>
            </a:r>
            <a:r>
              <a:rPr lang="en-GB" sz="300" i="1" dirty="0" err="1"/>
              <a:t>Bussines</a:t>
            </a:r>
            <a:r>
              <a:rPr lang="en-GB" sz="300" dirty="0"/>
              <a:t>, </a:t>
            </a:r>
            <a:r>
              <a:rPr lang="en-GB" sz="300" i="1" dirty="0"/>
              <a:t>2</a:t>
            </a:r>
            <a:r>
              <a:rPr lang="en-GB" sz="300" dirty="0"/>
              <a:t>(4), pp.353-366. </a:t>
            </a:r>
            <a:r>
              <a:rPr lang="en-GB" sz="300" u="sng" dirty="0">
                <a:hlinkClick r:id="rId25"/>
              </a:rPr>
              <a:t>https://return.publikasikupublisher.com/index.php/return/article/download/91/209</a:t>
            </a:r>
            <a:endParaRPr lang="en-IN" sz="300" dirty="0"/>
          </a:p>
          <a:p>
            <a:r>
              <a:rPr lang="en-GB" sz="300" dirty="0" err="1"/>
              <a:t>Mullissa</a:t>
            </a:r>
            <a:r>
              <a:rPr lang="en-GB" sz="300" dirty="0"/>
              <a:t>, A., Vollrath, A., Odongo-Braun, C., Slagter, B., Balling, J., Gou, Y., Gorelick, N. and Reiche, J., 2021. Sentinel-1 </a:t>
            </a:r>
            <a:r>
              <a:rPr lang="en-GB" sz="300" dirty="0" err="1"/>
              <a:t>sar</a:t>
            </a:r>
            <a:r>
              <a:rPr lang="en-GB" sz="300" dirty="0"/>
              <a:t> backscatter analysis ready data preparation in google earth engine. </a:t>
            </a:r>
            <a:r>
              <a:rPr lang="en-GB" sz="300" i="1" dirty="0"/>
              <a:t>Remote Sensing</a:t>
            </a:r>
            <a:r>
              <a:rPr lang="en-GB" sz="300" dirty="0"/>
              <a:t>, </a:t>
            </a:r>
            <a:r>
              <a:rPr lang="en-GB" sz="300" i="1" dirty="0"/>
              <a:t>13</a:t>
            </a:r>
            <a:r>
              <a:rPr lang="en-GB" sz="300" dirty="0"/>
              <a:t>(10), p.1954. </a:t>
            </a:r>
            <a:r>
              <a:rPr lang="en-GB" sz="300" u="sng" dirty="0">
                <a:hlinkClick r:id="rId26"/>
              </a:rPr>
              <a:t>https://www.mdpi.com/2072-4292/13/10/1954</a:t>
            </a:r>
            <a:endParaRPr lang="en-IN" sz="300" dirty="0"/>
          </a:p>
          <a:p>
            <a:r>
              <a:rPr lang="en-GB" sz="300" dirty="0" err="1"/>
              <a:t>Nuryani</a:t>
            </a:r>
            <a:r>
              <a:rPr lang="en-GB" sz="300" dirty="0"/>
              <a:t>, Y., </a:t>
            </a:r>
            <a:r>
              <a:rPr lang="en-GB" sz="300" dirty="0" err="1"/>
              <a:t>Zayroni</a:t>
            </a:r>
            <a:r>
              <a:rPr lang="en-GB" sz="300" dirty="0"/>
              <a:t>, A., Santoso, A. and </a:t>
            </a:r>
            <a:r>
              <a:rPr lang="en-GB" sz="300" dirty="0" err="1"/>
              <a:t>Anshori</a:t>
            </a:r>
            <a:r>
              <a:rPr lang="en-GB" sz="300" dirty="0"/>
              <a:t>, M., 2023. The role of human resource management in implementing a recruitment and selection system for competitive advantage. </a:t>
            </a:r>
            <a:r>
              <a:rPr lang="en-GB" sz="300" i="1" dirty="0"/>
              <a:t>Economic and Business Horizon</a:t>
            </a:r>
            <a:r>
              <a:rPr lang="en-GB" sz="300" dirty="0"/>
              <a:t>, </a:t>
            </a:r>
            <a:r>
              <a:rPr lang="en-GB" sz="300" i="1" dirty="0"/>
              <a:t>2</a:t>
            </a:r>
            <a:r>
              <a:rPr lang="en-GB" sz="300" dirty="0"/>
              <a:t>(3). </a:t>
            </a:r>
            <a:r>
              <a:rPr lang="en-GB" sz="300" u="sng" dirty="0">
                <a:hlinkClick r:id="rId27"/>
              </a:rPr>
              <a:t>https://lifescifi.com/journal/index.php/ebh/article/download/190/159</a:t>
            </a:r>
            <a:endParaRPr lang="en-IN" sz="300" dirty="0"/>
          </a:p>
          <a:p>
            <a:r>
              <a:rPr lang="en-GB" sz="300" dirty="0"/>
              <a:t>Perrotta, C., Gulson, K.N., Williamson, B. and </a:t>
            </a:r>
            <a:r>
              <a:rPr lang="en-GB" sz="300" dirty="0" err="1"/>
              <a:t>Witzenberger</a:t>
            </a:r>
            <a:r>
              <a:rPr lang="en-GB" sz="300" dirty="0"/>
              <a:t>, K., 2021. Automation, APIs and the distributed labour of platform pedagogies in Google Classroom. </a:t>
            </a:r>
            <a:r>
              <a:rPr lang="en-GB" sz="300" i="1" dirty="0"/>
              <a:t>Critical Studies in Education</a:t>
            </a:r>
            <a:r>
              <a:rPr lang="en-GB" sz="300" dirty="0"/>
              <a:t>, </a:t>
            </a:r>
            <a:r>
              <a:rPr lang="en-GB" sz="300" i="1" dirty="0"/>
              <a:t>62</a:t>
            </a:r>
            <a:r>
              <a:rPr lang="en-GB" sz="300" dirty="0"/>
              <a:t>(1), pp.97-113. </a:t>
            </a:r>
            <a:r>
              <a:rPr lang="en-GB" sz="300" u="sng" dirty="0">
                <a:hlinkClick r:id="rId28"/>
              </a:rPr>
              <a:t>https://www.researchgate.net/profile/Carlo-Perrotta-2/publication/346972762_Automation_APIs_and_the_distributed_labour_of_platform_pedagogies_in_Google_Classroom/links/5fd6ad7f299bf140880a5b8d/Automation-APIs-and-the-distributed-labour-of-platform-pedagogies-in-Google-Classroom.pdf</a:t>
            </a:r>
            <a:endParaRPr lang="en-IN" sz="300" dirty="0"/>
          </a:p>
          <a:p>
            <a:r>
              <a:rPr lang="en-GB" sz="300" dirty="0"/>
              <a:t>Sharon, T., 2021. Blind-sided by privacy? Digital contact tracing, the Apple/Google API and big tech’s newfound role as global health policy makers. </a:t>
            </a:r>
            <a:r>
              <a:rPr lang="en-GB" sz="300" i="1" dirty="0"/>
              <a:t>Ethics and information technology</a:t>
            </a:r>
            <a:r>
              <a:rPr lang="en-GB" sz="300" dirty="0"/>
              <a:t>, </a:t>
            </a:r>
            <a:r>
              <a:rPr lang="en-GB" sz="300" i="1" dirty="0"/>
              <a:t>23</a:t>
            </a:r>
            <a:r>
              <a:rPr lang="en-GB" sz="300" dirty="0"/>
              <a:t>(</a:t>
            </a:r>
            <a:r>
              <a:rPr lang="en-GB" sz="300" dirty="0" err="1"/>
              <a:t>Suppl</a:t>
            </a:r>
            <a:r>
              <a:rPr lang="en-GB" sz="300" dirty="0"/>
              <a:t> 1), pp.45-57. </a:t>
            </a:r>
            <a:r>
              <a:rPr lang="en-GB" sz="300" u="sng" dirty="0">
                <a:hlinkClick r:id="rId29"/>
              </a:rPr>
              <a:t>https://link.springer.com/content/pdf/10.1007/s10676-020-09547-x.pdf</a:t>
            </a:r>
            <a:endParaRPr lang="en-IN" sz="300" dirty="0"/>
          </a:p>
          <a:p>
            <a:r>
              <a:rPr lang="en-IN" sz="300" dirty="0"/>
              <a:t>Sherman, C. (2018). </a:t>
            </a:r>
            <a:r>
              <a:rPr lang="en-IN" sz="300" i="1" dirty="0"/>
              <a:t>Google marks 14 years as a public company</a:t>
            </a:r>
            <a:r>
              <a:rPr lang="en-IN" sz="300" dirty="0"/>
              <a:t>. [online] Search Engine Land. Available at: </a:t>
            </a:r>
            <a:r>
              <a:rPr lang="en-IN" sz="300" u="sng" dirty="0">
                <a:hlinkClick r:id="rId30"/>
              </a:rPr>
              <a:t>https://searchengineland.com/google-marks-14-years-as-a-public-company-304108</a:t>
            </a:r>
            <a:r>
              <a:rPr lang="en-IN" sz="300" dirty="0"/>
              <a:t> </a:t>
            </a:r>
          </a:p>
          <a:p>
            <a:r>
              <a:rPr lang="en-IN" sz="300" dirty="0"/>
              <a:t>The Strategy Institute (2024). </a:t>
            </a:r>
            <a:r>
              <a:rPr lang="en-IN" sz="300" i="1" dirty="0"/>
              <a:t>A Complete Guide to Achieve Strategic Alignment in Your Organization</a:t>
            </a:r>
            <a:r>
              <a:rPr lang="en-IN" sz="300" dirty="0"/>
              <a:t>. [online] Thestrategyinstitute.org. Available at: </a:t>
            </a:r>
            <a:r>
              <a:rPr lang="en-IN" sz="300" u="sng" dirty="0">
                <a:hlinkClick r:id="rId31"/>
              </a:rPr>
              <a:t>https://www.thestrategyinstitute.org/insights/a-complete-guide-to-achieve-strategic-alignment-in-your-organization</a:t>
            </a:r>
            <a:r>
              <a:rPr lang="en-IN" sz="300" dirty="0"/>
              <a:t> </a:t>
            </a:r>
          </a:p>
          <a:p>
            <a:r>
              <a:rPr lang="en-IN" sz="300" dirty="0"/>
              <a:t>Unstop (2025). </a:t>
            </a:r>
            <a:r>
              <a:rPr lang="en-IN" sz="300" i="1" dirty="0"/>
              <a:t>Unstop - Competitions, Quizzes, Hackathons, Scholarships and Internships for Students and Corporates</a:t>
            </a:r>
            <a:r>
              <a:rPr lang="en-IN" sz="300" dirty="0"/>
              <a:t>. [online] unstop.com. Available at: https://unstop.com/blog/recruitment-challenges-and-solutions.</a:t>
            </a:r>
          </a:p>
          <a:p>
            <a:r>
              <a:rPr lang="en-IN" sz="300" dirty="0"/>
              <a:t>Wall Street Mojo (2024). </a:t>
            </a:r>
            <a:r>
              <a:rPr lang="en-IN" sz="300" i="1" dirty="0"/>
              <a:t>Diversity Management</a:t>
            </a:r>
            <a:r>
              <a:rPr lang="en-IN" sz="300" dirty="0"/>
              <a:t>. [online] Wallstreetmojo.com. Available at: </a:t>
            </a:r>
            <a:r>
              <a:rPr lang="en-IN" sz="300" u="sng" dirty="0">
                <a:hlinkClick r:id="rId32"/>
              </a:rPr>
              <a:t>https://www.wallstreetmojo.com/diversity-management/</a:t>
            </a:r>
            <a:r>
              <a:rPr lang="en-IN" sz="300" dirty="0"/>
              <a:t> </a:t>
            </a:r>
          </a:p>
          <a:p>
            <a:r>
              <a:rPr lang="en-IN" sz="300" dirty="0" err="1"/>
              <a:t>Zigu</a:t>
            </a:r>
            <a:r>
              <a:rPr lang="en-IN" sz="300" dirty="0"/>
              <a:t> (2025). </a:t>
            </a:r>
            <a:r>
              <a:rPr lang="en-IN" sz="300" i="1" dirty="0"/>
              <a:t>Line Manager Definition | Human Resources (HR) Dictionary | MBA </a:t>
            </a:r>
            <a:r>
              <a:rPr lang="en-IN" sz="300" i="1" dirty="0" err="1"/>
              <a:t>Skool-Study.Learn.Share</a:t>
            </a:r>
            <a:r>
              <a:rPr lang="en-IN" sz="300" i="1" dirty="0"/>
              <a:t>.</a:t>
            </a:r>
            <a:r>
              <a:rPr lang="en-IN" sz="300" dirty="0"/>
              <a:t> [online] MBA </a:t>
            </a:r>
            <a:r>
              <a:rPr lang="en-IN" sz="300" dirty="0" err="1"/>
              <a:t>Skool-Study.Learn.Share</a:t>
            </a:r>
            <a:r>
              <a:rPr lang="en-IN" sz="300" dirty="0"/>
              <a:t>. Available at: </a:t>
            </a:r>
            <a:r>
              <a:rPr lang="en-IN" sz="300" u="sng" dirty="0">
                <a:hlinkClick r:id="rId33"/>
              </a:rPr>
              <a:t>https://www.mbaskool.com/business-concepts/human-resources-hr-terms/15680-line-manager.html</a:t>
            </a:r>
            <a:r>
              <a:rPr lang="en-IN" sz="300" dirty="0"/>
              <a:t> </a:t>
            </a:r>
          </a:p>
          <a:p>
            <a:endParaRPr lang="en-IN" sz="300" dirty="0"/>
          </a:p>
        </p:txBody>
      </p:sp>
    </p:spTree>
    <p:extLst>
      <p:ext uri="{BB962C8B-B14F-4D97-AF65-F5344CB8AC3E}">
        <p14:creationId xmlns:p14="http://schemas.microsoft.com/office/powerpoint/2010/main" val="3492604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7BCDE-C6D1-3DEE-B5BF-326F35141F3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61376A9-AD46-B4A5-1860-862EA0FE8A6C}"/>
              </a:ext>
            </a:extLst>
          </p:cNvPr>
          <p:cNvPicPr>
            <a:picLocks noChangeAspect="1"/>
          </p:cNvPicPr>
          <p:nvPr/>
        </p:nvPicPr>
        <p:blipFill>
          <a:blip r:embed="rId2"/>
          <a:stretch>
            <a:fillRect/>
          </a:stretch>
        </p:blipFill>
        <p:spPr>
          <a:xfrm>
            <a:off x="2458365" y="594360"/>
            <a:ext cx="7897532" cy="5425440"/>
          </a:xfrm>
          <a:prstGeom prst="rect">
            <a:avLst/>
          </a:prstGeom>
        </p:spPr>
      </p:pic>
    </p:spTree>
    <p:extLst>
      <p:ext uri="{BB962C8B-B14F-4D97-AF65-F5344CB8AC3E}">
        <p14:creationId xmlns:p14="http://schemas.microsoft.com/office/powerpoint/2010/main" val="18382148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eeb138a0944a72cab0b5cefcae35ea5e">
  <xsd:schema xmlns:xsd="http://www.w3.org/2001/XMLSchema" xmlns:xs="http://www.w3.org/2001/XMLSchema" xmlns:p="http://schemas.microsoft.com/office/2006/metadata/properties" xmlns:ns3="b4f9f7ee-5770-4a14-8925-17f3d16e50b7" targetNamespace="http://schemas.microsoft.com/office/2006/metadata/properties" ma:root="true" ma:fieldsID="dc067f60a23bb545c54e55ee944d520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88B185-0548-4A2E-ADCE-AD56A912DE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7D49D9-A8E8-4DBD-A875-E436EB99F27E}">
  <ds:schemaRefs>
    <ds:schemaRef ds:uri="http://schemas.microsoft.com/sharepoint/v3/contenttype/forms"/>
  </ds:schemaRefs>
</ds:datastoreItem>
</file>

<file path=customXml/itemProps3.xml><?xml version="1.0" encoding="utf-8"?>
<ds:datastoreItem xmlns:ds="http://schemas.openxmlformats.org/officeDocument/2006/customXml" ds:itemID="{FC1C9607-ABA2-4E20-8F1A-0F7BB368E4A2}">
  <ds:schemaRefs>
    <ds:schemaRef ds:uri="b4f9f7ee-5770-4a14-8925-17f3d16e50b7"/>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www.w3.org/XML/1998/namespace"/>
    <ds:schemaRef ds:uri="http://schemas.microsoft.com/office/2006/metadata/properties"/>
    <ds:schemaRef ds:uri="http://purl.org/dc/elements/1.1/"/>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Savon</Template>
  <TotalTime>100</TotalTime>
  <Words>4762</Words>
  <Application>Microsoft Office PowerPoint</Application>
  <PresentationFormat>Widescreen</PresentationFormat>
  <Paragraphs>279</Paragraphs>
  <Slides>32</Slides>
  <Notes>29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Amasis MT Pro Black</vt:lpstr>
      <vt:lpstr>Arial</vt:lpstr>
      <vt:lpstr>Bierstadt</vt:lpstr>
      <vt:lpstr>Calibri</vt:lpstr>
      <vt:lpstr>Century Gothic</vt:lpstr>
      <vt:lpstr>Corbel</vt:lpstr>
      <vt:lpstr>Garamond</vt:lpstr>
      <vt:lpstr>Times New Roman</vt:lpstr>
      <vt:lpstr>Savon</vt:lpstr>
      <vt:lpstr>Parallax</vt:lpstr>
      <vt:lpstr>ASSESSMENT COMPONENT 2 COMPANY – GOOGLE PRODUCT – NOTEBOOKLM</vt:lpstr>
      <vt:lpstr>Demonstrators</vt:lpstr>
      <vt:lpstr>  Introduction (Topic 1: Recruitment                          and remuneration) Akul (2428878)                                                                                            </vt:lpstr>
      <vt:lpstr>Current HR policies</vt:lpstr>
      <vt:lpstr>Role of line managers</vt:lpstr>
      <vt:lpstr>Strategic alignment</vt:lpstr>
      <vt:lpstr>Key challenges</vt:lpstr>
      <vt:lpstr>Recommendations</vt:lpstr>
      <vt:lpstr>Conclusion</vt:lpstr>
      <vt:lpstr>  Introduction (Topic 2: Reward and      remuneration)                                                                                                Harshdeep  (2436567)                             </vt:lpstr>
      <vt:lpstr>Current HR policies</vt:lpstr>
      <vt:lpstr>Role of line managers</vt:lpstr>
      <vt:lpstr>Strategic alignment</vt:lpstr>
      <vt:lpstr>Key challenges</vt:lpstr>
      <vt:lpstr>Recommendations</vt:lpstr>
      <vt:lpstr>Conclusion</vt:lpstr>
      <vt:lpstr> Introduction (Topic 3: Performance     management for Google)                                                                                  Maulik (2511036)</vt:lpstr>
      <vt:lpstr>Current HR policies</vt:lpstr>
      <vt:lpstr>Role of line managers</vt:lpstr>
      <vt:lpstr>Strategic alignment</vt:lpstr>
      <vt:lpstr>Key challenges</vt:lpstr>
      <vt:lpstr>Recommendations</vt:lpstr>
      <vt:lpstr>Conclusion</vt:lpstr>
      <vt:lpstr>Introduction (Topic 4: Diversity, equality and digital transformation)                                                                  Hardeep (2509957)</vt:lpstr>
      <vt:lpstr>Current HR policies</vt:lpstr>
      <vt:lpstr>Role of line managers</vt:lpstr>
      <vt:lpstr>Strategic alignment</vt:lpstr>
      <vt:lpstr>Key challenges</vt:lpstr>
      <vt:lpstr>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Sreetama Basu Roy</dc:creator>
  <cp:lastModifiedBy>Akul Shailesh Panchal (2428878)</cp:lastModifiedBy>
  <cp:revision>4</cp:revision>
  <dcterms:created xsi:type="dcterms:W3CDTF">2025-11-30T13:24:54Z</dcterms:created>
  <dcterms:modified xsi:type="dcterms:W3CDTF">2025-12-01T11:37:50Z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