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1374100" cy="151130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Roboto" panose="02000000000000000000" pitchFamily="2" charset="0"/>
      <p:regular r:id="rId8"/>
    </p:embeddedFont>
    <p:embeddedFont>
      <p:font typeface="Tek Tall Arabic" pitchFamily="2" charset="-78"/>
      <p:regular r:id="rId9"/>
    </p:embeddedFont>
    <p:embeddedFont>
      <p:font typeface="Times New Roman Bold" panose="02020803070505020304" pitchFamily="18" charset="0"/>
      <p:bold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61441" autoAdjust="0"/>
  </p:normalViewPr>
  <p:slideViewPr>
    <p:cSldViewPr>
      <p:cViewPr varScale="1">
        <p:scale>
          <a:sx n="23" d="100"/>
          <a:sy n="23" d="100"/>
        </p:scale>
        <p:origin x="-245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presProps" Target="presProps.xml"/><Relationship Id="rId5" Type="http://schemas.openxmlformats.org/officeDocument/2006/relationships/font" Target="fonts/font2.fntdata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7F870-9AF6-48F1-9F5B-AF812E47C036}" type="datetimeFigureOut">
              <a:rPr lang="en-IN" smtClean="0"/>
              <a:t>11/03/26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4888" y="685800"/>
            <a:ext cx="48482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CF68A-12FD-429D-8CA0-331287C67DB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0398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Nguyen, D.C. and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Tull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J. (2022). Context and contextualization: The extended case method in qualitative international business research. Journal of World Business, 57(5), p.101348.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doi:https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://doi.org/10.1016/j.jwb.2022.101348.</a:t>
            </a:r>
            <a:endParaRPr lang="en-IN" sz="1200" dirty="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Pabilonia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S.W. and Redmond, J.J. (2024). The rise in remote work since the pandemic and its impact on productivity. [online] Bureau of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Labor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 Statistics. Available at: https://www.bls.gov/opub/btn/volume-13/remote-work-productivity.htm.</a:t>
            </a:r>
            <a:endParaRPr lang="en-IN" sz="1200" dirty="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Pervin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N. and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Mokhtar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M. (2022). The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interpretivist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 research paradigm: a subjective notion of a social context. International Journal of Academic Research in Progressive Education and Development, 11(2), pp.419–428.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doi:https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://doi.org/10.6007/IJARPED/v11-i2/12938.</a:t>
            </a:r>
            <a:endParaRPr lang="en-IN" sz="1200" dirty="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Syahputra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H., Eddy, P.,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Santoso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P.H.,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Fitri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Yani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 and Putra, R. (2023). Exploring Employee Performance Through Qualitative Methods: Insights and Implications. International Conference on Business Management and Accounting, [online] 2(1), pp.312–316.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doi:https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://doi.org/10.35145/icobima.v2i1.4379.</a:t>
            </a:r>
            <a:endParaRPr lang="en-IN" sz="1200" dirty="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WHO (2024). Mental Health at Work. [online] World Health Organization. Available at: https://www.who.int/news-room/fact-sheets/detail/mental-health-at-work.</a:t>
            </a:r>
            <a:endParaRPr lang="en-IN" sz="1200" dirty="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Wigert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B.,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Agrawal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S., Barry, K. and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/>
                <a:ea typeface="Calibri"/>
              </a:rPr>
              <a:t>Maese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/>
                <a:ea typeface="Calibri"/>
              </a:rPr>
              <a:t>, E. (2021). The Wellbeing-Engagement Paradox of 2020. [online] Gallup.com. Available at: https://www.gallup.com/workplace/336941/wellbeing-engagement-paradox-2020.aspx.</a:t>
            </a:r>
            <a:endParaRPr lang="en-IN" sz="1200">
              <a:solidFill>
                <a:srgbClr val="000000"/>
              </a:solidFill>
              <a:effectLst/>
              <a:latin typeface="Times New Roman"/>
              <a:ea typeface="Calibri"/>
            </a:endParaRPr>
          </a:p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CF68A-12FD-429D-8CA0-331287C67DB1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2336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12000" y="0"/>
            <a:ext cx="20160000" cy="2843698"/>
          </a:xfrm>
          <a:prstGeom prst="rect">
            <a:avLst/>
          </a:prstGeom>
          <a:solidFill>
            <a:srgbClr val="110A44"/>
          </a:solidFill>
        </p:spPr>
        <p:txBody>
          <a:bodyPr/>
          <a:lstStyle/>
          <a:p>
            <a:endParaRPr lang="en-US"/>
          </a:p>
        </p:txBody>
      </p:sp>
      <p:sp>
        <p:nvSpPr>
          <p:cNvPr id="4" name="AutoShape 4"/>
          <p:cNvSpPr/>
          <p:nvPr/>
        </p:nvSpPr>
        <p:spPr>
          <a:xfrm>
            <a:off x="612000" y="3075507"/>
            <a:ext cx="5040000" cy="9325976"/>
          </a:xfrm>
          <a:prstGeom prst="rect">
            <a:avLst/>
          </a:prstGeom>
          <a:solidFill>
            <a:srgbClr val="FFFDFD"/>
          </a:solidFill>
        </p:spPr>
        <p:txBody>
          <a:bodyPr/>
          <a:lstStyle/>
          <a:p>
            <a:endParaRPr lang="en-US"/>
          </a:p>
        </p:txBody>
      </p:sp>
      <p:sp>
        <p:nvSpPr>
          <p:cNvPr id="5" name="AutoShape 5"/>
          <p:cNvSpPr/>
          <p:nvPr/>
        </p:nvSpPr>
        <p:spPr>
          <a:xfrm>
            <a:off x="10692000" y="3075507"/>
            <a:ext cx="10080000" cy="9325976"/>
          </a:xfrm>
          <a:prstGeom prst="rect">
            <a:avLst/>
          </a:prstGeom>
          <a:solidFill>
            <a:srgbClr val="FFFDFD"/>
          </a:solid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5979695" y="2998257"/>
            <a:ext cx="4702406" cy="9403226"/>
          </a:xfrm>
          <a:custGeom>
            <a:avLst/>
            <a:gdLst/>
            <a:ahLst/>
            <a:cxnLst/>
            <a:rect l="l" t="t" r="r" b="b"/>
            <a:pathLst>
              <a:path w="4334305" h="3134996">
                <a:moveTo>
                  <a:pt x="0" y="0"/>
                </a:moveTo>
                <a:lnTo>
                  <a:pt x="4334305" y="0"/>
                </a:lnTo>
                <a:lnTo>
                  <a:pt x="4334305" y="3134996"/>
                </a:lnTo>
                <a:lnTo>
                  <a:pt x="0" y="313499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16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1261161" y="2859533"/>
            <a:ext cx="4364606" cy="2550739"/>
          </a:xfrm>
          <a:custGeom>
            <a:avLst/>
            <a:gdLst/>
            <a:ahLst/>
            <a:cxnLst/>
            <a:rect l="l" t="t" r="r" b="b"/>
            <a:pathLst>
              <a:path w="2622410" h="1585683">
                <a:moveTo>
                  <a:pt x="0" y="0"/>
                </a:moveTo>
                <a:lnTo>
                  <a:pt x="2622410" y="0"/>
                </a:lnTo>
                <a:lnTo>
                  <a:pt x="2622410" y="1585683"/>
                </a:lnTo>
                <a:lnTo>
                  <a:pt x="0" y="15856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369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5935823" y="2843698"/>
            <a:ext cx="4364606" cy="2381655"/>
          </a:xfrm>
          <a:custGeom>
            <a:avLst/>
            <a:gdLst/>
            <a:ahLst/>
            <a:cxnLst/>
            <a:rect l="l" t="t" r="r" b="b"/>
            <a:pathLst>
              <a:path w="2402652" h="1585683">
                <a:moveTo>
                  <a:pt x="0" y="0"/>
                </a:moveTo>
                <a:lnTo>
                  <a:pt x="2402652" y="0"/>
                </a:lnTo>
                <a:lnTo>
                  <a:pt x="2402652" y="1585683"/>
                </a:lnTo>
                <a:lnTo>
                  <a:pt x="0" y="15856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80" r="-453" b="-269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5448176" y="608490"/>
            <a:ext cx="10487647" cy="110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39"/>
              </a:lnSpc>
            </a:pPr>
            <a:r>
              <a:rPr lang="en-US" sz="8038" spc="80">
                <a:solidFill>
                  <a:srgbClr val="FFFDFD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ELEMENT 3: METHODOLOGY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09777" y="1723460"/>
            <a:ext cx="14008447" cy="790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7"/>
              </a:lnSpc>
            </a:pPr>
            <a:r>
              <a:rPr lang="en-US" sz="2269">
                <a:solidFill>
                  <a:srgbClr val="FFFDFD"/>
                </a:solidFill>
                <a:latin typeface="Roboto"/>
                <a:ea typeface="Roboto"/>
                <a:cs typeface="Roboto"/>
                <a:sym typeface="Roboto"/>
              </a:rPr>
              <a:t>Impact of Remote Work on Employee Productivity in SMEs within UK E-Commerce Sector:  A Case Study on Wayfair Company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6859" y="3455262"/>
            <a:ext cx="4364606" cy="490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17"/>
              </a:lnSpc>
              <a:spcBef>
                <a:spcPct val="0"/>
              </a:spcBef>
            </a:pPr>
            <a:r>
              <a:rPr lang="en-US" sz="3444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RESEARCH PROCESS SU</a:t>
            </a:r>
            <a:r>
              <a:rPr lang="en-US" sz="3444" u="none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MMARY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6859" y="3836642"/>
            <a:ext cx="4364606" cy="1620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24"/>
              </a:lnSpc>
            </a:pPr>
            <a:r>
              <a:rPr lang="en-US" sz="1299" spc="25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</a:t>
            </a:r>
            <a:r>
              <a:rPr lang="en-US" sz="1299" u="none" spc="25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 research is about the impact of working remotely on the productivity of the employees at the small and medium-sized businesses (SMEs) in the UK e-commerce industry wherein Wayfair, the leading e-commerce company in home goods and furniture, is the object of the research. The study has a qualitative research design of a case study that will explore the culture of remote working at Wayfair and how the culture has affected the employee performance.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2000" y="12802376"/>
            <a:ext cx="20160000" cy="49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17"/>
              </a:lnSpc>
              <a:spcBef>
                <a:spcPct val="0"/>
              </a:spcBef>
            </a:pPr>
            <a:r>
              <a:rPr lang="en-US" sz="3444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REFEREN</a:t>
            </a:r>
            <a:r>
              <a:rPr lang="en-US" sz="3444" u="none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CES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12000" y="13287101"/>
            <a:ext cx="20160000" cy="16720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61345" lvl="1" indent="-130673" algn="l">
              <a:lnSpc>
                <a:spcPts val="1936"/>
              </a:lnSpc>
              <a:buFont typeface="Arial"/>
              <a:buChar char="•"/>
            </a:pPr>
            <a:r>
              <a:rPr lang="en-US" sz="1210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Ahmed, </a:t>
            </a:r>
            <a:r>
              <a:rPr lang="en-US" sz="1210" u="none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S.K., Mohammed, R.A., Nashwan, A.J., Ibrahim, R.H., Abdalla, A.Q., Ameen, B.M.M. and Khidhir, R.M. (2025). Using Thematic Analysis in Qualitative Research. Journal of Medicine, Surgery, and Public Health, [online] 6(6), p.100198. doi:https://doi.org/10.1016/j.glmedi.2025.100198.</a:t>
            </a:r>
          </a:p>
          <a:p>
            <a:pPr marL="261345" lvl="1" indent="-130673" algn="l">
              <a:lnSpc>
                <a:spcPts val="1936"/>
              </a:lnSpc>
              <a:buFont typeface="Arial"/>
              <a:buChar char="•"/>
            </a:pPr>
            <a:r>
              <a:rPr lang="en-US" sz="1210" u="none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Buffer (2020). Buffer | State Of Remote Work 2020. [online] Buffer. Available at: https://buffer.com/state-of-remote-work/2020.</a:t>
            </a:r>
          </a:p>
          <a:p>
            <a:pPr marL="261345" lvl="1" indent="-130673" algn="l">
              <a:lnSpc>
                <a:spcPts val="1936"/>
              </a:lnSpc>
              <a:buFont typeface="Arial"/>
              <a:buChar char="•"/>
            </a:pPr>
            <a:r>
              <a:rPr lang="en-US" sz="1210" u="none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Gachanja, C. and Kirima, Dr.L. (2022). Effect of Strategic Management on Organization Productivity from a Work from Home. SSRN Electronic Journal. doi:https://doi.org/10.2139/ssrn.4159000.</a:t>
            </a:r>
          </a:p>
          <a:p>
            <a:pPr marL="261345" lvl="1" indent="-130673" algn="l">
              <a:lnSpc>
                <a:spcPts val="1936"/>
              </a:lnSpc>
              <a:buFont typeface="Arial"/>
              <a:buChar char="•"/>
            </a:pPr>
            <a:r>
              <a:rPr lang="en-US" sz="1210" u="none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Lund, S., Madgavkar, A., Manyika, J. and Smit, S. (2020). What’s next for Remote work: an Analysis of 2,000 tasks, 800 jobs, and Nine Countries. [online] McKinsey. Available at: https://www.mckinsey.com/featured-insights/future-of-work/whats-next-for-remote-work-an-analysis-of-2000-tasks-800-jobs-and-nine-countries.</a:t>
            </a:r>
          </a:p>
          <a:p>
            <a:pPr marL="261345" lvl="1" indent="-130673" algn="l">
              <a:lnSpc>
                <a:spcPts val="1936"/>
              </a:lnSpc>
              <a:buFont typeface="Arial"/>
              <a:buChar char="•"/>
            </a:pPr>
            <a:r>
              <a:rPr lang="en-US" sz="1210" u="none" spc="24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McCloud, R.F., Bekalu, M.A., Vaughan, T., Maranta, L., Peck, E. and Viswanath, K. (2023). Evidence for Decision-Making: The Importance of Systematic Data Collection as an Essential Component of Responsive Feedback. Global Health: Science and Practice, 11(2). doi:https://doi.org/10.9745/GHSP-D-22-00246.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9697" y="6324572"/>
            <a:ext cx="4364606" cy="94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17"/>
              </a:lnSpc>
              <a:spcBef>
                <a:spcPct val="0"/>
              </a:spcBef>
            </a:pPr>
            <a:r>
              <a:rPr lang="en-US" sz="3444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RESEARCH METHODOLOGY OVE</a:t>
            </a:r>
            <a:r>
              <a:rPr lang="en-US" sz="3444" u="none" spc="34">
                <a:solidFill>
                  <a:srgbClr val="062424"/>
                </a:solidFill>
                <a:latin typeface="Tek Tall Arabic"/>
                <a:ea typeface="Tek Tall Arabic"/>
                <a:cs typeface="Tek Tall Arabic"/>
                <a:sym typeface="Tek Tall Arabic"/>
              </a:rPr>
              <a:t>RVIEW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3617" y="8387034"/>
            <a:ext cx="4305534" cy="3270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24"/>
              </a:lnSpc>
            </a:pPr>
            <a:r>
              <a:rPr lang="en-US" sz="1299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esearch Philosophy</a:t>
            </a: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study is based on </a:t>
            </a:r>
            <a:r>
              <a:rPr lang="en-US" sz="1299" u="none" spc="25" dirty="0" err="1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Interpretivism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that recognizes the influence of subjective experiences, organizational culture, and other situational factors on the productivity of the employees within the remote working setting (</a:t>
            </a:r>
            <a:r>
              <a:rPr lang="en-US" sz="1299" u="none" spc="25" dirty="0" err="1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Pervin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</a:t>
            </a:r>
            <a:r>
              <a:rPr lang="en-US" sz="1299" u="none" spc="25" dirty="0" err="1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Mokhtar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2022). The explanation of having chosen </a:t>
            </a:r>
            <a:r>
              <a:rPr lang="en-US" sz="1299" u="none" spc="25" dirty="0" err="1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interpretivism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is that it allows a deeper analysis of the humanistic essence of remote work which is rather complex.</a:t>
            </a:r>
          </a:p>
          <a:p>
            <a:pPr marL="0" lvl="0" indent="0" algn="just">
              <a:lnSpc>
                <a:spcPts val="1624"/>
              </a:lnSpc>
            </a:pPr>
            <a:endParaRPr lang="en-US" sz="1299" u="none" spc="25" dirty="0">
              <a:solidFill>
                <a:srgbClr val="0624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Approach</a:t>
            </a: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Inductive method, where new theories are generated based on the available information (</a:t>
            </a:r>
            <a:r>
              <a:rPr lang="en-US" sz="1299" u="none" spc="25" dirty="0" err="1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Syahputra</a:t>
            </a:r>
            <a:r>
              <a:rPr lang="en-US" sz="1299" u="none" spc="25" dirty="0">
                <a:solidFill>
                  <a:srgbClr val="06242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2023). The study was intended to reveal some themes regarding productivity issues and the measures adopted by Wayfair in a remote setting.</a:t>
            </a:r>
          </a:p>
          <a:p>
            <a:pPr marL="0" lvl="0" indent="0" algn="just">
              <a:lnSpc>
                <a:spcPts val="1624"/>
              </a:lnSpc>
            </a:pPr>
            <a:endParaRPr lang="en-US" sz="1299" u="none" spc="25" dirty="0">
              <a:solidFill>
                <a:srgbClr val="06242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3012690" y="7556500"/>
            <a:ext cx="4305534" cy="3220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24"/>
              </a:lnSpc>
            </a:pPr>
            <a:r>
              <a:rPr lang="en-US" sz="1299" spc="25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</a:t>
            </a:r>
            <a:r>
              <a:rPr lang="en-US" sz="1299" u="none" spc="25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ata Collection</a:t>
            </a: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secondary data was gathered through the literature review, industry reports and case studies pertinent to remote working, employee performance and e-commerce industry (McCloud et al., 2023). Academic journals, reports of reputable business consultancy firms and government publications were also used as the sources of data.</a:t>
            </a:r>
          </a:p>
          <a:p>
            <a:pPr marL="0" lvl="0" indent="0" algn="just">
              <a:lnSpc>
                <a:spcPts val="1624"/>
              </a:lnSpc>
            </a:pPr>
            <a:endParaRPr lang="en-US" sz="1299" u="none" spc="25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Analysis</a:t>
            </a:r>
          </a:p>
          <a:p>
            <a:pPr marL="0" lvl="0" indent="0" algn="just">
              <a:lnSpc>
                <a:spcPts val="1624"/>
              </a:lnSpc>
            </a:pPr>
            <a:r>
              <a:rPr lang="en-US" sz="1299" u="none" spc="25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data were analyzed and identified by using a Thematic Analysis approach to find out patterns and recurring themes (Ahmed et al., 2025). This was a way of enabling the researcher to know the major factors that determine productivity within a remote environment, the challenges, strategies, and outcomes.</a:t>
            </a:r>
          </a:p>
          <a:p>
            <a:pPr marL="0" lvl="0" indent="0" algn="just">
              <a:lnSpc>
                <a:spcPts val="1624"/>
              </a:lnSpc>
            </a:pPr>
            <a:endParaRPr lang="en-US" sz="1299" u="none" spc="25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182047E-748C-6D9F-899C-238FE7F104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7546" y="5386434"/>
            <a:ext cx="8836857" cy="726246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1279</Words>
  <Application>Microsoft Office PowerPoint</Application>
  <PresentationFormat>Custom</PresentationFormat>
  <Paragraphs>59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C90870</dc:title>
  <cp:lastModifiedBy>Daniela Vaciu (2221231)</cp:lastModifiedBy>
  <cp:revision>6</cp:revision>
  <dcterms:created xsi:type="dcterms:W3CDTF">2006-08-16T00:00:00Z</dcterms:created>
  <dcterms:modified xsi:type="dcterms:W3CDTF">2026-03-11T10:39:52Z</dcterms:modified>
  <dc:identifier>DAG31bZnSuk</dc:identifier>
</cp:coreProperties>
</file>