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57" r:id="rId5"/>
    <p:sldId id="258" r:id="rId6"/>
    <p:sldId id="262" r:id="rId7"/>
    <p:sldId id="267" r:id="rId8"/>
    <p:sldId id="296" r:id="rId9"/>
    <p:sldId id="297" r:id="rId10"/>
    <p:sldId id="337" r:id="rId11"/>
    <p:sldId id="338" r:id="rId12"/>
    <p:sldId id="339" r:id="rId13"/>
    <p:sldId id="340" r:id="rId14"/>
    <p:sldId id="313" r:id="rId15"/>
    <p:sldId id="322" r:id="rId16"/>
    <p:sldId id="316" r:id="rId17"/>
    <p:sldId id="324" r:id="rId18"/>
    <p:sldId id="328" r:id="rId19"/>
    <p:sldId id="350" r:id="rId20"/>
    <p:sldId id="348" r:id="rId21"/>
    <p:sldId id="349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9067" autoAdjust="0"/>
  </p:normalViewPr>
  <p:slideViewPr>
    <p:cSldViewPr>
      <p:cViewPr varScale="1">
        <p:scale>
          <a:sx n="95" d="100"/>
          <a:sy n="95" d="100"/>
        </p:scale>
        <p:origin x="202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Abstract thinking is considered </a:t>
            </a:r>
            <a:r>
              <a:rPr lang="en-GB" b="1" i="0" u="none" strike="noStrike" dirty="0">
                <a:solidFill>
                  <a:srgbClr val="5F6368"/>
                </a:solidFill>
                <a:effectLst/>
                <a:latin typeface="arial" panose="020B0604020202020204" pitchFamily="34" charset="0"/>
              </a:rPr>
              <a:t>a type of higher-order thinking, usually about ideas and principles that are often</a:t>
            </a:r>
            <a:r>
              <a:rPr lang="en-GB" b="0" i="0" u="none" strike="noStrike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 symbolic or hypothetical.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975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Images</a:t>
            </a:r>
            <a:r>
              <a:rPr lang="en-GB" baseline="0" dirty="0"/>
              <a:t> </a:t>
            </a:r>
            <a:r>
              <a:rPr lang="en-GB" dirty="0"/>
              <a:t>from: </a:t>
            </a:r>
          </a:p>
          <a:p>
            <a:endParaRPr lang="en-GB" dirty="0"/>
          </a:p>
          <a:p>
            <a:r>
              <a:rPr lang="en-GB" dirty="0"/>
              <a:t>http://organizationalphysics.com/2016/10/13/top-down-vs-bottom-up-hierarchy-or-how-to-build-a-self-managed-organization/ [23-Jan-2018]</a:t>
            </a:r>
          </a:p>
          <a:p>
            <a:r>
              <a:rPr lang="en-GB" dirty="0"/>
              <a:t>https://www.pinterest.com/pin/325948091754343000/</a:t>
            </a:r>
          </a:p>
          <a:p>
            <a:r>
              <a:rPr lang="en-GB" dirty="0"/>
              <a:t>http://www.softschools.com/math/number_patterns/pattern_recognition/worksheets/pattern_recognition_worksheet_2.html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3156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Eternity: duration without beginning or end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Everything: all things, something extremely important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Everywhere: in all places, the whole of a place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Time: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duration belonging to the present life and not from eternity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method of measuring the passage of time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Space: area around everything (events and objects) that exists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664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10/2/24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10/2/24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10/2/24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ictionary.com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dirty="0"/>
              <a:t>Lecture 1: </a:t>
            </a:r>
            <a:r>
              <a:rPr lang="en-GB" b="1" i="0" u="none" strike="noStrike" dirty="0">
                <a:solidFill>
                  <a:srgbClr val="FFFFFF"/>
                </a:solidFill>
                <a:effectLst/>
                <a:latin typeface="-apple-system"/>
              </a:rPr>
              <a:t>Analysing &amp; Solving Problems (ACCA4019)</a:t>
            </a:r>
          </a:p>
          <a:p>
            <a:r>
              <a:rPr lang="en-GB" dirty="0"/>
              <a:t>By: Dr Redhwan Al-amri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Date:</a:t>
            </a:r>
          </a:p>
          <a:p>
            <a:r>
              <a:rPr lang="en-US" dirty="0"/>
              <a:t>02-Oct-2024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 students with the ability to develop generic solutions to problems using abstract thinking skills.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007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50% In-class Test</a:t>
            </a:r>
          </a:p>
          <a:p>
            <a:r>
              <a:rPr lang="en-GB" dirty="0"/>
              <a:t>50% Coursework</a:t>
            </a:r>
          </a:p>
        </p:txBody>
      </p:sp>
    </p:spTree>
    <p:extLst>
      <p:ext uri="{BB962C8B-B14F-4D97-AF65-F5344CB8AC3E}">
        <p14:creationId xmlns:p14="http://schemas.microsoft.com/office/powerpoint/2010/main" val="2624650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467544" y="2743200"/>
            <a:ext cx="8136904" cy="3710136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b="1" dirty="0"/>
              <a:t>Problems-Solving Techniques:</a:t>
            </a:r>
          </a:p>
          <a:p>
            <a:pPr algn="just"/>
            <a:endParaRPr lang="en-GB" dirty="0"/>
          </a:p>
          <a:p>
            <a:pPr algn="just"/>
            <a:r>
              <a:rPr lang="en-GB" b="0" i="0" u="none" strike="noStrike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Problem-solving is the process of achieving a goal by overcoming obstacles, a frequent part of most activities. </a:t>
            </a:r>
          </a:p>
          <a:p>
            <a:pPr algn="just"/>
            <a:endParaRPr lang="en-GB" b="0" i="0" u="none" strike="noStrike" dirty="0">
              <a:solidFill>
                <a:srgbClr val="4D5156"/>
              </a:solidFill>
              <a:effectLst/>
              <a:latin typeface="arial" panose="020B0604020202020204" pitchFamily="34" charset="0"/>
            </a:endParaRPr>
          </a:p>
          <a:p>
            <a:pPr algn="just"/>
            <a:r>
              <a:rPr lang="en-GB" b="0" i="0" u="none" strike="noStrike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Problems in need of solutions range from simple personal tasks to complex issues in business and technical fields</a:t>
            </a:r>
            <a:r>
              <a:rPr lang="en-GB" dirty="0"/>
              <a:t> 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980192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California teacher, Bret Turner, gave his students the following question to answer on the first day back, can you solve it?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44932" y="3573016"/>
            <a:ext cx="74888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20040" lvl="1" indent="0">
              <a:buNone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am the beginning of everything, the end of everywhere. I’m the beginning of eternity, the end of time &amp; space.</a:t>
            </a:r>
          </a:p>
          <a:p>
            <a:pPr marL="320040" lvl="1" indent="0" algn="ctr">
              <a:buNone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am I?</a:t>
            </a:r>
            <a:r>
              <a:rPr lang="en-GB" sz="2800" baseline="30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58943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may well have come up with a morbid answer as the first student who responded did.</a:t>
            </a:r>
          </a:p>
          <a:p>
            <a:pPr lvl="1"/>
            <a:r>
              <a:rPr lang="en-GB" dirty="0"/>
              <a:t>The student’s response was “death” and an awed, sombre, reflective hush fell over the class</a:t>
            </a:r>
            <a:r>
              <a:rPr lang="en-GB" baseline="30000" dirty="0"/>
              <a:t>1</a:t>
            </a:r>
            <a:r>
              <a:rPr lang="en-GB" dirty="0"/>
              <a:t>.</a:t>
            </a:r>
          </a:p>
          <a:p>
            <a:r>
              <a:rPr lang="en-GB" dirty="0"/>
              <a:t>The answer, however, was a lot more mundane – nothing interesting and something quite simple!</a:t>
            </a:r>
          </a:p>
          <a:p>
            <a:r>
              <a:rPr lang="en-GB" dirty="0"/>
              <a:t>What the teaser does demonstrate that is of interest to this class is one of the key elements of problem solving - </a:t>
            </a:r>
            <a:r>
              <a:rPr lang="en-GB" b="1" dirty="0"/>
              <a:t>Abstract Thinking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79827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do you see?</a:t>
            </a:r>
          </a:p>
        </p:txBody>
      </p:sp>
      <p:pic>
        <p:nvPicPr>
          <p:cNvPr id="1026" name="Picture 2" descr="Apple iPhone 15 and iPhone 15 Pro: Specs, Price, Release Date | WIRED">
            <a:extLst>
              <a:ext uri="{FF2B5EF4-FFF2-40B4-BE49-F238E27FC236}">
                <a16:creationId xmlns:a16="http://schemas.microsoft.com/office/drawing/2014/main" id="{FE83B81C-8612-EFC6-3191-8C7E5BDE81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7291"/>
            <a:ext cx="4839839" cy="3629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2592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You may have thought/said:</a:t>
            </a:r>
          </a:p>
          <a:p>
            <a:r>
              <a:rPr lang="en-GB" dirty="0"/>
              <a:t>An iPhone 15</a:t>
            </a:r>
          </a:p>
          <a:p>
            <a:pPr lvl="1"/>
            <a:r>
              <a:rPr lang="en-GB" dirty="0"/>
              <a:t>You know about phones and you are possibly an Apple fan.</a:t>
            </a:r>
          </a:p>
          <a:p>
            <a:r>
              <a:rPr lang="en-GB" dirty="0"/>
              <a:t>An iPhone</a:t>
            </a:r>
          </a:p>
          <a:p>
            <a:pPr lvl="1"/>
            <a:r>
              <a:rPr lang="en-GB" dirty="0"/>
              <a:t>It’s a phone and you probably recognised the Apple logo</a:t>
            </a:r>
          </a:p>
          <a:p>
            <a:r>
              <a:rPr lang="en-GB" dirty="0"/>
              <a:t>A Smartphone</a:t>
            </a:r>
          </a:p>
          <a:p>
            <a:pPr lvl="1"/>
            <a:r>
              <a:rPr lang="en-GB" dirty="0"/>
              <a:t>It’s a phone and looks very modern</a:t>
            </a:r>
          </a:p>
          <a:p>
            <a:r>
              <a:rPr lang="en-GB" dirty="0"/>
              <a:t>A phone</a:t>
            </a:r>
          </a:p>
          <a:p>
            <a:pPr lvl="1"/>
            <a:r>
              <a:rPr lang="en-GB" dirty="0"/>
              <a:t>Who cares? It can make calls, that’s all I need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692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What do you see?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new iPhone 15 (very specific)</a:t>
            </a:r>
          </a:p>
          <a:p>
            <a:r>
              <a:rPr lang="en-GB" dirty="0"/>
              <a:t>An iPhone (slightly less specific)</a:t>
            </a:r>
          </a:p>
          <a:p>
            <a:r>
              <a:rPr lang="en-GB" dirty="0"/>
              <a:t>A Smartphone (</a:t>
            </a:r>
            <a:r>
              <a:rPr lang="en-GB" b="1" dirty="0"/>
              <a:t>a bit more abstract</a:t>
            </a:r>
            <a:r>
              <a:rPr lang="en-GB" dirty="0"/>
              <a:t>)</a:t>
            </a:r>
          </a:p>
          <a:p>
            <a:r>
              <a:rPr lang="en-GB" dirty="0"/>
              <a:t>A phone (</a:t>
            </a:r>
            <a:r>
              <a:rPr lang="en-GB" b="1" dirty="0"/>
              <a:t>more abstract</a:t>
            </a:r>
            <a:r>
              <a:rPr lang="en-GB" dirty="0"/>
              <a:t>)</a:t>
            </a:r>
          </a:p>
          <a:p>
            <a:r>
              <a:rPr lang="en-GB" dirty="0"/>
              <a:t>An object or a thing (</a:t>
            </a:r>
            <a:r>
              <a:rPr lang="en-GB" b="1" dirty="0"/>
              <a:t>very abstract</a:t>
            </a:r>
            <a:r>
              <a:rPr lang="en-GB" dirty="0"/>
              <a:t>)</a:t>
            </a:r>
          </a:p>
        </p:txBody>
      </p:sp>
      <p:sp>
        <p:nvSpPr>
          <p:cNvPr id="6" name="Rectangle 5"/>
          <p:cNvSpPr/>
          <p:nvPr/>
        </p:nvSpPr>
        <p:spPr>
          <a:xfrm>
            <a:off x="971600" y="4937215"/>
            <a:ext cx="5544616" cy="868049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37126" y="6412686"/>
            <a:ext cx="80055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In computing, we tend to be interested in identifying the “a bit more” and “more” abstract.</a:t>
            </a:r>
          </a:p>
        </p:txBody>
      </p:sp>
      <p:pic>
        <p:nvPicPr>
          <p:cNvPr id="2050" name="Picture 2" descr="Apple iPhone 15 Pro (128 GB) - Natural Titanium : Amazon.co.uk: Everything  Else">
            <a:extLst>
              <a:ext uri="{FF2B5EF4-FFF2-40B4-BE49-F238E27FC236}">
                <a16:creationId xmlns:a16="http://schemas.microsoft.com/office/drawing/2014/main" id="{031290C9-9BD8-C42F-5FD9-B50E129259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0844" y="1826622"/>
            <a:ext cx="2273778" cy="2796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460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292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Every object or event in the world can be thought of in many ways.</a:t>
            </a:r>
          </a:p>
          <a:p>
            <a:r>
              <a:rPr lang="en-GB" dirty="0"/>
              <a:t>Abstract Thinking is the ability to:</a:t>
            </a:r>
          </a:p>
          <a:p>
            <a:pPr lvl="1"/>
            <a:r>
              <a:rPr lang="en-GB" dirty="0"/>
              <a:t>Filter out the specifics</a:t>
            </a:r>
          </a:p>
          <a:p>
            <a:pPr lvl="2"/>
            <a:r>
              <a:rPr lang="en-GB" dirty="0"/>
              <a:t>Understand and separate the context from the content.</a:t>
            </a:r>
          </a:p>
          <a:p>
            <a:pPr lvl="2"/>
            <a:r>
              <a:rPr lang="en-GB" dirty="0"/>
              <a:t>Think about things in a way removed from the present time and specific examples</a:t>
            </a:r>
          </a:p>
          <a:p>
            <a:pPr lvl="1"/>
            <a:r>
              <a:rPr lang="en-GB" dirty="0"/>
              <a:t>Generalise from a set of specific examples</a:t>
            </a:r>
          </a:p>
          <a:p>
            <a:pPr lvl="1"/>
            <a:r>
              <a:rPr lang="en-GB" dirty="0"/>
              <a:t>Connect the dots i.e. understand the relationships (connections and patterns) between events and objects</a:t>
            </a:r>
          </a:p>
          <a:p>
            <a:pPr lvl="1"/>
            <a:r>
              <a:rPr lang="en-GB" dirty="0"/>
              <a:t>Understand the meaning behind words, events and situations</a:t>
            </a:r>
          </a:p>
          <a:p>
            <a:r>
              <a:rPr lang="en-GB" dirty="0"/>
              <a:t>It is an important element of </a:t>
            </a:r>
            <a:r>
              <a:rPr lang="en-GB" b="1" dirty="0"/>
              <a:t>problem solving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2286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Take a problem (simple or complex)</a:t>
            </a:r>
          </a:p>
          <a:p>
            <a:r>
              <a:rPr lang="en-GB" dirty="0"/>
              <a:t>Understand what the problem is</a:t>
            </a:r>
          </a:p>
          <a:p>
            <a:r>
              <a:rPr lang="en-GB" dirty="0"/>
              <a:t>Develop possible solutions</a:t>
            </a:r>
          </a:p>
          <a:p>
            <a:r>
              <a:rPr lang="en-GB" dirty="0"/>
              <a:t>Present your solution(s) in a way that a computer, a human, or both, can understand.</a:t>
            </a:r>
          </a:p>
          <a:p>
            <a:pPr lvl="1"/>
            <a:r>
              <a:rPr lang="en-GB" dirty="0"/>
              <a:t>In computing, we are interested in </a:t>
            </a:r>
            <a:r>
              <a:rPr lang="en-GB" b="1" dirty="0"/>
              <a:t>solutions that both humans and machines can understand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Humans, i.e. IT and computing personnel and users</a:t>
            </a:r>
          </a:p>
          <a:p>
            <a:pPr lvl="2"/>
            <a:r>
              <a:rPr lang="en-GB" dirty="0"/>
              <a:t>Computers and systems to help solve or simplify tasks</a:t>
            </a:r>
          </a:p>
        </p:txBody>
      </p:sp>
    </p:spTree>
    <p:extLst>
      <p:ext uri="{BB962C8B-B14F-4D97-AF65-F5344CB8AC3E}">
        <p14:creationId xmlns:p14="http://schemas.microsoft.com/office/powerpoint/2010/main" val="4108765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9" name="Freeform 8"/>
          <p:cNvSpPr/>
          <p:nvPr/>
        </p:nvSpPr>
        <p:spPr>
          <a:xfrm>
            <a:off x="3950971" y="1602737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1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Identify the Problem</a:t>
            </a:r>
          </a:p>
        </p:txBody>
      </p:sp>
      <p:sp>
        <p:nvSpPr>
          <p:cNvPr id="10" name="Freeform 9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852769" y="244103"/>
                </a:moveTo>
                <a:arcTo wR="1916728" hR="1916728" stAng="1795394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 10"/>
          <p:cNvSpPr/>
          <p:nvPr/>
        </p:nvSpPr>
        <p:spPr>
          <a:xfrm>
            <a:off x="5773888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2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Develop Possible Solution(s)</a:t>
            </a:r>
          </a:p>
        </p:txBody>
      </p:sp>
      <p:sp>
        <p:nvSpPr>
          <p:cNvPr id="12" name="Freeform 11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3828848" y="2049558"/>
                </a:moveTo>
                <a:arcTo wR="1916728" hR="1916728" stAng="21838429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5077595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3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Select Best Solution</a:t>
            </a:r>
          </a:p>
        </p:txBody>
      </p:sp>
      <p:sp>
        <p:nvSpPr>
          <p:cNvPr id="16" name="Freeform 15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1710" y="3818998"/>
                </a:moveTo>
                <a:arcTo wR="1916728" hR="1916728" stAng="4977485" swAng="845031"/>
              </a:path>
            </a:pathLst>
          </a:custGeom>
          <a:noFill/>
          <a:ln>
            <a:tailEnd type="arrow"/>
          </a:ln>
        </p:spPr>
        <p:style>
          <a:lnRef idx="1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Freeform 16"/>
          <p:cNvSpPr/>
          <p:nvPr/>
        </p:nvSpPr>
        <p:spPr>
          <a:xfrm>
            <a:off x="2824346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4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Implement it</a:t>
            </a:r>
          </a:p>
        </p:txBody>
      </p:sp>
      <p:sp>
        <p:nvSpPr>
          <p:cNvPr id="18" name="Freeform 17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03259" y="2775722"/>
                </a:moveTo>
                <a:arcTo wR="1916728" hR="1916728" stAng="9202471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5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Freeform 19"/>
          <p:cNvSpPr/>
          <p:nvPr/>
        </p:nvSpPr>
        <p:spPr>
          <a:xfrm>
            <a:off x="2128054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5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Test Solution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Did it work?</a:t>
            </a:r>
          </a:p>
        </p:txBody>
      </p:sp>
      <p:sp>
        <p:nvSpPr>
          <p:cNvPr id="25" name="Freeform 24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61166" y="669656"/>
                </a:moveTo>
                <a:arcTo wR="1916728" hR="1916728" stAng="1323532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6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grpSp>
        <p:nvGrpSpPr>
          <p:cNvPr id="27" name="Group 26"/>
          <p:cNvGrpSpPr/>
          <p:nvPr/>
        </p:nvGrpSpPr>
        <p:grpSpPr>
          <a:xfrm>
            <a:off x="6959262" y="3183374"/>
            <a:ext cx="2132252" cy="1932066"/>
            <a:chOff x="6959262" y="3183374"/>
            <a:chExt cx="2132252" cy="1932066"/>
          </a:xfrm>
        </p:grpSpPr>
        <p:sp>
          <p:nvSpPr>
            <p:cNvPr id="5" name="Oval 4"/>
            <p:cNvSpPr/>
            <p:nvPr/>
          </p:nvSpPr>
          <p:spPr>
            <a:xfrm>
              <a:off x="7625899" y="3183374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1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8011394" y="3993017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2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6959262" y="4539376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3</a:t>
              </a:r>
            </a:p>
          </p:txBody>
        </p:sp>
        <p:cxnSp>
          <p:nvCxnSpPr>
            <p:cNvPr id="8" name="Straight Connector 7"/>
            <p:cNvCxnSpPr>
              <a:endCxn id="5" idx="3"/>
            </p:cNvCxnSpPr>
            <p:nvPr/>
          </p:nvCxnSpPr>
          <p:spPr>
            <a:xfrm flipV="1">
              <a:off x="7178972" y="3675075"/>
              <a:ext cx="605107" cy="138602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>
              <a:endCxn id="6" idx="2"/>
            </p:cNvCxnSpPr>
            <p:nvPr/>
          </p:nvCxnSpPr>
          <p:spPr>
            <a:xfrm>
              <a:off x="7178972" y="3828492"/>
              <a:ext cx="832422" cy="452557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endCxn id="7" idx="0"/>
            </p:cNvCxnSpPr>
            <p:nvPr/>
          </p:nvCxnSpPr>
          <p:spPr>
            <a:xfrm>
              <a:off x="7178972" y="3774253"/>
              <a:ext cx="320350" cy="765123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/>
          <p:nvPr/>
        </p:nvSpPr>
        <p:spPr>
          <a:xfrm>
            <a:off x="5917362" y="1864125"/>
            <a:ext cx="317415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Understand it and all the details</a:t>
            </a:r>
          </a:p>
          <a:p>
            <a:r>
              <a:rPr lang="en-GB" sz="1400" b="1" dirty="0"/>
              <a:t>What? Why? When? Where? Who? </a:t>
            </a:r>
            <a:r>
              <a:rPr lang="en-GB" sz="1400" dirty="0"/>
              <a:t>…</a:t>
            </a:r>
          </a:p>
        </p:txBody>
      </p:sp>
      <p:sp>
        <p:nvSpPr>
          <p:cNvPr id="21" name="Oval 20"/>
          <p:cNvSpPr/>
          <p:nvPr/>
        </p:nvSpPr>
        <p:spPr>
          <a:xfrm>
            <a:off x="6931274" y="6125705"/>
            <a:ext cx="1080120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Solution</a:t>
            </a:r>
            <a:br>
              <a:rPr lang="en-GB" sz="1200" dirty="0"/>
            </a:br>
            <a:r>
              <a:rPr lang="en-GB" sz="1200" dirty="0"/>
              <a:t>2</a:t>
            </a:r>
          </a:p>
        </p:txBody>
      </p:sp>
      <p:cxnSp>
        <p:nvCxnSpPr>
          <p:cNvPr id="22" name="Straight Connector 21"/>
          <p:cNvCxnSpPr>
            <a:endCxn id="21" idx="2"/>
          </p:cNvCxnSpPr>
          <p:nvPr/>
        </p:nvCxnSpPr>
        <p:spPr>
          <a:xfrm>
            <a:off x="6012160" y="6036208"/>
            <a:ext cx="919114" cy="377529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 rot="19246753">
            <a:off x="2904944" y="2243352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379038" y="2060848"/>
            <a:ext cx="1311385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400" dirty="0"/>
              <a:t>Yes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</a:p>
          <a:p>
            <a:r>
              <a:rPr lang="en-GB" sz="1400" dirty="0">
                <a:sym typeface="Wingdings" panose="05000000000000000000" pitchFamily="2" charset="2"/>
              </a:rPr>
              <a:t>Done - hooray!</a:t>
            </a:r>
            <a:endParaRPr lang="en-GB" sz="1400" dirty="0"/>
          </a:p>
        </p:txBody>
      </p:sp>
      <p:cxnSp>
        <p:nvCxnSpPr>
          <p:cNvPr id="26" name="Straight Arrow Connector 25"/>
          <p:cNvCxnSpPr>
            <a:endCxn id="24" idx="2"/>
          </p:cNvCxnSpPr>
          <p:nvPr/>
        </p:nvCxnSpPr>
        <p:spPr>
          <a:xfrm flipH="1" flipV="1">
            <a:off x="1034731" y="2584068"/>
            <a:ext cx="1231989" cy="1088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541157" y="6033428"/>
            <a:ext cx="1440160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Carry out the chosen solution</a:t>
            </a:r>
          </a:p>
        </p:txBody>
      </p:sp>
      <p:cxnSp>
        <p:nvCxnSpPr>
          <p:cNvPr id="41" name="Straight Connector 40"/>
          <p:cNvCxnSpPr>
            <a:endCxn id="39" idx="3"/>
          </p:cNvCxnSpPr>
          <p:nvPr/>
        </p:nvCxnSpPr>
        <p:spPr>
          <a:xfrm flipH="1">
            <a:off x="1981317" y="5980048"/>
            <a:ext cx="919114" cy="31499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400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4" grpId="0" animBg="1"/>
      <p:bldP spid="17" grpId="0" animBg="1"/>
      <p:bldP spid="20" grpId="0" animBg="1"/>
      <p:bldP spid="19" grpId="0" animBg="1"/>
      <p:bldP spid="21" grpId="0" animBg="1"/>
      <p:bldP spid="23" grpId="0"/>
      <p:bldP spid="24" grpId="0" animBg="1"/>
      <p:bldP spid="3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Computational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Problem solving in computing is commonly referred to as </a:t>
            </a:r>
            <a:r>
              <a:rPr lang="en-GB" b="1" i="1" dirty="0"/>
              <a:t>computational thinking</a:t>
            </a:r>
            <a:r>
              <a:rPr lang="en-GB" dirty="0"/>
              <a:t>. That is:</a:t>
            </a:r>
          </a:p>
          <a:p>
            <a:pPr lvl="1"/>
            <a:r>
              <a:rPr lang="en-GB" dirty="0"/>
              <a:t>Formulating a problem (</a:t>
            </a:r>
            <a:r>
              <a:rPr lang="en-GB" b="1" i="1" dirty="0"/>
              <a:t>develop all the details</a:t>
            </a:r>
            <a:r>
              <a:rPr lang="en-GB" dirty="0"/>
              <a:t>), and</a:t>
            </a:r>
          </a:p>
          <a:p>
            <a:pPr lvl="1"/>
            <a:r>
              <a:rPr lang="en-GB" dirty="0"/>
              <a:t>Creating </a:t>
            </a:r>
            <a:r>
              <a:rPr lang="en-GB" b="1" i="1" dirty="0"/>
              <a:t>solution(s)</a:t>
            </a:r>
            <a:r>
              <a:rPr lang="en-GB" dirty="0"/>
              <a:t> in such a way that a computer or human via a computer system </a:t>
            </a:r>
            <a:r>
              <a:rPr lang="en-GB" b="1" i="1" dirty="0"/>
              <a:t>can effectively carry it out</a:t>
            </a:r>
            <a:r>
              <a:rPr lang="en-GB" dirty="0"/>
              <a:t>.</a:t>
            </a:r>
          </a:p>
          <a:p>
            <a:r>
              <a:rPr lang="en-GB" dirty="0"/>
              <a:t>Four key techniques to computational thinking:</a:t>
            </a:r>
          </a:p>
          <a:p>
            <a:pPr lvl="1"/>
            <a:r>
              <a:rPr lang="en-GB" dirty="0"/>
              <a:t>Decomposition</a:t>
            </a:r>
          </a:p>
          <a:p>
            <a:pPr lvl="1"/>
            <a:r>
              <a:rPr lang="en-GB" dirty="0"/>
              <a:t>Pattern Recognition</a:t>
            </a:r>
          </a:p>
          <a:p>
            <a:pPr lvl="1"/>
            <a:r>
              <a:rPr lang="en-GB" dirty="0"/>
              <a:t>Abstraction</a:t>
            </a:r>
          </a:p>
          <a:p>
            <a:pPr lvl="1"/>
            <a:r>
              <a:rPr lang="en-GB" dirty="0"/>
              <a:t>Algorithm Design</a:t>
            </a:r>
          </a:p>
        </p:txBody>
      </p:sp>
    </p:spTree>
    <p:extLst>
      <p:ext uri="{BB962C8B-B14F-4D97-AF65-F5344CB8AC3E}">
        <p14:creationId xmlns:p14="http://schemas.microsoft.com/office/powerpoint/2010/main" val="685670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Elements of Computational Thinking</a:t>
            </a:r>
          </a:p>
        </p:txBody>
      </p:sp>
      <p:sp>
        <p:nvSpPr>
          <p:cNvPr id="14" name="Block Arc 13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10800000"/>
              <a:gd name="adj2" fmla="val 162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Block Arc 14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5400000"/>
              <a:gd name="adj2" fmla="val 108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Block Arc 15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0"/>
              <a:gd name="adj2" fmla="val 54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Block Arc 16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16200000"/>
              <a:gd name="adj2" fmla="val 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Freeform 18"/>
          <p:cNvSpPr/>
          <p:nvPr/>
        </p:nvSpPr>
        <p:spPr>
          <a:xfrm>
            <a:off x="3893244" y="3051869"/>
            <a:ext cx="1592460" cy="1592460"/>
          </a:xfrm>
          <a:custGeom>
            <a:avLst/>
            <a:gdLst>
              <a:gd name="connsiteX0" fmla="*/ 0 w 1592460"/>
              <a:gd name="connsiteY0" fmla="*/ 796230 h 1592460"/>
              <a:gd name="connsiteX1" fmla="*/ 796230 w 1592460"/>
              <a:gd name="connsiteY1" fmla="*/ 0 h 1592460"/>
              <a:gd name="connsiteX2" fmla="*/ 1592460 w 1592460"/>
              <a:gd name="connsiteY2" fmla="*/ 796230 h 1592460"/>
              <a:gd name="connsiteX3" fmla="*/ 796230 w 1592460"/>
              <a:gd name="connsiteY3" fmla="*/ 1592460 h 1592460"/>
              <a:gd name="connsiteX4" fmla="*/ 0 w 1592460"/>
              <a:gd name="connsiteY4" fmla="*/ 796230 h 1592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2460" h="1592460">
                <a:moveTo>
                  <a:pt x="0" y="796230"/>
                </a:moveTo>
                <a:cubicBezTo>
                  <a:pt x="0" y="356484"/>
                  <a:pt x="356484" y="0"/>
                  <a:pt x="796230" y="0"/>
                </a:cubicBezTo>
                <a:cubicBezTo>
                  <a:pt x="1235976" y="0"/>
                  <a:pt x="1592460" y="356484"/>
                  <a:pt x="1592460" y="796230"/>
                </a:cubicBezTo>
                <a:cubicBezTo>
                  <a:pt x="1592460" y="1235976"/>
                  <a:pt x="1235976" y="1592460"/>
                  <a:pt x="796230" y="1592460"/>
                </a:cubicBezTo>
                <a:cubicBezTo>
                  <a:pt x="356484" y="1592460"/>
                  <a:pt x="0" y="1235976"/>
                  <a:pt x="0" y="796230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9720" tIns="249720" rIns="249720" bIns="249720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Computational</a:t>
            </a:r>
            <a:br>
              <a:rPr lang="en-GB" sz="1300" kern="1200" dirty="0"/>
            </a:br>
            <a:r>
              <a:rPr lang="en-GB" sz="1300" kern="1200" dirty="0"/>
              <a:t>Thinking</a:t>
            </a:r>
          </a:p>
        </p:txBody>
      </p:sp>
      <p:sp>
        <p:nvSpPr>
          <p:cNvPr id="20" name="Freeform 19"/>
          <p:cNvSpPr/>
          <p:nvPr/>
        </p:nvSpPr>
        <p:spPr>
          <a:xfrm>
            <a:off x="4132113" y="1601421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78487" rIns="0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Decomposition</a:t>
            </a:r>
          </a:p>
        </p:txBody>
      </p:sp>
      <p:sp>
        <p:nvSpPr>
          <p:cNvPr id="21" name="Freeform 20"/>
          <p:cNvSpPr/>
          <p:nvPr/>
        </p:nvSpPr>
        <p:spPr>
          <a:xfrm>
            <a:off x="5821430" y="3290738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Pattern Recognition</a:t>
            </a:r>
          </a:p>
        </p:txBody>
      </p:sp>
      <p:sp>
        <p:nvSpPr>
          <p:cNvPr id="22" name="Freeform 21"/>
          <p:cNvSpPr/>
          <p:nvPr/>
        </p:nvSpPr>
        <p:spPr>
          <a:xfrm>
            <a:off x="4132113" y="4980055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Abstraction</a:t>
            </a:r>
          </a:p>
        </p:txBody>
      </p:sp>
      <p:sp>
        <p:nvSpPr>
          <p:cNvPr id="23" name="Freeform 22"/>
          <p:cNvSpPr/>
          <p:nvPr/>
        </p:nvSpPr>
        <p:spPr>
          <a:xfrm>
            <a:off x="2442796" y="3290738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Algorithm Design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8661" y="1584265"/>
            <a:ext cx="1219048" cy="7619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278767" y="2362105"/>
            <a:ext cx="28725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Break down into smaller, more manageable parts to work out all the details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1873" y="3123734"/>
            <a:ext cx="1123810" cy="171428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7594" y="2356578"/>
            <a:ext cx="29095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Step-by-step instructions/ rules for solving this, and similar, problems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7188" y="3759354"/>
            <a:ext cx="1085714" cy="96761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197395" y="4838020"/>
            <a:ext cx="28391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Observe patterns (similarities and repetitions) within problems.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27595" y="6138294"/>
            <a:ext cx="2909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Identify general principles that generate these patterns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3246214" y="5383316"/>
            <a:ext cx="540000" cy="1422921"/>
            <a:chOff x="2520800" y="5237038"/>
            <a:chExt cx="540000" cy="1422921"/>
          </a:xfrm>
        </p:grpSpPr>
        <p:sp>
          <p:nvSpPr>
            <p:cNvPr id="25" name="Cube 24"/>
            <p:cNvSpPr>
              <a:spLocks noChangeAspect="1"/>
            </p:cNvSpPr>
            <p:nvPr/>
          </p:nvSpPr>
          <p:spPr>
            <a:xfrm rot="8516431">
              <a:off x="2520800" y="5237038"/>
              <a:ext cx="540000" cy="540000"/>
            </a:xfrm>
            <a:prstGeom prst="cube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2526239" y="6227959"/>
              <a:ext cx="432000" cy="432000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7" name="Straight Arrow Connector 26"/>
            <p:cNvCxnSpPr>
              <a:endCxn id="26" idx="0"/>
            </p:cNvCxnSpPr>
            <p:nvPr/>
          </p:nvCxnSpPr>
          <p:spPr>
            <a:xfrm>
              <a:off x="2742239" y="5931404"/>
              <a:ext cx="0" cy="2965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5637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5" grpId="0"/>
      <p:bldP spid="7" grpId="0"/>
      <p:bldP spid="9" grpId="0"/>
      <p:bldP spid="1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720000" lvl="0" indent="0">
              <a:spcBef>
                <a:spcPts val="0"/>
              </a:spcBef>
              <a:spcAft>
                <a:spcPts val="600"/>
              </a:spcAft>
              <a:buClrTx/>
              <a:buSzTx/>
              <a:buNone/>
            </a:pPr>
            <a:r>
              <a:rPr lang="en-GB" sz="24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 am the beginning of everything, the end of everywhere. I’m the beginning of eternity, the end of time &amp; space.</a:t>
            </a:r>
            <a:endParaRPr lang="en-GB" sz="2400" dirty="0"/>
          </a:p>
          <a:p>
            <a:r>
              <a:rPr lang="en-GB" b="1" dirty="0"/>
              <a:t>Decomposition</a:t>
            </a:r>
            <a:r>
              <a:rPr lang="en-GB" dirty="0"/>
              <a:t> – 2 sentences</a:t>
            </a:r>
          </a:p>
          <a:p>
            <a:pPr lvl="1"/>
            <a:r>
              <a:rPr lang="en-GB" dirty="0"/>
              <a:t>I am the beginning of everything, the end of everywhere. </a:t>
            </a:r>
          </a:p>
          <a:p>
            <a:pPr lvl="1"/>
            <a:r>
              <a:rPr lang="en-GB" dirty="0"/>
              <a:t>I’m the beginning of eternity, the end of time &amp; space.</a:t>
            </a:r>
          </a:p>
          <a:p>
            <a:r>
              <a:rPr lang="en-GB" b="1" dirty="0"/>
              <a:t>Pattern Recognition </a:t>
            </a:r>
            <a:r>
              <a:rPr lang="en-GB" dirty="0"/>
              <a:t>– 2 patterns</a:t>
            </a:r>
          </a:p>
          <a:p>
            <a:pPr lvl="1"/>
            <a:r>
              <a:rPr lang="en-GB" dirty="0"/>
              <a:t>Time/period/part/position/place</a:t>
            </a:r>
          </a:p>
          <a:p>
            <a:pPr lvl="1"/>
            <a:r>
              <a:rPr lang="en-GB" dirty="0"/>
              <a:t>??? </a:t>
            </a:r>
          </a:p>
          <a:p>
            <a:pPr lvl="2"/>
            <a:r>
              <a:rPr lang="en-GB" dirty="0"/>
              <a:t>Unknown – part of problem to be solved</a:t>
            </a:r>
          </a:p>
          <a:p>
            <a:pPr lvl="2"/>
            <a:r>
              <a:rPr lang="en-GB" dirty="0"/>
              <a:t>We need abstraction to solve this</a:t>
            </a:r>
          </a:p>
          <a:p>
            <a:pPr marL="640080" lvl="2" indent="0">
              <a:buNone/>
            </a:pPr>
            <a:r>
              <a:rPr lang="en-GB" sz="1900" dirty="0"/>
              <a:t>I am the beginning 	of everything, 	the end of 	everywhere. </a:t>
            </a:r>
          </a:p>
          <a:p>
            <a:pPr marL="640080" lvl="2" indent="0">
              <a:buNone/>
            </a:pPr>
            <a:r>
              <a:rPr lang="en-GB" sz="1900" dirty="0"/>
              <a:t>I’m the beginning 	of eternity, 	the end of 	time &amp; space.</a:t>
            </a:r>
          </a:p>
        </p:txBody>
      </p:sp>
      <p:sp>
        <p:nvSpPr>
          <p:cNvPr id="5" name="Rectangle 4"/>
          <p:cNvSpPr/>
          <p:nvPr/>
        </p:nvSpPr>
        <p:spPr>
          <a:xfrm>
            <a:off x="1259632" y="5157192"/>
            <a:ext cx="1944216" cy="6480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148064" y="5157192"/>
            <a:ext cx="1296144" cy="6480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409197" y="5157192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020272" y="5157192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10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7" grpId="0" animBg="1"/>
      <p:bldP spid="8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640080" lvl="2" indent="0">
              <a:buNone/>
            </a:pPr>
            <a:r>
              <a:rPr lang="en-GB" sz="1900" dirty="0"/>
              <a:t>I am the beginning 	of everything, 	the end of 	everywhere. </a:t>
            </a:r>
          </a:p>
          <a:p>
            <a:pPr marL="640080" lvl="2" indent="0">
              <a:spcAft>
                <a:spcPts val="600"/>
              </a:spcAft>
              <a:buNone/>
            </a:pPr>
            <a:r>
              <a:rPr lang="en-GB" sz="1900" dirty="0"/>
              <a:t>I’m the beginning 	of eternity, 	the end of 	time &amp; space.</a:t>
            </a:r>
          </a:p>
          <a:p>
            <a:r>
              <a:rPr lang="en-GB" b="1" dirty="0"/>
              <a:t>Abstraction </a:t>
            </a:r>
            <a:r>
              <a:rPr lang="en-GB" dirty="0"/>
              <a:t>– Need to identify a general principle that generates the second pattern</a:t>
            </a:r>
          </a:p>
          <a:p>
            <a:pPr lvl="1"/>
            <a:r>
              <a:rPr lang="en-GB" dirty="0"/>
              <a:t>Filter out the specifics – you are left with </a:t>
            </a:r>
            <a:r>
              <a:rPr lang="en-GB" b="1" dirty="0"/>
              <a:t>words</a:t>
            </a:r>
            <a:r>
              <a:rPr lang="en-GB" dirty="0"/>
              <a:t>!</a:t>
            </a:r>
          </a:p>
          <a:p>
            <a:pPr lvl="2"/>
            <a:r>
              <a:rPr lang="en-GB" b="1" dirty="0"/>
              <a:t>The student</a:t>
            </a:r>
            <a:r>
              <a:rPr lang="en-GB" dirty="0"/>
              <a:t>: </a:t>
            </a:r>
          </a:p>
          <a:p>
            <a:pPr lvl="3"/>
            <a:r>
              <a:rPr lang="en-GB" dirty="0"/>
              <a:t>Understand the meaning behind the words</a:t>
            </a:r>
          </a:p>
          <a:p>
            <a:pPr lvl="3"/>
            <a:r>
              <a:rPr lang="en-GB" dirty="0">
                <a:hlinkClick r:id="rId2"/>
              </a:rPr>
              <a:t>Dictionary</a:t>
            </a:r>
            <a:r>
              <a:rPr lang="en-GB" dirty="0"/>
              <a:t> please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lvl="2"/>
            <a:r>
              <a:rPr lang="en-GB" b="1" dirty="0"/>
              <a:t>The teacher</a:t>
            </a:r>
            <a:r>
              <a:rPr lang="en-GB" dirty="0"/>
              <a:t>: </a:t>
            </a:r>
          </a:p>
          <a:p>
            <a:pPr lvl="3"/>
            <a:r>
              <a:rPr lang="en-GB" dirty="0"/>
              <a:t>Make generalisations from the specific examples, the words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347864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020272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22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pPr marL="640080" lvl="2" indent="0">
              <a:buNone/>
            </a:pPr>
            <a:r>
              <a:rPr lang="en-GB" sz="1900" dirty="0"/>
              <a:t>I am the </a:t>
            </a:r>
            <a:r>
              <a:rPr lang="en-GB" sz="1900" b="1" dirty="0"/>
              <a:t>beginning</a:t>
            </a:r>
            <a:r>
              <a:rPr lang="en-GB" sz="1900" dirty="0"/>
              <a:t> 	of everything, 	the </a:t>
            </a:r>
            <a:r>
              <a:rPr lang="en-GB" sz="1900" b="1" dirty="0"/>
              <a:t>end</a:t>
            </a:r>
            <a:r>
              <a:rPr lang="en-GB" sz="1900" dirty="0"/>
              <a:t> of 	everywhere. </a:t>
            </a:r>
          </a:p>
          <a:p>
            <a:pPr marL="640080" lvl="2" indent="0">
              <a:buNone/>
            </a:pPr>
            <a:r>
              <a:rPr lang="en-GB" sz="1900" dirty="0"/>
              <a:t>I’m the </a:t>
            </a:r>
            <a:r>
              <a:rPr lang="en-GB" sz="1900" b="1" dirty="0"/>
              <a:t>beginning</a:t>
            </a:r>
            <a:r>
              <a:rPr lang="en-GB" sz="1900" dirty="0"/>
              <a:t> 	of eternity, 	the </a:t>
            </a:r>
            <a:r>
              <a:rPr lang="en-GB" sz="1900" b="1" dirty="0"/>
              <a:t>end</a:t>
            </a:r>
            <a:r>
              <a:rPr lang="en-GB" sz="1900" dirty="0"/>
              <a:t> of 	time &amp; space.</a:t>
            </a:r>
          </a:p>
          <a:p>
            <a:r>
              <a:rPr lang="en-GB" b="1" dirty="0"/>
              <a:t>Algorithm</a:t>
            </a:r>
            <a:endParaRPr lang="en-GB" dirty="0"/>
          </a:p>
          <a:p>
            <a:pPr lvl="1"/>
            <a:r>
              <a:rPr lang="en-GB" dirty="0"/>
              <a:t>The Student, after looking at the meanings, hmm interesting words:</a:t>
            </a:r>
          </a:p>
          <a:p>
            <a:pPr lvl="2"/>
            <a:r>
              <a:rPr lang="en-GB" dirty="0"/>
              <a:t>What signifies the </a:t>
            </a:r>
            <a:r>
              <a:rPr lang="en-GB" b="1" dirty="0"/>
              <a:t>beginning</a:t>
            </a:r>
            <a:r>
              <a:rPr lang="en-GB" dirty="0"/>
              <a:t> of </a:t>
            </a:r>
            <a:r>
              <a:rPr lang="en-GB" i="1" dirty="0"/>
              <a:t>everything, eternity?</a:t>
            </a:r>
          </a:p>
          <a:p>
            <a:pPr lvl="2"/>
            <a:r>
              <a:rPr lang="en-GB" dirty="0"/>
              <a:t>What signifies the </a:t>
            </a:r>
            <a:r>
              <a:rPr lang="en-GB" b="1" dirty="0"/>
              <a:t>end</a:t>
            </a:r>
            <a:r>
              <a:rPr lang="en-GB" dirty="0"/>
              <a:t> of </a:t>
            </a:r>
            <a:r>
              <a:rPr lang="en-GB" i="1" dirty="0"/>
              <a:t>everywhere, time &amp; space?</a:t>
            </a:r>
          </a:p>
          <a:p>
            <a:pPr lvl="1"/>
            <a:r>
              <a:rPr lang="en-GB" dirty="0"/>
              <a:t>The Teacher:</a:t>
            </a:r>
          </a:p>
          <a:p>
            <a:pPr lvl="2"/>
            <a:r>
              <a:rPr lang="en-GB" dirty="0"/>
              <a:t>What is at the </a:t>
            </a:r>
            <a:r>
              <a:rPr lang="en-GB" b="1" dirty="0"/>
              <a:t>beginning</a:t>
            </a:r>
            <a:r>
              <a:rPr lang="en-GB" dirty="0"/>
              <a:t> of </a:t>
            </a:r>
            <a:r>
              <a:rPr lang="en-GB" i="1" dirty="0"/>
              <a:t>everything, eternity</a:t>
            </a:r>
            <a:r>
              <a:rPr lang="en-GB" dirty="0"/>
              <a:t>?</a:t>
            </a:r>
          </a:p>
          <a:p>
            <a:pPr lvl="2"/>
            <a:r>
              <a:rPr lang="en-GB" dirty="0"/>
              <a:t>What is at the </a:t>
            </a:r>
            <a:r>
              <a:rPr lang="en-GB" b="1" dirty="0"/>
              <a:t>end</a:t>
            </a:r>
            <a:r>
              <a:rPr lang="en-GB" dirty="0"/>
              <a:t> of the </a:t>
            </a:r>
            <a:r>
              <a:rPr lang="en-GB" i="1" dirty="0"/>
              <a:t>everywhere, time &amp; space</a:t>
            </a:r>
            <a:r>
              <a:rPr lang="en-GB" dirty="0"/>
              <a:t>?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409197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020272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98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2" grpId="0" animBg="1"/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Teaser: Testing the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The teacher</a:t>
            </a:r>
          </a:p>
          <a:p>
            <a:pPr lvl="1"/>
            <a:r>
              <a:rPr lang="en-GB" b="1" i="1" dirty="0"/>
              <a:t>Abstract thinking</a:t>
            </a:r>
            <a:r>
              <a:rPr lang="en-GB" dirty="0"/>
              <a:t>: the words and every word has a beginning and end</a:t>
            </a:r>
          </a:p>
          <a:p>
            <a:pPr lvl="1"/>
            <a:r>
              <a:rPr lang="en-GB" dirty="0"/>
              <a:t>The letter “</a:t>
            </a:r>
            <a:r>
              <a:rPr lang="en-GB" b="1" dirty="0"/>
              <a:t>e</a:t>
            </a:r>
            <a:r>
              <a:rPr lang="en-GB" dirty="0"/>
              <a:t>” is at the:</a:t>
            </a:r>
          </a:p>
          <a:p>
            <a:pPr lvl="2"/>
            <a:r>
              <a:rPr lang="en-GB" b="1" dirty="0"/>
              <a:t>beginning</a:t>
            </a:r>
            <a:r>
              <a:rPr lang="en-GB" dirty="0"/>
              <a:t> of the words</a:t>
            </a:r>
            <a:r>
              <a:rPr lang="en-GB" i="1" dirty="0"/>
              <a:t> 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verything, 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ternity</a:t>
            </a:r>
          </a:p>
          <a:p>
            <a:pPr lvl="2"/>
            <a:r>
              <a:rPr lang="en-GB" b="1" dirty="0"/>
              <a:t>end</a:t>
            </a:r>
            <a:r>
              <a:rPr lang="en-GB" dirty="0"/>
              <a:t> of the words</a:t>
            </a:r>
            <a:r>
              <a:rPr lang="en-GB" i="1" dirty="0"/>
              <a:t> everywher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, tim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 &amp; spac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</a:p>
          <a:p>
            <a:r>
              <a:rPr lang="en-GB" b="1" dirty="0"/>
              <a:t>The student</a:t>
            </a:r>
          </a:p>
          <a:p>
            <a:pPr lvl="1"/>
            <a:r>
              <a:rPr lang="en-GB" b="1" i="1"/>
              <a:t>Abstract </a:t>
            </a:r>
            <a:r>
              <a:rPr lang="en-GB" b="1" i="1" dirty="0"/>
              <a:t>thinking</a:t>
            </a:r>
            <a:r>
              <a:rPr lang="en-GB" dirty="0"/>
              <a:t>: the interesting meaning of the words.</a:t>
            </a:r>
          </a:p>
          <a:p>
            <a:pPr lvl="1"/>
            <a:r>
              <a:rPr lang="en-GB" dirty="0"/>
              <a:t>Looking at the dictionary meanings of the words, the student could definitely justify the response given!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4051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10521</TotalTime>
  <Words>1262</Words>
  <Application>Microsoft Macintosh PowerPoint</Application>
  <PresentationFormat>On-screen Show (4:3)</PresentationFormat>
  <Paragraphs>171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-apple-system</vt:lpstr>
      <vt:lpstr>Arial</vt:lpstr>
      <vt:lpstr>Arial</vt:lpstr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Introduction</vt:lpstr>
      <vt:lpstr>Teaser</vt:lpstr>
      <vt:lpstr>Teaser</vt:lpstr>
      <vt:lpstr>Abstract Thinking</vt:lpstr>
      <vt:lpstr>Abstract Thinking</vt:lpstr>
      <vt:lpstr>Abstract Thinking</vt:lpstr>
      <vt:lpstr>Abstract Thinking</vt:lpstr>
      <vt:lpstr>Problem Solving</vt:lpstr>
      <vt:lpstr>Problem Solving</vt:lpstr>
      <vt:lpstr>Computational Thinking</vt:lpstr>
      <vt:lpstr>Elements of Computational Thinking</vt:lpstr>
      <vt:lpstr>A Problem Solving Approach to the Teaser</vt:lpstr>
      <vt:lpstr>A Problem Solving Approach to the Teaser</vt:lpstr>
      <vt:lpstr>A Problem Solving Approach to the Teaser</vt:lpstr>
      <vt:lpstr>A Problem Solving Approach to the Teaser: Testing the Solution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Redhwan Al-amri</cp:lastModifiedBy>
  <cp:revision>1536</cp:revision>
  <cp:lastPrinted>2014-09-29T16:21:25Z</cp:lastPrinted>
  <dcterms:created xsi:type="dcterms:W3CDTF">2013-09-18T07:00:31Z</dcterms:created>
  <dcterms:modified xsi:type="dcterms:W3CDTF">2024-10-02T08:45:30Z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