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3"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5" d="100"/>
          <a:sy n="65" d="100"/>
        </p:scale>
        <p:origin x="7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320907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529100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3139211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6" name="Footer Placeholder 5"/>
          <p:cNvSpPr>
            <a:spLocks noGrp="1"/>
          </p:cNvSpPr>
          <p:nvPr>
            <p:ph type="ftr" sz="quarter" idx="11"/>
          </p:nvPr>
        </p:nvSpPr>
        <p:spPr/>
        <p:txBody>
          <a:bodyPr/>
          <a:lstStyle/>
          <a:p>
            <a:endParaRPr lang="bg-BG" dirty="0"/>
          </a:p>
        </p:txBody>
      </p:sp>
      <p:sp>
        <p:nvSpPr>
          <p:cNvPr id="7" name="Slide Number Placeholder 6"/>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3629502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8" name="Footer Placeholder 7"/>
          <p:cNvSpPr>
            <a:spLocks noGrp="1"/>
          </p:cNvSpPr>
          <p:nvPr>
            <p:ph type="ftr" sz="quarter" idx="11"/>
          </p:nvPr>
        </p:nvSpPr>
        <p:spPr/>
        <p:txBody>
          <a:bodyPr/>
          <a:lstStyle/>
          <a:p>
            <a:endParaRPr lang="bg-BG" dirty="0"/>
          </a:p>
        </p:txBody>
      </p:sp>
      <p:sp>
        <p:nvSpPr>
          <p:cNvPr id="9" name="Slide Number Placeholder 8"/>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2750055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4" name="Footer Placeholder 3"/>
          <p:cNvSpPr>
            <a:spLocks noGrp="1"/>
          </p:cNvSpPr>
          <p:nvPr>
            <p:ph type="ftr" sz="quarter" idx="11"/>
          </p:nvPr>
        </p:nvSpPr>
        <p:spPr/>
        <p:txBody>
          <a:bodyPr/>
          <a:lstStyle/>
          <a:p>
            <a:endParaRPr lang="bg-BG" dirty="0"/>
          </a:p>
        </p:txBody>
      </p:sp>
      <p:sp>
        <p:nvSpPr>
          <p:cNvPr id="5" name="Slide Number Placeholder 4"/>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297838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3" name="Footer Placeholder 2"/>
          <p:cNvSpPr>
            <a:spLocks noGrp="1"/>
          </p:cNvSpPr>
          <p:nvPr>
            <p:ph type="ftr" sz="quarter" idx="11"/>
          </p:nvPr>
        </p:nvSpPr>
        <p:spPr/>
        <p:txBody>
          <a:bodyPr/>
          <a:lstStyle/>
          <a:p>
            <a:endParaRPr lang="bg-BG" dirty="0"/>
          </a:p>
        </p:txBody>
      </p:sp>
      <p:sp>
        <p:nvSpPr>
          <p:cNvPr id="4" name="Slide Number Placeholder 3"/>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3841039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6" name="Footer Placeholder 5"/>
          <p:cNvSpPr>
            <a:spLocks noGrp="1"/>
          </p:cNvSpPr>
          <p:nvPr>
            <p:ph type="ftr" sz="quarter" idx="11"/>
          </p:nvPr>
        </p:nvSpPr>
        <p:spPr/>
        <p:txBody>
          <a:bodyPr/>
          <a:lstStyle/>
          <a:p>
            <a:endParaRPr lang="bg-BG" dirty="0"/>
          </a:p>
        </p:txBody>
      </p:sp>
      <p:sp>
        <p:nvSpPr>
          <p:cNvPr id="7" name="Slide Number Placeholder 6"/>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2862837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dirty="0"/>
              <a:t>Щракнете върху иконата, за да добавите картина</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6" name="Footer Placeholder 5"/>
          <p:cNvSpPr>
            <a:spLocks noGrp="1"/>
          </p:cNvSpPr>
          <p:nvPr>
            <p:ph type="ftr" sz="quarter" idx="11"/>
          </p:nvPr>
        </p:nvSpPr>
        <p:spPr/>
        <p:txBody>
          <a:bodyPr/>
          <a:lstStyle/>
          <a:p>
            <a:endParaRPr lang="bg-BG" dirty="0"/>
          </a:p>
        </p:txBody>
      </p:sp>
      <p:sp>
        <p:nvSpPr>
          <p:cNvPr id="7" name="Slide Number Placeholder 6"/>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3281894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651413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BFAF9DE5-FC23-4AC2-89FA-66A3B367E42F}" type="datetimeFigureOut">
              <a:rPr lang="bg-BG" smtClean="0"/>
              <a:t>6.8.2020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FF4F8900-D065-469C-80AC-68E5764E8F74}" type="slidenum">
              <a:rPr lang="bg-BG" smtClean="0"/>
              <a:t>‹#›</a:t>
            </a:fld>
            <a:endParaRPr lang="bg-BG" dirty="0"/>
          </a:p>
        </p:txBody>
      </p:sp>
    </p:spTree>
    <p:extLst>
      <p:ext uri="{BB962C8B-B14F-4D97-AF65-F5344CB8AC3E}">
        <p14:creationId xmlns:p14="http://schemas.microsoft.com/office/powerpoint/2010/main" val="418408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F9DE5-FC23-4AC2-89FA-66A3B367E42F}" type="datetimeFigureOut">
              <a:rPr lang="bg-BG" smtClean="0"/>
              <a:t>6.8.2020 г.</a:t>
            </a:fld>
            <a:endParaRPr lang="bg-BG"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bg-BG"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4F8900-D065-469C-80AC-68E5764E8F74}" type="slidenum">
              <a:rPr lang="bg-BG" smtClean="0"/>
              <a:t>‹#›</a:t>
            </a:fld>
            <a:endParaRPr lang="bg-BG" dirty="0"/>
          </a:p>
        </p:txBody>
      </p:sp>
    </p:spTree>
    <p:extLst>
      <p:ext uri="{BB962C8B-B14F-4D97-AF65-F5344CB8AC3E}">
        <p14:creationId xmlns:p14="http://schemas.microsoft.com/office/powerpoint/2010/main" val="42868534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2">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9" name="Freeform: Shape 34">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Картина 8">
            <a:extLst>
              <a:ext uri="{FF2B5EF4-FFF2-40B4-BE49-F238E27FC236}">
                <a16:creationId xmlns:a16="http://schemas.microsoft.com/office/drawing/2014/main" id="{27EA3300-D2D5-4B5E-9E61-3DC1E340A7BB}"/>
              </a:ext>
            </a:extLst>
          </p:cNvPr>
          <p:cNvPicPr>
            <a:picLocks noChangeAspect="1"/>
          </p:cNvPicPr>
          <p:nvPr/>
        </p:nvPicPr>
        <p:blipFill rotWithShape="1">
          <a:blip r:embed="rId2">
            <a:extLst>
              <a:ext uri="{28A0092B-C50C-407E-A947-70E740481C1C}">
                <a14:useLocalDpi xmlns:a14="http://schemas.microsoft.com/office/drawing/2010/main" val="0"/>
              </a:ext>
            </a:extLst>
          </a:blip>
          <a:srcRect t="12430" r="1" b="18736"/>
          <a:stretch/>
        </p:blipFill>
        <p:spPr>
          <a:xfrm>
            <a:off x="2455984" y="117987"/>
            <a:ext cx="7280031" cy="4958862"/>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10" name="Текстово поле 9">
            <a:extLst>
              <a:ext uri="{FF2B5EF4-FFF2-40B4-BE49-F238E27FC236}">
                <a16:creationId xmlns:a16="http://schemas.microsoft.com/office/drawing/2014/main" id="{7C078BAF-F9C7-4AD8-BE94-1DA0C26F7194}"/>
              </a:ext>
            </a:extLst>
          </p:cNvPr>
          <p:cNvSpPr txBox="1"/>
          <p:nvPr/>
        </p:nvSpPr>
        <p:spPr>
          <a:xfrm>
            <a:off x="2842846" y="4635696"/>
            <a:ext cx="6506308" cy="1200329"/>
          </a:xfrm>
          <a:prstGeom prst="rect">
            <a:avLst/>
          </a:prstGeom>
          <a:noFill/>
        </p:spPr>
        <p:txBody>
          <a:bodyPr wrap="square" rtlCol="0">
            <a:spAutoFit/>
          </a:bodyPr>
          <a:lstStyle/>
          <a:p>
            <a:pPr algn="ctr"/>
            <a:r>
              <a:rPr lang="en-GB" sz="3600" dirty="0">
                <a:latin typeface="Bell MT" panose="02020503060305020303" pitchFamily="18" charset="0"/>
              </a:rPr>
              <a:t>Consultancy Pitch</a:t>
            </a:r>
          </a:p>
          <a:p>
            <a:pPr algn="ctr"/>
            <a:r>
              <a:rPr lang="en-GB" sz="3600" dirty="0">
                <a:latin typeface="Bell MT" panose="02020503060305020303" pitchFamily="18" charset="0"/>
              </a:rPr>
              <a:t>Windsor Marriott</a:t>
            </a:r>
            <a:endParaRPr lang="bg-BG" sz="3600" dirty="0"/>
          </a:p>
        </p:txBody>
      </p:sp>
    </p:spTree>
    <p:extLst>
      <p:ext uri="{BB962C8B-B14F-4D97-AF65-F5344CB8AC3E}">
        <p14:creationId xmlns:p14="http://schemas.microsoft.com/office/powerpoint/2010/main" val="1730610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2516CFA-65A7-4E78-BAF2-F437E0567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583843-30E4-4091-87E1-A4A496510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AE0D2D7F-1DF5-4798-9E63-A71E2D1588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28953" y="0"/>
            <a:ext cx="5163047" cy="3153018"/>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197D003-D6F2-4203-A495-66907856A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5D0A62B1-BB9A-43BD-81CD-1400F6A22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FDD9AD5-71EC-4840-9DB9-0EB0E1755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E37CA3E-8144-4168-9129-6446C79AE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Заглавие 1">
            <a:extLst>
              <a:ext uri="{FF2B5EF4-FFF2-40B4-BE49-F238E27FC236}">
                <a16:creationId xmlns:a16="http://schemas.microsoft.com/office/drawing/2014/main" id="{F633B2F4-E7C3-4F6F-9546-412FB6231520}"/>
              </a:ext>
            </a:extLst>
          </p:cNvPr>
          <p:cNvSpPr>
            <a:spLocks noGrp="1"/>
          </p:cNvSpPr>
          <p:nvPr>
            <p:ph type="title"/>
          </p:nvPr>
        </p:nvSpPr>
        <p:spPr>
          <a:xfrm>
            <a:off x="-305" y="427705"/>
            <a:ext cx="12191695" cy="4586748"/>
          </a:xfrm>
        </p:spPr>
        <p:txBody>
          <a:bodyPr vert="horz" lIns="91440" tIns="45720" rIns="91440" bIns="45720" rtlCol="0" anchor="b">
            <a:normAutofit/>
          </a:bodyPr>
          <a:lstStyle/>
          <a:p>
            <a:pPr algn="ctr"/>
            <a:r>
              <a:rPr lang="en-US" sz="6000" dirty="0">
                <a:solidFill>
                  <a:srgbClr val="0070C0"/>
                </a:solidFill>
              </a:rPr>
              <a:t>For us</a:t>
            </a:r>
            <a:br>
              <a:rPr lang="en-US" sz="4800" dirty="0">
                <a:solidFill>
                  <a:srgbClr val="0070C0"/>
                </a:solidFill>
              </a:rPr>
            </a:br>
            <a:br>
              <a:rPr lang="en-US" sz="4800" dirty="0">
                <a:solidFill>
                  <a:srgbClr val="0070C0"/>
                </a:solidFill>
              </a:rPr>
            </a:br>
            <a:br>
              <a:rPr lang="bg-BG" sz="2400" dirty="0">
                <a:solidFill>
                  <a:schemeClr val="tx2"/>
                </a:solidFill>
              </a:rPr>
            </a:br>
            <a:r>
              <a:rPr lang="en-US" sz="2400" dirty="0">
                <a:solidFill>
                  <a:schemeClr val="tx2"/>
                </a:solidFill>
              </a:rPr>
              <a:t>For 5 years we have been consulting colleagues for projects in tourism. We have implemented over 10 projects in tourism and the hotel industry. Our main task is to increase the quality of hotel service and to achieve sustainable employment growth.</a:t>
            </a:r>
            <a:br>
              <a:rPr lang="bg-BG" sz="2400" dirty="0">
                <a:solidFill>
                  <a:schemeClr val="tx2"/>
                </a:solidFill>
              </a:rPr>
            </a:br>
            <a:br>
              <a:rPr lang="bg-BG" sz="2400" dirty="0">
                <a:solidFill>
                  <a:schemeClr val="tx2"/>
                </a:solidFill>
              </a:rPr>
            </a:br>
            <a:r>
              <a:rPr lang="en-US" sz="2400" dirty="0">
                <a:solidFill>
                  <a:schemeClr val="tx2"/>
                </a:solidFill>
              </a:rPr>
              <a:t>We build a brand book of all standards required for each hotel, considering your requirements and the capabilities of your site. We stabilize the financial condition of the hotel and structure and optimize all activities in the hotel.</a:t>
            </a:r>
            <a:endParaRPr lang="en-US" sz="2400" kern="1200" dirty="0">
              <a:solidFill>
                <a:schemeClr val="tx2"/>
              </a:solidFill>
              <a:latin typeface="+mj-lt"/>
              <a:ea typeface="+mj-ea"/>
              <a:cs typeface="+mj-cs"/>
            </a:endParaRPr>
          </a:p>
        </p:txBody>
      </p:sp>
      <p:grpSp>
        <p:nvGrpSpPr>
          <p:cNvPr id="18" name="Group 17">
            <a:extLst>
              <a:ext uri="{FF2B5EF4-FFF2-40B4-BE49-F238E27FC236}">
                <a16:creationId xmlns:a16="http://schemas.microsoft.com/office/drawing/2014/main" id="{E7D4F600-F737-4482-BC99-1E1FFC8263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146310"/>
            <a:ext cx="3142400" cy="2716805"/>
            <a:chOff x="-305" y="-4155"/>
            <a:chExt cx="2514948" cy="2174333"/>
          </a:xfrm>
        </p:grpSpPr>
        <p:sp>
          <p:nvSpPr>
            <p:cNvPr id="19" name="Freeform: Shape 18">
              <a:extLst>
                <a:ext uri="{FF2B5EF4-FFF2-40B4-BE49-F238E27FC236}">
                  <a16:creationId xmlns:a16="http://schemas.microsoft.com/office/drawing/2014/main" id="{487C2CB5-E3D4-4345-A7B4-6F0039A6A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ACB1D1D5-E255-4B0E-A7F5-DB2BE5A8D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195D61F8-0B49-44AD-956A-8EE58ECE6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2" name="Freeform: Shape 21">
              <a:extLst>
                <a:ext uri="{FF2B5EF4-FFF2-40B4-BE49-F238E27FC236}">
                  <a16:creationId xmlns:a16="http://schemas.microsoft.com/office/drawing/2014/main" id="{EC645CD3-4985-451E-8683-6C671E178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4760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3">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25">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8" name="Group 27">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29" name="Freeform: Shape 28">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4" name="Текстово поле 3">
            <a:extLst>
              <a:ext uri="{FF2B5EF4-FFF2-40B4-BE49-F238E27FC236}">
                <a16:creationId xmlns:a16="http://schemas.microsoft.com/office/drawing/2014/main" id="{F1F7D7EB-7517-42F0-A163-20A8510C5C16}"/>
              </a:ext>
            </a:extLst>
          </p:cNvPr>
          <p:cNvSpPr txBox="1"/>
          <p:nvPr/>
        </p:nvSpPr>
        <p:spPr>
          <a:xfrm>
            <a:off x="2934928" y="1253613"/>
            <a:ext cx="7597603" cy="4801314"/>
          </a:xfrm>
          <a:prstGeom prst="rect">
            <a:avLst/>
          </a:prstGeom>
          <a:noFill/>
        </p:spPr>
        <p:txBody>
          <a:bodyPr wrap="square" rtlCol="0">
            <a:spAutoFit/>
          </a:bodyPr>
          <a:lstStyle/>
          <a:p>
            <a:pPr marL="342900" indent="-342900">
              <a:lnSpc>
                <a:spcPct val="150000"/>
              </a:lnSpc>
              <a:buFont typeface="Wingdings" panose="05000000000000000000" pitchFamily="2" charset="2"/>
              <a:buChar char="ü"/>
            </a:pPr>
            <a:r>
              <a:rPr lang="en-US" sz="2000" dirty="0"/>
              <a:t>London based </a:t>
            </a:r>
            <a:endParaRPr lang="bg-BG" sz="2000" dirty="0"/>
          </a:p>
          <a:p>
            <a:pPr marL="342900" indent="-342900">
              <a:lnSpc>
                <a:spcPct val="150000"/>
              </a:lnSpc>
              <a:buFont typeface="Wingdings" panose="05000000000000000000" pitchFamily="2" charset="2"/>
              <a:buChar char="ü"/>
            </a:pPr>
            <a:r>
              <a:rPr lang="en-US" sz="2000" dirty="0"/>
              <a:t>5 years of successful business</a:t>
            </a:r>
          </a:p>
          <a:p>
            <a:pPr marL="342900" indent="-342900">
              <a:lnSpc>
                <a:spcPct val="150000"/>
              </a:lnSpc>
              <a:buFont typeface="Wingdings" panose="05000000000000000000" pitchFamily="2" charset="2"/>
              <a:buChar char="ü"/>
            </a:pPr>
            <a:r>
              <a:rPr lang="en-US" sz="2000" dirty="0"/>
              <a:t>Examining and evaluating a brand from different perspectives to ensure that hotel maintains its position in the industry.</a:t>
            </a:r>
          </a:p>
          <a:p>
            <a:pPr marL="342900" indent="-342900">
              <a:lnSpc>
                <a:spcPct val="150000"/>
              </a:lnSpc>
              <a:buFont typeface="Wingdings" panose="05000000000000000000" pitchFamily="2" charset="2"/>
              <a:buChar char="ü"/>
            </a:pPr>
            <a:r>
              <a:rPr lang="en-US" sz="2000" dirty="0"/>
              <a:t>We seeks to ascertain if the Swansea Marriott Hotel corresponds with the emerging technological advancements.</a:t>
            </a:r>
          </a:p>
          <a:p>
            <a:pPr marL="342900" indent="-342900">
              <a:lnSpc>
                <a:spcPct val="150000"/>
              </a:lnSpc>
              <a:buFont typeface="Wingdings" panose="05000000000000000000" pitchFamily="2" charset="2"/>
              <a:buChar char="ü"/>
            </a:pPr>
            <a:r>
              <a:rPr lang="en-US" sz="2000" dirty="0"/>
              <a:t>We evaluate the existing operations in the hotel and make recommendations on areas that it can make changes to be relevant in the hotel industry.</a:t>
            </a:r>
          </a:p>
          <a:p>
            <a:endParaRPr lang="en-US" dirty="0"/>
          </a:p>
          <a:p>
            <a:pPr marL="285750" indent="-285750">
              <a:buFont typeface="Arial" panose="020B0604020202020204" pitchFamily="34" charset="0"/>
              <a:buChar char="•"/>
            </a:pPr>
            <a:endParaRPr lang="bg-BG" dirty="0"/>
          </a:p>
        </p:txBody>
      </p:sp>
    </p:spTree>
    <p:extLst>
      <p:ext uri="{BB962C8B-B14F-4D97-AF65-F5344CB8AC3E}">
        <p14:creationId xmlns:p14="http://schemas.microsoft.com/office/powerpoint/2010/main" val="2467367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descr="Картина, която съдържа обект, ски, сняг, часовник&#10;&#10;Описанието е генерирано автоматично">
            <a:extLst>
              <a:ext uri="{FF2B5EF4-FFF2-40B4-BE49-F238E27FC236}">
                <a16:creationId xmlns:a16="http://schemas.microsoft.com/office/drawing/2014/main" id="{DF42871D-3E60-4C76-AD99-9ACAA49429EB}"/>
              </a:ext>
            </a:extLst>
          </p:cNvPr>
          <p:cNvPicPr>
            <a:picLocks noChangeAspect="1"/>
          </p:cNvPicPr>
          <p:nvPr/>
        </p:nvPicPr>
        <p:blipFill rotWithShape="1">
          <a:blip r:embed="rId2"/>
          <a:srcRect l="37065" r="23342" b="-1"/>
          <a:stretch/>
        </p:blipFill>
        <p:spPr>
          <a:xfrm>
            <a:off x="-2" y="10"/>
            <a:ext cx="4067749" cy="6857990"/>
          </a:xfrm>
          <a:prstGeom prst="rect">
            <a:avLst/>
          </a:prstGeom>
        </p:spPr>
      </p:pic>
      <p:grpSp>
        <p:nvGrpSpPr>
          <p:cNvPr id="27" name="Group 2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28" name="Rectangle 2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Текстово поле 5">
            <a:extLst>
              <a:ext uri="{FF2B5EF4-FFF2-40B4-BE49-F238E27FC236}">
                <a16:creationId xmlns:a16="http://schemas.microsoft.com/office/drawing/2014/main" id="{7F9F35B3-484C-4607-A9F9-629427115CE9}"/>
              </a:ext>
            </a:extLst>
          </p:cNvPr>
          <p:cNvSpPr txBox="1"/>
          <p:nvPr/>
        </p:nvSpPr>
        <p:spPr>
          <a:xfrm>
            <a:off x="4067747" y="-1"/>
            <a:ext cx="8124252" cy="6857989"/>
          </a:xfrm>
          <a:prstGeom prst="rect">
            <a:avLst/>
          </a:prstGeom>
        </p:spPr>
        <p:txBody>
          <a:bodyPr vert="horz" lIns="91440" tIns="45720" rIns="91440" bIns="45720" rtlCol="0">
            <a:normAutofit/>
          </a:bodyPr>
          <a:lstStyle/>
          <a:p>
            <a:pPr algn="r" defTabSz="914400">
              <a:lnSpc>
                <a:spcPct val="90000"/>
              </a:lnSpc>
              <a:spcAft>
                <a:spcPts val="600"/>
              </a:spcAft>
            </a:pPr>
            <a:r>
              <a:rPr lang="en-US" dirty="0"/>
              <a:t>Problems at the hotel? Contact us and we will help you resolve it.</a:t>
            </a:r>
          </a:p>
          <a:p>
            <a:pPr marL="285750" indent="-228600" algn="r" defTabSz="914400">
              <a:lnSpc>
                <a:spcPct val="90000"/>
              </a:lnSpc>
              <a:spcAft>
                <a:spcPts val="600"/>
              </a:spcAft>
              <a:buFont typeface="Arial" panose="020B0604020202020204" pitchFamily="34" charset="0"/>
              <a:buChar char="•"/>
            </a:pPr>
            <a:endParaRPr lang="en-US" dirty="0"/>
          </a:p>
          <a:p>
            <a:pPr indent="-228600" algn="r" defTabSz="914400">
              <a:lnSpc>
                <a:spcPct val="90000"/>
              </a:lnSpc>
              <a:spcAft>
                <a:spcPts val="600"/>
              </a:spcAft>
              <a:buFont typeface="Arial" panose="020B0604020202020204" pitchFamily="34" charset="0"/>
              <a:buChar char="•"/>
            </a:pPr>
            <a:endParaRPr lang="en-US" dirty="0"/>
          </a:p>
          <a:p>
            <a:pPr marL="285750" indent="-228600" algn="r" defTabSz="914400">
              <a:lnSpc>
                <a:spcPct val="90000"/>
              </a:lnSpc>
              <a:spcAft>
                <a:spcPts val="600"/>
              </a:spcAft>
              <a:buFont typeface="Arial" panose="020B0604020202020204" pitchFamily="34" charset="0"/>
              <a:buChar char="•"/>
            </a:pPr>
            <a:r>
              <a:rPr lang="en-US" dirty="0"/>
              <a:t>Financial advice</a:t>
            </a:r>
          </a:p>
          <a:p>
            <a:pPr indent="-228600" algn="r" defTabSz="914400">
              <a:lnSpc>
                <a:spcPct val="90000"/>
              </a:lnSpc>
              <a:spcAft>
                <a:spcPts val="600"/>
              </a:spcAft>
              <a:buFont typeface="Arial" panose="020B0604020202020204" pitchFamily="34" charset="0"/>
              <a:buChar char="•"/>
            </a:pPr>
            <a:r>
              <a:rPr lang="en-US" dirty="0"/>
              <a:t>The financial consultations are aimed at optimizing the costs in the hotel and achieving a positive result at the end of the financial year.</a:t>
            </a:r>
          </a:p>
          <a:p>
            <a:pPr marL="285750" indent="-228600" algn="r" defTabSz="914400">
              <a:lnSpc>
                <a:spcPct val="90000"/>
              </a:lnSpc>
              <a:spcAft>
                <a:spcPts val="600"/>
              </a:spcAft>
              <a:buFont typeface="Arial" panose="020B0604020202020204" pitchFamily="34" charset="0"/>
              <a:buChar char="•"/>
            </a:pPr>
            <a:r>
              <a:rPr lang="en-US" dirty="0"/>
              <a:t>Marketing consulting</a:t>
            </a:r>
          </a:p>
          <a:p>
            <a:pPr indent="-228600" algn="r" defTabSz="914400">
              <a:lnSpc>
                <a:spcPct val="90000"/>
              </a:lnSpc>
              <a:spcAft>
                <a:spcPts val="600"/>
              </a:spcAft>
              <a:buFont typeface="Arial" panose="020B0604020202020204" pitchFamily="34" charset="0"/>
              <a:buChar char="•"/>
            </a:pPr>
            <a:r>
              <a:rPr lang="en-US" dirty="0"/>
              <a:t>Sales are our element. Trust us and become part of the club of our clients with constant annual employment growth of over 15%</a:t>
            </a:r>
          </a:p>
          <a:p>
            <a:pPr marL="285750" indent="-228600" algn="r" defTabSz="914400">
              <a:lnSpc>
                <a:spcPct val="90000"/>
              </a:lnSpc>
              <a:spcAft>
                <a:spcPts val="600"/>
              </a:spcAft>
              <a:buFont typeface="Arial" panose="020B0604020202020204" pitchFamily="34" charset="0"/>
              <a:buChar char="•"/>
            </a:pPr>
            <a:r>
              <a:rPr lang="en-US" dirty="0"/>
              <a:t>Management</a:t>
            </a:r>
          </a:p>
          <a:p>
            <a:pPr indent="-228600" algn="r" defTabSz="914400">
              <a:lnSpc>
                <a:spcPct val="90000"/>
              </a:lnSpc>
              <a:spcAft>
                <a:spcPts val="600"/>
              </a:spcAft>
              <a:buFont typeface="Arial" panose="020B0604020202020204" pitchFamily="34" charset="0"/>
              <a:buChar char="•"/>
            </a:pPr>
            <a:r>
              <a:rPr lang="en-US" dirty="0"/>
              <a:t>Hotel management is a dynamic process that requires a wide range of qualities. Our specialists own each of them and are ready to share it.</a:t>
            </a:r>
          </a:p>
          <a:p>
            <a:pPr marL="285750" indent="-228600" algn="r" defTabSz="914400">
              <a:lnSpc>
                <a:spcPct val="90000"/>
              </a:lnSpc>
              <a:spcAft>
                <a:spcPts val="600"/>
              </a:spcAft>
              <a:buFont typeface="Arial" panose="020B0604020202020204" pitchFamily="34" charset="0"/>
              <a:buChar char="•"/>
            </a:pPr>
            <a:r>
              <a:rPr lang="en-US" dirty="0"/>
              <a:t>Restructuring</a:t>
            </a:r>
          </a:p>
          <a:p>
            <a:pPr indent="-228600" algn="r" defTabSz="914400">
              <a:lnSpc>
                <a:spcPct val="90000"/>
              </a:lnSpc>
              <a:spcAft>
                <a:spcPts val="600"/>
              </a:spcAft>
              <a:buFont typeface="Arial" panose="020B0604020202020204" pitchFamily="34" charset="0"/>
              <a:buChar char="•"/>
            </a:pPr>
            <a:r>
              <a:rPr lang="en-US" dirty="0"/>
              <a:t>Business restructuring is of paramount importance to maintain the stability of your business. Each restructuring plan is prepared personally for each site.</a:t>
            </a:r>
          </a:p>
          <a:p>
            <a:pPr marL="285750" indent="-228600" algn="r" defTabSz="914400">
              <a:lnSpc>
                <a:spcPct val="90000"/>
              </a:lnSpc>
              <a:spcAft>
                <a:spcPts val="600"/>
              </a:spcAft>
              <a:buFont typeface="Arial" panose="020B0604020202020204" pitchFamily="34" charset="0"/>
              <a:buChar char="•"/>
            </a:pPr>
            <a:r>
              <a:rPr lang="en-US" dirty="0"/>
              <a:t>Full audit of the activity</a:t>
            </a:r>
          </a:p>
          <a:p>
            <a:pPr indent="-228600" algn="r" defTabSz="914400">
              <a:lnSpc>
                <a:spcPct val="90000"/>
              </a:lnSpc>
              <a:spcAft>
                <a:spcPts val="600"/>
              </a:spcAft>
              <a:buFont typeface="Arial" panose="020B0604020202020204" pitchFamily="34" charset="0"/>
              <a:buChar char="•"/>
            </a:pPr>
            <a:r>
              <a:rPr lang="en-US" dirty="0"/>
              <a:t>The first step that is taken after our contract. We analyze every aspect of your work and draw conclusions, based on which we prepare an action plan.</a:t>
            </a:r>
          </a:p>
          <a:p>
            <a:pPr marL="285750" indent="-228600" algn="r" defTabSz="914400">
              <a:lnSpc>
                <a:spcPct val="90000"/>
              </a:lnSpc>
              <a:spcAft>
                <a:spcPts val="600"/>
              </a:spcAft>
              <a:buFont typeface="Arial" panose="020B0604020202020204" pitchFamily="34" charset="0"/>
              <a:buChar char="•"/>
            </a:pPr>
            <a:r>
              <a:rPr lang="en-US" dirty="0"/>
              <a:t>Monitoring</a:t>
            </a:r>
          </a:p>
          <a:p>
            <a:pPr indent="-228600" algn="r" defTabSz="914400">
              <a:lnSpc>
                <a:spcPct val="90000"/>
              </a:lnSpc>
              <a:spcAft>
                <a:spcPts val="600"/>
              </a:spcAft>
              <a:buFont typeface="Arial" panose="020B0604020202020204" pitchFamily="34" charset="0"/>
              <a:buChar char="•"/>
            </a:pPr>
            <a:r>
              <a:rPr lang="en-US" dirty="0"/>
              <a:t>After a one-time consultation or selection of only part of our services, we monitor in the coming months in order to report the results achieved</a:t>
            </a:r>
            <a:r>
              <a:rPr lang="en-US" sz="1100" dirty="0"/>
              <a:t>.</a:t>
            </a:r>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728233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4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Isosceles Triangle 5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Картина 6" descr="Картина, която съдържа часовник&#10;&#10;Описанието е генерирано автоматично">
            <a:extLst>
              <a:ext uri="{FF2B5EF4-FFF2-40B4-BE49-F238E27FC236}">
                <a16:creationId xmlns:a16="http://schemas.microsoft.com/office/drawing/2014/main" id="{56AF1A8A-3475-4C69-80D1-03F1D59ED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352" y="408027"/>
            <a:ext cx="11494853" cy="5937213"/>
          </a:xfrm>
          <a:prstGeom prst="rect">
            <a:avLst/>
          </a:prstGeom>
          <a:ln>
            <a:noFill/>
          </a:ln>
        </p:spPr>
      </p:pic>
      <p:sp>
        <p:nvSpPr>
          <p:cNvPr id="60" name="Isosceles Triangle 5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973144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Контейнер за съдържание 4">
            <a:extLst>
              <a:ext uri="{FF2B5EF4-FFF2-40B4-BE49-F238E27FC236}">
                <a16:creationId xmlns:a16="http://schemas.microsoft.com/office/drawing/2014/main" id="{CBEE6164-522A-4242-A859-6595067D683B}"/>
              </a:ext>
            </a:extLst>
          </p:cNvPr>
          <p:cNvPicPr>
            <a:picLocks noGrp="1" noChangeAspect="1"/>
          </p:cNvPicPr>
          <p:nvPr>
            <p:ph idx="1"/>
          </p:nvPr>
        </p:nvPicPr>
        <p:blipFill>
          <a:blip r:embed="rId2"/>
          <a:stretch>
            <a:fillRect/>
          </a:stretch>
        </p:blipFill>
        <p:spPr>
          <a:xfrm>
            <a:off x="435905" y="627305"/>
            <a:ext cx="11320189" cy="5603389"/>
          </a:xfrm>
        </p:spPr>
      </p:pic>
    </p:spTree>
    <p:extLst>
      <p:ext uri="{BB962C8B-B14F-4D97-AF65-F5344CB8AC3E}">
        <p14:creationId xmlns:p14="http://schemas.microsoft.com/office/powerpoint/2010/main" val="22702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07EC0B-6F18-4CC6-A161-42CC6FAB2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Картина, която съдържа обект, маса, часовник, седящ&#10;&#10;Описанието е генерирано автоматично">
            <a:extLst>
              <a:ext uri="{FF2B5EF4-FFF2-40B4-BE49-F238E27FC236}">
                <a16:creationId xmlns:a16="http://schemas.microsoft.com/office/drawing/2014/main" id="{21E34BB9-1B48-4C62-ACBB-CA1BB99E8172}"/>
              </a:ext>
            </a:extLst>
          </p:cNvPr>
          <p:cNvPicPr>
            <a:picLocks noChangeAspect="1"/>
          </p:cNvPicPr>
          <p:nvPr/>
        </p:nvPicPr>
        <p:blipFill rotWithShape="1">
          <a:blip r:embed="rId2"/>
          <a:srcRect l="3935" r="34501" b="1"/>
          <a:stretch/>
        </p:blipFill>
        <p:spPr>
          <a:xfrm>
            <a:off x="-1" y="10"/>
            <a:ext cx="6324601" cy="6857264"/>
          </a:xfrm>
          <a:prstGeom prst="rect">
            <a:avLst/>
          </a:prstGeom>
        </p:spPr>
      </p:pic>
      <p:grpSp>
        <p:nvGrpSpPr>
          <p:cNvPr id="11" name="Group 10">
            <a:extLst>
              <a:ext uri="{FF2B5EF4-FFF2-40B4-BE49-F238E27FC236}">
                <a16:creationId xmlns:a16="http://schemas.microsoft.com/office/drawing/2014/main" id="{2F263D67-9B31-4F2B-B228-27FD3112D7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423049" cy="6858001"/>
            <a:chOff x="0" y="0"/>
            <a:chExt cx="6423049" cy="6858001"/>
          </a:xfrm>
        </p:grpSpPr>
        <p:sp>
          <p:nvSpPr>
            <p:cNvPr id="12" name="Freeform: Shape 11">
              <a:extLst>
                <a:ext uri="{FF2B5EF4-FFF2-40B4-BE49-F238E27FC236}">
                  <a16:creationId xmlns:a16="http://schemas.microsoft.com/office/drawing/2014/main" id="{00DF1CD8-441E-4077-9B3C-7E96D92E0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18714" cy="6858000"/>
            </a:xfrm>
            <a:custGeom>
              <a:avLst/>
              <a:gdLst>
                <a:gd name="connsiteX0" fmla="*/ 0 w 6018714"/>
                <a:gd name="connsiteY0" fmla="*/ 6499477 h 6858000"/>
                <a:gd name="connsiteX1" fmla="*/ 248639 w 6018714"/>
                <a:gd name="connsiteY1" fmla="*/ 6701197 h 6858000"/>
                <a:gd name="connsiteX2" fmla="*/ 392359 w 6018714"/>
                <a:gd name="connsiteY2" fmla="*/ 6814935 h 6858000"/>
                <a:gd name="connsiteX3" fmla="*/ 448656 w 6018714"/>
                <a:gd name="connsiteY3" fmla="*/ 6858000 h 6858000"/>
                <a:gd name="connsiteX4" fmla="*/ 0 w 6018714"/>
                <a:gd name="connsiteY4" fmla="*/ 6858000 h 6858000"/>
                <a:gd name="connsiteX5" fmla="*/ 998246 w 6018714"/>
                <a:gd name="connsiteY5" fmla="*/ 0 h 6858000"/>
                <a:gd name="connsiteX6" fmla="*/ 1984114 w 6018714"/>
                <a:gd name="connsiteY6" fmla="*/ 0 h 6858000"/>
                <a:gd name="connsiteX7" fmla="*/ 2011390 w 6018714"/>
                <a:gd name="connsiteY7" fmla="*/ 2333 h 6858000"/>
                <a:gd name="connsiteX8" fmla="*/ 4182319 w 6018714"/>
                <a:gd name="connsiteY8" fmla="*/ 838030 h 6858000"/>
                <a:gd name="connsiteX9" fmla="*/ 4785565 w 6018714"/>
                <a:gd name="connsiteY9" fmla="*/ 1338564 h 6858000"/>
                <a:gd name="connsiteX10" fmla="*/ 5695308 w 6018714"/>
                <a:gd name="connsiteY10" fmla="*/ 2616232 h 6858000"/>
                <a:gd name="connsiteX11" fmla="*/ 5937944 w 6018714"/>
                <a:gd name="connsiteY11" fmla="*/ 3368583 h 6858000"/>
                <a:gd name="connsiteX12" fmla="*/ 6018677 w 6018714"/>
                <a:gd name="connsiteY12" fmla="*/ 4153681 h 6858000"/>
                <a:gd name="connsiteX13" fmla="*/ 5990165 w 6018714"/>
                <a:gd name="connsiteY13" fmla="*/ 4557147 h 6858000"/>
                <a:gd name="connsiteX14" fmla="*/ 5982312 w 6018714"/>
                <a:gd name="connsiteY14" fmla="*/ 4607451 h 6858000"/>
                <a:gd name="connsiteX15" fmla="*/ 5972856 w 6018714"/>
                <a:gd name="connsiteY15" fmla="*/ 4657609 h 6858000"/>
                <a:gd name="connsiteX16" fmla="*/ 5951328 w 6018714"/>
                <a:gd name="connsiteY16" fmla="*/ 4757628 h 6858000"/>
                <a:gd name="connsiteX17" fmla="*/ 5893141 w 6018714"/>
                <a:gd name="connsiteY17" fmla="*/ 4953827 h 6858000"/>
                <a:gd name="connsiteX18" fmla="*/ 5817644 w 6018714"/>
                <a:gd name="connsiteY18" fmla="*/ 5141915 h 6858000"/>
                <a:gd name="connsiteX19" fmla="*/ 5728909 w 6018714"/>
                <a:gd name="connsiteY19" fmla="*/ 5322626 h 6858000"/>
                <a:gd name="connsiteX20" fmla="*/ 5532095 w 6018714"/>
                <a:gd name="connsiteY20" fmla="*/ 5663839 h 6858000"/>
                <a:gd name="connsiteX21" fmla="*/ 5330043 w 6018714"/>
                <a:gd name="connsiteY21" fmla="*/ 5988236 h 6858000"/>
                <a:gd name="connsiteX22" fmla="*/ 5232580 w 6018714"/>
                <a:gd name="connsiteY22" fmla="*/ 6146081 h 6858000"/>
                <a:gd name="connsiteX23" fmla="*/ 5183269 w 6018714"/>
                <a:gd name="connsiteY23" fmla="*/ 6227660 h 6858000"/>
                <a:gd name="connsiteX24" fmla="*/ 5131628 w 6018714"/>
                <a:gd name="connsiteY24" fmla="*/ 6311451 h 6858000"/>
                <a:gd name="connsiteX25" fmla="*/ 4910811 w 6018714"/>
                <a:gd name="connsiteY25" fmla="*/ 6641009 h 6858000"/>
                <a:gd name="connsiteX26" fmla="*/ 4788885 w 6018714"/>
                <a:gd name="connsiteY26" fmla="*/ 6800448 h 6858000"/>
                <a:gd name="connsiteX27" fmla="*/ 4739213 w 6018714"/>
                <a:gd name="connsiteY27" fmla="*/ 6858000 h 6858000"/>
                <a:gd name="connsiteX28" fmla="*/ 3950454 w 6018714"/>
                <a:gd name="connsiteY28" fmla="*/ 6858000 h 6858000"/>
                <a:gd name="connsiteX29" fmla="*/ 4012997 w 6018714"/>
                <a:gd name="connsiteY29" fmla="*/ 6806378 h 6858000"/>
                <a:gd name="connsiteX30" fmla="*/ 4268871 w 6018714"/>
                <a:gd name="connsiteY30" fmla="*/ 6566512 h 6858000"/>
                <a:gd name="connsiteX31" fmla="*/ 4750072 w 6018714"/>
                <a:gd name="connsiteY31" fmla="*/ 6033375 h 6858000"/>
                <a:gd name="connsiteX32" fmla="*/ 4806075 w 6018714"/>
                <a:gd name="connsiteY32" fmla="*/ 5961092 h 6858000"/>
                <a:gd name="connsiteX33" fmla="*/ 4863244 w 6018714"/>
                <a:gd name="connsiteY33" fmla="*/ 5885856 h 6858000"/>
                <a:gd name="connsiteX34" fmla="*/ 4982235 w 6018714"/>
                <a:gd name="connsiteY34" fmla="*/ 5732288 h 6858000"/>
                <a:gd name="connsiteX35" fmla="*/ 5221526 w 6018714"/>
                <a:gd name="connsiteY35" fmla="*/ 5438135 h 6858000"/>
                <a:gd name="connsiteX36" fmla="*/ 5442633 w 6018714"/>
                <a:gd name="connsiteY36" fmla="*/ 5146193 h 6858000"/>
                <a:gd name="connsiteX37" fmla="*/ 5538350 w 6018714"/>
                <a:gd name="connsiteY37" fmla="*/ 4995133 h 6858000"/>
                <a:gd name="connsiteX38" fmla="*/ 5621702 w 6018714"/>
                <a:gd name="connsiteY38" fmla="*/ 4839205 h 6858000"/>
                <a:gd name="connsiteX39" fmla="*/ 5741275 w 6018714"/>
                <a:gd name="connsiteY39" fmla="*/ 4507728 h 6858000"/>
                <a:gd name="connsiteX40" fmla="*/ 5781714 w 6018714"/>
                <a:gd name="connsiteY40" fmla="*/ 4153681 h 6858000"/>
                <a:gd name="connsiteX41" fmla="*/ 5685706 w 6018714"/>
                <a:gd name="connsiteY41" fmla="*/ 3428918 h 6858000"/>
                <a:gd name="connsiteX42" fmla="*/ 5422122 w 6018714"/>
                <a:gd name="connsiteY42" fmla="*/ 2750328 h 6858000"/>
                <a:gd name="connsiteX43" fmla="*/ 5033730 w 6018714"/>
                <a:gd name="connsiteY43" fmla="*/ 2136204 h 6858000"/>
                <a:gd name="connsiteX44" fmla="*/ 4542784 w 6018714"/>
                <a:gd name="connsiteY44" fmla="*/ 1601886 h 6858000"/>
                <a:gd name="connsiteX45" fmla="*/ 2668605 w 6018714"/>
                <a:gd name="connsiteY45" fmla="*/ 539746 h 6858000"/>
                <a:gd name="connsiteX46" fmla="*/ 1965570 w 6018714"/>
                <a:gd name="connsiteY46" fmla="*/ 389865 h 6858000"/>
                <a:gd name="connsiteX47" fmla="*/ 1249006 w 6018714"/>
                <a:gd name="connsiteY47" fmla="*/ 363461 h 6858000"/>
                <a:gd name="connsiteX48" fmla="*/ 542188 w 6018714"/>
                <a:gd name="connsiteY48" fmla="*/ 465544 h 6858000"/>
                <a:gd name="connsiteX49" fmla="*/ 37349 w 6018714"/>
                <a:gd name="connsiteY49" fmla="*/ 636266 h 6858000"/>
                <a:gd name="connsiteX50" fmla="*/ 0 w 6018714"/>
                <a:gd name="connsiteY50" fmla="*/ 653785 h 6858000"/>
                <a:gd name="connsiteX51" fmla="*/ 0 w 6018714"/>
                <a:gd name="connsiteY51" fmla="*/ 255198 h 6858000"/>
                <a:gd name="connsiteX52" fmla="*/ 167136 w 6018714"/>
                <a:gd name="connsiteY52" fmla="*/ 188295 h 6858000"/>
                <a:gd name="connsiteX53" fmla="*/ 451417 w 6018714"/>
                <a:gd name="connsiteY53" fmla="*/ 101466 h 6858000"/>
                <a:gd name="connsiteX54" fmla="*/ 836914 w 6018714"/>
                <a:gd name="connsiteY54" fmla="*/ 21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018714" h="6858000">
                  <a:moveTo>
                    <a:pt x="0" y="6499477"/>
                  </a:moveTo>
                  <a:lnTo>
                    <a:pt x="248639" y="6701197"/>
                  </a:lnTo>
                  <a:cubicBezTo>
                    <a:pt x="296496" y="6739700"/>
                    <a:pt x="344500" y="6777613"/>
                    <a:pt x="392359" y="6814935"/>
                  </a:cubicBezTo>
                  <a:lnTo>
                    <a:pt x="448656" y="6858000"/>
                  </a:lnTo>
                  <a:lnTo>
                    <a:pt x="0" y="6858000"/>
                  </a:lnTo>
                  <a:close/>
                  <a:moveTo>
                    <a:pt x="998246" y="0"/>
                  </a:moveTo>
                  <a:lnTo>
                    <a:pt x="1984114" y="0"/>
                  </a:lnTo>
                  <a:lnTo>
                    <a:pt x="2011390" y="2333"/>
                  </a:lnTo>
                  <a:cubicBezTo>
                    <a:pt x="2791770" y="95667"/>
                    <a:pt x="3537428" y="382707"/>
                    <a:pt x="4182319" y="838030"/>
                  </a:cubicBezTo>
                  <a:cubicBezTo>
                    <a:pt x="4396386" y="988089"/>
                    <a:pt x="4598134" y="1155477"/>
                    <a:pt x="4785565" y="1338564"/>
                  </a:cubicBezTo>
                  <a:cubicBezTo>
                    <a:pt x="5159266" y="1705003"/>
                    <a:pt x="5477110" y="2135318"/>
                    <a:pt x="5695308" y="2616232"/>
                  </a:cubicBezTo>
                  <a:cubicBezTo>
                    <a:pt x="5803975" y="2856910"/>
                    <a:pt x="5885376" y="3109302"/>
                    <a:pt x="5937944" y="3368583"/>
                  </a:cubicBezTo>
                  <a:cubicBezTo>
                    <a:pt x="5990936" y="3626845"/>
                    <a:pt x="6017985" y="3889887"/>
                    <a:pt x="6018677" y="4153681"/>
                  </a:cubicBezTo>
                  <a:cubicBezTo>
                    <a:pt x="6019393" y="4288706"/>
                    <a:pt x="6009862" y="4423598"/>
                    <a:pt x="5990165" y="4557147"/>
                  </a:cubicBezTo>
                  <a:lnTo>
                    <a:pt x="5982312" y="4607451"/>
                  </a:lnTo>
                  <a:lnTo>
                    <a:pt x="5972856" y="4657609"/>
                  </a:lnTo>
                  <a:cubicBezTo>
                    <a:pt x="5966601" y="4691096"/>
                    <a:pt x="5959037" y="4724287"/>
                    <a:pt x="5951328" y="4757628"/>
                  </a:cubicBezTo>
                  <a:cubicBezTo>
                    <a:pt x="5934889" y="4823863"/>
                    <a:pt x="5915834" y="4890100"/>
                    <a:pt x="5893141" y="4953827"/>
                  </a:cubicBezTo>
                  <a:cubicBezTo>
                    <a:pt x="5870448" y="5017556"/>
                    <a:pt x="5845282" y="5080252"/>
                    <a:pt x="5817644" y="5141915"/>
                  </a:cubicBezTo>
                  <a:cubicBezTo>
                    <a:pt x="5790005" y="5203578"/>
                    <a:pt x="5760040" y="5263619"/>
                    <a:pt x="5728909" y="5322626"/>
                  </a:cubicBezTo>
                  <a:cubicBezTo>
                    <a:pt x="5666505" y="5440642"/>
                    <a:pt x="5599591" y="5553937"/>
                    <a:pt x="5532095" y="5663839"/>
                  </a:cubicBezTo>
                  <a:lnTo>
                    <a:pt x="5330043" y="5988236"/>
                  </a:lnTo>
                  <a:cubicBezTo>
                    <a:pt x="5297022" y="6041195"/>
                    <a:pt x="5264148" y="6093565"/>
                    <a:pt x="5232580" y="6146081"/>
                  </a:cubicBezTo>
                  <a:lnTo>
                    <a:pt x="5183269" y="6227660"/>
                  </a:lnTo>
                  <a:cubicBezTo>
                    <a:pt x="5166103" y="6255541"/>
                    <a:pt x="5149375" y="6283717"/>
                    <a:pt x="5131628" y="6311451"/>
                  </a:cubicBezTo>
                  <a:cubicBezTo>
                    <a:pt x="5062676" y="6423417"/>
                    <a:pt x="4988635" y="6533174"/>
                    <a:pt x="4910811" y="6641009"/>
                  </a:cubicBezTo>
                  <a:cubicBezTo>
                    <a:pt x="4871725" y="6695377"/>
                    <a:pt x="4831064" y="6748547"/>
                    <a:pt x="4788885" y="6800448"/>
                  </a:cubicBezTo>
                  <a:lnTo>
                    <a:pt x="4739213" y="6858000"/>
                  </a:lnTo>
                  <a:lnTo>
                    <a:pt x="3950454" y="6858000"/>
                  </a:lnTo>
                  <a:lnTo>
                    <a:pt x="4012997" y="6806378"/>
                  </a:lnTo>
                  <a:cubicBezTo>
                    <a:pt x="4100089" y="6729374"/>
                    <a:pt x="4185375" y="6649419"/>
                    <a:pt x="4268871" y="6566512"/>
                  </a:cubicBezTo>
                  <a:cubicBezTo>
                    <a:pt x="4439315" y="6398398"/>
                    <a:pt x="4599980" y="6220387"/>
                    <a:pt x="4750072" y="6033375"/>
                  </a:cubicBezTo>
                  <a:cubicBezTo>
                    <a:pt x="4769418" y="6009920"/>
                    <a:pt x="4787311" y="5985138"/>
                    <a:pt x="4806075" y="5961092"/>
                  </a:cubicBezTo>
                  <a:lnTo>
                    <a:pt x="4863244" y="5885856"/>
                  </a:lnTo>
                  <a:cubicBezTo>
                    <a:pt x="4902520" y="5833635"/>
                    <a:pt x="4942184" y="5782445"/>
                    <a:pt x="4982235" y="5732288"/>
                  </a:cubicBezTo>
                  <a:cubicBezTo>
                    <a:pt x="5061513" y="5631533"/>
                    <a:pt x="5143556" y="5534760"/>
                    <a:pt x="5221526" y="5438135"/>
                  </a:cubicBezTo>
                  <a:cubicBezTo>
                    <a:pt x="5299495" y="5341509"/>
                    <a:pt x="5374846" y="5245326"/>
                    <a:pt x="5442633" y="5146193"/>
                  </a:cubicBezTo>
                  <a:cubicBezTo>
                    <a:pt x="5476091" y="5096480"/>
                    <a:pt x="5508530" y="5046176"/>
                    <a:pt x="5538350" y="4995133"/>
                  </a:cubicBezTo>
                  <a:cubicBezTo>
                    <a:pt x="5568171" y="4944091"/>
                    <a:pt x="5596245" y="4892164"/>
                    <a:pt x="5621702" y="4839205"/>
                  </a:cubicBezTo>
                  <a:cubicBezTo>
                    <a:pt x="5673203" y="4733405"/>
                    <a:pt x="5713291" y="4622262"/>
                    <a:pt x="5741275" y="4507728"/>
                  </a:cubicBezTo>
                  <a:cubicBezTo>
                    <a:pt x="5767878" y="4391630"/>
                    <a:pt x="5781445" y="4272861"/>
                    <a:pt x="5781714" y="4153681"/>
                  </a:cubicBezTo>
                  <a:cubicBezTo>
                    <a:pt x="5781640" y="3908842"/>
                    <a:pt x="5749352" y="3665096"/>
                    <a:pt x="5685706" y="3428918"/>
                  </a:cubicBezTo>
                  <a:cubicBezTo>
                    <a:pt x="5621295" y="3194067"/>
                    <a:pt x="5532959" y="2966636"/>
                    <a:pt x="5422122" y="2750328"/>
                  </a:cubicBezTo>
                  <a:cubicBezTo>
                    <a:pt x="5312356" y="2533473"/>
                    <a:pt x="5182293" y="2327817"/>
                    <a:pt x="5033730" y="2136204"/>
                  </a:cubicBezTo>
                  <a:cubicBezTo>
                    <a:pt x="4885345" y="1944281"/>
                    <a:pt x="4721094" y="1765530"/>
                    <a:pt x="4542784" y="1601886"/>
                  </a:cubicBezTo>
                  <a:cubicBezTo>
                    <a:pt x="4001273" y="1114380"/>
                    <a:pt x="3361806" y="751985"/>
                    <a:pt x="2668605" y="539746"/>
                  </a:cubicBezTo>
                  <a:cubicBezTo>
                    <a:pt x="2438667" y="470493"/>
                    <a:pt x="2203536" y="420366"/>
                    <a:pt x="1965570" y="389865"/>
                  </a:cubicBezTo>
                  <a:cubicBezTo>
                    <a:pt x="1727936" y="359890"/>
                    <a:pt x="1488166" y="351053"/>
                    <a:pt x="1249006" y="363461"/>
                  </a:cubicBezTo>
                  <a:cubicBezTo>
                    <a:pt x="1010718" y="374400"/>
                    <a:pt x="774017" y="408587"/>
                    <a:pt x="542188" y="465544"/>
                  </a:cubicBezTo>
                  <a:cubicBezTo>
                    <a:pt x="369418" y="508120"/>
                    <a:pt x="200552" y="565242"/>
                    <a:pt x="37349" y="636266"/>
                  </a:cubicBezTo>
                  <a:lnTo>
                    <a:pt x="0" y="653785"/>
                  </a:lnTo>
                  <a:lnTo>
                    <a:pt x="0" y="255198"/>
                  </a:lnTo>
                  <a:lnTo>
                    <a:pt x="167136" y="188295"/>
                  </a:lnTo>
                  <a:cubicBezTo>
                    <a:pt x="260597" y="155379"/>
                    <a:pt x="355437" y="126405"/>
                    <a:pt x="451417" y="101466"/>
                  </a:cubicBezTo>
                  <a:cubicBezTo>
                    <a:pt x="578649" y="68513"/>
                    <a:pt x="707299" y="41799"/>
                    <a:pt x="836914" y="213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 name="Freeform: Shape 12">
              <a:extLst>
                <a:ext uri="{FF2B5EF4-FFF2-40B4-BE49-F238E27FC236}">
                  <a16:creationId xmlns:a16="http://schemas.microsoft.com/office/drawing/2014/main" id="{DE9C0434-209D-4C7E-BE2D-26B74B698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8834"/>
              <a:ext cx="6015920" cy="6819166"/>
            </a:xfrm>
            <a:custGeom>
              <a:avLst/>
              <a:gdLst>
                <a:gd name="connsiteX0" fmla="*/ 0 w 6015920"/>
                <a:gd name="connsiteY0" fmla="*/ 6143989 h 6819166"/>
                <a:gd name="connsiteX1" fmla="*/ 134018 w 6015920"/>
                <a:gd name="connsiteY1" fmla="*/ 6248665 h 6819166"/>
                <a:gd name="connsiteX2" fmla="*/ 880799 w 6015920"/>
                <a:gd name="connsiteY2" fmla="*/ 6790482 h 6819166"/>
                <a:gd name="connsiteX3" fmla="*/ 929680 w 6015920"/>
                <a:gd name="connsiteY3" fmla="*/ 6819166 h 6819166"/>
                <a:gd name="connsiteX4" fmla="*/ 0 w 6015920"/>
                <a:gd name="connsiteY4" fmla="*/ 6819166 h 6819166"/>
                <a:gd name="connsiteX5" fmla="*/ 1408589 w 6015920"/>
                <a:gd name="connsiteY5" fmla="*/ 0 h 6819166"/>
                <a:gd name="connsiteX6" fmla="*/ 1409171 w 6015920"/>
                <a:gd name="connsiteY6" fmla="*/ 294 h 6819166"/>
                <a:gd name="connsiteX7" fmla="*/ 6015920 w 6015920"/>
                <a:gd name="connsiteY7" fmla="*/ 4129828 h 6819166"/>
                <a:gd name="connsiteX8" fmla="*/ 5101088 w 6015920"/>
                <a:gd name="connsiteY8" fmla="*/ 6096419 h 6819166"/>
                <a:gd name="connsiteX9" fmla="*/ 4546786 w 6015920"/>
                <a:gd name="connsiteY9" fmla="*/ 6797679 h 6819166"/>
                <a:gd name="connsiteX10" fmla="*/ 4525032 w 6015920"/>
                <a:gd name="connsiteY10" fmla="*/ 6819166 h 6819166"/>
                <a:gd name="connsiteX11" fmla="*/ 3362009 w 6015920"/>
                <a:gd name="connsiteY11" fmla="*/ 6819166 h 6819166"/>
                <a:gd name="connsiteX12" fmla="*/ 3559506 w 6015920"/>
                <a:gd name="connsiteY12" fmla="*/ 6694254 h 6819166"/>
                <a:gd name="connsiteX13" fmla="*/ 4499295 w 6015920"/>
                <a:gd name="connsiteY13" fmla="*/ 5685109 h 6819166"/>
                <a:gd name="connsiteX14" fmla="*/ 4763752 w 6015920"/>
                <a:gd name="connsiteY14" fmla="*/ 5310428 h 6819166"/>
                <a:gd name="connsiteX15" fmla="*/ 5288592 w 6015920"/>
                <a:gd name="connsiteY15" fmla="*/ 4129828 h 6819166"/>
                <a:gd name="connsiteX16" fmla="*/ 4971477 w 6015920"/>
                <a:gd name="connsiteY16" fmla="*/ 2858526 h 6819166"/>
                <a:gd name="connsiteX17" fmla="*/ 4096938 w 6015920"/>
                <a:gd name="connsiteY17" fmla="*/ 1766138 h 6819166"/>
                <a:gd name="connsiteX18" fmla="*/ 2832696 w 6015920"/>
                <a:gd name="connsiteY18" fmla="*/ 1008719 h 6819166"/>
                <a:gd name="connsiteX19" fmla="*/ 1409171 w 6015920"/>
                <a:gd name="connsiteY19" fmla="*/ 732948 h 6819166"/>
                <a:gd name="connsiteX20" fmla="*/ 189877 w 6015920"/>
                <a:gd name="connsiteY20" fmla="*/ 989377 h 6819166"/>
                <a:gd name="connsiteX21" fmla="*/ 0 w 6015920"/>
                <a:gd name="connsiteY21" fmla="*/ 1091881 h 6819166"/>
                <a:gd name="connsiteX22" fmla="*/ 0 w 6015920"/>
                <a:gd name="connsiteY22" fmla="*/ 273645 h 6819166"/>
                <a:gd name="connsiteX23" fmla="*/ 53152 w 6015920"/>
                <a:gd name="connsiteY23" fmla="*/ 250589 h 6819166"/>
                <a:gd name="connsiteX24" fmla="*/ 1408589 w 6015920"/>
                <a:gd name="connsiteY24" fmla="*/ 0 h 6819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15920" h="6819166">
                  <a:moveTo>
                    <a:pt x="0" y="6143989"/>
                  </a:moveTo>
                  <a:lnTo>
                    <a:pt x="134018" y="6248665"/>
                  </a:lnTo>
                  <a:cubicBezTo>
                    <a:pt x="404095" y="6461250"/>
                    <a:pt x="645672" y="6645215"/>
                    <a:pt x="880799" y="6790482"/>
                  </a:cubicBezTo>
                  <a:lnTo>
                    <a:pt x="929680" y="6819166"/>
                  </a:lnTo>
                  <a:lnTo>
                    <a:pt x="0" y="6819166"/>
                  </a:lnTo>
                  <a:close/>
                  <a:moveTo>
                    <a:pt x="1408589" y="0"/>
                  </a:moveTo>
                  <a:lnTo>
                    <a:pt x="1409171" y="294"/>
                  </a:lnTo>
                  <a:cubicBezTo>
                    <a:pt x="3696325" y="294"/>
                    <a:pt x="6015920" y="1849221"/>
                    <a:pt x="6015920" y="4129828"/>
                  </a:cubicBezTo>
                  <a:cubicBezTo>
                    <a:pt x="6015920" y="4985129"/>
                    <a:pt x="5545048" y="5437324"/>
                    <a:pt x="5101088" y="6096419"/>
                  </a:cubicBezTo>
                  <a:cubicBezTo>
                    <a:pt x="4927721" y="6353993"/>
                    <a:pt x="4744312" y="6588925"/>
                    <a:pt x="4546786" y="6797679"/>
                  </a:cubicBezTo>
                  <a:lnTo>
                    <a:pt x="4525032" y="6819166"/>
                  </a:lnTo>
                  <a:lnTo>
                    <a:pt x="3362009" y="6819166"/>
                  </a:lnTo>
                  <a:lnTo>
                    <a:pt x="3559506" y="6694254"/>
                  </a:lnTo>
                  <a:cubicBezTo>
                    <a:pt x="3895644" y="6458563"/>
                    <a:pt x="4202210" y="6126161"/>
                    <a:pt x="4499295" y="5685109"/>
                  </a:cubicBezTo>
                  <a:cubicBezTo>
                    <a:pt x="4589775" y="5550592"/>
                    <a:pt x="4678218" y="5428532"/>
                    <a:pt x="4763752" y="5310428"/>
                  </a:cubicBezTo>
                  <a:cubicBezTo>
                    <a:pt x="5118251" y="4820868"/>
                    <a:pt x="5288592" y="4566198"/>
                    <a:pt x="5288592" y="4129828"/>
                  </a:cubicBezTo>
                  <a:cubicBezTo>
                    <a:pt x="5288592" y="3696828"/>
                    <a:pt x="5181966" y="3269106"/>
                    <a:pt x="4971477" y="2858526"/>
                  </a:cubicBezTo>
                  <a:cubicBezTo>
                    <a:pt x="4765643" y="2456885"/>
                    <a:pt x="4471366" y="2089240"/>
                    <a:pt x="4096938" y="1766138"/>
                  </a:cubicBezTo>
                  <a:cubicBezTo>
                    <a:pt x="3720910" y="1443697"/>
                    <a:pt x="3293474" y="1187604"/>
                    <a:pt x="2832696" y="1008719"/>
                  </a:cubicBezTo>
                  <a:cubicBezTo>
                    <a:pt x="2360806" y="825703"/>
                    <a:pt x="1881933" y="732948"/>
                    <a:pt x="1409171" y="732948"/>
                  </a:cubicBezTo>
                  <a:cubicBezTo>
                    <a:pt x="963609" y="732948"/>
                    <a:pt x="553251" y="819255"/>
                    <a:pt x="189877" y="989377"/>
                  </a:cubicBezTo>
                  <a:lnTo>
                    <a:pt x="0" y="1091881"/>
                  </a:lnTo>
                  <a:lnTo>
                    <a:pt x="0" y="273645"/>
                  </a:lnTo>
                  <a:lnTo>
                    <a:pt x="53152" y="250589"/>
                  </a:lnTo>
                  <a:cubicBezTo>
                    <a:pt x="457881" y="88474"/>
                    <a:pt x="911201" y="0"/>
                    <a:pt x="1408589"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 name="Freeform: Shape 13">
              <a:extLst>
                <a:ext uri="{FF2B5EF4-FFF2-40B4-BE49-F238E27FC236}">
                  <a16:creationId xmlns:a16="http://schemas.microsoft.com/office/drawing/2014/main" id="{BA29CD07-3C0C-426E-8C5F-2382575AC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9880"/>
              <a:ext cx="5997097" cy="6768121"/>
            </a:xfrm>
            <a:custGeom>
              <a:avLst/>
              <a:gdLst>
                <a:gd name="connsiteX0" fmla="*/ 0 w 5997097"/>
                <a:gd name="connsiteY0" fmla="*/ 5929955 h 6768121"/>
                <a:gd name="connsiteX1" fmla="*/ 204947 w 5997097"/>
                <a:gd name="connsiteY1" fmla="*/ 6088753 h 6768121"/>
                <a:gd name="connsiteX2" fmla="*/ 1135927 w 5997097"/>
                <a:gd name="connsiteY2" fmla="*/ 6730112 h 6768121"/>
                <a:gd name="connsiteX3" fmla="*/ 1219620 w 5997097"/>
                <a:gd name="connsiteY3" fmla="*/ 6768121 h 6768121"/>
                <a:gd name="connsiteX4" fmla="*/ 0 w 5997097"/>
                <a:gd name="connsiteY4" fmla="*/ 6768121 h 6768121"/>
                <a:gd name="connsiteX5" fmla="*/ 1389767 w 5997097"/>
                <a:gd name="connsiteY5" fmla="*/ 0 h 6768121"/>
                <a:gd name="connsiteX6" fmla="*/ 1390348 w 5997097"/>
                <a:gd name="connsiteY6" fmla="*/ 292 h 6768121"/>
                <a:gd name="connsiteX7" fmla="*/ 5997097 w 5997097"/>
                <a:gd name="connsiteY7" fmla="*/ 4099802 h 6768121"/>
                <a:gd name="connsiteX8" fmla="*/ 5082265 w 5997097"/>
                <a:gd name="connsiteY8" fmla="*/ 6052096 h 6768121"/>
                <a:gd name="connsiteX9" fmla="*/ 4527964 w 5997097"/>
                <a:gd name="connsiteY9" fmla="*/ 6748257 h 6768121"/>
                <a:gd name="connsiteX10" fmla="*/ 4507706 w 5997097"/>
                <a:gd name="connsiteY10" fmla="*/ 6768121 h 6768121"/>
                <a:gd name="connsiteX11" fmla="*/ 3011909 w 5997097"/>
                <a:gd name="connsiteY11" fmla="*/ 6768121 h 6768121"/>
                <a:gd name="connsiteX12" fmla="*/ 3041514 w 5997097"/>
                <a:gd name="connsiteY12" fmla="*/ 6756841 h 6768121"/>
                <a:gd name="connsiteX13" fmla="*/ 3339587 w 5997097"/>
                <a:gd name="connsiteY13" fmla="*/ 6603120 h 6768121"/>
                <a:gd name="connsiteX14" fmla="*/ 4359591 w 5997097"/>
                <a:gd name="connsiteY14" fmla="*/ 5561878 h 6768121"/>
                <a:gd name="connsiteX15" fmla="*/ 4626956 w 5997097"/>
                <a:gd name="connsiteY15" fmla="*/ 5185850 h 6768121"/>
                <a:gd name="connsiteX16" fmla="*/ 5124303 w 5997097"/>
                <a:gd name="connsiteY16" fmla="*/ 4099802 h 6768121"/>
                <a:gd name="connsiteX17" fmla="*/ 4823481 w 5997097"/>
                <a:gd name="connsiteY17" fmla="*/ 2904512 h 6768121"/>
                <a:gd name="connsiteX18" fmla="*/ 3983561 w 5997097"/>
                <a:gd name="connsiteY18" fmla="*/ 1863706 h 6768121"/>
                <a:gd name="connsiteX19" fmla="*/ 2761651 w 5997097"/>
                <a:gd name="connsiteY19" fmla="*/ 1136378 h 6768121"/>
                <a:gd name="connsiteX20" fmla="*/ 1390348 w 5997097"/>
                <a:gd name="connsiteY20" fmla="*/ 873085 h 6768121"/>
                <a:gd name="connsiteX21" fmla="*/ 232295 w 5997097"/>
                <a:gd name="connsiteY21" fmla="*/ 1114121 h 6768121"/>
                <a:gd name="connsiteX22" fmla="*/ 0 w 5997097"/>
                <a:gd name="connsiteY22" fmla="*/ 1238681 h 6768121"/>
                <a:gd name="connsiteX23" fmla="*/ 0 w 5997097"/>
                <a:gd name="connsiteY23" fmla="*/ 263550 h 6768121"/>
                <a:gd name="connsiteX24" fmla="*/ 34329 w 5997097"/>
                <a:gd name="connsiteY24" fmla="*/ 248767 h 6768121"/>
                <a:gd name="connsiteX25" fmla="*/ 1389767 w 5997097"/>
                <a:gd name="connsiteY25" fmla="*/ 0 h 676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97097" h="6768121">
                  <a:moveTo>
                    <a:pt x="0" y="5929955"/>
                  </a:moveTo>
                  <a:lnTo>
                    <a:pt x="204947" y="6088753"/>
                  </a:lnTo>
                  <a:cubicBezTo>
                    <a:pt x="536028" y="6347537"/>
                    <a:pt x="834815" y="6574463"/>
                    <a:pt x="1135927" y="6730112"/>
                  </a:cubicBezTo>
                  <a:lnTo>
                    <a:pt x="1219620" y="6768121"/>
                  </a:lnTo>
                  <a:lnTo>
                    <a:pt x="0" y="6768121"/>
                  </a:lnTo>
                  <a:close/>
                  <a:moveTo>
                    <a:pt x="1389767" y="0"/>
                  </a:moveTo>
                  <a:lnTo>
                    <a:pt x="1390348" y="292"/>
                  </a:lnTo>
                  <a:cubicBezTo>
                    <a:pt x="3677502" y="292"/>
                    <a:pt x="5997097" y="1835776"/>
                    <a:pt x="5997097" y="4099802"/>
                  </a:cubicBezTo>
                  <a:cubicBezTo>
                    <a:pt x="5997097" y="4948885"/>
                    <a:pt x="5526225" y="5397792"/>
                    <a:pt x="5082265" y="6052096"/>
                  </a:cubicBezTo>
                  <a:cubicBezTo>
                    <a:pt x="4908898" y="6307797"/>
                    <a:pt x="4725489" y="6541021"/>
                    <a:pt x="4527964" y="6748257"/>
                  </a:cubicBezTo>
                  <a:lnTo>
                    <a:pt x="4507706" y="6768121"/>
                  </a:lnTo>
                  <a:lnTo>
                    <a:pt x="3011909" y="6768121"/>
                  </a:lnTo>
                  <a:lnTo>
                    <a:pt x="3041514" y="6756841"/>
                  </a:lnTo>
                  <a:cubicBezTo>
                    <a:pt x="3144608" y="6713092"/>
                    <a:pt x="3243834" y="6661888"/>
                    <a:pt x="3339587" y="6603120"/>
                  </a:cubicBezTo>
                  <a:cubicBezTo>
                    <a:pt x="3700923" y="6381722"/>
                    <a:pt x="4034475" y="6041040"/>
                    <a:pt x="4359591" y="5561878"/>
                  </a:cubicBezTo>
                  <a:cubicBezTo>
                    <a:pt x="4451526" y="5426449"/>
                    <a:pt x="4540696" y="5304113"/>
                    <a:pt x="4626956" y="5185850"/>
                  </a:cubicBezTo>
                  <a:cubicBezTo>
                    <a:pt x="4972001" y="4713668"/>
                    <a:pt x="5124303" y="4488342"/>
                    <a:pt x="5124303" y="4099802"/>
                  </a:cubicBezTo>
                  <a:cubicBezTo>
                    <a:pt x="5124303" y="3693373"/>
                    <a:pt x="5022478" y="3291306"/>
                    <a:pt x="4823481" y="2904512"/>
                  </a:cubicBezTo>
                  <a:cubicBezTo>
                    <a:pt x="4628994" y="2527756"/>
                    <a:pt x="4338498" y="2167874"/>
                    <a:pt x="3983561" y="1863706"/>
                  </a:cubicBezTo>
                  <a:cubicBezTo>
                    <a:pt x="3620116" y="1554184"/>
                    <a:pt x="3207009" y="1308274"/>
                    <a:pt x="2761651" y="1136378"/>
                  </a:cubicBezTo>
                  <a:cubicBezTo>
                    <a:pt x="2312890" y="964438"/>
                    <a:pt x="1838235" y="873085"/>
                    <a:pt x="1390348" y="873085"/>
                  </a:cubicBezTo>
                  <a:cubicBezTo>
                    <a:pt x="966023" y="873085"/>
                    <a:pt x="576467" y="954255"/>
                    <a:pt x="232295" y="1114121"/>
                  </a:cubicBezTo>
                  <a:lnTo>
                    <a:pt x="0" y="1238681"/>
                  </a:lnTo>
                  <a:lnTo>
                    <a:pt x="0" y="263550"/>
                  </a:lnTo>
                  <a:lnTo>
                    <a:pt x="34329" y="248767"/>
                  </a:lnTo>
                  <a:cubicBezTo>
                    <a:pt x="439058" y="87831"/>
                    <a:pt x="892378" y="0"/>
                    <a:pt x="138976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5" name="Freeform: Shape 14">
              <a:extLst>
                <a:ext uri="{FF2B5EF4-FFF2-40B4-BE49-F238E27FC236}">
                  <a16:creationId xmlns:a16="http://schemas.microsoft.com/office/drawing/2014/main" id="{BB937BE4-F949-4583-8DF7-F3EE5BA02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423049" cy="6857275"/>
            </a:xfrm>
            <a:custGeom>
              <a:avLst/>
              <a:gdLst>
                <a:gd name="connsiteX0" fmla="*/ 3207935 w 6423049"/>
                <a:gd name="connsiteY0" fmla="*/ 0 h 6857275"/>
                <a:gd name="connsiteX1" fmla="*/ 6423049 w 6423049"/>
                <a:gd name="connsiteY1" fmla="*/ 0 h 6857275"/>
                <a:gd name="connsiteX2" fmla="*/ 6423049 w 6423049"/>
                <a:gd name="connsiteY2" fmla="*/ 6857275 h 6857275"/>
                <a:gd name="connsiteX3" fmla="*/ 5115455 w 6423049"/>
                <a:gd name="connsiteY3" fmla="*/ 6857275 h 6857275"/>
                <a:gd name="connsiteX4" fmla="*/ 5327016 w 6423049"/>
                <a:gd name="connsiteY4" fmla="*/ 6576778 h 6857275"/>
                <a:gd name="connsiteX5" fmla="*/ 6096492 w 6423049"/>
                <a:gd name="connsiteY5" fmla="*/ 4101445 h 6857275"/>
                <a:gd name="connsiteX6" fmla="*/ 3253269 w 6423049"/>
                <a:gd name="connsiteY6" fmla="*/ 15400 h 6857275"/>
                <a:gd name="connsiteX7" fmla="*/ 0 w 6423049"/>
                <a:gd name="connsiteY7" fmla="*/ 0 h 6857275"/>
                <a:gd name="connsiteX8" fmla="*/ 318887 w 6423049"/>
                <a:gd name="connsiteY8" fmla="*/ 0 h 6857275"/>
                <a:gd name="connsiteX9" fmla="*/ 273553 w 6423049"/>
                <a:gd name="connsiteY9" fmla="*/ 15400 h 6857275"/>
                <a:gd name="connsiteX10" fmla="*/ 76780 w 6423049"/>
                <a:gd name="connsiteY10" fmla="*/ 93287 h 6857275"/>
                <a:gd name="connsiteX11" fmla="*/ 0 w 6423049"/>
                <a:gd name="connsiteY11" fmla="*/ 128134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3049" h="6857275">
                  <a:moveTo>
                    <a:pt x="3207935" y="0"/>
                  </a:moveTo>
                  <a:lnTo>
                    <a:pt x="6423049" y="0"/>
                  </a:lnTo>
                  <a:lnTo>
                    <a:pt x="6423049" y="6857275"/>
                  </a:lnTo>
                  <a:lnTo>
                    <a:pt x="5115455" y="6857275"/>
                  </a:lnTo>
                  <a:lnTo>
                    <a:pt x="5327016" y="6576778"/>
                  </a:lnTo>
                  <a:cubicBezTo>
                    <a:pt x="5812196" y="5874153"/>
                    <a:pt x="6096492" y="5021129"/>
                    <a:pt x="6096492" y="4101445"/>
                  </a:cubicBezTo>
                  <a:cubicBezTo>
                    <a:pt x="6096492" y="2224539"/>
                    <a:pt x="4912418" y="625268"/>
                    <a:pt x="3253269" y="15400"/>
                  </a:cubicBezTo>
                  <a:close/>
                  <a:moveTo>
                    <a:pt x="0" y="0"/>
                  </a:moveTo>
                  <a:lnTo>
                    <a:pt x="318887" y="0"/>
                  </a:lnTo>
                  <a:lnTo>
                    <a:pt x="273553" y="15400"/>
                  </a:lnTo>
                  <a:cubicBezTo>
                    <a:pt x="207186" y="39794"/>
                    <a:pt x="141580" y="65772"/>
                    <a:pt x="76780" y="93287"/>
                  </a:cubicBezTo>
                  <a:lnTo>
                    <a:pt x="0" y="12813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6" name="Freeform: Shape 15">
              <a:extLst>
                <a:ext uri="{FF2B5EF4-FFF2-40B4-BE49-F238E27FC236}">
                  <a16:creationId xmlns:a16="http://schemas.microsoft.com/office/drawing/2014/main" id="{B6EBAF51-610B-41B6-9517-1518958C7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158587" cy="6857275"/>
            </a:xfrm>
            <a:custGeom>
              <a:avLst/>
              <a:gdLst>
                <a:gd name="connsiteX0" fmla="*/ 233278 w 6158587"/>
                <a:gd name="connsiteY0" fmla="*/ 0 h 6857275"/>
                <a:gd name="connsiteX1" fmla="*/ 3441063 w 6158587"/>
                <a:gd name="connsiteY1" fmla="*/ 0 h 6857275"/>
                <a:gd name="connsiteX2" fmla="*/ 3535825 w 6158587"/>
                <a:gd name="connsiteY2" fmla="*/ 38136 h 6857275"/>
                <a:gd name="connsiteX3" fmla="*/ 6158587 w 6158587"/>
                <a:gd name="connsiteY3" fmla="*/ 4076179 h 6857275"/>
                <a:gd name="connsiteX4" fmla="*/ 5573039 w 6158587"/>
                <a:gd name="connsiteY4" fmla="*/ 6283960 h 6857275"/>
                <a:gd name="connsiteX5" fmla="*/ 5222761 w 6158587"/>
                <a:gd name="connsiteY5" fmla="*/ 6804016 h 6857275"/>
                <a:gd name="connsiteX6" fmla="*/ 5179011 w 6158587"/>
                <a:gd name="connsiteY6" fmla="*/ 6857275 h 6857275"/>
                <a:gd name="connsiteX7" fmla="*/ 4477061 w 6158587"/>
                <a:gd name="connsiteY7" fmla="*/ 6857275 h 6857275"/>
                <a:gd name="connsiteX8" fmla="*/ 4532922 w 6158587"/>
                <a:gd name="connsiteY8" fmla="*/ 6798071 h 6857275"/>
                <a:gd name="connsiteX9" fmla="*/ 4660563 w 6158587"/>
                <a:gd name="connsiteY9" fmla="*/ 6651672 h 6857275"/>
                <a:gd name="connsiteX10" fmla="*/ 4772511 w 6158587"/>
                <a:gd name="connsiteY10" fmla="*/ 6513379 h 6857275"/>
                <a:gd name="connsiteX11" fmla="*/ 4781959 w 6158587"/>
                <a:gd name="connsiteY11" fmla="*/ 6501404 h 6857275"/>
                <a:gd name="connsiteX12" fmla="*/ 4800713 w 6158587"/>
                <a:gd name="connsiteY12" fmla="*/ 6476578 h 6857275"/>
                <a:gd name="connsiteX13" fmla="*/ 4897916 w 6158587"/>
                <a:gd name="connsiteY13" fmla="*/ 6345878 h 6857275"/>
                <a:gd name="connsiteX14" fmla="*/ 4953461 w 6158587"/>
                <a:gd name="connsiteY14" fmla="*/ 6268773 h 6857275"/>
                <a:gd name="connsiteX15" fmla="*/ 5015304 w 6158587"/>
                <a:gd name="connsiteY15" fmla="*/ 6182904 h 6857275"/>
                <a:gd name="connsiteX16" fmla="*/ 5136557 w 6158587"/>
                <a:gd name="connsiteY16" fmla="*/ 6021245 h 6857275"/>
                <a:gd name="connsiteX17" fmla="*/ 5232471 w 6158587"/>
                <a:gd name="connsiteY17" fmla="*/ 5895802 h 6857275"/>
                <a:gd name="connsiteX18" fmla="*/ 5377488 w 6158587"/>
                <a:gd name="connsiteY18" fmla="*/ 5704644 h 6857275"/>
                <a:gd name="connsiteX19" fmla="*/ 5492012 w 6158587"/>
                <a:gd name="connsiteY19" fmla="*/ 5545320 h 6857275"/>
                <a:gd name="connsiteX20" fmla="*/ 5598378 w 6158587"/>
                <a:gd name="connsiteY20" fmla="*/ 5383077 h 6857275"/>
                <a:gd name="connsiteX21" fmla="*/ 5694293 w 6158587"/>
                <a:gd name="connsiteY21" fmla="*/ 5215869 h 6857275"/>
                <a:gd name="connsiteX22" fmla="*/ 5726646 w 6158587"/>
                <a:gd name="connsiteY22" fmla="*/ 5151759 h 6857275"/>
                <a:gd name="connsiteX23" fmla="*/ 5736953 w 6158587"/>
                <a:gd name="connsiteY23" fmla="*/ 5130730 h 6857275"/>
                <a:gd name="connsiteX24" fmla="*/ 5748406 w 6158587"/>
                <a:gd name="connsiteY24" fmla="*/ 5105613 h 6857275"/>
                <a:gd name="connsiteX25" fmla="*/ 5775318 w 6158587"/>
                <a:gd name="connsiteY25" fmla="*/ 5043695 h 6857275"/>
                <a:gd name="connsiteX26" fmla="*/ 5887267 w 6158587"/>
                <a:gd name="connsiteY26" fmla="*/ 4677444 h 6857275"/>
                <a:gd name="connsiteX27" fmla="*/ 5925776 w 6158587"/>
                <a:gd name="connsiteY27" fmla="*/ 4291476 h 6857275"/>
                <a:gd name="connsiteX28" fmla="*/ 5837592 w 6158587"/>
                <a:gd name="connsiteY28" fmla="*/ 3514285 h 6857275"/>
                <a:gd name="connsiteX29" fmla="*/ 5728651 w 6158587"/>
                <a:gd name="connsiteY29" fmla="*/ 3139270 h 6857275"/>
                <a:gd name="connsiteX30" fmla="*/ 5728651 w 6158587"/>
                <a:gd name="connsiteY30" fmla="*/ 3138540 h 6857275"/>
                <a:gd name="connsiteX31" fmla="*/ 5707749 w 6158587"/>
                <a:gd name="connsiteY31" fmla="*/ 3080127 h 6857275"/>
                <a:gd name="connsiteX32" fmla="*/ 5695151 w 6158587"/>
                <a:gd name="connsiteY32" fmla="*/ 3046393 h 6857275"/>
                <a:gd name="connsiteX33" fmla="*/ 5662512 w 6158587"/>
                <a:gd name="connsiteY33" fmla="*/ 2963300 h 6857275"/>
                <a:gd name="connsiteX34" fmla="*/ 5659648 w 6158587"/>
                <a:gd name="connsiteY34" fmla="*/ 2956436 h 6857275"/>
                <a:gd name="connsiteX35" fmla="*/ 5641039 w 6158587"/>
                <a:gd name="connsiteY35" fmla="*/ 2911751 h 6857275"/>
                <a:gd name="connsiteX36" fmla="*/ 5621283 w 6158587"/>
                <a:gd name="connsiteY36" fmla="*/ 2867941 h 6857275"/>
                <a:gd name="connsiteX37" fmla="*/ 5581056 w 6158587"/>
                <a:gd name="connsiteY37" fmla="*/ 2780320 h 6857275"/>
                <a:gd name="connsiteX38" fmla="*/ 5397674 w 6158587"/>
                <a:gd name="connsiteY38" fmla="*/ 2438163 h 6857275"/>
                <a:gd name="connsiteX39" fmla="*/ 5182080 w 6158587"/>
                <a:gd name="connsiteY39" fmla="*/ 2116889 h 6857275"/>
                <a:gd name="connsiteX40" fmla="*/ 4676024 w 6158587"/>
                <a:gd name="connsiteY40" fmla="*/ 1540786 h 6857275"/>
                <a:gd name="connsiteX41" fmla="*/ 4391860 w 6158587"/>
                <a:gd name="connsiteY41" fmla="*/ 1286395 h 6857275"/>
                <a:gd name="connsiteX42" fmla="*/ 4318851 w 6158587"/>
                <a:gd name="connsiteY42" fmla="*/ 1226959 h 6857275"/>
                <a:gd name="connsiteX43" fmla="*/ 4306254 w 6158587"/>
                <a:gd name="connsiteY43" fmla="*/ 1216883 h 6857275"/>
                <a:gd name="connsiteX44" fmla="*/ 4244123 w 6158587"/>
                <a:gd name="connsiteY44" fmla="*/ 1168254 h 6857275"/>
                <a:gd name="connsiteX45" fmla="*/ 4092378 w 6158587"/>
                <a:gd name="connsiteY45" fmla="*/ 1055078 h 6857275"/>
                <a:gd name="connsiteX46" fmla="*/ 3449179 w 6158587"/>
                <a:gd name="connsiteY46" fmla="*/ 660348 h 6857275"/>
                <a:gd name="connsiteX47" fmla="*/ 3110758 w 6158587"/>
                <a:gd name="connsiteY47" fmla="*/ 500442 h 6857275"/>
                <a:gd name="connsiteX48" fmla="*/ 2762316 w 6158587"/>
                <a:gd name="connsiteY48" fmla="*/ 368135 h 6857275"/>
                <a:gd name="connsiteX49" fmla="*/ 2404426 w 6158587"/>
                <a:gd name="connsiteY49" fmla="*/ 264452 h 6857275"/>
                <a:gd name="connsiteX50" fmla="*/ 2040668 w 6158587"/>
                <a:gd name="connsiteY50" fmla="*/ 191435 h 6857275"/>
                <a:gd name="connsiteX51" fmla="*/ 1461459 w 6158587"/>
                <a:gd name="connsiteY51" fmla="*/ 147625 h 6857275"/>
                <a:gd name="connsiteX52" fmla="*/ 1300837 w 6158587"/>
                <a:gd name="connsiteY52" fmla="*/ 150983 h 6857275"/>
                <a:gd name="connsiteX53" fmla="*/ 932928 w 6158587"/>
                <a:gd name="connsiteY53" fmla="*/ 183842 h 6857275"/>
                <a:gd name="connsiteX54" fmla="*/ 568022 w 6158587"/>
                <a:gd name="connsiteY54" fmla="*/ 256858 h 6857275"/>
                <a:gd name="connsiteX55" fmla="*/ 39597 w 6158587"/>
                <a:gd name="connsiteY55" fmla="*/ 447169 h 6857275"/>
                <a:gd name="connsiteX56" fmla="*/ 0 w 6158587"/>
                <a:gd name="connsiteY56" fmla="*/ 467328 h 6857275"/>
                <a:gd name="connsiteX57" fmla="*/ 0 w 6158587"/>
                <a:gd name="connsiteY57" fmla="*/ 112255 h 6857275"/>
                <a:gd name="connsiteX58" fmla="*/ 79310 w 6158587"/>
                <a:gd name="connsiteY58" fmla="*/ 70390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6158587" h="6857275">
                  <a:moveTo>
                    <a:pt x="233278" y="0"/>
                  </a:moveTo>
                  <a:lnTo>
                    <a:pt x="3441063" y="0"/>
                  </a:lnTo>
                  <a:lnTo>
                    <a:pt x="3535825" y="38136"/>
                  </a:lnTo>
                  <a:cubicBezTo>
                    <a:pt x="5077434" y="703644"/>
                    <a:pt x="6158926" y="2261149"/>
                    <a:pt x="6158587" y="4076179"/>
                  </a:cubicBezTo>
                  <a:cubicBezTo>
                    <a:pt x="6158441" y="4852011"/>
                    <a:pt x="5956378" y="5613884"/>
                    <a:pt x="5573039" y="6283960"/>
                  </a:cubicBezTo>
                  <a:cubicBezTo>
                    <a:pt x="5468266" y="6466229"/>
                    <a:pt x="5351134" y="6639962"/>
                    <a:pt x="5222761" y="6804016"/>
                  </a:cubicBezTo>
                  <a:lnTo>
                    <a:pt x="5179011" y="6857275"/>
                  </a:lnTo>
                  <a:lnTo>
                    <a:pt x="4477061" y="6857275"/>
                  </a:lnTo>
                  <a:lnTo>
                    <a:pt x="4532922" y="6798071"/>
                  </a:lnTo>
                  <a:cubicBezTo>
                    <a:pt x="4575851" y="6750793"/>
                    <a:pt x="4618547" y="6701908"/>
                    <a:pt x="4660563" y="6651672"/>
                  </a:cubicBezTo>
                  <a:cubicBezTo>
                    <a:pt x="4698786" y="6606693"/>
                    <a:pt x="4736294" y="6559232"/>
                    <a:pt x="4772511" y="6513379"/>
                  </a:cubicBezTo>
                  <a:lnTo>
                    <a:pt x="4781959" y="6501404"/>
                  </a:lnTo>
                  <a:lnTo>
                    <a:pt x="4800713" y="6476578"/>
                  </a:lnTo>
                  <a:cubicBezTo>
                    <a:pt x="4833067" y="6434082"/>
                    <a:pt x="4866565" y="6389979"/>
                    <a:pt x="4897916" y="6345878"/>
                  </a:cubicBezTo>
                  <a:cubicBezTo>
                    <a:pt x="4916097" y="6321199"/>
                    <a:pt x="4934277" y="6295788"/>
                    <a:pt x="4953461" y="6268773"/>
                  </a:cubicBezTo>
                  <a:cubicBezTo>
                    <a:pt x="4972643" y="6241756"/>
                    <a:pt x="4994547" y="6211234"/>
                    <a:pt x="5015304" y="6182904"/>
                  </a:cubicBezTo>
                  <a:cubicBezTo>
                    <a:pt x="5059253" y="6123177"/>
                    <a:pt x="5103202" y="6065201"/>
                    <a:pt x="5136557" y="6021245"/>
                  </a:cubicBezTo>
                  <a:cubicBezTo>
                    <a:pt x="5169913" y="5977289"/>
                    <a:pt x="5200977" y="5936836"/>
                    <a:pt x="5232471" y="5895802"/>
                  </a:cubicBezTo>
                  <a:cubicBezTo>
                    <a:pt x="5280429" y="5833299"/>
                    <a:pt x="5330104" y="5768607"/>
                    <a:pt x="5377488" y="5704644"/>
                  </a:cubicBezTo>
                  <a:cubicBezTo>
                    <a:pt x="5414708" y="5654117"/>
                    <a:pt x="5454220" y="5600229"/>
                    <a:pt x="5492012" y="5545320"/>
                  </a:cubicBezTo>
                  <a:cubicBezTo>
                    <a:pt x="5532669" y="5485739"/>
                    <a:pt x="5566453" y="5435067"/>
                    <a:pt x="5598378" y="5383077"/>
                  </a:cubicBezTo>
                  <a:cubicBezTo>
                    <a:pt x="5639177" y="5317217"/>
                    <a:pt x="5668668" y="5266250"/>
                    <a:pt x="5694293" y="5215869"/>
                  </a:cubicBezTo>
                  <a:cubicBezTo>
                    <a:pt x="5705458" y="5195133"/>
                    <a:pt x="5715765" y="5174104"/>
                    <a:pt x="5726646" y="5151759"/>
                  </a:cubicBezTo>
                  <a:lnTo>
                    <a:pt x="5736953" y="5130730"/>
                  </a:lnTo>
                  <a:cubicBezTo>
                    <a:pt x="5740675" y="5122261"/>
                    <a:pt x="5744540" y="5113938"/>
                    <a:pt x="5748406" y="5105613"/>
                  </a:cubicBezTo>
                  <a:cubicBezTo>
                    <a:pt x="5757997" y="5084293"/>
                    <a:pt x="5767159" y="5064140"/>
                    <a:pt x="5775318" y="5043695"/>
                  </a:cubicBezTo>
                  <a:cubicBezTo>
                    <a:pt x="5824718" y="4925802"/>
                    <a:pt x="5862228" y="4803091"/>
                    <a:pt x="5887267" y="4677444"/>
                  </a:cubicBezTo>
                  <a:cubicBezTo>
                    <a:pt x="5911983" y="4550307"/>
                    <a:pt x="5924876" y="4421080"/>
                    <a:pt x="5925776" y="4291476"/>
                  </a:cubicBezTo>
                  <a:cubicBezTo>
                    <a:pt x="5925724" y="4029813"/>
                    <a:pt x="5896133" y="3769041"/>
                    <a:pt x="5837592" y="3514285"/>
                  </a:cubicBezTo>
                  <a:cubicBezTo>
                    <a:pt x="5808496" y="3387220"/>
                    <a:pt x="5772120" y="3261997"/>
                    <a:pt x="5728651" y="3139270"/>
                  </a:cubicBezTo>
                  <a:lnTo>
                    <a:pt x="5728651" y="3138540"/>
                  </a:lnTo>
                  <a:cubicBezTo>
                    <a:pt x="5722351" y="3119409"/>
                    <a:pt x="5715193" y="3100717"/>
                    <a:pt x="5707749" y="3080127"/>
                  </a:cubicBezTo>
                  <a:cubicBezTo>
                    <a:pt x="5703455" y="3068883"/>
                    <a:pt x="5699302" y="3057637"/>
                    <a:pt x="5695151" y="3046393"/>
                  </a:cubicBezTo>
                  <a:cubicBezTo>
                    <a:pt x="5685131" y="3018793"/>
                    <a:pt x="5674107" y="2991778"/>
                    <a:pt x="5662512" y="2963300"/>
                  </a:cubicBezTo>
                  <a:lnTo>
                    <a:pt x="5659648" y="2956436"/>
                  </a:lnTo>
                  <a:lnTo>
                    <a:pt x="5641039" y="2911751"/>
                  </a:lnTo>
                  <a:lnTo>
                    <a:pt x="5621283" y="2867941"/>
                  </a:lnTo>
                  <a:cubicBezTo>
                    <a:pt x="5609687" y="2841362"/>
                    <a:pt x="5595944" y="2810548"/>
                    <a:pt x="5581056" y="2780320"/>
                  </a:cubicBezTo>
                  <a:cubicBezTo>
                    <a:pt x="5530665" y="2672839"/>
                    <a:pt x="5470683" y="2561270"/>
                    <a:pt x="5397674" y="2438163"/>
                  </a:cubicBezTo>
                  <a:cubicBezTo>
                    <a:pt x="5332395" y="2330974"/>
                    <a:pt x="5259814" y="2222909"/>
                    <a:pt x="5182080" y="2116889"/>
                  </a:cubicBezTo>
                  <a:cubicBezTo>
                    <a:pt x="5029667" y="1910602"/>
                    <a:pt x="4860375" y="1717880"/>
                    <a:pt x="4676024" y="1540786"/>
                  </a:cubicBezTo>
                  <a:cubicBezTo>
                    <a:pt x="4590130" y="1458131"/>
                    <a:pt x="4497795" y="1374893"/>
                    <a:pt x="4391860" y="1286395"/>
                  </a:cubicBezTo>
                  <a:cubicBezTo>
                    <a:pt x="4370530" y="1268433"/>
                    <a:pt x="4345334" y="1247404"/>
                    <a:pt x="4318851" y="1226959"/>
                  </a:cubicBezTo>
                  <a:lnTo>
                    <a:pt x="4306254" y="1216883"/>
                  </a:lnTo>
                  <a:cubicBezTo>
                    <a:pt x="4285925" y="1200673"/>
                    <a:pt x="4264880" y="1183880"/>
                    <a:pt x="4244123" y="1168254"/>
                  </a:cubicBezTo>
                  <a:cubicBezTo>
                    <a:pt x="4189438" y="1125467"/>
                    <a:pt x="4134322" y="1085307"/>
                    <a:pt x="4092378" y="1055078"/>
                  </a:cubicBezTo>
                  <a:cubicBezTo>
                    <a:pt x="3887264" y="908357"/>
                    <a:pt x="3672344" y="776461"/>
                    <a:pt x="3449179" y="660348"/>
                  </a:cubicBezTo>
                  <a:cubicBezTo>
                    <a:pt x="3338519" y="602958"/>
                    <a:pt x="3224710" y="549071"/>
                    <a:pt x="3110758" y="500442"/>
                  </a:cubicBezTo>
                  <a:cubicBezTo>
                    <a:pt x="2996806" y="451812"/>
                    <a:pt x="2879991" y="407565"/>
                    <a:pt x="2762316" y="368135"/>
                  </a:cubicBezTo>
                  <a:cubicBezTo>
                    <a:pt x="2649508" y="330312"/>
                    <a:pt x="2529403" y="295119"/>
                    <a:pt x="2404426" y="264452"/>
                  </a:cubicBezTo>
                  <a:cubicBezTo>
                    <a:pt x="2288900" y="236121"/>
                    <a:pt x="2166502" y="211733"/>
                    <a:pt x="2040668" y="191435"/>
                  </a:cubicBezTo>
                  <a:cubicBezTo>
                    <a:pt x="1848910" y="162425"/>
                    <a:pt x="1655321" y="147782"/>
                    <a:pt x="1461459" y="147625"/>
                  </a:cubicBezTo>
                  <a:cubicBezTo>
                    <a:pt x="1408061" y="147625"/>
                    <a:pt x="1354092" y="148794"/>
                    <a:pt x="1300837" y="150983"/>
                  </a:cubicBezTo>
                  <a:cubicBezTo>
                    <a:pt x="1177739" y="155618"/>
                    <a:pt x="1054939" y="166584"/>
                    <a:pt x="932928" y="183842"/>
                  </a:cubicBezTo>
                  <a:cubicBezTo>
                    <a:pt x="810083" y="201379"/>
                    <a:pt x="688259" y="225753"/>
                    <a:pt x="568022" y="256858"/>
                  </a:cubicBezTo>
                  <a:cubicBezTo>
                    <a:pt x="386369" y="303536"/>
                    <a:pt x="209474" y="367270"/>
                    <a:pt x="39597" y="447169"/>
                  </a:cubicBezTo>
                  <a:lnTo>
                    <a:pt x="0" y="467328"/>
                  </a:lnTo>
                  <a:lnTo>
                    <a:pt x="0" y="112255"/>
                  </a:lnTo>
                  <a:lnTo>
                    <a:pt x="79310" y="703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grpSp>
      <p:sp>
        <p:nvSpPr>
          <p:cNvPr id="3" name="Контейнер за съдържание 2">
            <a:extLst>
              <a:ext uri="{FF2B5EF4-FFF2-40B4-BE49-F238E27FC236}">
                <a16:creationId xmlns:a16="http://schemas.microsoft.com/office/drawing/2014/main" id="{05989974-180E-4C30-B3DE-35759A63F8B4}"/>
              </a:ext>
            </a:extLst>
          </p:cNvPr>
          <p:cNvSpPr>
            <a:spLocks noGrp="1"/>
          </p:cNvSpPr>
          <p:nvPr>
            <p:ph idx="1"/>
          </p:nvPr>
        </p:nvSpPr>
        <p:spPr>
          <a:xfrm>
            <a:off x="6751321" y="1382165"/>
            <a:ext cx="4869179" cy="3047946"/>
          </a:xfrm>
        </p:spPr>
        <p:txBody>
          <a:bodyPr anchor="b">
            <a:normAutofit/>
          </a:bodyPr>
          <a:lstStyle/>
          <a:p>
            <a:pPr marL="0" indent="0">
              <a:buNone/>
            </a:pPr>
            <a:r>
              <a:rPr lang="en-US" sz="1800">
                <a:solidFill>
                  <a:schemeClr val="tx2"/>
                </a:solidFill>
              </a:rPr>
              <a:t>Reporting </a:t>
            </a:r>
          </a:p>
          <a:p>
            <a:pPr marL="0" indent="0">
              <a:buNone/>
            </a:pPr>
            <a:r>
              <a:rPr lang="en-US" sz="1800">
                <a:solidFill>
                  <a:schemeClr val="tx2"/>
                </a:solidFill>
              </a:rPr>
              <a:t>The findings of the brand audit will be forwarded to the board of directors who will take necessary action to implement the recommendations.</a:t>
            </a:r>
          </a:p>
          <a:p>
            <a:pPr marL="0" indent="0">
              <a:buNone/>
            </a:pPr>
            <a:r>
              <a:rPr lang="en-US" sz="1800">
                <a:solidFill>
                  <a:schemeClr val="tx2"/>
                </a:solidFill>
              </a:rPr>
              <a:t>Project Closure</a:t>
            </a:r>
          </a:p>
          <a:p>
            <a:pPr marL="0" indent="0">
              <a:buNone/>
            </a:pPr>
            <a:r>
              <a:rPr lang="en-US" sz="1800">
                <a:solidFill>
                  <a:schemeClr val="tx2"/>
                </a:solidFill>
              </a:rPr>
              <a:t>The project will be closed after the report is delivered to the board of directors and a meeting with them is arranged for the closure of the audit process.</a:t>
            </a:r>
            <a:endParaRPr lang="bg-BG" sz="1800">
              <a:solidFill>
                <a:schemeClr val="tx2"/>
              </a:solidFill>
            </a:endParaRPr>
          </a:p>
        </p:txBody>
      </p:sp>
    </p:spTree>
    <p:extLst>
      <p:ext uri="{BB962C8B-B14F-4D97-AF65-F5344CB8AC3E}">
        <p14:creationId xmlns:p14="http://schemas.microsoft.com/office/powerpoint/2010/main" val="3018693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Правоъгълник 3">
            <a:extLst>
              <a:ext uri="{FF2B5EF4-FFF2-40B4-BE49-F238E27FC236}">
                <a16:creationId xmlns:a16="http://schemas.microsoft.com/office/drawing/2014/main" id="{442A3B5A-45C2-4F99-AE57-5E68220D4D0F}"/>
              </a:ext>
            </a:extLst>
          </p:cNvPr>
          <p:cNvSpPr/>
          <p:nvPr/>
        </p:nvSpPr>
        <p:spPr>
          <a:xfrm>
            <a:off x="838199" y="1093788"/>
            <a:ext cx="10506455" cy="2967208"/>
          </a:xfrm>
          <a:prstGeom prst="rect">
            <a:avLst/>
          </a:prstGeom>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defTabSz="914400">
              <a:lnSpc>
                <a:spcPct val="90000"/>
              </a:lnSpc>
              <a:spcBef>
                <a:spcPct val="0"/>
              </a:spcBef>
              <a:spcAft>
                <a:spcPts val="600"/>
              </a:spcAft>
            </a:pPr>
            <a:r>
              <a:rPr lang="en-US" sz="8000" b="1" kern="1200" dirty="0">
                <a:ln/>
                <a:solidFill>
                  <a:schemeClr val="tx1"/>
                </a:solidFill>
                <a:latin typeface="+mj-lt"/>
                <a:ea typeface="+mj-ea"/>
                <a:cs typeface="+mj-cs"/>
              </a:rPr>
              <a:t>THANK </a:t>
            </a:r>
            <a:r>
              <a:rPr lang="en-US" sz="8000" kern="1200" dirty="0">
                <a:ln w="0"/>
                <a:solidFill>
                  <a:schemeClr val="tx1"/>
                </a:solidFill>
                <a:effectLst>
                  <a:reflection blurRad="6350" stA="53000" endA="300" endPos="35500" dir="5400000" sy="-90000" algn="bl" rotWithShape="0"/>
                </a:effectLst>
                <a:latin typeface="+mj-lt"/>
                <a:ea typeface="+mj-ea"/>
                <a:cs typeface="+mj-cs"/>
              </a:rPr>
              <a:t>YOU</a:t>
            </a:r>
            <a:r>
              <a:rPr lang="en-US" sz="8000" b="1" kern="1200" dirty="0">
                <a:ln/>
                <a:solidFill>
                  <a:schemeClr val="tx1"/>
                </a:solidFill>
                <a:latin typeface="+mj-lt"/>
                <a:ea typeface="+mj-ea"/>
                <a:cs typeface="+mj-cs"/>
              </a:rPr>
              <a:t>!</a:t>
            </a:r>
          </a:p>
        </p:txBody>
      </p:sp>
      <p:sp>
        <p:nvSpPr>
          <p:cNvPr id="26" name="Rectangle 25">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8" name="Rectangle 27">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Правоъгълник 1">
            <a:extLst>
              <a:ext uri="{FF2B5EF4-FFF2-40B4-BE49-F238E27FC236}">
                <a16:creationId xmlns:a16="http://schemas.microsoft.com/office/drawing/2014/main" id="{257DDCF0-42AE-42C0-A277-3F8162BADCE6}"/>
              </a:ext>
            </a:extLst>
          </p:cNvPr>
          <p:cNvSpPr/>
          <p:nvPr/>
        </p:nvSpPr>
        <p:spPr>
          <a:xfrm>
            <a:off x="7100954" y="5534561"/>
            <a:ext cx="6600298" cy="132343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000" b="1" dirty="0">
                <a:ln/>
                <a:solidFill>
                  <a:schemeClr val="accent3"/>
                </a:solidFill>
                <a:latin typeface="Bradley Hand ITC" panose="03070402050302030203" pitchFamily="66" charset="0"/>
              </a:rPr>
              <a:t>Milena </a:t>
            </a:r>
            <a:r>
              <a:rPr lang="en-US" sz="4000" b="1" dirty="0" err="1">
                <a:ln/>
                <a:solidFill>
                  <a:schemeClr val="accent3"/>
                </a:solidFill>
                <a:latin typeface="Bradley Hand ITC" panose="03070402050302030203" pitchFamily="66" charset="0"/>
              </a:rPr>
              <a:t>Taneva</a:t>
            </a:r>
            <a:r>
              <a:rPr lang="en-US" sz="4000" b="1" dirty="0">
                <a:ln/>
                <a:solidFill>
                  <a:schemeClr val="accent3"/>
                </a:solidFill>
                <a:latin typeface="Bradley Hand ITC" panose="03070402050302030203" pitchFamily="66" charset="0"/>
              </a:rPr>
              <a:t> </a:t>
            </a:r>
            <a:endParaRPr lang="bg-BG" sz="4000" b="1" dirty="0">
              <a:ln/>
              <a:solidFill>
                <a:schemeClr val="accent3"/>
              </a:solidFill>
              <a:latin typeface="Bradley Hand ITC" panose="03070402050302030203" pitchFamily="66" charset="0"/>
            </a:endParaRPr>
          </a:p>
          <a:p>
            <a:pPr algn="ctr"/>
            <a:r>
              <a:rPr lang="bg-BG" sz="4000" b="1" dirty="0">
                <a:ln/>
                <a:solidFill>
                  <a:schemeClr val="accent3"/>
                </a:solidFill>
              </a:rPr>
              <a:t>№1815095</a:t>
            </a:r>
            <a:endParaRPr lang="bg-BG" sz="4000" b="1" cap="none" spc="0" dirty="0">
              <a:ln/>
              <a:solidFill>
                <a:schemeClr val="accent3"/>
              </a:solidFill>
              <a:effectLst/>
            </a:endParaRPr>
          </a:p>
        </p:txBody>
      </p:sp>
    </p:spTree>
    <p:extLst>
      <p:ext uri="{BB962C8B-B14F-4D97-AF65-F5344CB8AC3E}">
        <p14:creationId xmlns:p14="http://schemas.microsoft.com/office/powerpoint/2010/main" val="1813084639"/>
      </p:ext>
    </p:extLst>
  </p:cSld>
  <p:clrMapOvr>
    <a:masterClrMapping/>
  </p:clrMapOvr>
</p:sld>
</file>

<file path=ppt/theme/theme1.xml><?xml version="1.0" encoding="utf-8"?>
<a:theme xmlns:a="http://schemas.openxmlformats.org/drawingml/2006/main" name="Office Theme">
  <a:themeElements>
    <a:clrScheme name="Тема на Offic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Тема на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Тема на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otalTime>16</TotalTime>
  <Words>413</Words>
  <Application>Microsoft Office PowerPoint</Application>
  <PresentationFormat>Широк екран</PresentationFormat>
  <Paragraphs>30</Paragraphs>
  <Slides>8</Slides>
  <Notes>0</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8</vt:i4>
      </vt:variant>
    </vt:vector>
  </HeadingPairs>
  <TitlesOfParts>
    <vt:vector size="15" baseType="lpstr">
      <vt:lpstr>Arial</vt:lpstr>
      <vt:lpstr>Bell MT</vt:lpstr>
      <vt:lpstr>Bradley Hand ITC</vt:lpstr>
      <vt:lpstr>Calibri</vt:lpstr>
      <vt:lpstr>Calibri Light</vt:lpstr>
      <vt:lpstr>Wingdings</vt:lpstr>
      <vt:lpstr>Office Theme</vt:lpstr>
      <vt:lpstr>Презентация на PowerPoint</vt:lpstr>
      <vt:lpstr>For us   For 5 years we have been consulting colleagues for projects in tourism. We have implemented over 10 projects in tourism and the hotel industry. Our main task is to increase the quality of hotel service and to achieve sustainable employment growth.  We build a brand book of all standards required for each hotel, considering your requirements and the capabilities of your site. We stabilize the financial condition of the hotel and structure and optimize all activities in the hotel.</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Dilian</dc:creator>
  <cp:lastModifiedBy>Dilian</cp:lastModifiedBy>
  <cp:revision>6</cp:revision>
  <dcterms:created xsi:type="dcterms:W3CDTF">2020-07-28T11:47:35Z</dcterms:created>
  <dcterms:modified xsi:type="dcterms:W3CDTF">2020-08-06T16:26:40Z</dcterms:modified>
</cp:coreProperties>
</file>