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33"/>
  </p:notesMasterIdLst>
  <p:sldIdLst>
    <p:sldId id="258" r:id="rId2"/>
    <p:sldId id="319" r:id="rId3"/>
    <p:sldId id="265" r:id="rId4"/>
    <p:sldId id="272" r:id="rId5"/>
    <p:sldId id="320" r:id="rId6"/>
    <p:sldId id="274" r:id="rId7"/>
    <p:sldId id="321" r:id="rId8"/>
    <p:sldId id="275" r:id="rId9"/>
    <p:sldId id="276" r:id="rId10"/>
    <p:sldId id="322" r:id="rId11"/>
    <p:sldId id="278" r:id="rId12"/>
    <p:sldId id="323" r:id="rId13"/>
    <p:sldId id="279" r:id="rId14"/>
    <p:sldId id="324" r:id="rId15"/>
    <p:sldId id="280" r:id="rId16"/>
    <p:sldId id="325" r:id="rId17"/>
    <p:sldId id="281" r:id="rId18"/>
    <p:sldId id="283" r:id="rId19"/>
    <p:sldId id="285" r:id="rId20"/>
    <p:sldId id="296" r:id="rId21"/>
    <p:sldId id="302" r:id="rId22"/>
    <p:sldId id="303" r:id="rId23"/>
    <p:sldId id="326" r:id="rId24"/>
    <p:sldId id="304" r:id="rId25"/>
    <p:sldId id="305" r:id="rId26"/>
    <p:sldId id="306" r:id="rId27"/>
    <p:sldId id="309" r:id="rId28"/>
    <p:sldId id="310" r:id="rId29"/>
    <p:sldId id="311" r:id="rId30"/>
    <p:sldId id="312" r:id="rId31"/>
    <p:sldId id="314" r:id="rId32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4D892-916C-4E2D-A463-4C84ED5F663B}" type="datetimeFigureOut">
              <a:rPr lang="en-GB" smtClean="0"/>
              <a:pPr/>
              <a:t>03/12/2018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8538" y="728663"/>
            <a:ext cx="4860925" cy="3646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18038"/>
            <a:ext cx="5486400" cy="43767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00A5E-C715-4F1B-9146-F977D426458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95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defTabSz="947738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947738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F7184259-8F3D-4D4C-A1F4-472E156C7223}" type="slidenum">
              <a:rPr lang="en-US" sz="1300" b="0" smtClean="0"/>
              <a:pPr/>
              <a:t>1</a:t>
            </a:fld>
            <a:endParaRPr lang="en-US" sz="1300" b="0" dirty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7863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 dirty="0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861048"/>
            <a:ext cx="6000750" cy="2260600"/>
          </a:xfrm>
        </p:spPr>
        <p:txBody>
          <a:bodyPr/>
          <a:lstStyle/>
          <a:p>
            <a:pPr eaLnBrk="1" hangingPunct="1"/>
            <a:r>
              <a:rPr lang="en-GB" dirty="0" smtClean="0"/>
              <a:t>Andrew Gibson</a:t>
            </a:r>
          </a:p>
        </p:txBody>
      </p:sp>
      <p:sp>
        <p:nvSpPr>
          <p:cNvPr id="5123" name="Rectangle 6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2700" dirty="0" smtClean="0">
                <a:solidFill>
                  <a:srgbClr val="FF0000"/>
                </a:solidFill>
              </a:rPr>
              <a:t>Pollution Continued</a:t>
            </a:r>
          </a:p>
        </p:txBody>
      </p:sp>
      <p:sp>
        <p:nvSpPr>
          <p:cNvPr id="5124" name="Text Box 63"/>
          <p:cNvSpPr txBox="1">
            <a:spLocks noChangeArrowheads="1"/>
          </p:cNvSpPr>
          <p:nvPr/>
        </p:nvSpPr>
        <p:spPr bwMode="auto">
          <a:xfrm>
            <a:off x="573088" y="2381250"/>
            <a:ext cx="3343275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endParaRPr lang="en-GB" dirty="0"/>
          </a:p>
        </p:txBody>
      </p:sp>
      <p:grpSp>
        <p:nvGrpSpPr>
          <p:cNvPr id="5125" name="Group 96"/>
          <p:cNvGrpSpPr>
            <a:grpSpLocks/>
          </p:cNvGrpSpPr>
          <p:nvPr/>
        </p:nvGrpSpPr>
        <p:grpSpPr bwMode="auto">
          <a:xfrm>
            <a:off x="573088" y="2660650"/>
            <a:ext cx="4935537" cy="1003300"/>
            <a:chOff x="425" y="1700"/>
            <a:chExt cx="2437" cy="458"/>
          </a:xfrm>
        </p:grpSpPr>
        <p:sp>
          <p:nvSpPr>
            <p:cNvPr id="5127" name="Line 97"/>
            <p:cNvSpPr>
              <a:spLocks noChangeShapeType="1"/>
            </p:cNvSpPr>
            <p:nvPr/>
          </p:nvSpPr>
          <p:spPr bwMode="auto">
            <a:xfrm>
              <a:off x="425" y="2158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28" name="Line 98"/>
            <p:cNvSpPr>
              <a:spLocks noChangeShapeType="1"/>
            </p:cNvSpPr>
            <p:nvPr/>
          </p:nvSpPr>
          <p:spPr bwMode="auto">
            <a:xfrm>
              <a:off x="425" y="1700"/>
              <a:ext cx="2437" cy="0"/>
            </a:xfrm>
            <a:prstGeom prst="line">
              <a:avLst/>
            </a:prstGeom>
            <a:noFill/>
            <a:ln w="63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126" name="Text Box 128"/>
          <p:cNvSpPr txBox="1">
            <a:spLocks noChangeArrowheads="1"/>
          </p:cNvSpPr>
          <p:nvPr/>
        </p:nvSpPr>
        <p:spPr bwMode="auto">
          <a:xfrm>
            <a:off x="573088" y="2381250"/>
            <a:ext cx="60007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r>
              <a:rPr lang="en-US" dirty="0" smtClean="0"/>
              <a:t>Emissions Control &amp; Diagnosis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5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Primary</a:t>
            </a:r>
          </a:p>
          <a:p>
            <a:pPr lvl="1"/>
            <a:r>
              <a:rPr lang="en-GB" dirty="0" smtClean="0"/>
              <a:t>Emitted directly by identifiable polluting sources</a:t>
            </a:r>
          </a:p>
          <a:p>
            <a:r>
              <a:rPr lang="en-GB" dirty="0" smtClean="0"/>
              <a:t>Secondary</a:t>
            </a:r>
          </a:p>
          <a:p>
            <a:pPr lvl="1"/>
            <a:r>
              <a:rPr lang="en-GB" dirty="0" smtClean="0"/>
              <a:t>As a result of interactions from primary pollutants or between these and the normal constituents of the atmosphere with or without sunlight radiation assistance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Emissions Control and Diagnostics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2800" dirty="0" smtClean="0"/>
              <a:t>Pollutants</a:t>
            </a:r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731648"/>
              </p:ext>
            </p:extLst>
          </p:nvPr>
        </p:nvGraphicFramePr>
        <p:xfrm>
          <a:off x="899592" y="1268760"/>
          <a:ext cx="7920879" cy="4352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7695"/>
                <a:gridCol w="1601697"/>
                <a:gridCol w="1601697"/>
                <a:gridCol w="1429790"/>
              </a:tblGrid>
              <a:tr h="71215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New</a:t>
                      </a:r>
                      <a:r>
                        <a:rPr lang="en-GB" sz="1600" baseline="0" dirty="0" smtClean="0"/>
                        <a:t> </a:t>
                      </a:r>
                      <a:r>
                        <a:rPr lang="en-GB" sz="1600" dirty="0" smtClean="0"/>
                        <a:t>Constituents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Pre </a:t>
                      </a:r>
                      <a:r>
                        <a:rPr lang="en-GB" sz="1600" dirty="0" err="1" smtClean="0"/>
                        <a:t>Ind</a:t>
                      </a:r>
                      <a:r>
                        <a:rPr lang="en-GB" sz="1600" dirty="0" smtClean="0"/>
                        <a:t> Age (ppm)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Current (ppm)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%</a:t>
                      </a:r>
                      <a:r>
                        <a:rPr lang="en-GB" sz="1600" baseline="0" dirty="0" smtClean="0"/>
                        <a:t> / year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Carbon Dioxide CO</a:t>
                      </a:r>
                      <a:r>
                        <a:rPr lang="en-GB" sz="1600" baseline="-250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270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340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0.4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Carbon Monoxide 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0.05 – 0.2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0.13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3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Nitrous Oxide 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0.28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0.30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0.25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Sulphur</a:t>
                      </a:r>
                      <a:r>
                        <a:rPr lang="en-GB" sz="1600" baseline="0" dirty="0" smtClean="0"/>
                        <a:t> Dioxide SO</a:t>
                      </a:r>
                      <a:r>
                        <a:rPr lang="en-GB" sz="1600" baseline="-250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0.001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Ammonia NH</a:t>
                      </a:r>
                      <a:r>
                        <a:rPr lang="en-GB" sz="1600" baseline="-25000" dirty="0" smtClean="0"/>
                        <a:t>3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0.004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0.006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Ethylene C</a:t>
                      </a:r>
                      <a:r>
                        <a:rPr lang="en-GB" sz="1600" baseline="-25000" dirty="0" smtClean="0"/>
                        <a:t>2</a:t>
                      </a:r>
                      <a:r>
                        <a:rPr lang="en-GB" sz="1600" baseline="0" dirty="0" smtClean="0"/>
                        <a:t>H</a:t>
                      </a:r>
                      <a:r>
                        <a:rPr lang="en-GB" sz="1600" baseline="-25000" dirty="0" smtClean="0"/>
                        <a:t>4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0.0002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</a:t>
                      </a:r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Hydrogen</a:t>
                      </a:r>
                      <a:r>
                        <a:rPr lang="en-GB" sz="1600" baseline="0" dirty="0" smtClean="0"/>
                        <a:t> Sulphide </a:t>
                      </a:r>
                      <a:r>
                        <a:rPr lang="en-GB" sz="1600" dirty="0" smtClean="0"/>
                        <a:t>H</a:t>
                      </a:r>
                      <a:r>
                        <a:rPr lang="en-GB" sz="1600" baseline="-25000" dirty="0" smtClean="0"/>
                        <a:t>2</a:t>
                      </a:r>
                      <a:r>
                        <a:rPr lang="en-GB" sz="1600" baseline="0" dirty="0" smtClean="0"/>
                        <a:t>S</a:t>
                      </a:r>
                      <a:endParaRPr lang="en-GB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0.00005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en-GB" sz="1600" b="0" dirty="0" smtClean="0"/>
                        <a:t>Chlorofluorocarbons </a:t>
                      </a:r>
                      <a:r>
                        <a:rPr lang="en-GB" sz="1600" dirty="0" smtClean="0"/>
                        <a:t>CFC’s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0.00015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8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94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Carbon compounds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556792"/>
            <a:ext cx="8002587" cy="5084763"/>
          </a:xfrm>
        </p:spPr>
        <p:txBody>
          <a:bodyPr/>
          <a:lstStyle/>
          <a:p>
            <a:r>
              <a:rPr lang="en-GB" dirty="0" smtClean="0"/>
              <a:t>Carbon Dioxide CO</a:t>
            </a:r>
            <a:r>
              <a:rPr lang="en-GB" baseline="-25000" dirty="0" smtClean="0"/>
              <a:t>2</a:t>
            </a:r>
            <a:endParaRPr lang="en-GB" baseline="-25000" dirty="0"/>
          </a:p>
          <a:p>
            <a:pPr lvl="1"/>
            <a:r>
              <a:rPr lang="en-GB" dirty="0" smtClean="0"/>
              <a:t>End product of the combustion of every carbon fuel (wood, coal, biomass, oil and petroleum derivatives, </a:t>
            </a:r>
            <a:r>
              <a:rPr lang="en-GB" dirty="0" err="1" smtClean="0"/>
              <a:t>etc</a:t>
            </a:r>
            <a:r>
              <a:rPr lang="en-GB" dirty="0" smtClean="0"/>
              <a:t>,); and of anaerobic breathing (respiration)</a:t>
            </a:r>
          </a:p>
          <a:p>
            <a:pPr lvl="1"/>
            <a:r>
              <a:rPr lang="en-GB" dirty="0" smtClean="0"/>
              <a:t>Recovered by plants during photosynthesis and converted back to carbon.</a:t>
            </a:r>
          </a:p>
          <a:p>
            <a:pPr lvl="1"/>
            <a:r>
              <a:rPr lang="en-GB" dirty="0" smtClean="0"/>
              <a:t>Known effects of increased concentrations and the green house effect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22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Carbon compounds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8002587" cy="5084763"/>
          </a:xfrm>
        </p:spPr>
        <p:txBody>
          <a:bodyPr/>
          <a:lstStyle/>
          <a:p>
            <a:r>
              <a:rPr lang="en-GB" dirty="0" smtClean="0"/>
              <a:t>Carbon Monoxide CO</a:t>
            </a:r>
          </a:p>
          <a:p>
            <a:pPr lvl="1"/>
            <a:r>
              <a:rPr lang="en-GB" dirty="0" smtClean="0"/>
              <a:t>Colourless, odourless and highly toxic – known as the silent killer</a:t>
            </a:r>
          </a:p>
          <a:p>
            <a:pPr lvl="1"/>
            <a:r>
              <a:rPr lang="en-GB" dirty="0" smtClean="0"/>
              <a:t>As a result of excessively rich combustions – </a:t>
            </a:r>
            <a:r>
              <a:rPr lang="en-GB" dirty="0" err="1" smtClean="0"/>
              <a:t>E.g</a:t>
            </a:r>
            <a:r>
              <a:rPr lang="en-GB" dirty="0" smtClean="0"/>
              <a:t> Steel Works</a:t>
            </a:r>
          </a:p>
          <a:p>
            <a:pPr lvl="1"/>
            <a:r>
              <a:rPr lang="en-GB" dirty="0" smtClean="0"/>
              <a:t>As a high 40 times higher affinity to haemoglobin than oxygen and can be fatal very quickly. </a:t>
            </a:r>
          </a:p>
          <a:p>
            <a:pPr lvl="1"/>
            <a:r>
              <a:rPr lang="en-GB" dirty="0" smtClean="0"/>
              <a:t>Easily dissipates via reaction with other atmosphere elements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05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02587" cy="5084763"/>
          </a:xfrm>
        </p:spPr>
        <p:txBody>
          <a:bodyPr/>
          <a:lstStyle/>
          <a:p>
            <a:r>
              <a:rPr lang="en-GB" dirty="0" smtClean="0"/>
              <a:t>Nitrous Oxide N</a:t>
            </a:r>
            <a:r>
              <a:rPr lang="en-GB" baseline="-25000" dirty="0" smtClean="0"/>
              <a:t>2</a:t>
            </a:r>
            <a:r>
              <a:rPr lang="en-GB" dirty="0" smtClean="0"/>
              <a:t>O</a:t>
            </a:r>
          </a:p>
          <a:p>
            <a:pPr lvl="1"/>
            <a:r>
              <a:rPr lang="en-GB" dirty="0" smtClean="0"/>
              <a:t>Dealt with separately from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/>
              <a:t> </a:t>
            </a:r>
            <a:r>
              <a:rPr lang="en-GB" dirty="0" smtClean="0"/>
              <a:t>since it is more stable.  Also emitted by soil </a:t>
            </a:r>
          </a:p>
          <a:p>
            <a:pPr lvl="1"/>
            <a:r>
              <a:rPr lang="en-GB" dirty="0" smtClean="0"/>
              <a:t>Difficult to analyse and measure</a:t>
            </a:r>
          </a:p>
          <a:p>
            <a:pPr lvl="1"/>
            <a:r>
              <a:rPr lang="en-GB" dirty="0" smtClean="0"/>
              <a:t>Results from the combustion of the atmospheric air Nitrogen N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Although industrial emissions are high automotive emissions represent only 3.3%</a:t>
            </a:r>
          </a:p>
          <a:p>
            <a:pPr lvl="1"/>
            <a:r>
              <a:rPr lang="en-GB" dirty="0" smtClean="0"/>
              <a:t>Is relatively inactive as a pollutant in the troposphere but is an active factor in the depletion of the Ozone layer in the stratosphere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Nitrogen compounds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67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02587" cy="5084763"/>
          </a:xfrm>
        </p:spPr>
        <p:txBody>
          <a:bodyPr/>
          <a:lstStyle/>
          <a:p>
            <a:r>
              <a:rPr lang="en-GB" dirty="0" smtClean="0"/>
              <a:t>Ammonia NH</a:t>
            </a:r>
            <a:r>
              <a:rPr lang="en-GB" baseline="-25000" dirty="0" smtClean="0"/>
              <a:t>3</a:t>
            </a:r>
            <a:endParaRPr lang="en-GB" dirty="0" smtClean="0"/>
          </a:p>
          <a:p>
            <a:pPr lvl="1"/>
            <a:r>
              <a:rPr lang="en-GB" dirty="0" smtClean="0"/>
              <a:t>Mostly resultant from livestock urea leads to Nitrogen Oxides</a:t>
            </a:r>
          </a:p>
          <a:p>
            <a:pPr lvl="1"/>
            <a:r>
              <a:rPr lang="en-GB" dirty="0" smtClean="0"/>
              <a:t>Automobile emission only due to malfunction in catalytic converters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Nitrogen compounds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0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124744"/>
            <a:ext cx="8002587" cy="5084763"/>
          </a:xfrm>
        </p:spPr>
        <p:txBody>
          <a:bodyPr/>
          <a:lstStyle/>
          <a:p>
            <a:r>
              <a:rPr lang="en-GB" dirty="0" smtClean="0"/>
              <a:t>Volatile organic compounds</a:t>
            </a:r>
          </a:p>
          <a:p>
            <a:pPr lvl="1"/>
            <a:r>
              <a:rPr lang="en-GB" dirty="0" smtClean="0"/>
              <a:t>Includes a variety of different products</a:t>
            </a:r>
            <a:endParaRPr lang="en-GB" dirty="0"/>
          </a:p>
          <a:p>
            <a:pPr lvl="1"/>
            <a:r>
              <a:rPr lang="en-GB" dirty="0" smtClean="0"/>
              <a:t>VOC’s are defined as any compound that once released into the atmosphere stay there long enough to take part in photochemical reactions.</a:t>
            </a:r>
          </a:p>
          <a:p>
            <a:pPr lvl="1"/>
            <a:r>
              <a:rPr lang="en-GB" dirty="0" smtClean="0"/>
              <a:t>Mainly composed of compounds that evaporate rapidly at ambient temperature.</a:t>
            </a:r>
          </a:p>
          <a:p>
            <a:pPr lvl="1"/>
            <a:r>
              <a:rPr lang="en-GB" dirty="0" smtClean="0"/>
              <a:t>From a range of sources</a:t>
            </a:r>
          </a:p>
          <a:p>
            <a:pPr lvl="2"/>
            <a:r>
              <a:rPr lang="en-GB" dirty="0" smtClean="0"/>
              <a:t>Oil industry – refining and distribution (gasoline evaporation)</a:t>
            </a:r>
          </a:p>
          <a:p>
            <a:pPr lvl="2"/>
            <a:r>
              <a:rPr lang="en-GB" dirty="0" smtClean="0"/>
              <a:t>Mobile sources – automobile, aviation, railroad (2/3 emissions 1/3 evaporation</a:t>
            </a:r>
          </a:p>
          <a:p>
            <a:pPr lvl="2"/>
            <a:r>
              <a:rPr lang="en-GB" dirty="0" smtClean="0"/>
              <a:t>Industries employing solvents – rubber, plastics paints, adhesives, alcoholic fermentation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Organic compounds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25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smtClean="0"/>
              <a:t>Typical exhaust composition of gasoline and diesel engines and vapours from gasoline tanks (VOC)</a:t>
            </a:r>
          </a:p>
          <a:p>
            <a:r>
              <a:rPr lang="en-GB" dirty="0" smtClean="0"/>
              <a:t>Come in a variety of compositions from alkanes, alkenes and aromatics</a:t>
            </a:r>
          </a:p>
          <a:p>
            <a:r>
              <a:rPr lang="en-GB" dirty="0" smtClean="0"/>
              <a:t>Of these Benzene is the most critical as it is highly toxic and carcinogenic</a:t>
            </a:r>
          </a:p>
          <a:p>
            <a:pPr lvl="1"/>
            <a:r>
              <a:rPr lang="en-GB" dirty="0" smtClean="0"/>
              <a:t>In gasoline engines benzene emissions 44% has survived  combustion and 56% have been created during the combustion</a:t>
            </a:r>
          </a:p>
          <a:p>
            <a:pPr lvl="1"/>
            <a:r>
              <a:rPr lang="en-GB" dirty="0" smtClean="0"/>
              <a:t>Catalytic converters are crucial in the reduction of Benzene emissions.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Hydrocarbons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92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err="1" smtClean="0"/>
              <a:t>Polynuclear</a:t>
            </a:r>
            <a:r>
              <a:rPr lang="en-GB" dirty="0" smtClean="0"/>
              <a:t> aromatic hydrocarbons are particularly nasty as they are formed by two or more Benzene rings</a:t>
            </a:r>
          </a:p>
          <a:p>
            <a:pPr lvl="1"/>
            <a:r>
              <a:rPr lang="en-GB" dirty="0" smtClean="0"/>
              <a:t>Also found in cigarette smoke and BBQ!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Hydrocarbons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04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Sulphur Dioxide SO</a:t>
            </a:r>
            <a:r>
              <a:rPr lang="en-GB" baseline="-25000" dirty="0" smtClean="0"/>
              <a:t>2</a:t>
            </a:r>
            <a:r>
              <a:rPr lang="en-GB" baseline="30000" dirty="0" smtClean="0"/>
              <a:t> </a:t>
            </a:r>
            <a:r>
              <a:rPr lang="en-GB" dirty="0"/>
              <a:t> </a:t>
            </a:r>
            <a:r>
              <a:rPr lang="en-GB" dirty="0" smtClean="0"/>
              <a:t>is the major factor in acid rain</a:t>
            </a:r>
          </a:p>
          <a:p>
            <a:r>
              <a:rPr lang="en-GB" dirty="0" smtClean="0"/>
              <a:t>Is a by product of the combustion of fossil fuels that contain Sulphur</a:t>
            </a:r>
          </a:p>
          <a:p>
            <a:r>
              <a:rPr lang="en-GB" dirty="0" smtClean="0"/>
              <a:t>In automotive applications mostly present in diesel emission</a:t>
            </a:r>
          </a:p>
          <a:p>
            <a:r>
              <a:rPr lang="en-GB" dirty="0" smtClean="0"/>
              <a:t>Industries – specially the burning of coal with 5% Sulphur content – are a major contributor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Sulphur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57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In recent years low sulphur diesel has been introduced to try and tackle the problem</a:t>
            </a:r>
          </a:p>
          <a:p>
            <a:pPr lvl="1"/>
            <a:r>
              <a:rPr lang="en-GB" dirty="0" smtClean="0"/>
              <a:t>Draw back is low sulphur diesel has poorer lubrication properties and injection systems sometimes suffer as a result</a:t>
            </a:r>
          </a:p>
          <a:p>
            <a:r>
              <a:rPr lang="en-GB" dirty="0" smtClean="0"/>
              <a:t>Major problem is the creation of Sulphur Trioxide and sulphuric acid in atmospheric interactions – O</a:t>
            </a:r>
            <a:r>
              <a:rPr lang="en-GB" baseline="-25000" dirty="0" smtClean="0"/>
              <a:t>2</a:t>
            </a:r>
            <a:r>
              <a:rPr lang="en-GB" dirty="0" smtClean="0"/>
              <a:t> and water.</a:t>
            </a: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Sulphur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26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28800"/>
            <a:ext cx="8002587" cy="5084763"/>
          </a:xfrm>
        </p:spPr>
        <p:txBody>
          <a:bodyPr/>
          <a:lstStyle/>
          <a:p>
            <a:r>
              <a:rPr lang="en-GB" dirty="0" smtClean="0"/>
              <a:t>Halogenated</a:t>
            </a:r>
          </a:p>
          <a:p>
            <a:pPr lvl="1"/>
            <a:r>
              <a:rPr lang="en-GB" dirty="0" smtClean="0"/>
              <a:t>Essentially Hydrochloric, </a:t>
            </a:r>
            <a:r>
              <a:rPr lang="en-GB" dirty="0" err="1" smtClean="0"/>
              <a:t>hydrobromic</a:t>
            </a:r>
            <a:r>
              <a:rPr lang="en-GB" dirty="0" smtClean="0"/>
              <a:t> and hydrofluoric acids</a:t>
            </a:r>
          </a:p>
          <a:p>
            <a:pPr lvl="1"/>
            <a:r>
              <a:rPr lang="en-GB" dirty="0" smtClean="0"/>
              <a:t>As a result of anti-knock additives in fuel</a:t>
            </a:r>
          </a:p>
          <a:p>
            <a:pPr lvl="1"/>
            <a:r>
              <a:rPr lang="en-GB" dirty="0" smtClean="0"/>
              <a:t>The hydrolysis of the volatile salts in the atmosphere produces the acids</a:t>
            </a:r>
          </a:p>
          <a:p>
            <a:pPr lvl="1"/>
            <a:r>
              <a:rPr lang="en-GB" dirty="0" smtClean="0"/>
              <a:t>These tend to be absorbed by atmospheric dust</a:t>
            </a:r>
          </a:p>
          <a:p>
            <a:pPr marL="204788" lvl="1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Halogenated &amp; Metallic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50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412776"/>
            <a:ext cx="8002587" cy="5084763"/>
          </a:xfrm>
        </p:spPr>
        <p:txBody>
          <a:bodyPr/>
          <a:lstStyle/>
          <a:p>
            <a:r>
              <a:rPr lang="en-GB" dirty="0" smtClean="0"/>
              <a:t>Metal</a:t>
            </a:r>
          </a:p>
          <a:p>
            <a:pPr lvl="1"/>
            <a:r>
              <a:rPr lang="en-GB" dirty="0" smtClean="0"/>
              <a:t>Biggest one of all used to be Lead</a:t>
            </a:r>
          </a:p>
          <a:p>
            <a:pPr lvl="1"/>
            <a:r>
              <a:rPr lang="en-GB" dirty="0" smtClean="0"/>
              <a:t>Highly toxic and now banned as an anti-knock additive</a:t>
            </a:r>
          </a:p>
          <a:p>
            <a:pPr lvl="1"/>
            <a:r>
              <a:rPr lang="en-GB" dirty="0" smtClean="0"/>
              <a:t>Precious metals such as platinum and palladium can be emitted as a result of the deterioration of catalytic converters</a:t>
            </a:r>
          </a:p>
          <a:p>
            <a:pPr lvl="1"/>
            <a:r>
              <a:rPr lang="en-GB" dirty="0" smtClean="0"/>
              <a:t>Cadmium and Zinc can also be seen mainly in lubricant additives where Cadmium – toxic – is an impurity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Halogenated &amp; Metallic Compounds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98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r>
              <a:rPr lang="en-GB" dirty="0" smtClean="0"/>
              <a:t>Term applies to aerosols - </a:t>
            </a:r>
            <a:r>
              <a:rPr lang="en-GB" dirty="0"/>
              <a:t>gaseous suspension of fine solid or liquid </a:t>
            </a:r>
            <a:r>
              <a:rPr lang="en-GB" dirty="0" smtClean="0"/>
              <a:t>particles – and includes dust</a:t>
            </a:r>
            <a:r>
              <a:rPr lang="en-GB" smtClean="0"/>
              <a:t>, soot</a:t>
            </a:r>
            <a:r>
              <a:rPr lang="en-GB" dirty="0" smtClean="0"/>
              <a:t>, mist, fog and smog</a:t>
            </a:r>
          </a:p>
          <a:p>
            <a:r>
              <a:rPr lang="en-GB" dirty="0" smtClean="0"/>
              <a:t>Of interest are “particles in suspension” - 10µm and low sedimentation rate.</a:t>
            </a:r>
          </a:p>
          <a:p>
            <a:pPr lvl="1"/>
            <a:r>
              <a:rPr lang="en-GB" dirty="0" smtClean="0"/>
              <a:t>Health hazard because they penetrate deep in pulmonary system</a:t>
            </a:r>
          </a:p>
          <a:p>
            <a:pPr lvl="1"/>
            <a:r>
              <a:rPr lang="en-GB" dirty="0" smtClean="0"/>
              <a:t>Soil the environment – buildings and monuments</a:t>
            </a:r>
          </a:p>
          <a:p>
            <a:pPr lvl="1"/>
            <a:r>
              <a:rPr lang="en-GB" dirty="0" smtClean="0"/>
              <a:t>Visibility and climate – diffusion of sunlight  (cooling) or absorbing radiation (warming)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Particles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97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r>
              <a:rPr lang="en-GB" dirty="0" smtClean="0"/>
              <a:t>Mineral – from road surfaces and lining friction materials</a:t>
            </a:r>
          </a:p>
          <a:p>
            <a:r>
              <a:rPr lang="en-GB" dirty="0" smtClean="0"/>
              <a:t>Organic – as a result of very rich mixtures and mainly on diesel engines – carbon skeleton impregnated with mixture of unburned compounds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Particles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898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143000"/>
            <a:ext cx="8002587" cy="5084763"/>
          </a:xfrm>
        </p:spPr>
        <p:txBody>
          <a:bodyPr/>
          <a:lstStyle/>
          <a:p>
            <a:r>
              <a:rPr lang="en-GB" dirty="0" smtClean="0"/>
              <a:t>Considered as a form of pollution</a:t>
            </a:r>
          </a:p>
          <a:p>
            <a:r>
              <a:rPr lang="en-GB" dirty="0" smtClean="0"/>
              <a:t>Detected in small concentrations considered hazardous</a:t>
            </a:r>
          </a:p>
          <a:p>
            <a:r>
              <a:rPr lang="en-GB" dirty="0" smtClean="0"/>
              <a:t>Are mostly an annoyance but can have a negative impact on behaviour – aggressiveness, loss of attention, etc.)</a:t>
            </a:r>
          </a:p>
          <a:p>
            <a:r>
              <a:rPr lang="en-GB" dirty="0" smtClean="0"/>
              <a:t>Diesel emissions notably unpleasant where smoke can be visible and smelt.</a:t>
            </a:r>
          </a:p>
          <a:p>
            <a:pPr lvl="1"/>
            <a:r>
              <a:rPr lang="en-GB" dirty="0" smtClean="0"/>
              <a:t>Irritant to eyes, nose and throat: irritant compounds</a:t>
            </a:r>
          </a:p>
          <a:p>
            <a:r>
              <a:rPr lang="en-GB" dirty="0" smtClean="0"/>
              <a:t>Some are harder to describe as they result from specific combinations of emissions compounds </a:t>
            </a:r>
          </a:p>
          <a:p>
            <a:pPr lvl="1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Odours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51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0"/>
            <a:ext cx="8002587" cy="5084763"/>
          </a:xfrm>
        </p:spPr>
        <p:txBody>
          <a:bodyPr/>
          <a:lstStyle/>
          <a:p>
            <a:r>
              <a:rPr lang="en-GB" dirty="0" smtClean="0"/>
              <a:t>All the pollutants mentioned so far are emitted by both petrol and diesel engines with the exception of particles</a:t>
            </a:r>
          </a:p>
          <a:p>
            <a:r>
              <a:rPr lang="en-GB" dirty="0" smtClean="0"/>
              <a:t>Only the relative quantities vary with the type of engine, its design, internal geometry and running conditions</a:t>
            </a:r>
          </a:p>
          <a:p>
            <a:r>
              <a:rPr lang="en-GB" dirty="0" smtClean="0"/>
              <a:t>Due to the very short combustion period, the heterogeneities of temperature and mixture composition, pollutant concentrations in the exhaust differ substantially from the values calculated assuming thermodynamic equilibrium.</a:t>
            </a: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Pollutant 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56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219200"/>
            <a:ext cx="8002587" cy="5084763"/>
          </a:xfrm>
        </p:spPr>
        <p:txBody>
          <a:bodyPr/>
          <a:lstStyle/>
          <a:p>
            <a:r>
              <a:rPr lang="en-GB" dirty="0" smtClean="0"/>
              <a:t>Takes place due to the oxidation of atmospheric N</a:t>
            </a:r>
            <a:r>
              <a:rPr lang="en-GB" baseline="-25000" dirty="0" smtClean="0"/>
              <a:t>2</a:t>
            </a:r>
            <a:endParaRPr lang="en-GB" dirty="0" smtClean="0"/>
          </a:p>
          <a:p>
            <a:r>
              <a:rPr lang="en-GB" dirty="0" smtClean="0"/>
              <a:t>Takes place mainly in rich mixtures and is formed both in the flame front and the gas leaving the flame</a:t>
            </a:r>
          </a:p>
          <a:p>
            <a:r>
              <a:rPr lang="en-GB" dirty="0" smtClean="0"/>
              <a:t>In engines – high pressure combustion – the flame reaction is very small but high temperature of burnt gases leads to most of it being generated within those</a:t>
            </a:r>
          </a:p>
          <a:p>
            <a:r>
              <a:rPr lang="en-GB" dirty="0" smtClean="0"/>
              <a:t>Temperature is a key factor as is oxygen concentration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19200" y="30480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Formation of </a:t>
            </a:r>
            <a:r>
              <a:rPr lang="en-GB" sz="2800" dirty="0" err="1" smtClean="0">
                <a:solidFill>
                  <a:srgbClr val="FF0000"/>
                </a:solidFill>
              </a:rPr>
              <a:t>NO</a:t>
            </a:r>
            <a:r>
              <a:rPr lang="en-GB" sz="2800" baseline="-25000" dirty="0" err="1" smtClean="0">
                <a:solidFill>
                  <a:srgbClr val="FF0000"/>
                </a:solidFill>
              </a:rPr>
              <a:t>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04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908720"/>
            <a:ext cx="8002587" cy="5084763"/>
          </a:xfrm>
        </p:spPr>
        <p:txBody>
          <a:bodyPr/>
          <a:lstStyle/>
          <a:p>
            <a:r>
              <a:rPr lang="en-GB" dirty="0" smtClean="0"/>
              <a:t>Emissions of NO in Spark Ignition engines result from:</a:t>
            </a:r>
          </a:p>
          <a:p>
            <a:pPr lvl="1"/>
            <a:r>
              <a:rPr lang="en-GB" dirty="0" smtClean="0"/>
              <a:t>Fuel/air ratio</a:t>
            </a:r>
          </a:p>
          <a:p>
            <a:pPr lvl="1"/>
            <a:r>
              <a:rPr lang="en-GB" dirty="0" smtClean="0"/>
              <a:t>Fraction of unburned gases in the </a:t>
            </a:r>
            <a:r>
              <a:rPr lang="en-GB" dirty="0" err="1" smtClean="0"/>
              <a:t>unburnt</a:t>
            </a:r>
            <a:r>
              <a:rPr lang="en-GB" dirty="0" smtClean="0"/>
              <a:t> mixture</a:t>
            </a:r>
          </a:p>
          <a:p>
            <a:pPr lvl="1"/>
            <a:r>
              <a:rPr lang="en-GB" dirty="0" smtClean="0"/>
              <a:t>Ignition timing</a:t>
            </a:r>
          </a:p>
          <a:p>
            <a:r>
              <a:rPr lang="en-GB" dirty="0" smtClean="0"/>
              <a:t>Air/fuel ratio</a:t>
            </a:r>
          </a:p>
          <a:p>
            <a:pPr lvl="1"/>
            <a:r>
              <a:rPr lang="en-GB" dirty="0" smtClean="0"/>
              <a:t>At 1.1 </a:t>
            </a:r>
            <a:r>
              <a:rPr lang="en-GB" dirty="0"/>
              <a:t>(slightly lean) NO</a:t>
            </a:r>
            <a:r>
              <a:rPr lang="en-GB" baseline="-25000" dirty="0"/>
              <a:t>x</a:t>
            </a:r>
            <a:r>
              <a:rPr lang="en-GB" dirty="0"/>
              <a:t> tends to peak</a:t>
            </a:r>
          </a:p>
          <a:p>
            <a:pPr lvl="1"/>
            <a:r>
              <a:rPr lang="en-GB" dirty="0" smtClean="0"/>
              <a:t>At </a:t>
            </a:r>
            <a:r>
              <a:rPr lang="en-GB" dirty="0" smtClean="0"/>
              <a:t>0.9 </a:t>
            </a:r>
            <a:r>
              <a:rPr lang="en-GB" dirty="0"/>
              <a:t>(slightly rich) burnt gas temperatures peak but oxygen concentration low</a:t>
            </a:r>
          </a:p>
          <a:p>
            <a:pPr lvl="1"/>
            <a:r>
              <a:rPr lang="en-GB" dirty="0" smtClean="0"/>
              <a:t>Leaner </a:t>
            </a:r>
            <a:r>
              <a:rPr lang="en-GB" dirty="0" smtClean="0"/>
              <a:t>than that and the temperature drops and so does NO formation</a:t>
            </a:r>
          </a:p>
          <a:p>
            <a:pPr lvl="1"/>
            <a:r>
              <a:rPr lang="en-GB" dirty="0" smtClean="0"/>
              <a:t>During expansion, NO formation will mostly carry on in rich mixtures whereas in lean it would have all been formed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28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6" y="1196752"/>
            <a:ext cx="7951295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8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43000"/>
            <a:ext cx="8002587" cy="5084763"/>
          </a:xfrm>
        </p:spPr>
        <p:txBody>
          <a:bodyPr/>
          <a:lstStyle/>
          <a:p>
            <a:r>
              <a:rPr lang="en-GB" dirty="0" smtClean="0"/>
              <a:t>Burnt gases fraction</a:t>
            </a:r>
          </a:p>
          <a:p>
            <a:pPr lvl="1"/>
            <a:r>
              <a:rPr lang="en-GB" dirty="0" smtClean="0"/>
              <a:t>Either via residual gases or recycled exhaust gases (EGR)</a:t>
            </a:r>
          </a:p>
          <a:p>
            <a:pPr lvl="1"/>
            <a:r>
              <a:rPr lang="en-GB" dirty="0" smtClean="0"/>
              <a:t>Depends on:</a:t>
            </a:r>
          </a:p>
          <a:p>
            <a:pPr lvl="2"/>
            <a:r>
              <a:rPr lang="en-GB" dirty="0" smtClean="0"/>
              <a:t>Load</a:t>
            </a:r>
          </a:p>
          <a:p>
            <a:pPr lvl="2"/>
            <a:r>
              <a:rPr lang="en-GB" dirty="0" smtClean="0"/>
              <a:t>Valve settings</a:t>
            </a:r>
          </a:p>
          <a:p>
            <a:pPr lvl="2"/>
            <a:r>
              <a:rPr lang="en-GB" dirty="0" smtClean="0"/>
              <a:t>Valve overlap!</a:t>
            </a:r>
          </a:p>
          <a:p>
            <a:pPr lvl="3"/>
            <a:r>
              <a:rPr lang="en-GB" dirty="0" smtClean="0"/>
              <a:t>Higher overlap increases the dilution and therefore reduces NO emissions</a:t>
            </a:r>
          </a:p>
          <a:p>
            <a:pPr lvl="2"/>
            <a:r>
              <a:rPr lang="en-GB" dirty="0" smtClean="0"/>
              <a:t>Engine speed</a:t>
            </a:r>
          </a:p>
          <a:p>
            <a:pPr lvl="2"/>
            <a:r>
              <a:rPr lang="en-GB" dirty="0" smtClean="0"/>
              <a:t>Fuel/air ratio</a:t>
            </a:r>
          </a:p>
          <a:p>
            <a:pPr lvl="2"/>
            <a:r>
              <a:rPr lang="en-GB" dirty="0" smtClean="0"/>
              <a:t>Compression ratio – lower ratio causes reduction in NO emissions</a:t>
            </a:r>
          </a:p>
          <a:p>
            <a:pPr lvl="1">
              <a:buNone/>
            </a:pPr>
            <a:endParaRPr lang="en-GB" dirty="0" smtClean="0"/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30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43000"/>
            <a:ext cx="8002587" cy="5084763"/>
          </a:xfrm>
        </p:spPr>
        <p:txBody>
          <a:bodyPr/>
          <a:lstStyle/>
          <a:p>
            <a:pPr lvl="1"/>
            <a:endParaRPr lang="en-GB" dirty="0" smtClean="0"/>
          </a:p>
          <a:p>
            <a:pPr lvl="1"/>
            <a:r>
              <a:rPr lang="en-GB" dirty="0" smtClean="0"/>
              <a:t>Dilutes the fuel mixture reducing the temperatures after combustion and therefore the emissions of NO</a:t>
            </a:r>
          </a:p>
          <a:p>
            <a:pPr lvl="1"/>
            <a:r>
              <a:rPr lang="en-GB" dirty="0" smtClean="0"/>
              <a:t>However, too much dilution will cause engine running instabilities</a:t>
            </a:r>
          </a:p>
          <a:p>
            <a:pPr lvl="2"/>
            <a:r>
              <a:rPr lang="en-GB" dirty="0" smtClean="0"/>
              <a:t>Maximum 20% EGR for partial engine load</a:t>
            </a:r>
          </a:p>
          <a:p>
            <a:pPr lvl="2"/>
            <a:r>
              <a:rPr lang="en-GB" dirty="0" smtClean="0"/>
              <a:t>ECU control of EGR gives best solution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30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340768"/>
            <a:ext cx="7488832" cy="5084763"/>
          </a:xfr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95400" y="228600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15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r>
              <a:rPr lang="en-GB" dirty="0" smtClean="0"/>
              <a:t>Ignition timing</a:t>
            </a:r>
          </a:p>
          <a:p>
            <a:pPr lvl="1"/>
            <a:r>
              <a:rPr lang="en-GB" dirty="0" smtClean="0"/>
              <a:t>Has a great effect on NO emissions</a:t>
            </a:r>
          </a:p>
          <a:p>
            <a:pPr lvl="1"/>
            <a:r>
              <a:rPr lang="en-GB" dirty="0" smtClean="0"/>
              <a:t>Too advanced</a:t>
            </a:r>
          </a:p>
          <a:p>
            <a:pPr lvl="2"/>
            <a:r>
              <a:rPr lang="en-GB" dirty="0" smtClean="0"/>
              <a:t>Raises the value of the pressures peak as more fuel is burned before TDC (where volume is smaller)</a:t>
            </a:r>
          </a:p>
          <a:p>
            <a:pPr lvl="2"/>
            <a:r>
              <a:rPr lang="en-GB" dirty="0" smtClean="0"/>
              <a:t>Higher peak pressures mean higher peak temperatures – and for longer</a:t>
            </a:r>
          </a:p>
          <a:p>
            <a:pPr lvl="2"/>
            <a:r>
              <a:rPr lang="en-GB" dirty="0" smtClean="0"/>
              <a:t>Therefore NO emissions strive</a:t>
            </a:r>
          </a:p>
          <a:p>
            <a:pPr lvl="1"/>
            <a:r>
              <a:rPr lang="en-GB" dirty="0" smtClean="0"/>
              <a:t>Retarding ignition has the opposite effect</a:t>
            </a:r>
          </a:p>
          <a:p>
            <a:pPr lvl="2"/>
            <a:r>
              <a:rPr lang="en-GB" dirty="0" smtClean="0"/>
              <a:t>Retarding ignition by 10°can reduce NO emissions by 20 to 30%</a:t>
            </a:r>
          </a:p>
          <a:p>
            <a:pPr lvl="2"/>
            <a:r>
              <a:rPr lang="en-GB" dirty="0" smtClean="0"/>
              <a:t>This also causes rise in exhaust temperature and then promotes post combustion of residual hydrocarbons</a:t>
            </a:r>
          </a:p>
          <a:p>
            <a:pPr lvl="2"/>
            <a:r>
              <a:rPr lang="en-GB" dirty="0" smtClean="0"/>
              <a:t>The drawback is a reduction in fuel consumption and specific power</a:t>
            </a:r>
          </a:p>
          <a:p>
            <a:pPr lvl="2"/>
            <a:endParaRPr lang="en-GB" dirty="0" smtClean="0"/>
          </a:p>
          <a:p>
            <a:pPr lvl="2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516514" cy="804565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25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052736"/>
            <a:ext cx="7296940" cy="5084763"/>
          </a:xfr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35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066800"/>
            <a:ext cx="8002587" cy="5084763"/>
          </a:xfrm>
        </p:spPr>
        <p:txBody>
          <a:bodyPr/>
          <a:lstStyle/>
          <a:p>
            <a:r>
              <a:rPr lang="en-GB" dirty="0" smtClean="0"/>
              <a:t>CO is an intermediate step in the oxidation of an hydrocarbon fuel on its way to being converted into CO</a:t>
            </a:r>
            <a:r>
              <a:rPr lang="en-GB" baseline="-25000" dirty="0" smtClean="0"/>
              <a:t>2</a:t>
            </a:r>
            <a:r>
              <a:rPr lang="en-GB" dirty="0" smtClean="0"/>
              <a:t> and water</a:t>
            </a:r>
          </a:p>
          <a:p>
            <a:pPr lvl="1">
              <a:buNone/>
            </a:pPr>
            <a:endParaRPr lang="en-GB" dirty="0" smtClean="0"/>
          </a:p>
          <a:p>
            <a:pPr lvl="1"/>
            <a:r>
              <a:rPr lang="en-GB" dirty="0" smtClean="0"/>
              <a:t>Oxidation rate depends on:</a:t>
            </a:r>
          </a:p>
          <a:p>
            <a:pPr lvl="2"/>
            <a:r>
              <a:rPr lang="en-GB" dirty="0" smtClean="0"/>
              <a:t> the available Oxygen! – fuel/air ratio</a:t>
            </a:r>
          </a:p>
          <a:p>
            <a:pPr lvl="2"/>
            <a:r>
              <a:rPr lang="en-GB" dirty="0" smtClean="0"/>
              <a:t>The temperature of the gases</a:t>
            </a:r>
          </a:p>
          <a:p>
            <a:pPr lvl="2"/>
            <a:r>
              <a:rPr lang="en-GB" dirty="0" smtClean="0"/>
              <a:t>Time for reaction to take place – i.e. engine speed</a:t>
            </a:r>
          </a:p>
          <a:p>
            <a:pPr lvl="1"/>
            <a:r>
              <a:rPr lang="en-GB" dirty="0" smtClean="0"/>
              <a:t>Air/fuel ratio</a:t>
            </a:r>
          </a:p>
          <a:p>
            <a:pPr lvl="2"/>
            <a:r>
              <a:rPr lang="en-GB" dirty="0" smtClean="0"/>
              <a:t>Inevitably a rich mixture will result in higher CO emissions </a:t>
            </a:r>
          </a:p>
          <a:p>
            <a:pPr lvl="2"/>
            <a:r>
              <a:rPr lang="en-GB" dirty="0" smtClean="0"/>
              <a:t>A lean mixture tends to not be so affected by the other parameters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Carbon Monoxide 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2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196752"/>
            <a:ext cx="8002587" cy="5084763"/>
          </a:xfrm>
        </p:spPr>
        <p:txBody>
          <a:bodyPr/>
          <a:lstStyle/>
          <a:p>
            <a:r>
              <a:rPr lang="en-GB" dirty="0" smtClean="0"/>
              <a:t>SI engine run F/A ration of 1 at partial load </a:t>
            </a:r>
          </a:p>
          <a:p>
            <a:r>
              <a:rPr lang="en-GB" dirty="0" smtClean="0"/>
              <a:t>but rich under full loads and on choke = high CO</a:t>
            </a:r>
          </a:p>
          <a:p>
            <a:r>
              <a:rPr lang="en-GB" dirty="0" smtClean="0"/>
              <a:t>Nonetheless exhaust CO is lower than chamber CO</a:t>
            </a:r>
          </a:p>
          <a:p>
            <a:r>
              <a:rPr lang="en-GB" dirty="0" smtClean="0"/>
              <a:t>To improve CO emissions </a:t>
            </a:r>
          </a:p>
          <a:p>
            <a:pPr lvl="1"/>
            <a:r>
              <a:rPr lang="en-GB" dirty="0" smtClean="0"/>
              <a:t>good mixture is required = good oxygen presence around fuel</a:t>
            </a:r>
          </a:p>
          <a:p>
            <a:pPr lvl="1"/>
            <a:r>
              <a:rPr lang="en-GB" dirty="0" smtClean="0"/>
              <a:t>Make the intake mixture leaner</a:t>
            </a:r>
          </a:p>
          <a:p>
            <a:pPr lvl="1"/>
            <a:r>
              <a:rPr lang="en-GB" dirty="0" smtClean="0"/>
              <a:t>Have a tight control over F/A ration during acceleration and deceleration</a:t>
            </a:r>
          </a:p>
          <a:p>
            <a:pPr lvl="1"/>
            <a:r>
              <a:rPr lang="en-GB" dirty="0" smtClean="0"/>
              <a:t>Minimise dispersion of F/A ration between cylinders in multi cylinder engines</a:t>
            </a: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CO in SI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00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smtClean="0"/>
              <a:t>Diesel engine run on an overall leaner mixture = less CO</a:t>
            </a:r>
          </a:p>
          <a:p>
            <a:r>
              <a:rPr lang="en-GB" dirty="0" smtClean="0"/>
              <a:t>However, poor homogeneity of the mixture leads to</a:t>
            </a:r>
          </a:p>
          <a:p>
            <a:pPr lvl="1"/>
            <a:r>
              <a:rPr lang="en-GB" dirty="0" smtClean="0"/>
              <a:t> areas of poor oxygenation</a:t>
            </a:r>
          </a:p>
          <a:p>
            <a:pPr lvl="1"/>
            <a:r>
              <a:rPr lang="en-GB" dirty="0" smtClean="0"/>
              <a:t>Not enough time for full combustion to take place</a:t>
            </a:r>
          </a:p>
          <a:p>
            <a:pPr lvl="1"/>
            <a:r>
              <a:rPr lang="en-GB" dirty="0" smtClean="0"/>
              <a:t>Non uniform temperature distribution throughout the mixture</a:t>
            </a:r>
          </a:p>
          <a:p>
            <a:r>
              <a:rPr lang="en-GB" dirty="0" smtClean="0"/>
              <a:t>All the above lead to the formation of CO at both low load and full load at maximum speed.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CO in Diesel engines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04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052736"/>
            <a:ext cx="8002587" cy="5084763"/>
          </a:xfrm>
        </p:spPr>
        <p:txBody>
          <a:bodyPr/>
          <a:lstStyle/>
          <a:p>
            <a:r>
              <a:rPr lang="en-GB" dirty="0" smtClean="0"/>
              <a:t>Result form the incomplete combustion of the long chain complex fuel hydrocarbon</a:t>
            </a:r>
          </a:p>
          <a:p>
            <a:r>
              <a:rPr lang="en-GB" dirty="0" smtClean="0"/>
              <a:t>Result from: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P</a:t>
            </a:r>
            <a:r>
              <a:rPr lang="en-GB" dirty="0" smtClean="0"/>
              <a:t>oor mixture homogeneity of mixture</a:t>
            </a:r>
          </a:p>
          <a:p>
            <a:pPr lvl="1"/>
            <a:r>
              <a:rPr lang="en-GB" dirty="0" smtClean="0"/>
              <a:t>Lower temperatures in the region of the cylinder walls</a:t>
            </a:r>
          </a:p>
          <a:p>
            <a:r>
              <a:rPr lang="en-GB" dirty="0" smtClean="0"/>
              <a:t>Take the form of different hydrocarbons with varying level of harmfulness and reactivity with the atmosphere</a:t>
            </a:r>
          </a:p>
          <a:p>
            <a:pPr lvl="1"/>
            <a:r>
              <a:rPr lang="en-GB" dirty="0" smtClean="0"/>
              <a:t>Most HC detected in emissions is methane</a:t>
            </a:r>
          </a:p>
          <a:p>
            <a:pPr lvl="1"/>
            <a:r>
              <a:rPr lang="en-GB" dirty="0" smtClean="0"/>
              <a:t>Also present are oxygenated compounds that as seen before can be quite nasty and reactive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32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Flame quenching or even extinction takes place at the cooled walls of the combustion chamber</a:t>
            </a:r>
          </a:p>
          <a:p>
            <a:r>
              <a:rPr lang="en-GB" dirty="0" smtClean="0"/>
              <a:t>It can also take place at crevices within the combustion chamber</a:t>
            </a:r>
          </a:p>
          <a:p>
            <a:r>
              <a:rPr lang="en-GB" dirty="0" smtClean="0"/>
              <a:t>Trapped by the oil layer absorbs </a:t>
            </a:r>
            <a:r>
              <a:rPr lang="en-GB" dirty="0" err="1" smtClean="0"/>
              <a:t>unburnt</a:t>
            </a:r>
            <a:r>
              <a:rPr lang="en-GB" dirty="0" smtClean="0"/>
              <a:t> fuel during compressions and delivers them during expansion</a:t>
            </a:r>
          </a:p>
          <a:p>
            <a:r>
              <a:rPr lang="en-GB" dirty="0" smtClean="0"/>
              <a:t>F/A ration, timing and excessive EGR are also a cause</a:t>
            </a:r>
          </a:p>
          <a:p>
            <a:r>
              <a:rPr lang="en-GB" dirty="0" smtClean="0"/>
              <a:t>Excessive deposits in combustion chamber aggravates all the above!</a:t>
            </a:r>
          </a:p>
          <a:p>
            <a:pPr lvl="1"/>
            <a:r>
              <a:rPr lang="en-GB" dirty="0" smtClean="0"/>
              <a:t>As a result of un-burnt HC from previous cycles 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</a:rPr>
              <a:t>Emissions Control and Diagnostics</a:t>
            </a:r>
            <a:r>
              <a:rPr lang="en-GB" sz="1800" dirty="0">
                <a:solidFill>
                  <a:srgbClr val="FF0000"/>
                </a:solidFill>
              </a:rPr>
              <a:t/>
            </a:r>
            <a:br>
              <a:rPr lang="en-GB" sz="1800" dirty="0">
                <a:solidFill>
                  <a:srgbClr val="FF0000"/>
                </a:solidFill>
              </a:rPr>
            </a:br>
            <a:r>
              <a:rPr lang="en-GB" sz="2800" dirty="0" err="1" smtClean="0">
                <a:solidFill>
                  <a:srgbClr val="FF0000"/>
                </a:solidFill>
              </a:rPr>
              <a:t>Unburnt</a:t>
            </a:r>
            <a:r>
              <a:rPr lang="en-GB" sz="2800" dirty="0" smtClean="0">
                <a:solidFill>
                  <a:srgbClr val="FF0000"/>
                </a:solidFill>
              </a:rPr>
              <a:t> Hydrocarbon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19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3109</TotalTime>
  <Words>1699</Words>
  <Application>Microsoft Office PowerPoint</Application>
  <PresentationFormat>On-screen Show (4:3)</PresentationFormat>
  <Paragraphs>221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ＭＳ Ｐゴシック</vt:lpstr>
      <vt:lpstr>Arial</vt:lpstr>
      <vt:lpstr>Calibri</vt:lpstr>
      <vt:lpstr>SMU Pedro</vt:lpstr>
      <vt:lpstr>Pollution Continued</vt:lpstr>
      <vt:lpstr>Emissions Control and Diagnostics Pollutants</vt:lpstr>
      <vt:lpstr>Emissions Control and Diagnostics Pollutants</vt:lpstr>
      <vt:lpstr>Emissions Control and Diagnostics Carbon compounds</vt:lpstr>
      <vt:lpstr>Emissions Control and Diagnostics Carbon compounds</vt:lpstr>
      <vt:lpstr>Emissions Control and Diagnostics Nitrogen compounds </vt:lpstr>
      <vt:lpstr>Emissions Control and Diagnostics Nitrogen compounds </vt:lpstr>
      <vt:lpstr>Emissions Control and Diagnostics Organic compounds </vt:lpstr>
      <vt:lpstr>Emissions Control and Diagnostics Hydrocarbons</vt:lpstr>
      <vt:lpstr>Emissions Control and Diagnostics Hydrocarbons</vt:lpstr>
      <vt:lpstr>Emissions Control and Diagnostics Sulphur Compounds</vt:lpstr>
      <vt:lpstr>Emissions Control and Diagnostics Sulphur Compounds</vt:lpstr>
      <vt:lpstr>Emissions Control and Diagnostics Halogenated &amp; Metallic Compounds</vt:lpstr>
      <vt:lpstr>Emissions Control and Diagnostics Halogenated &amp; Metallic Compounds</vt:lpstr>
      <vt:lpstr>Emissions Control and Diagnostics Particles</vt:lpstr>
      <vt:lpstr>Emissions Control and Diagnostics Particles</vt:lpstr>
      <vt:lpstr>Emissions Control and Diagnostics Odours</vt:lpstr>
      <vt:lpstr>Emissions Control and Diagnostics Pollutant formation</vt:lpstr>
      <vt:lpstr>Emissions Control and Diagnostics Formation of NOx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SI Engines</vt:lpstr>
      <vt:lpstr>Emissions Control and Diagnostics Carbon Monoxide Formation</vt:lpstr>
      <vt:lpstr>Emissions Control and Diagnostics CO in SI engines</vt:lpstr>
      <vt:lpstr>Emissions Control and Diagnostics CO in Diesel engines</vt:lpstr>
      <vt:lpstr>Emissions Control and Diagnostics Unburnt Hydrocarbon</vt:lpstr>
      <vt:lpstr>Emissions Control and Diagnostics Unburnt Hydrocarbon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Monteiro Ferreira, Pedro</dc:creator>
  <cp:lastModifiedBy>Andrew Gibson</cp:lastModifiedBy>
  <cp:revision>114</cp:revision>
  <dcterms:created xsi:type="dcterms:W3CDTF">2015-01-18T12:02:20Z</dcterms:created>
  <dcterms:modified xsi:type="dcterms:W3CDTF">2018-12-03T09:14:55Z</dcterms:modified>
</cp:coreProperties>
</file>