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CCA1B4-131A-44F7-90DA-2811D7DBF881}" v="27" dt="2026-07-18T21:14:49.1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3" d="100"/>
          <a:sy n="93" d="100"/>
        </p:scale>
        <p:origin x="77" y="18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ina Ruby" userId="e0f3b71090680e65" providerId="LiveId" clId="{C1E5EE06-F762-4457-A3F4-3F21A12F7BEF}"/>
    <pc:docChg chg="custSel modSld">
      <pc:chgData name="Robina Ruby" userId="e0f3b71090680e65" providerId="LiveId" clId="{C1E5EE06-F762-4457-A3F4-3F21A12F7BEF}" dt="2026-07-18T21:15:50.308" v="13" actId="1076"/>
      <pc:docMkLst>
        <pc:docMk/>
      </pc:docMkLst>
      <pc:sldChg chg="delSp modSp mod delAnim">
        <pc:chgData name="Robina Ruby" userId="e0f3b71090680e65" providerId="LiveId" clId="{C1E5EE06-F762-4457-A3F4-3F21A12F7BEF}" dt="2026-07-18T21:15:23.583" v="7" actId="1076"/>
        <pc:sldMkLst>
          <pc:docMk/>
          <pc:sldMk cId="109857222" sldId="256"/>
        </pc:sldMkLst>
        <pc:picChg chg="del mod">
          <ac:chgData name="Robina Ruby" userId="e0f3b71090680e65" providerId="LiveId" clId="{C1E5EE06-F762-4457-A3F4-3F21A12F7BEF}" dt="2026-07-18T19:59:58.916" v="2" actId="21"/>
          <ac:picMkLst>
            <pc:docMk/>
            <pc:sldMk cId="109857222" sldId="256"/>
            <ac:picMk id="4" creationId="{88D15D19-B42B-505C-4BCF-2D40E836A462}"/>
          </ac:picMkLst>
        </pc:picChg>
        <pc:picChg chg="mod">
          <ac:chgData name="Robina Ruby" userId="e0f3b71090680e65" providerId="LiveId" clId="{C1E5EE06-F762-4457-A3F4-3F21A12F7BEF}" dt="2026-07-18T21:15:23.583" v="7" actId="1076"/>
          <ac:picMkLst>
            <pc:docMk/>
            <pc:sldMk cId="109857222" sldId="256"/>
            <ac:picMk id="5" creationId="{6DB362FE-3201-7490-5BDB-20A30DE04180}"/>
          </ac:picMkLst>
        </pc:picChg>
      </pc:sldChg>
      <pc:sldChg chg="modSp mod">
        <pc:chgData name="Robina Ruby" userId="e0f3b71090680e65" providerId="LiveId" clId="{C1E5EE06-F762-4457-A3F4-3F21A12F7BEF}" dt="2026-07-18T21:10:58.110" v="6" actId="1076"/>
        <pc:sldMkLst>
          <pc:docMk/>
          <pc:sldMk cId="4029607804" sldId="257"/>
        </pc:sldMkLst>
        <pc:picChg chg="mod">
          <ac:chgData name="Robina Ruby" userId="e0f3b71090680e65" providerId="LiveId" clId="{C1E5EE06-F762-4457-A3F4-3F21A12F7BEF}" dt="2026-07-18T21:10:58.110" v="6" actId="1076"/>
          <ac:picMkLst>
            <pc:docMk/>
            <pc:sldMk cId="4029607804" sldId="257"/>
            <ac:picMk id="4" creationId="{8F4D3286-2FEB-BEB0-F522-9F072AD88774}"/>
          </ac:picMkLst>
        </pc:picChg>
      </pc:sldChg>
      <pc:sldChg chg="modSp mod">
        <pc:chgData name="Robina Ruby" userId="e0f3b71090680e65" providerId="LiveId" clId="{C1E5EE06-F762-4457-A3F4-3F21A12F7BEF}" dt="2026-07-18T21:15:29.252" v="8" actId="1076"/>
        <pc:sldMkLst>
          <pc:docMk/>
          <pc:sldMk cId="909771823" sldId="258"/>
        </pc:sldMkLst>
        <pc:picChg chg="mod">
          <ac:chgData name="Robina Ruby" userId="e0f3b71090680e65" providerId="LiveId" clId="{C1E5EE06-F762-4457-A3F4-3F21A12F7BEF}" dt="2026-07-18T21:15:29.252" v="8" actId="1076"/>
          <ac:picMkLst>
            <pc:docMk/>
            <pc:sldMk cId="909771823" sldId="258"/>
            <ac:picMk id="3" creationId="{FBB8E6D3-98C2-95DD-8254-0FC0865A192E}"/>
          </ac:picMkLst>
        </pc:picChg>
      </pc:sldChg>
      <pc:sldChg chg="modSp mod">
        <pc:chgData name="Robina Ruby" userId="e0f3b71090680e65" providerId="LiveId" clId="{C1E5EE06-F762-4457-A3F4-3F21A12F7BEF}" dt="2026-07-18T21:15:32.825" v="9" actId="1076"/>
        <pc:sldMkLst>
          <pc:docMk/>
          <pc:sldMk cId="4087005552" sldId="259"/>
        </pc:sldMkLst>
        <pc:picChg chg="mod">
          <ac:chgData name="Robina Ruby" userId="e0f3b71090680e65" providerId="LiveId" clId="{C1E5EE06-F762-4457-A3F4-3F21A12F7BEF}" dt="2026-07-18T21:15:32.825" v="9" actId="1076"/>
          <ac:picMkLst>
            <pc:docMk/>
            <pc:sldMk cId="4087005552" sldId="259"/>
            <ac:picMk id="7" creationId="{DDD6943F-0758-C502-7AE6-4C169575E6FB}"/>
          </ac:picMkLst>
        </pc:picChg>
      </pc:sldChg>
      <pc:sldChg chg="modSp mod">
        <pc:chgData name="Robina Ruby" userId="e0f3b71090680e65" providerId="LiveId" clId="{C1E5EE06-F762-4457-A3F4-3F21A12F7BEF}" dt="2026-07-18T21:15:38.274" v="10" actId="1076"/>
        <pc:sldMkLst>
          <pc:docMk/>
          <pc:sldMk cId="647846212" sldId="260"/>
        </pc:sldMkLst>
        <pc:picChg chg="mod">
          <ac:chgData name="Robina Ruby" userId="e0f3b71090680e65" providerId="LiveId" clId="{C1E5EE06-F762-4457-A3F4-3F21A12F7BEF}" dt="2026-07-18T21:15:38.274" v="10" actId="1076"/>
          <ac:picMkLst>
            <pc:docMk/>
            <pc:sldMk cId="647846212" sldId="260"/>
            <ac:picMk id="6" creationId="{5F071321-A671-0412-E66E-A3C0F38B590A}"/>
          </ac:picMkLst>
        </pc:picChg>
      </pc:sldChg>
      <pc:sldChg chg="modSp mod">
        <pc:chgData name="Robina Ruby" userId="e0f3b71090680e65" providerId="LiveId" clId="{C1E5EE06-F762-4457-A3F4-3F21A12F7BEF}" dt="2026-07-18T21:15:43.439" v="11" actId="1076"/>
        <pc:sldMkLst>
          <pc:docMk/>
          <pc:sldMk cId="563568641" sldId="261"/>
        </pc:sldMkLst>
        <pc:picChg chg="mod">
          <ac:chgData name="Robina Ruby" userId="e0f3b71090680e65" providerId="LiveId" clId="{C1E5EE06-F762-4457-A3F4-3F21A12F7BEF}" dt="2026-07-18T21:15:43.439" v="11" actId="1076"/>
          <ac:picMkLst>
            <pc:docMk/>
            <pc:sldMk cId="563568641" sldId="261"/>
            <ac:picMk id="5" creationId="{AFFB82F2-4B56-FF66-DBEB-2E32FCAEA4B0}"/>
          </ac:picMkLst>
        </pc:picChg>
      </pc:sldChg>
      <pc:sldChg chg="modSp mod">
        <pc:chgData name="Robina Ruby" userId="e0f3b71090680e65" providerId="LiveId" clId="{C1E5EE06-F762-4457-A3F4-3F21A12F7BEF}" dt="2026-07-18T21:15:46.504" v="12" actId="1076"/>
        <pc:sldMkLst>
          <pc:docMk/>
          <pc:sldMk cId="481834352" sldId="262"/>
        </pc:sldMkLst>
        <pc:picChg chg="mod">
          <ac:chgData name="Robina Ruby" userId="e0f3b71090680e65" providerId="LiveId" clId="{C1E5EE06-F762-4457-A3F4-3F21A12F7BEF}" dt="2026-07-18T21:15:46.504" v="12" actId="1076"/>
          <ac:picMkLst>
            <pc:docMk/>
            <pc:sldMk cId="481834352" sldId="262"/>
            <ac:picMk id="5" creationId="{A2EE759F-A451-FB75-59AD-A6AD369E5A2A}"/>
          </ac:picMkLst>
        </pc:picChg>
      </pc:sldChg>
      <pc:sldChg chg="modSp mod">
        <pc:chgData name="Robina Ruby" userId="e0f3b71090680e65" providerId="LiveId" clId="{C1E5EE06-F762-4457-A3F4-3F21A12F7BEF}" dt="2026-07-18T21:15:50.308" v="13" actId="1076"/>
        <pc:sldMkLst>
          <pc:docMk/>
          <pc:sldMk cId="3165540440" sldId="263"/>
        </pc:sldMkLst>
        <pc:picChg chg="mod">
          <ac:chgData name="Robina Ruby" userId="e0f3b71090680e65" providerId="LiveId" clId="{C1E5EE06-F762-4457-A3F4-3F21A12F7BEF}" dt="2026-07-18T21:15:50.308" v="13" actId="1076"/>
          <ac:picMkLst>
            <pc:docMk/>
            <pc:sldMk cId="3165540440" sldId="263"/>
            <ac:picMk id="4" creationId="{73F6A6DE-41D0-4C8C-19D3-C50B83A1E3FD}"/>
          </ac:picMkLst>
        </pc:picChg>
      </pc:sldChg>
      <pc:sldChg chg="modSp mod">
        <pc:chgData name="Robina Ruby" userId="e0f3b71090680e65" providerId="LiveId" clId="{C1E5EE06-F762-4457-A3F4-3F21A12F7BEF}" dt="2026-07-18T21:10:25.990" v="5" actId="1076"/>
        <pc:sldMkLst>
          <pc:docMk/>
          <pc:sldMk cId="1860800866" sldId="268"/>
        </pc:sldMkLst>
        <pc:picChg chg="mod">
          <ac:chgData name="Robina Ruby" userId="e0f3b71090680e65" providerId="LiveId" clId="{C1E5EE06-F762-4457-A3F4-3F21A12F7BEF}" dt="2026-07-18T21:10:25.990" v="5" actId="1076"/>
          <ac:picMkLst>
            <pc:docMk/>
            <pc:sldMk cId="1860800866" sldId="268"/>
            <ac:picMk id="4" creationId="{DCD29E15-67C2-7A64-7545-389228046E2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www.isrctn.com/search?q=osteoarthritis"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clinicaltrialsregister.eu/ctr-search/search?query=osteoarthritis" TargetMode="External"/><Relationship Id="rId5" Type="http://schemas.openxmlformats.org/officeDocument/2006/relationships/hyperlink" Target="https://bepartofresearch.nihr.ac.uk/" TargetMode="External"/><Relationship Id="rId4" Type="http://schemas.openxmlformats.org/officeDocument/2006/relationships/hyperlink" Target="https://clinicaltrials.gov/search?cond=osteoarthriti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cks.nice.org.uk/topics/osteoarthritis/management/management/" TargetMode="External"/><Relationship Id="rId13"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www.arthritis.org/health-wellness/treatment/treatment-plan/disease-management/treatments-for-osteoarthritis" TargetMode="External"/><Relationship Id="rId12" Type="http://schemas.openxmlformats.org/officeDocument/2006/relationships/hyperlink" Target="https://www.healthdirect.gov.au/osteoarthritis"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webmd.com/osteoarthritis/osteoarthritis-basics" TargetMode="External"/><Relationship Id="rId11" Type="http://schemas.openxmlformats.org/officeDocument/2006/relationships/hyperlink" Target="https://www.who.int/news-room/fact-sheets/detail/osteoarthritis/" TargetMode="External"/><Relationship Id="rId5" Type="http://schemas.openxmlformats.org/officeDocument/2006/relationships/hyperlink" Target="https://www.mayoclinic.org/diseases-conditions/osteoarthritis/symptoms-causes/syc-20351925" TargetMode="External"/><Relationship Id="rId10" Type="http://schemas.openxmlformats.org/officeDocument/2006/relationships/hyperlink" Target="https://patient.info/bones-joints-muscles/arthritis/osteoarthritis" TargetMode="External"/><Relationship Id="rId4" Type="http://schemas.openxmlformats.org/officeDocument/2006/relationships/hyperlink" Target="https://www.nhs.uk/conditions/osteoarthritis/" TargetMode="External"/><Relationship Id="rId9" Type="http://schemas.openxmlformats.org/officeDocument/2006/relationships/hyperlink" Target="https://patient.info/authors/dr-doug-mckechni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766763"/>
            <a:ext cx="9144000" cy="3991427"/>
          </a:xfrm>
        </p:spPr>
        <p:txBody>
          <a:bodyPr>
            <a:normAutofit/>
          </a:bodyPr>
          <a:lstStyle/>
          <a:p>
            <a:pPr algn="l"/>
            <a:r>
              <a:rPr lang="en-GB" sz="3200" dirty="0"/>
              <a:t>Robina Ruby</a:t>
            </a:r>
            <a:br>
              <a:rPr lang="en-GB" sz="3200" dirty="0"/>
            </a:br>
            <a:r>
              <a:rPr lang="en-GB" sz="3200" dirty="0"/>
              <a:t>2434444</a:t>
            </a:r>
            <a:br>
              <a:rPr lang="en-GB" sz="3200" dirty="0"/>
            </a:br>
            <a:r>
              <a:rPr lang="en-GB" sz="3200"/>
              <a:t>Introduction to psychology</a:t>
            </a:r>
            <a:br>
              <a:rPr lang="en-GB" sz="3200" dirty="0"/>
            </a:br>
            <a:r>
              <a:rPr lang="en-GB" sz="3200"/>
              <a:t>BMHP5023</a:t>
            </a:r>
            <a:br>
              <a:rPr lang="en-GB" sz="3200" dirty="0"/>
            </a:br>
            <a:r>
              <a:rPr lang="en-GB" sz="3200"/>
              <a:t>Gillian Weaver and Robert Nartowski</a:t>
            </a:r>
            <a:br>
              <a:rPr lang="en-GB" sz="3200" dirty="0"/>
            </a:br>
            <a:r>
              <a:rPr lang="en-GB" sz="3200"/>
              <a:t>Component 2 : Presentation</a:t>
            </a:r>
            <a:br>
              <a:rPr lang="en-GB" sz="3200" dirty="0"/>
            </a:br>
            <a:br>
              <a:rPr lang="en-GB" sz="3200" dirty="0"/>
            </a:br>
            <a:endParaRPr lang="en-GB" sz="3200" dirty="0"/>
          </a:p>
        </p:txBody>
      </p:sp>
      <p:pic>
        <p:nvPicPr>
          <p:cNvPr id="5" name="Recorded Sound">
            <a:hlinkClick r:id="" action="ppaction://media"/>
            <a:extLst>
              <a:ext uri="{FF2B5EF4-FFF2-40B4-BE49-F238E27FC236}">
                <a16:creationId xmlns:a16="http://schemas.microsoft.com/office/drawing/2014/main" id="{6DB362FE-3201-7490-5BDB-20A30DE041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8821" y="1207444"/>
            <a:ext cx="487363" cy="48736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7044"/>
    </mc:Choice>
    <mc:Fallback>
      <p:transition spd="slow" advTm="27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1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1FE4-83C2-824C-BE0E-BC04A6336CE1}"/>
              </a:ext>
            </a:extLst>
          </p:cNvPr>
          <p:cNvSpPr>
            <a:spLocks noGrp="1"/>
          </p:cNvSpPr>
          <p:nvPr>
            <p:ph type="title"/>
          </p:nvPr>
        </p:nvSpPr>
        <p:spPr>
          <a:xfrm>
            <a:off x="838200" y="365125"/>
            <a:ext cx="10515600" cy="933678"/>
          </a:xfrm>
        </p:spPr>
        <p:txBody>
          <a:bodyPr>
            <a:normAutofit/>
          </a:bodyPr>
          <a:lstStyle/>
          <a:p>
            <a:r>
              <a:rPr lang="en-GB" sz="3600" b="1" u="sng"/>
              <a:t>Introduction </a:t>
            </a:r>
          </a:p>
        </p:txBody>
      </p:sp>
      <p:sp>
        <p:nvSpPr>
          <p:cNvPr id="3" name="Content Placeholder 2">
            <a:extLst>
              <a:ext uri="{FF2B5EF4-FFF2-40B4-BE49-F238E27FC236}">
                <a16:creationId xmlns:a16="http://schemas.microsoft.com/office/drawing/2014/main" id="{B556B6D7-1082-EFE7-6460-54D7DEFA73B9}"/>
              </a:ext>
            </a:extLst>
          </p:cNvPr>
          <p:cNvSpPr>
            <a:spLocks noGrp="1"/>
          </p:cNvSpPr>
          <p:nvPr>
            <p:ph idx="1"/>
          </p:nvPr>
        </p:nvSpPr>
        <p:spPr/>
        <p:txBody>
          <a:bodyPr vert="horz" lIns="91440" tIns="45720" rIns="91440" bIns="45720" rtlCol="0" anchor="t">
            <a:normAutofit lnSpcReduction="10000"/>
          </a:bodyPr>
          <a:lstStyle/>
          <a:p>
            <a:pPr marL="0" indent="0">
              <a:buNone/>
            </a:pPr>
            <a:r>
              <a:rPr lang="en-GB" sz="2400" dirty="0"/>
              <a:t>In this presentation I will explore the health condition </a:t>
            </a:r>
            <a:r>
              <a:rPr lang="en-GB" sz="2400"/>
              <a:t>osteoarthritis</a:t>
            </a:r>
            <a:r>
              <a:rPr lang="en-GB" sz="2400" dirty="0"/>
              <a:t>, a leading UK musculoskeletal condition which affect approximately 10 million people or 1 in 6 people. </a:t>
            </a:r>
            <a:endParaRPr lang="en-US" dirty="0"/>
          </a:p>
          <a:p>
            <a:pPr marL="0" indent="0">
              <a:buNone/>
            </a:pPr>
            <a:endParaRPr lang="en-GB" sz="2400" dirty="0"/>
          </a:p>
          <a:p>
            <a:pPr marL="0" indent="0">
              <a:buNone/>
            </a:pPr>
            <a:r>
              <a:rPr lang="en-GB" sz="2400" dirty="0"/>
              <a:t>We will also be examining what is osteoarthritis, how people are diagnosed </a:t>
            </a:r>
            <a:r>
              <a:rPr lang="en-GB" sz="2400"/>
              <a:t>with osteoarthritis, how it affects the body, the risk factors, the functional, </a:t>
            </a:r>
            <a:r>
              <a:rPr lang="en-GB" sz="2400" dirty="0"/>
              <a:t>structural impacts on the system and its treatment and management.</a:t>
            </a:r>
          </a:p>
          <a:p>
            <a:pPr marL="0" indent="0">
              <a:buNone/>
            </a:pPr>
            <a:endParaRPr lang="en-GB"/>
          </a:p>
          <a:p>
            <a:pPr marL="0" indent="0">
              <a:buNone/>
            </a:pPr>
            <a:r>
              <a:rPr lang="en-GB" sz="2400" dirty="0"/>
              <a:t>Furthermore, I will present a care plan for a fictional individual who has been diagnosed with osteoarthritis and the best cause of action to be taken in regard to treatment needs and lifestyle changes supported by clinical based evidence.</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8F4D3286-2FEB-BEB0-F522-9F072AD8877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68649" y="1074850"/>
            <a:ext cx="487363" cy="487363"/>
          </a:xfrm>
          <a:prstGeom prst="rect">
            <a:avLst/>
          </a:prstGeom>
        </p:spPr>
      </p:pic>
    </p:spTree>
    <p:extLst>
      <p:ext uri="{BB962C8B-B14F-4D97-AF65-F5344CB8AC3E}">
        <p14:creationId xmlns:p14="http://schemas.microsoft.com/office/powerpoint/2010/main" val="4029607804"/>
      </p:ext>
    </p:extLst>
  </p:cSld>
  <p:clrMapOvr>
    <a:masterClrMapping/>
  </p:clrMapOvr>
  <mc:AlternateContent xmlns:mc="http://schemas.openxmlformats.org/markup-compatibility/2006">
    <mc:Choice xmlns:p14="http://schemas.microsoft.com/office/powerpoint/2010/main" Requires="p14">
      <p:transition spd="slow" p14:dur="2000" advTm="58494"/>
    </mc:Choice>
    <mc:Fallback>
      <p:transition spd="slow" advTm="58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4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28B0C-3446-7D67-3086-F587F5A0CDB6}"/>
              </a:ext>
            </a:extLst>
          </p:cNvPr>
          <p:cNvSpPr>
            <a:spLocks noGrp="1"/>
          </p:cNvSpPr>
          <p:nvPr>
            <p:ph type="title"/>
          </p:nvPr>
        </p:nvSpPr>
        <p:spPr/>
        <p:txBody>
          <a:bodyPr>
            <a:normAutofit/>
          </a:bodyPr>
          <a:lstStyle/>
          <a:p>
            <a:r>
              <a:rPr lang="en-GB" sz="2400" b="1" u="sng"/>
              <a:t>What is osteoarthritis?</a:t>
            </a:r>
          </a:p>
        </p:txBody>
      </p:sp>
      <p:pic>
        <p:nvPicPr>
          <p:cNvPr id="4" name="Content Placeholder 3" descr="Osteoarthritis (OA) - complications, treatments and diagnosis ...">
            <a:extLst>
              <a:ext uri="{FF2B5EF4-FFF2-40B4-BE49-F238E27FC236}">
                <a16:creationId xmlns:a16="http://schemas.microsoft.com/office/drawing/2014/main" id="{4CA3B553-4E41-F711-716A-2177FCB71C5D}"/>
              </a:ext>
            </a:extLst>
          </p:cNvPr>
          <p:cNvPicPr>
            <a:picLocks noGrp="1" noChangeAspect="1"/>
          </p:cNvPicPr>
          <p:nvPr>
            <p:ph idx="1"/>
          </p:nvPr>
        </p:nvPicPr>
        <p:blipFill>
          <a:blip r:embed="rId4"/>
          <a:stretch>
            <a:fillRect/>
          </a:stretch>
        </p:blipFill>
        <p:spPr>
          <a:xfrm>
            <a:off x="6885323" y="366939"/>
            <a:ext cx="5119696" cy="2820081"/>
          </a:xfrm>
          <a:prstGeom prst="rect">
            <a:avLst/>
          </a:prstGeom>
        </p:spPr>
      </p:pic>
      <p:sp>
        <p:nvSpPr>
          <p:cNvPr id="6" name="TextBox 5">
            <a:extLst>
              <a:ext uri="{FF2B5EF4-FFF2-40B4-BE49-F238E27FC236}">
                <a16:creationId xmlns:a16="http://schemas.microsoft.com/office/drawing/2014/main" id="{4FD1845D-A27D-751D-3A0D-C84E3AAA69AD}"/>
              </a:ext>
            </a:extLst>
          </p:cNvPr>
          <p:cNvSpPr txBox="1"/>
          <p:nvPr/>
        </p:nvSpPr>
        <p:spPr>
          <a:xfrm>
            <a:off x="965231" y="1776736"/>
            <a:ext cx="552814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Osteoarthritis is the most common form of arthritis worldwide and the UK, it is the leading degenerative joint disease where the cartilage the protects joints gradually wear down over time causing reduced movement, stiffness, pain and significantly affecting </a:t>
            </a:r>
            <a:r>
              <a:rPr lang="en-GB" err="1"/>
              <a:t>a</a:t>
            </a:r>
            <a:r>
              <a:rPr lang="en-GB" dirty="0"/>
              <a:t> </a:t>
            </a:r>
            <a:r>
              <a:rPr lang="en-GB"/>
              <a:t>person's</a:t>
            </a:r>
            <a:r>
              <a:rPr lang="en-GB" dirty="0"/>
              <a:t> quality of life.</a:t>
            </a:r>
          </a:p>
        </p:txBody>
      </p:sp>
      <p:pic>
        <p:nvPicPr>
          <p:cNvPr id="8" name="Picture 7" descr="Frontiers | Fibrotic pathways and fibroblast-like synoviocyte ...">
            <a:extLst>
              <a:ext uri="{FF2B5EF4-FFF2-40B4-BE49-F238E27FC236}">
                <a16:creationId xmlns:a16="http://schemas.microsoft.com/office/drawing/2014/main" id="{24A69177-986E-1235-DB62-696F022CD336}"/>
              </a:ext>
            </a:extLst>
          </p:cNvPr>
          <p:cNvPicPr>
            <a:picLocks noChangeAspect="1"/>
          </p:cNvPicPr>
          <p:nvPr/>
        </p:nvPicPr>
        <p:blipFill>
          <a:blip r:embed="rId5"/>
          <a:stretch>
            <a:fillRect/>
          </a:stretch>
        </p:blipFill>
        <p:spPr>
          <a:xfrm>
            <a:off x="6814457" y="3474208"/>
            <a:ext cx="5072741" cy="3001127"/>
          </a:xfrm>
          <a:prstGeom prst="rect">
            <a:avLst/>
          </a:prstGeom>
        </p:spPr>
      </p:pic>
      <p:sp>
        <p:nvSpPr>
          <p:cNvPr id="9" name="TextBox 8">
            <a:extLst>
              <a:ext uri="{FF2B5EF4-FFF2-40B4-BE49-F238E27FC236}">
                <a16:creationId xmlns:a16="http://schemas.microsoft.com/office/drawing/2014/main" id="{53195E20-CB3F-D22B-19A1-5F0C67A36942}"/>
              </a:ext>
            </a:extLst>
          </p:cNvPr>
          <p:cNvSpPr txBox="1"/>
          <p:nvPr/>
        </p:nvSpPr>
        <p:spPr>
          <a:xfrm>
            <a:off x="968351" y="4094431"/>
            <a:ext cx="520306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Osteoarthritis can develop and affect individuals at any age however it more prevalent in people over the age of 50, this degenerative joint disease can affect any joint but most commonly affects the  </a:t>
            </a:r>
            <a:r>
              <a:rPr lang="en-GB"/>
              <a:t>spine, knees, hips and hands.</a:t>
            </a:r>
            <a:endParaRPr lang="en-GB" dirty="0"/>
          </a:p>
        </p:txBody>
      </p:sp>
      <p:pic>
        <p:nvPicPr>
          <p:cNvPr id="3" name="Recorded Sound">
            <a:hlinkClick r:id="" action="ppaction://media"/>
            <a:extLst>
              <a:ext uri="{FF2B5EF4-FFF2-40B4-BE49-F238E27FC236}">
                <a16:creationId xmlns:a16="http://schemas.microsoft.com/office/drawing/2014/main" id="{FBB8E6D3-98C2-95DD-8254-0FC0865A192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164444" y="3472048"/>
            <a:ext cx="487363" cy="487363"/>
          </a:xfrm>
          <a:prstGeom prst="rect">
            <a:avLst/>
          </a:prstGeom>
        </p:spPr>
      </p:pic>
    </p:spTree>
    <p:extLst>
      <p:ext uri="{BB962C8B-B14F-4D97-AF65-F5344CB8AC3E}">
        <p14:creationId xmlns:p14="http://schemas.microsoft.com/office/powerpoint/2010/main" val="909771823"/>
      </p:ext>
    </p:extLst>
  </p:cSld>
  <p:clrMapOvr>
    <a:masterClrMapping/>
  </p:clrMapOvr>
  <mc:AlternateContent xmlns:mc="http://schemas.openxmlformats.org/markup-compatibility/2006">
    <mc:Choice xmlns:p14="http://schemas.microsoft.com/office/powerpoint/2010/main" Requires="p14">
      <p:transition spd="slow" p14:dur="2000" advTm="59391"/>
    </mc:Choice>
    <mc:Fallback>
      <p:transition spd="slow" advTm="59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3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878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7B918-DC32-938B-C6EC-2350A4DA461A}"/>
              </a:ext>
            </a:extLst>
          </p:cNvPr>
          <p:cNvSpPr>
            <a:spLocks noGrp="1"/>
          </p:cNvSpPr>
          <p:nvPr>
            <p:ph type="title"/>
          </p:nvPr>
        </p:nvSpPr>
        <p:spPr>
          <a:xfrm>
            <a:off x="838200" y="365125"/>
            <a:ext cx="10515600" cy="1100592"/>
          </a:xfrm>
        </p:spPr>
        <p:txBody>
          <a:bodyPr>
            <a:normAutofit/>
          </a:bodyPr>
          <a:lstStyle/>
          <a:p>
            <a:r>
              <a:rPr lang="en-GB" sz="2400" b="1" u="sng" dirty="0"/>
              <a:t>Causes and risk factors of os</a:t>
            </a:r>
            <a:r>
              <a:rPr lang="en-GB" sz="2400" b="1" u="sng"/>
              <a:t>teoarthritis </a:t>
            </a:r>
            <a:endParaRPr lang="en-GB" sz="2400" b="1" u="sng" dirty="0"/>
          </a:p>
        </p:txBody>
      </p:sp>
      <p:sp>
        <p:nvSpPr>
          <p:cNvPr id="3" name="Content Placeholder 2">
            <a:extLst>
              <a:ext uri="{FF2B5EF4-FFF2-40B4-BE49-F238E27FC236}">
                <a16:creationId xmlns:a16="http://schemas.microsoft.com/office/drawing/2014/main" id="{594F74EC-18EE-2CAE-264C-A2729DB388F5}"/>
              </a:ext>
            </a:extLst>
          </p:cNvPr>
          <p:cNvSpPr>
            <a:spLocks noGrp="1"/>
          </p:cNvSpPr>
          <p:nvPr>
            <p:ph idx="1"/>
          </p:nvPr>
        </p:nvSpPr>
        <p:spPr>
          <a:xfrm>
            <a:off x="446314" y="1615168"/>
            <a:ext cx="4862286" cy="4750481"/>
          </a:xfrm>
        </p:spPr>
        <p:txBody>
          <a:bodyPr vert="horz" lIns="91440" tIns="45720" rIns="91440" bIns="45720" rtlCol="0" anchor="t">
            <a:normAutofit/>
          </a:bodyPr>
          <a:lstStyle/>
          <a:p>
            <a:pPr marL="0" indent="0">
              <a:buNone/>
            </a:pPr>
            <a:r>
              <a:rPr lang="en-GB" sz="1800" b="1" u="sng"/>
              <a:t>Causes</a:t>
            </a:r>
          </a:p>
          <a:p>
            <a:pPr marL="342900" indent="-342900"/>
            <a:r>
              <a:rPr lang="en-GB" sz="1800" b="1" dirty="0"/>
              <a:t>Joint overuse</a:t>
            </a:r>
            <a:r>
              <a:rPr lang="en-GB" sz="1800" dirty="0"/>
              <a:t> – repetitive stress and movements from jobs and sports can cause cartilage breakdown and </a:t>
            </a:r>
            <a:r>
              <a:rPr lang="en-GB" sz="1800"/>
              <a:t>osteoarthritis over time</a:t>
            </a:r>
            <a:endParaRPr lang="en-GB" sz="1800" dirty="0"/>
          </a:p>
          <a:p>
            <a:pPr marL="342900" indent="-342900"/>
            <a:r>
              <a:rPr lang="en-GB" sz="1800" b="1" dirty="0"/>
              <a:t>Genetics</a:t>
            </a:r>
            <a:r>
              <a:rPr lang="en-GB" sz="1800" dirty="0"/>
              <a:t> – Some individuals may develop </a:t>
            </a:r>
            <a:r>
              <a:rPr lang="en-GB" sz="1800"/>
              <a:t>osteoarthritis since in can be inherited</a:t>
            </a:r>
            <a:endParaRPr lang="en-GB" sz="1800" dirty="0"/>
          </a:p>
          <a:p>
            <a:pPr marL="342900" indent="-342900"/>
            <a:r>
              <a:rPr lang="en-GB" sz="1800" b="1" dirty="0"/>
              <a:t>Inflammation</a:t>
            </a:r>
            <a:r>
              <a:rPr lang="en-GB" sz="1800" dirty="0"/>
              <a:t> – Inflammation in joints caused by injuries or repetitive movements can damage </a:t>
            </a:r>
            <a:r>
              <a:rPr lang="en-GB" sz="1800"/>
              <a:t>cartilage </a:t>
            </a:r>
          </a:p>
          <a:p>
            <a:pPr marL="342900" indent="-342900"/>
            <a:r>
              <a:rPr lang="en-GB" sz="1800" b="1" dirty="0"/>
              <a:t>Secondary causes </a:t>
            </a:r>
            <a:r>
              <a:rPr lang="en-GB" sz="1800" dirty="0"/>
              <a:t>-</a:t>
            </a:r>
            <a:r>
              <a:rPr lang="en-GB" sz="1800" b="1" dirty="0"/>
              <a:t> </a:t>
            </a:r>
            <a:r>
              <a:rPr lang="en-GB" sz="1800" dirty="0"/>
              <a:t>Other diseases such as diabetes and metabolic </a:t>
            </a:r>
            <a:r>
              <a:rPr lang="en-GB" sz="1800"/>
              <a:t>disorders</a:t>
            </a:r>
            <a:r>
              <a:rPr lang="en-GB" sz="1800" dirty="0"/>
              <a:t> can alter joint mechanics leading to osteoarthritis </a:t>
            </a:r>
          </a:p>
          <a:p>
            <a:pPr marL="342900" indent="-342900"/>
            <a:endParaRPr lang="en-GB" sz="1800" dirty="0"/>
          </a:p>
          <a:p>
            <a:pPr marL="342900" indent="-342900"/>
            <a:endParaRPr lang="en-GB" sz="2000" b="1" u="sng" dirty="0"/>
          </a:p>
          <a:p>
            <a:pPr marL="0" indent="0">
              <a:buNone/>
            </a:pPr>
            <a:endParaRPr lang="en-GB" b="1" u="sng" dirty="0"/>
          </a:p>
          <a:p>
            <a:pPr marL="342900" indent="-342900"/>
            <a:endParaRPr lang="en-GB" sz="2400" b="1" u="sng" dirty="0"/>
          </a:p>
        </p:txBody>
      </p:sp>
      <p:sp>
        <p:nvSpPr>
          <p:cNvPr id="4" name="TextBox 3">
            <a:extLst>
              <a:ext uri="{FF2B5EF4-FFF2-40B4-BE49-F238E27FC236}">
                <a16:creationId xmlns:a16="http://schemas.microsoft.com/office/drawing/2014/main" id="{0B91DB60-03C1-0282-298F-27EE19D6A524}"/>
              </a:ext>
            </a:extLst>
          </p:cNvPr>
          <p:cNvSpPr txBox="1"/>
          <p:nvPr/>
        </p:nvSpPr>
        <p:spPr>
          <a:xfrm>
            <a:off x="5178506" y="1614443"/>
            <a:ext cx="442502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Risk factors</a:t>
            </a:r>
          </a:p>
          <a:p>
            <a:endParaRPr lang="en-GB" b="1" u="sng" dirty="0"/>
          </a:p>
          <a:p>
            <a:pPr marL="285750" indent="-285750">
              <a:buFont typeface="Arial"/>
              <a:buChar char="•"/>
            </a:pPr>
            <a:r>
              <a:rPr lang="en-GB" b="1" dirty="0"/>
              <a:t>Obesity – </a:t>
            </a:r>
            <a:r>
              <a:rPr lang="en-GB" dirty="0"/>
              <a:t>Having excess bodyweight adds pressure to weight bearing joints such as hips and knees increasing the chances of </a:t>
            </a:r>
            <a:r>
              <a:rPr lang="en-GB"/>
              <a:t>osteoarthritis</a:t>
            </a:r>
          </a:p>
          <a:p>
            <a:pPr marL="285750" indent="-285750">
              <a:buFont typeface="Arial"/>
              <a:buChar char="•"/>
            </a:pPr>
            <a:endParaRPr lang="en-GB" dirty="0"/>
          </a:p>
          <a:p>
            <a:pPr marL="285750" indent="-285750">
              <a:buFont typeface="Arial"/>
              <a:buChar char="•"/>
            </a:pPr>
            <a:r>
              <a:rPr lang="en-GB" b="1" dirty="0"/>
              <a:t>Age – </a:t>
            </a:r>
            <a:r>
              <a:rPr lang="en-GB" dirty="0"/>
              <a:t>Risks increases in older </a:t>
            </a:r>
            <a:r>
              <a:rPr lang="en-GB"/>
              <a:t>individuals</a:t>
            </a:r>
            <a:endParaRPr lang="en-GB" dirty="0"/>
          </a:p>
          <a:p>
            <a:pPr marL="285750" indent="-285750">
              <a:buFont typeface="Arial"/>
              <a:buChar char="•"/>
            </a:pPr>
            <a:endParaRPr lang="en-GB" dirty="0"/>
          </a:p>
          <a:p>
            <a:pPr marL="285750" indent="-285750">
              <a:buFont typeface="Arial"/>
              <a:buChar char="•"/>
            </a:pPr>
            <a:r>
              <a:rPr lang="en-GB" b="1"/>
              <a:t>Joint injuries – </a:t>
            </a:r>
            <a:r>
              <a:rPr lang="en-GB"/>
              <a:t>Previous injuries such as fractures and ligament injuries</a:t>
            </a:r>
          </a:p>
          <a:p>
            <a:pPr marL="285750" indent="-285750">
              <a:buFont typeface="Arial"/>
              <a:buChar char="•"/>
            </a:pPr>
            <a:endParaRPr lang="en-GB" dirty="0"/>
          </a:p>
          <a:p>
            <a:pPr marL="285750" indent="-285750">
              <a:buFont typeface="Arial"/>
              <a:buChar char="•"/>
            </a:pPr>
            <a:r>
              <a:rPr lang="en-GB" b="1" dirty="0"/>
              <a:t>Bone deformities – </a:t>
            </a:r>
            <a:r>
              <a:rPr lang="en-GB" dirty="0"/>
              <a:t>Genetic bone </a:t>
            </a:r>
            <a:r>
              <a:rPr lang="en-GB"/>
              <a:t>deformities can increase risks </a:t>
            </a:r>
          </a:p>
          <a:p>
            <a:pPr marL="285750" indent="-285750">
              <a:buFont typeface="Arial"/>
              <a:buChar char="•"/>
            </a:pPr>
            <a:endParaRPr lang="en-GB" b="1" u="sng" dirty="0"/>
          </a:p>
        </p:txBody>
      </p:sp>
      <p:pic>
        <p:nvPicPr>
          <p:cNvPr id="5" name="Picture 4" descr="Frontiers | Osteoarthritis: multitissue pathology, molecular mechanisms ...">
            <a:extLst>
              <a:ext uri="{FF2B5EF4-FFF2-40B4-BE49-F238E27FC236}">
                <a16:creationId xmlns:a16="http://schemas.microsoft.com/office/drawing/2014/main" id="{AF2A2E87-D770-5B88-50F6-9454EE1FAAB5}"/>
              </a:ext>
            </a:extLst>
          </p:cNvPr>
          <p:cNvPicPr>
            <a:picLocks noChangeAspect="1"/>
          </p:cNvPicPr>
          <p:nvPr/>
        </p:nvPicPr>
        <p:blipFill>
          <a:blip r:embed="rId4"/>
          <a:stretch>
            <a:fillRect/>
          </a:stretch>
        </p:blipFill>
        <p:spPr>
          <a:xfrm>
            <a:off x="9158514" y="363579"/>
            <a:ext cx="2743199" cy="2197470"/>
          </a:xfrm>
          <a:prstGeom prst="rect">
            <a:avLst/>
          </a:prstGeom>
        </p:spPr>
      </p:pic>
      <p:pic>
        <p:nvPicPr>
          <p:cNvPr id="6" name="Picture 5" descr="Osteoarthritis: Risk Factors, Symptoms, and Treatment | Vaidam Health">
            <a:extLst>
              <a:ext uri="{FF2B5EF4-FFF2-40B4-BE49-F238E27FC236}">
                <a16:creationId xmlns:a16="http://schemas.microsoft.com/office/drawing/2014/main" id="{D1562FA9-84C3-EDFC-3052-F0C503FE1744}"/>
              </a:ext>
            </a:extLst>
          </p:cNvPr>
          <p:cNvPicPr>
            <a:picLocks noChangeAspect="1"/>
          </p:cNvPicPr>
          <p:nvPr/>
        </p:nvPicPr>
        <p:blipFill>
          <a:blip r:embed="rId5"/>
          <a:stretch>
            <a:fillRect/>
          </a:stretch>
        </p:blipFill>
        <p:spPr>
          <a:xfrm>
            <a:off x="9158515" y="4625413"/>
            <a:ext cx="2743198" cy="1627631"/>
          </a:xfrm>
          <a:prstGeom prst="rect">
            <a:avLst/>
          </a:prstGeom>
        </p:spPr>
      </p:pic>
      <p:pic>
        <p:nvPicPr>
          <p:cNvPr id="7" name="Recorded Sound">
            <a:hlinkClick r:id="" action="ppaction://media"/>
            <a:extLst>
              <a:ext uri="{FF2B5EF4-FFF2-40B4-BE49-F238E27FC236}">
                <a16:creationId xmlns:a16="http://schemas.microsoft.com/office/drawing/2014/main" id="{DDD6943F-0758-C502-7AE6-4C169575E6F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606184" y="900189"/>
            <a:ext cx="487363" cy="487363"/>
          </a:xfrm>
          <a:prstGeom prst="rect">
            <a:avLst/>
          </a:prstGeom>
        </p:spPr>
      </p:pic>
    </p:spTree>
    <p:extLst>
      <p:ext uri="{BB962C8B-B14F-4D97-AF65-F5344CB8AC3E}">
        <p14:creationId xmlns:p14="http://schemas.microsoft.com/office/powerpoint/2010/main" val="4087005552"/>
      </p:ext>
    </p:extLst>
  </p:cSld>
  <p:clrMapOvr>
    <a:masterClrMapping/>
  </p:clrMapOvr>
  <mc:AlternateContent xmlns:mc="http://schemas.openxmlformats.org/markup-compatibility/2006">
    <mc:Choice xmlns:p14="http://schemas.microsoft.com/office/powerpoint/2010/main" Requires="p14">
      <p:transition spd="slow" p14:dur="2000" advTm="101148"/>
    </mc:Choice>
    <mc:Fallback>
      <p:transition spd="slow" advTm="101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14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1979F-C48D-2538-7B99-EA6D31632EA1}"/>
              </a:ext>
            </a:extLst>
          </p:cNvPr>
          <p:cNvSpPr>
            <a:spLocks noGrp="1"/>
          </p:cNvSpPr>
          <p:nvPr>
            <p:ph type="title"/>
          </p:nvPr>
        </p:nvSpPr>
        <p:spPr>
          <a:xfrm>
            <a:off x="838200" y="365125"/>
            <a:ext cx="3722915" cy="1340077"/>
          </a:xfrm>
        </p:spPr>
        <p:txBody>
          <a:bodyPr>
            <a:normAutofit/>
          </a:bodyPr>
          <a:lstStyle/>
          <a:p>
            <a:r>
              <a:rPr lang="en-GB" sz="2000" b="1" u="sng" dirty="0"/>
              <a:t>How is </a:t>
            </a:r>
            <a:r>
              <a:rPr lang="en-GB" sz="2000" b="1" u="sng"/>
              <a:t>osteoarthritis diagnosed</a:t>
            </a:r>
            <a:endParaRPr lang="en-GB" sz="2000" b="1" u="sng" dirty="0"/>
          </a:p>
        </p:txBody>
      </p:sp>
      <p:sp>
        <p:nvSpPr>
          <p:cNvPr id="3" name="Content Placeholder 2">
            <a:extLst>
              <a:ext uri="{FF2B5EF4-FFF2-40B4-BE49-F238E27FC236}">
                <a16:creationId xmlns:a16="http://schemas.microsoft.com/office/drawing/2014/main" id="{E1C4521B-6004-6220-2FFE-91AC1B46D72E}"/>
              </a:ext>
            </a:extLst>
          </p:cNvPr>
          <p:cNvSpPr>
            <a:spLocks noGrp="1"/>
          </p:cNvSpPr>
          <p:nvPr>
            <p:ph idx="1"/>
          </p:nvPr>
        </p:nvSpPr>
        <p:spPr>
          <a:xfrm>
            <a:off x="5294086" y="1230540"/>
            <a:ext cx="6444343" cy="5077052"/>
          </a:xfrm>
        </p:spPr>
        <p:txBody>
          <a:bodyPr vert="horz" lIns="91440" tIns="45720" rIns="91440" bIns="45720" rtlCol="0" anchor="t">
            <a:normAutofit/>
          </a:bodyPr>
          <a:lstStyle/>
          <a:p>
            <a:pPr>
              <a:buFont typeface="Calibri" panose="020B0604020202020204" pitchFamily="34" charset="0"/>
              <a:buChar char="-"/>
            </a:pPr>
            <a:r>
              <a:rPr lang="en-GB" sz="2000" b="1" dirty="0"/>
              <a:t>Physical </a:t>
            </a:r>
            <a:r>
              <a:rPr lang="en-GB" sz="2000" b="1"/>
              <a:t>examination</a:t>
            </a:r>
            <a:r>
              <a:rPr lang="en-GB" sz="2000" b="1" dirty="0"/>
              <a:t> </a:t>
            </a:r>
          </a:p>
          <a:p>
            <a:pPr marL="0" indent="0">
              <a:buNone/>
            </a:pPr>
            <a:r>
              <a:rPr lang="en-US" sz="2000" dirty="0"/>
              <a:t>Doctor will check joint tenderness, range of </a:t>
            </a:r>
            <a:r>
              <a:rPr lang="en-US" sz="2000"/>
              <a:t>movement, </a:t>
            </a:r>
            <a:r>
              <a:rPr lang="en-US" sz="2000" dirty="0"/>
              <a:t>swelling or fluid and joint </a:t>
            </a:r>
            <a:r>
              <a:rPr lang="en-US" sz="2000"/>
              <a:t>satiability</a:t>
            </a:r>
            <a:endParaRPr lang="en-US" sz="2000" dirty="0"/>
          </a:p>
          <a:p>
            <a:pPr marL="342900" indent="-342900">
              <a:buFont typeface="Calibri" panose="020B0604020202020204" pitchFamily="34" charset="0"/>
              <a:buChar char="-"/>
            </a:pPr>
            <a:r>
              <a:rPr lang="en-US" sz="2000" b="1"/>
              <a:t>Imaging test </a:t>
            </a:r>
            <a:endParaRPr lang="en-US" sz="2000" b="1" dirty="0"/>
          </a:p>
          <a:p>
            <a:pPr marL="0" indent="0">
              <a:buNone/>
            </a:pPr>
            <a:r>
              <a:rPr lang="en-US" sz="2000"/>
              <a:t>X ray will show cartilage loss, joint space narrowing and bone spurs</a:t>
            </a:r>
            <a:endParaRPr lang="en-US" sz="2000" dirty="0"/>
          </a:p>
          <a:p>
            <a:pPr marL="0" indent="0">
              <a:buNone/>
            </a:pPr>
            <a:r>
              <a:rPr lang="en-US" sz="2000" dirty="0" err="1"/>
              <a:t>Mri</a:t>
            </a:r>
            <a:r>
              <a:rPr lang="en-US" sz="2000" dirty="0"/>
              <a:t> will show soft tissue damage</a:t>
            </a:r>
          </a:p>
          <a:p>
            <a:pPr marL="0" indent="0">
              <a:buNone/>
            </a:pPr>
            <a:r>
              <a:rPr lang="en-US" sz="2000"/>
              <a:t>Ultrasound for</a:t>
            </a:r>
            <a:r>
              <a:rPr lang="en-US" sz="2000" dirty="0"/>
              <a:t> inflammation and joint fluid detection </a:t>
            </a:r>
          </a:p>
          <a:p>
            <a:pPr marL="342900" indent="-342900">
              <a:buFont typeface="Calibri" panose="020B0604020202020204" pitchFamily="34" charset="0"/>
              <a:buChar char="-"/>
            </a:pPr>
            <a:r>
              <a:rPr lang="en-US" sz="2000" b="1"/>
              <a:t>Blood tests</a:t>
            </a:r>
            <a:endParaRPr lang="en-US" sz="2000" b="1" dirty="0"/>
          </a:p>
          <a:p>
            <a:pPr marL="0" indent="0">
              <a:buNone/>
            </a:pPr>
            <a:r>
              <a:rPr lang="en-US" sz="2000"/>
              <a:t>Rules out other diseases</a:t>
            </a:r>
            <a:endParaRPr lang="en-US" sz="2000" dirty="0"/>
          </a:p>
          <a:p>
            <a:pPr marL="342900" indent="-342900">
              <a:buFont typeface="Calibri" panose="020B0604020202020204" pitchFamily="34" charset="0"/>
              <a:buChar char="-"/>
            </a:pPr>
            <a:r>
              <a:rPr lang="en-US" sz="2000" b="1"/>
              <a:t>Joint fluid analysis</a:t>
            </a:r>
            <a:endParaRPr lang="en-US" sz="2000" b="1" dirty="0"/>
          </a:p>
          <a:p>
            <a:pPr marL="0" indent="0">
              <a:buNone/>
            </a:pPr>
            <a:r>
              <a:rPr lang="en-US" sz="2000" dirty="0"/>
              <a:t>Checks for </a:t>
            </a:r>
            <a:r>
              <a:rPr lang="en-US" sz="2000"/>
              <a:t>inflammation and gout </a:t>
            </a:r>
            <a:endParaRPr lang="en-US" sz="2000" dirty="0"/>
          </a:p>
          <a:p>
            <a:pPr marL="0" indent="0">
              <a:buNone/>
            </a:pPr>
            <a:endParaRPr lang="en-US" sz="2000" dirty="0"/>
          </a:p>
          <a:p>
            <a:pPr marL="0" indent="0">
              <a:buNone/>
            </a:pPr>
            <a:endParaRPr lang="en-US" sz="2000" dirty="0"/>
          </a:p>
        </p:txBody>
      </p:sp>
      <p:pic>
        <p:nvPicPr>
          <p:cNvPr id="4" name="Picture 3" descr="Medical x-ray images showing progression of hand arthritis in four ...">
            <a:extLst>
              <a:ext uri="{FF2B5EF4-FFF2-40B4-BE49-F238E27FC236}">
                <a16:creationId xmlns:a16="http://schemas.microsoft.com/office/drawing/2014/main" id="{980AB736-A543-C1B0-24F8-6EAE7FEDAF3A}"/>
              </a:ext>
            </a:extLst>
          </p:cNvPr>
          <p:cNvPicPr>
            <a:picLocks noChangeAspect="1"/>
          </p:cNvPicPr>
          <p:nvPr/>
        </p:nvPicPr>
        <p:blipFill>
          <a:blip r:embed="rId4"/>
          <a:stretch>
            <a:fillRect/>
          </a:stretch>
        </p:blipFill>
        <p:spPr>
          <a:xfrm>
            <a:off x="687614" y="1400629"/>
            <a:ext cx="4241801" cy="2213430"/>
          </a:xfrm>
          <a:prstGeom prst="rect">
            <a:avLst/>
          </a:prstGeom>
        </p:spPr>
      </p:pic>
      <p:pic>
        <p:nvPicPr>
          <p:cNvPr id="5" name="Picture 4" descr="Rheumatoid Arthritis X Ray Knee">
            <a:extLst>
              <a:ext uri="{FF2B5EF4-FFF2-40B4-BE49-F238E27FC236}">
                <a16:creationId xmlns:a16="http://schemas.microsoft.com/office/drawing/2014/main" id="{BB038951-5ED3-C964-3499-0F2FB96E5156}"/>
              </a:ext>
            </a:extLst>
          </p:cNvPr>
          <p:cNvPicPr>
            <a:picLocks noChangeAspect="1"/>
          </p:cNvPicPr>
          <p:nvPr/>
        </p:nvPicPr>
        <p:blipFill>
          <a:blip r:embed="rId5"/>
          <a:stretch>
            <a:fillRect/>
          </a:stretch>
        </p:blipFill>
        <p:spPr>
          <a:xfrm>
            <a:off x="689430" y="3893893"/>
            <a:ext cx="4245427" cy="2198042"/>
          </a:xfrm>
          <a:prstGeom prst="rect">
            <a:avLst/>
          </a:prstGeom>
        </p:spPr>
      </p:pic>
      <p:pic>
        <p:nvPicPr>
          <p:cNvPr id="6" name="Recorded Sound">
            <a:hlinkClick r:id="" action="ppaction://media"/>
            <a:extLst>
              <a:ext uri="{FF2B5EF4-FFF2-40B4-BE49-F238E27FC236}">
                <a16:creationId xmlns:a16="http://schemas.microsoft.com/office/drawing/2014/main" id="{5F071321-A671-0412-E66E-A3C0F38B59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4495" y="791481"/>
            <a:ext cx="487363" cy="487363"/>
          </a:xfrm>
          <a:prstGeom prst="rect">
            <a:avLst/>
          </a:prstGeom>
        </p:spPr>
      </p:pic>
    </p:spTree>
    <p:extLst>
      <p:ext uri="{BB962C8B-B14F-4D97-AF65-F5344CB8AC3E}">
        <p14:creationId xmlns:p14="http://schemas.microsoft.com/office/powerpoint/2010/main" val="647846212"/>
      </p:ext>
    </p:extLst>
  </p:cSld>
  <p:clrMapOvr>
    <a:masterClrMapping/>
  </p:clrMapOvr>
  <mc:AlternateContent xmlns:mc="http://schemas.openxmlformats.org/markup-compatibility/2006">
    <mc:Choice xmlns:p14="http://schemas.microsoft.com/office/powerpoint/2010/main" Requires="p14">
      <p:transition spd="slow" p14:dur="2000" advTm="49308"/>
    </mc:Choice>
    <mc:Fallback>
      <p:transition spd="slow" advTm="49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3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DB8D1-BEE5-1F21-C31E-27C2AF2B2EA3}"/>
              </a:ext>
            </a:extLst>
          </p:cNvPr>
          <p:cNvSpPr>
            <a:spLocks noGrp="1"/>
          </p:cNvSpPr>
          <p:nvPr>
            <p:ph type="title"/>
          </p:nvPr>
        </p:nvSpPr>
        <p:spPr/>
        <p:txBody>
          <a:bodyPr>
            <a:normAutofit/>
          </a:bodyPr>
          <a:lstStyle/>
          <a:p>
            <a:r>
              <a:rPr lang="en-GB" sz="2400" b="1" u="sng"/>
              <a:t>Osteoarthritis effects</a:t>
            </a:r>
            <a:r>
              <a:rPr lang="en-GB" sz="2400" b="1" u="sng" dirty="0"/>
              <a:t> on daily life </a:t>
            </a:r>
          </a:p>
        </p:txBody>
      </p:sp>
      <p:sp>
        <p:nvSpPr>
          <p:cNvPr id="3" name="Content Placeholder 2">
            <a:extLst>
              <a:ext uri="{FF2B5EF4-FFF2-40B4-BE49-F238E27FC236}">
                <a16:creationId xmlns:a16="http://schemas.microsoft.com/office/drawing/2014/main" id="{6D601154-7EE7-6C85-CFDC-5DA2CAB399A1}"/>
              </a:ext>
            </a:extLst>
          </p:cNvPr>
          <p:cNvSpPr>
            <a:spLocks noGrp="1"/>
          </p:cNvSpPr>
          <p:nvPr>
            <p:ph idx="1"/>
          </p:nvPr>
        </p:nvSpPr>
        <p:spPr>
          <a:xfrm>
            <a:off x="838200" y="1586139"/>
            <a:ext cx="10515600" cy="4351338"/>
          </a:xfrm>
        </p:spPr>
        <p:txBody>
          <a:bodyPr vert="horz" lIns="91440" tIns="45720" rIns="91440" bIns="45720" rtlCol="0" anchor="t">
            <a:normAutofit/>
          </a:bodyPr>
          <a:lstStyle/>
          <a:p>
            <a:endParaRPr lang="en-GB" sz="2400" dirty="0"/>
          </a:p>
          <a:p>
            <a:r>
              <a:rPr lang="en-GB" sz="2400" b="1" i="1"/>
              <a:t>Limited mobility </a:t>
            </a:r>
          </a:p>
          <a:p>
            <a:r>
              <a:rPr lang="en-GB" sz="2400" b="1" i="1"/>
              <a:t>Pain during everyday tasks</a:t>
            </a:r>
          </a:p>
          <a:p>
            <a:r>
              <a:rPr lang="en-GB" sz="2400" b="1" i="1" dirty="0"/>
              <a:t>Reduced phy</a:t>
            </a:r>
            <a:r>
              <a:rPr lang="en-GB" sz="2400" b="1" i="1"/>
              <a:t>sical activity </a:t>
            </a:r>
          </a:p>
          <a:p>
            <a:r>
              <a:rPr lang="en-GB" sz="2400" b="1" i="1"/>
              <a:t>Impact on work </a:t>
            </a:r>
          </a:p>
          <a:p>
            <a:r>
              <a:rPr lang="en-GB" sz="2400" b="1" i="1" dirty="0"/>
              <a:t>Social </a:t>
            </a:r>
            <a:r>
              <a:rPr lang="en-GB" sz="2400" b="1" i="1"/>
              <a:t>withdrawal </a:t>
            </a:r>
            <a:endParaRPr lang="en-GB" sz="2400" b="1" i="1" dirty="0"/>
          </a:p>
          <a:p>
            <a:r>
              <a:rPr lang="en-GB" sz="2400" b="1" i="1"/>
              <a:t>Mental health problems </a:t>
            </a:r>
          </a:p>
          <a:p>
            <a:r>
              <a:rPr lang="en-GB" sz="2400" b="1" i="1"/>
              <a:t>Changes in independence </a:t>
            </a:r>
          </a:p>
          <a:p>
            <a:r>
              <a:rPr lang="en-GB" sz="2400" b="1" i="1"/>
              <a:t>Sleep disturbance </a:t>
            </a:r>
            <a:endParaRPr lang="en-GB" sz="2400" b="1" i="1" dirty="0"/>
          </a:p>
        </p:txBody>
      </p:sp>
      <p:pic>
        <p:nvPicPr>
          <p:cNvPr id="4" name="Picture 3" descr="How body weight contributes to osteoarthritis">
            <a:extLst>
              <a:ext uri="{FF2B5EF4-FFF2-40B4-BE49-F238E27FC236}">
                <a16:creationId xmlns:a16="http://schemas.microsoft.com/office/drawing/2014/main" id="{7CBD11E2-AC1E-AA08-5842-91110AB0764C}"/>
              </a:ext>
            </a:extLst>
          </p:cNvPr>
          <p:cNvPicPr>
            <a:picLocks noChangeAspect="1"/>
          </p:cNvPicPr>
          <p:nvPr/>
        </p:nvPicPr>
        <p:blipFill>
          <a:blip r:embed="rId4"/>
          <a:stretch>
            <a:fillRect/>
          </a:stretch>
        </p:blipFill>
        <p:spPr>
          <a:xfrm>
            <a:off x="5711372" y="1392481"/>
            <a:ext cx="5950856" cy="4733440"/>
          </a:xfrm>
          <a:prstGeom prst="rect">
            <a:avLst/>
          </a:prstGeom>
        </p:spPr>
      </p:pic>
      <p:pic>
        <p:nvPicPr>
          <p:cNvPr id="5" name="Recorded Sound">
            <a:hlinkClick r:id="" action="ppaction://media"/>
            <a:extLst>
              <a:ext uri="{FF2B5EF4-FFF2-40B4-BE49-F238E27FC236}">
                <a16:creationId xmlns:a16="http://schemas.microsoft.com/office/drawing/2014/main" id="{AFFB82F2-4B56-FF66-DBEB-2E32FCAEA4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08637" y="2097130"/>
            <a:ext cx="487363" cy="487363"/>
          </a:xfrm>
          <a:prstGeom prst="rect">
            <a:avLst/>
          </a:prstGeom>
        </p:spPr>
      </p:pic>
    </p:spTree>
    <p:extLst>
      <p:ext uri="{BB962C8B-B14F-4D97-AF65-F5344CB8AC3E}">
        <p14:creationId xmlns:p14="http://schemas.microsoft.com/office/powerpoint/2010/main" val="563568641"/>
      </p:ext>
    </p:extLst>
  </p:cSld>
  <p:clrMapOvr>
    <a:masterClrMapping/>
  </p:clrMapOvr>
  <mc:AlternateContent xmlns:mc="http://schemas.openxmlformats.org/markup-compatibility/2006">
    <mc:Choice xmlns:p14="http://schemas.microsoft.com/office/powerpoint/2010/main" Requires="p14">
      <p:transition spd="slow" p14:dur="2000" advTm="60605"/>
    </mc:Choice>
    <mc:Fallback>
      <p:transition spd="slow" advTm="60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6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E9775-7F71-91B4-B8DE-B4D2A62CC589}"/>
              </a:ext>
            </a:extLst>
          </p:cNvPr>
          <p:cNvSpPr>
            <a:spLocks noGrp="1"/>
          </p:cNvSpPr>
          <p:nvPr>
            <p:ph type="title"/>
          </p:nvPr>
        </p:nvSpPr>
        <p:spPr/>
        <p:txBody>
          <a:bodyPr>
            <a:normAutofit/>
          </a:bodyPr>
          <a:lstStyle/>
          <a:p>
            <a:r>
              <a:rPr lang="en-GB" sz="2800" b="1" u="sng"/>
              <a:t>Treatment and management </a:t>
            </a:r>
          </a:p>
        </p:txBody>
      </p:sp>
      <p:sp>
        <p:nvSpPr>
          <p:cNvPr id="3" name="Content Placeholder 2">
            <a:extLst>
              <a:ext uri="{FF2B5EF4-FFF2-40B4-BE49-F238E27FC236}">
                <a16:creationId xmlns:a16="http://schemas.microsoft.com/office/drawing/2014/main" id="{A5A69D56-CAA3-69C6-81BB-8C34959C9AD0}"/>
              </a:ext>
            </a:extLst>
          </p:cNvPr>
          <p:cNvSpPr>
            <a:spLocks noGrp="1"/>
          </p:cNvSpPr>
          <p:nvPr>
            <p:ph idx="1"/>
          </p:nvPr>
        </p:nvSpPr>
        <p:spPr>
          <a:xfrm>
            <a:off x="968829" y="1825625"/>
            <a:ext cx="4978400" cy="4351338"/>
          </a:xfrm>
        </p:spPr>
        <p:txBody>
          <a:bodyPr vert="horz" lIns="91440" tIns="45720" rIns="91440" bIns="45720" rtlCol="0" anchor="t">
            <a:normAutofit/>
          </a:bodyPr>
          <a:lstStyle/>
          <a:p>
            <a:r>
              <a:rPr lang="en-GB" sz="2400" b="1" i="1" dirty="0"/>
              <a:t>Exercise </a:t>
            </a:r>
            <a:r>
              <a:rPr lang="en-GB" sz="2400" b="1" i="1"/>
              <a:t>therapy</a:t>
            </a:r>
          </a:p>
          <a:p>
            <a:r>
              <a:rPr lang="en-GB" sz="2400" b="1" i="1"/>
              <a:t>Weight management </a:t>
            </a:r>
            <a:endParaRPr lang="en-GB" sz="2400" b="1" i="1" dirty="0"/>
          </a:p>
          <a:p>
            <a:r>
              <a:rPr lang="en-GB" sz="2400" b="1" i="1"/>
              <a:t>Footwear and joint support</a:t>
            </a:r>
            <a:endParaRPr lang="en-GB" sz="2400" b="1" i="1" dirty="0"/>
          </a:p>
          <a:p>
            <a:r>
              <a:rPr lang="en-GB" sz="2400" b="1" i="1"/>
              <a:t>Painkillers</a:t>
            </a:r>
            <a:endParaRPr lang="en-GB" sz="2400" b="1" i="1" dirty="0"/>
          </a:p>
          <a:p>
            <a:r>
              <a:rPr lang="en-GB" sz="2400" b="1" i="1"/>
              <a:t>Injection steroid treatments</a:t>
            </a:r>
            <a:endParaRPr lang="en-GB" sz="2400" b="1" i="1" dirty="0"/>
          </a:p>
          <a:p>
            <a:r>
              <a:rPr lang="en-GB" sz="2400" b="1" i="1"/>
              <a:t>Physiotherapy </a:t>
            </a:r>
            <a:endParaRPr lang="en-GB" sz="2400" b="1" i="1" dirty="0"/>
          </a:p>
          <a:p>
            <a:r>
              <a:rPr lang="en-GB" sz="2400" b="1" i="1"/>
              <a:t>Hot and cold therapy</a:t>
            </a:r>
            <a:endParaRPr lang="en-GB" sz="2400" b="1" i="1" dirty="0"/>
          </a:p>
          <a:p>
            <a:r>
              <a:rPr lang="en-GB" sz="2400" b="1" i="1" dirty="0"/>
              <a:t>Joint reali</a:t>
            </a:r>
            <a:r>
              <a:rPr lang="en-GB" sz="2400" b="1" i="1"/>
              <a:t>gnment </a:t>
            </a:r>
            <a:endParaRPr lang="en-GB" sz="2400" b="1" i="1" dirty="0"/>
          </a:p>
          <a:p>
            <a:endParaRPr lang="en-GB" b="1" i="1" dirty="0"/>
          </a:p>
        </p:txBody>
      </p:sp>
      <p:pic>
        <p:nvPicPr>
          <p:cNvPr id="4" name="Picture 3" descr="Understanding Treatments Hip OA - JointPain.ie">
            <a:extLst>
              <a:ext uri="{FF2B5EF4-FFF2-40B4-BE49-F238E27FC236}">
                <a16:creationId xmlns:a16="http://schemas.microsoft.com/office/drawing/2014/main" id="{98D0D520-2AB4-FA3A-E691-28023F4D6E7B}"/>
              </a:ext>
            </a:extLst>
          </p:cNvPr>
          <p:cNvPicPr>
            <a:picLocks noChangeAspect="1"/>
          </p:cNvPicPr>
          <p:nvPr/>
        </p:nvPicPr>
        <p:blipFill>
          <a:blip r:embed="rId4"/>
          <a:stretch>
            <a:fillRect/>
          </a:stretch>
        </p:blipFill>
        <p:spPr>
          <a:xfrm>
            <a:off x="5943601" y="905801"/>
            <a:ext cx="5529942" cy="5271369"/>
          </a:xfrm>
          <a:prstGeom prst="rect">
            <a:avLst/>
          </a:prstGeom>
        </p:spPr>
      </p:pic>
      <p:pic>
        <p:nvPicPr>
          <p:cNvPr id="5" name="Recorded Sound">
            <a:hlinkClick r:id="" action="ppaction://media"/>
            <a:extLst>
              <a:ext uri="{FF2B5EF4-FFF2-40B4-BE49-F238E27FC236}">
                <a16:creationId xmlns:a16="http://schemas.microsoft.com/office/drawing/2014/main" id="{A2EE759F-A451-FB75-59AD-A6AD369E5A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92161" y="2231364"/>
            <a:ext cx="487363" cy="487363"/>
          </a:xfrm>
          <a:prstGeom prst="rect">
            <a:avLst/>
          </a:prstGeom>
        </p:spPr>
      </p:pic>
    </p:spTree>
    <p:extLst>
      <p:ext uri="{BB962C8B-B14F-4D97-AF65-F5344CB8AC3E}">
        <p14:creationId xmlns:p14="http://schemas.microsoft.com/office/powerpoint/2010/main" val="481834352"/>
      </p:ext>
    </p:extLst>
  </p:cSld>
  <p:clrMapOvr>
    <a:masterClrMapping/>
  </p:clrMapOvr>
  <mc:AlternateContent xmlns:mc="http://schemas.openxmlformats.org/markup-compatibility/2006">
    <mc:Choice xmlns:p14="http://schemas.microsoft.com/office/powerpoint/2010/main" Requires="p14">
      <p:transition spd="slow" p14:dur="2000" advTm="80195"/>
    </mc:Choice>
    <mc:Fallback>
      <p:transition spd="slow" advTm="80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19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DE30E-ACA3-14FD-EA81-7AB49971781C}"/>
              </a:ext>
            </a:extLst>
          </p:cNvPr>
          <p:cNvSpPr>
            <a:spLocks noGrp="1"/>
          </p:cNvSpPr>
          <p:nvPr>
            <p:ph type="title"/>
          </p:nvPr>
        </p:nvSpPr>
        <p:spPr/>
        <p:txBody>
          <a:bodyPr>
            <a:normAutofit/>
          </a:bodyPr>
          <a:lstStyle/>
          <a:p>
            <a:r>
              <a:rPr lang="en-GB" sz="2800" b="1" u="sng"/>
              <a:t>Care plan for an individual suffering with osteoarthritis</a:t>
            </a:r>
          </a:p>
        </p:txBody>
      </p:sp>
      <p:sp>
        <p:nvSpPr>
          <p:cNvPr id="3" name="Content Placeholder 2">
            <a:extLst>
              <a:ext uri="{FF2B5EF4-FFF2-40B4-BE49-F238E27FC236}">
                <a16:creationId xmlns:a16="http://schemas.microsoft.com/office/drawing/2014/main" id="{96B3001E-8612-1F01-9208-2C0C8AE89EA9}"/>
              </a:ext>
            </a:extLst>
          </p:cNvPr>
          <p:cNvSpPr>
            <a:spLocks noGrp="1"/>
          </p:cNvSpPr>
          <p:nvPr>
            <p:ph idx="1"/>
          </p:nvPr>
        </p:nvSpPr>
        <p:spPr>
          <a:xfrm>
            <a:off x="838200" y="1513568"/>
            <a:ext cx="7634515" cy="4772252"/>
          </a:xfrm>
        </p:spPr>
        <p:txBody>
          <a:bodyPr vert="horz" lIns="91440" tIns="45720" rIns="91440" bIns="45720" rtlCol="0" anchor="t">
            <a:normAutofit/>
          </a:bodyPr>
          <a:lstStyle/>
          <a:p>
            <a:pPr marL="0" indent="0">
              <a:buNone/>
            </a:pPr>
            <a:r>
              <a:rPr lang="en-GB" sz="2000" b="1" dirty="0"/>
              <a:t>A care plan for an individual should focus on a many factors such as the </a:t>
            </a:r>
            <a:r>
              <a:rPr lang="en-GB" sz="2000" b="1"/>
              <a:t>individual's</a:t>
            </a:r>
            <a:r>
              <a:rPr lang="en-GB" sz="2000" b="1" dirty="0"/>
              <a:t> physical comfort, independence, safety, </a:t>
            </a:r>
            <a:r>
              <a:rPr lang="en-GB" sz="2000" b="1"/>
              <a:t>mobility and emotional wellbeing</a:t>
            </a:r>
            <a:r>
              <a:rPr lang="en-GB" sz="2400"/>
              <a:t> </a:t>
            </a:r>
          </a:p>
          <a:p>
            <a:pPr marL="0" indent="0">
              <a:buNone/>
            </a:pPr>
            <a:r>
              <a:rPr lang="en-GB" sz="3200" b="1" u="sng"/>
              <a:t>Care plan</a:t>
            </a:r>
            <a:endParaRPr lang="en-GB" sz="2400" dirty="0"/>
          </a:p>
          <a:p>
            <a:pPr marL="0" indent="0">
              <a:buNone/>
            </a:pPr>
            <a:endParaRPr lang="en-GB" sz="3200" b="1" u="sng" dirty="0"/>
          </a:p>
          <a:p>
            <a:pPr marL="0" indent="0">
              <a:buNone/>
            </a:pPr>
            <a:r>
              <a:rPr lang="en-GB" b="1" u="sng"/>
              <a:t>Personal profile and condition overview</a:t>
            </a:r>
            <a:r>
              <a:rPr lang="en-GB" b="1"/>
              <a:t> </a:t>
            </a:r>
          </a:p>
          <a:p>
            <a:pPr>
              <a:buFont typeface="Calibri" panose="020B0604020202020204" pitchFamily="34" charset="0"/>
              <a:buChar char="-"/>
            </a:pPr>
            <a:r>
              <a:rPr lang="en-GB" sz="2400" b="1"/>
              <a:t>Specific diagnosis of condition  </a:t>
            </a:r>
            <a:endParaRPr lang="en-GB" sz="2400" b="1" dirty="0"/>
          </a:p>
          <a:p>
            <a:pPr>
              <a:buFont typeface="Calibri" panose="020B0604020202020204" pitchFamily="34" charset="0"/>
              <a:buChar char="-"/>
            </a:pPr>
            <a:r>
              <a:rPr lang="en-GB" sz="2400" b="1" dirty="0"/>
              <a:t>Impact on </a:t>
            </a:r>
            <a:r>
              <a:rPr lang="en-GB" sz="2400" b="1"/>
              <a:t>individual lifestyle  </a:t>
            </a:r>
            <a:endParaRPr lang="en-GB" sz="2400" b="1" dirty="0"/>
          </a:p>
          <a:p>
            <a:pPr>
              <a:buFont typeface="Calibri" panose="020B0604020202020204" pitchFamily="34" charset="0"/>
              <a:buChar char="-"/>
            </a:pPr>
            <a:r>
              <a:rPr lang="en-GB" sz="2400" b="1"/>
              <a:t>Goals which need to be achieved </a:t>
            </a:r>
            <a:endParaRPr lang="en-GB" sz="2400" b="1" dirty="0"/>
          </a:p>
        </p:txBody>
      </p:sp>
      <p:pic>
        <p:nvPicPr>
          <p:cNvPr id="4" name="Recorded Sound">
            <a:hlinkClick r:id="" action="ppaction://media"/>
            <a:extLst>
              <a:ext uri="{FF2B5EF4-FFF2-40B4-BE49-F238E27FC236}">
                <a16:creationId xmlns:a16="http://schemas.microsoft.com/office/drawing/2014/main" id="{73F6A6DE-41D0-4C8C-19D3-C50B83A1E3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35265" y="2595449"/>
            <a:ext cx="487363" cy="487363"/>
          </a:xfrm>
          <a:prstGeom prst="rect">
            <a:avLst/>
          </a:prstGeom>
        </p:spPr>
      </p:pic>
    </p:spTree>
    <p:extLst>
      <p:ext uri="{BB962C8B-B14F-4D97-AF65-F5344CB8AC3E}">
        <p14:creationId xmlns:p14="http://schemas.microsoft.com/office/powerpoint/2010/main" val="3165540440"/>
      </p:ext>
    </p:extLst>
  </p:cSld>
  <p:clrMapOvr>
    <a:masterClrMapping/>
  </p:clrMapOvr>
  <mc:AlternateContent xmlns:mc="http://schemas.openxmlformats.org/markup-compatibility/2006">
    <mc:Choice xmlns:p14="http://schemas.microsoft.com/office/powerpoint/2010/main" Requires="p14">
      <p:transition spd="slow" p14:dur="2000" advTm="38172"/>
    </mc:Choice>
    <mc:Fallback>
      <p:transition spd="slow" advTm="38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1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FE1376-BDA0-0EA6-4825-15B6C118DE82}"/>
              </a:ext>
            </a:extLst>
          </p:cNvPr>
          <p:cNvSpPr>
            <a:spLocks noGrp="1"/>
          </p:cNvSpPr>
          <p:nvPr>
            <p:ph idx="1"/>
          </p:nvPr>
        </p:nvSpPr>
        <p:spPr>
          <a:xfrm>
            <a:off x="838200" y="461282"/>
            <a:ext cx="10515600" cy="6078538"/>
          </a:xfrm>
        </p:spPr>
        <p:txBody>
          <a:bodyPr vert="horz" lIns="91440" tIns="45720" rIns="91440" bIns="45720" rtlCol="0" anchor="t">
            <a:normAutofit/>
          </a:bodyPr>
          <a:lstStyle/>
          <a:p>
            <a:pPr marL="0" indent="0">
              <a:buNone/>
            </a:pPr>
            <a:r>
              <a:rPr lang="en-GB" b="1" u="sng" dirty="0"/>
              <a:t>Symptoms and </a:t>
            </a:r>
            <a:r>
              <a:rPr lang="en-GB" b="1" u="sng"/>
              <a:t>monitoring</a:t>
            </a:r>
            <a:endParaRPr lang="en-US"/>
          </a:p>
          <a:p>
            <a:pPr marL="457200" indent="-457200"/>
            <a:r>
              <a:rPr lang="en-GB" sz="2400" b="1"/>
              <a:t>Pain level monitoring</a:t>
            </a:r>
            <a:endParaRPr lang="en-GB" sz="2400" b="1" dirty="0"/>
          </a:p>
          <a:p>
            <a:pPr marL="457200" indent="-457200"/>
            <a:r>
              <a:rPr lang="en-GB" sz="2400" b="1"/>
              <a:t>Mobility changes monitoring and noted</a:t>
            </a:r>
            <a:endParaRPr lang="en-GB" sz="2400" b="1" dirty="0"/>
          </a:p>
          <a:p>
            <a:pPr marL="457200" indent="-457200"/>
            <a:r>
              <a:rPr lang="en-GB" sz="2400" b="1"/>
              <a:t>Patterns in stiffness recorded</a:t>
            </a:r>
            <a:endParaRPr lang="en-GB" sz="2400" b="1" dirty="0"/>
          </a:p>
          <a:p>
            <a:pPr marL="457200" indent="-457200"/>
            <a:r>
              <a:rPr lang="en-GB" sz="2400" b="1"/>
              <a:t>Quality of sleep monitoring</a:t>
            </a:r>
            <a:endParaRPr lang="en-GB" sz="2400" b="1" dirty="0"/>
          </a:p>
          <a:p>
            <a:pPr marL="457200" indent="-457200"/>
            <a:r>
              <a:rPr lang="en-GB" sz="2400" b="1"/>
              <a:t>Flare up monitoring</a:t>
            </a:r>
            <a:endParaRPr lang="en-GB" sz="2400" b="1" dirty="0"/>
          </a:p>
          <a:p>
            <a:pPr marL="457200" indent="-457200"/>
            <a:endParaRPr lang="en-GB" sz="2400" b="1" dirty="0"/>
          </a:p>
          <a:p>
            <a:pPr marL="0" indent="0">
              <a:buNone/>
            </a:pPr>
            <a:r>
              <a:rPr lang="en-GB" b="1" u="sng"/>
              <a:t>Mobility and Physical support</a:t>
            </a:r>
            <a:endParaRPr lang="en-GB" b="1" u="sng" dirty="0"/>
          </a:p>
          <a:p>
            <a:pPr marL="457200" indent="-457200"/>
            <a:r>
              <a:rPr lang="en-GB" sz="2400" b="1"/>
              <a:t>Encourage gentle daily exercise </a:t>
            </a:r>
            <a:endParaRPr lang="en-GB" sz="2400" b="1" dirty="0"/>
          </a:p>
          <a:p>
            <a:pPr marL="457200" indent="-457200"/>
            <a:r>
              <a:rPr lang="en-GB" sz="2400" b="1"/>
              <a:t>Provision of safety aids walking sticks/ frames</a:t>
            </a:r>
            <a:endParaRPr lang="en-GB" sz="2400" b="1" dirty="0"/>
          </a:p>
          <a:p>
            <a:pPr marL="457200" indent="-457200"/>
            <a:r>
              <a:rPr lang="en-GB" sz="2400" b="1"/>
              <a:t>Ensure environment is safe</a:t>
            </a:r>
            <a:endParaRPr lang="en-GB" sz="2400" b="1" dirty="0"/>
          </a:p>
          <a:p>
            <a:pPr marL="457200" indent="-457200"/>
            <a:r>
              <a:rPr lang="en-GB" sz="2400" b="1" dirty="0"/>
              <a:t>Increased </a:t>
            </a:r>
            <a:r>
              <a:rPr lang="en-GB" sz="2400" b="1"/>
              <a:t>lighting in living space</a:t>
            </a:r>
            <a:endParaRPr lang="en-GB" sz="2400" b="1" dirty="0"/>
          </a:p>
          <a:p>
            <a:pPr marL="457200" indent="-457200"/>
            <a:r>
              <a:rPr lang="en-GB" sz="2400" b="1" dirty="0"/>
              <a:t>Wearing </a:t>
            </a:r>
            <a:r>
              <a:rPr lang="en-GB" sz="2400" b="1"/>
              <a:t>nonslip</a:t>
            </a:r>
            <a:r>
              <a:rPr lang="en-GB" sz="2400" b="1" dirty="0"/>
              <a:t> footwear </a:t>
            </a:r>
          </a:p>
          <a:p>
            <a:pPr marL="457200" indent="-457200"/>
            <a:endParaRPr lang="en-GB" sz="2400" b="1" dirty="0"/>
          </a:p>
          <a:p>
            <a:pPr marL="0" indent="0">
              <a:buNone/>
            </a:pPr>
            <a:endParaRPr lang="en-GB" b="1" u="sng" dirty="0"/>
          </a:p>
          <a:p>
            <a:pPr marL="457200" indent="-457200"/>
            <a:endParaRPr lang="en-GB" sz="2400" b="1" dirty="0"/>
          </a:p>
          <a:p>
            <a:pPr marL="0" indent="0">
              <a:buNone/>
            </a:pPr>
            <a:endParaRPr lang="en-GB" sz="2400" b="1" dirty="0"/>
          </a:p>
          <a:p>
            <a:pPr marL="457200" indent="-457200"/>
            <a:endParaRPr lang="en-GB" sz="2400" b="1" dirty="0"/>
          </a:p>
          <a:p>
            <a:pPr marL="0" indent="0">
              <a:buNone/>
            </a:pPr>
            <a:endParaRPr lang="en-GB" sz="2400" b="1" dirty="0"/>
          </a:p>
          <a:p>
            <a:pPr marL="457200" indent="-457200"/>
            <a:endParaRPr lang="en-GB" sz="2400" b="1" dirty="0"/>
          </a:p>
          <a:p>
            <a:pPr marL="457200" indent="-457200"/>
            <a:endParaRPr lang="en-GB" b="1" u="sng" dirty="0"/>
          </a:p>
          <a:p>
            <a:endParaRPr lang="en-GB" b="1" u="sng" dirty="0"/>
          </a:p>
        </p:txBody>
      </p:sp>
      <p:pic>
        <p:nvPicPr>
          <p:cNvPr id="2" name="Recorded Sound">
            <a:hlinkClick r:id="" action="ppaction://media"/>
            <a:extLst>
              <a:ext uri="{FF2B5EF4-FFF2-40B4-BE49-F238E27FC236}">
                <a16:creationId xmlns:a16="http://schemas.microsoft.com/office/drawing/2014/main" id="{9BD8DBB4-934F-8C77-A6A2-E84BE1DC8C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97941984"/>
      </p:ext>
    </p:extLst>
  </p:cSld>
  <p:clrMapOvr>
    <a:masterClrMapping/>
  </p:clrMapOvr>
  <mc:AlternateContent xmlns:mc="http://schemas.openxmlformats.org/markup-compatibility/2006">
    <mc:Choice xmlns:p14="http://schemas.microsoft.com/office/powerpoint/2010/main" Requires="p14">
      <p:transition spd="slow" p14:dur="2000" advTm="41943"/>
    </mc:Choice>
    <mc:Fallback>
      <p:transition spd="slow" advTm="41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9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197AD6-F532-3780-484C-78160E73E829}"/>
              </a:ext>
            </a:extLst>
          </p:cNvPr>
          <p:cNvSpPr>
            <a:spLocks noGrp="1"/>
          </p:cNvSpPr>
          <p:nvPr>
            <p:ph idx="1"/>
          </p:nvPr>
        </p:nvSpPr>
        <p:spPr>
          <a:xfrm>
            <a:off x="736600" y="548368"/>
            <a:ext cx="10515600" cy="5766480"/>
          </a:xfrm>
        </p:spPr>
        <p:txBody>
          <a:bodyPr vert="horz" lIns="91440" tIns="45720" rIns="91440" bIns="45720" rtlCol="0" anchor="t">
            <a:normAutofit/>
          </a:bodyPr>
          <a:lstStyle/>
          <a:p>
            <a:pPr marL="0" indent="0">
              <a:buNone/>
            </a:pPr>
            <a:r>
              <a:rPr lang="en-GB" b="1" u="sng"/>
              <a:t>Daily living activities</a:t>
            </a:r>
            <a:endParaRPr lang="en-US"/>
          </a:p>
          <a:p>
            <a:pPr marL="0" indent="0">
              <a:buNone/>
            </a:pPr>
            <a:r>
              <a:rPr lang="en-GB" sz="2400" b="1"/>
              <a:t>Support may be needed with</a:t>
            </a:r>
            <a:endParaRPr lang="en-GB"/>
          </a:p>
          <a:p>
            <a:pPr marL="457200" indent="-457200"/>
            <a:r>
              <a:rPr lang="en-GB" sz="2400" b="1"/>
              <a:t>Dressing</a:t>
            </a:r>
          </a:p>
          <a:p>
            <a:pPr marL="457200" indent="-457200"/>
            <a:r>
              <a:rPr lang="en-GB" sz="2400" b="1"/>
              <a:t>Showering</a:t>
            </a:r>
            <a:r>
              <a:rPr lang="en-GB" sz="2400" b="1" dirty="0"/>
              <a:t>/ bathing </a:t>
            </a:r>
          </a:p>
          <a:p>
            <a:pPr marL="457200" indent="-457200"/>
            <a:r>
              <a:rPr lang="en-GB" sz="2400" b="1" dirty="0"/>
              <a:t>Meal </a:t>
            </a:r>
            <a:r>
              <a:rPr lang="en-GB" sz="2400" b="1"/>
              <a:t>preparation</a:t>
            </a:r>
            <a:r>
              <a:rPr lang="en-GB" sz="2400" b="1" dirty="0"/>
              <a:t> and cooking</a:t>
            </a:r>
          </a:p>
          <a:p>
            <a:pPr marL="457200" indent="-457200"/>
            <a:r>
              <a:rPr lang="en-GB" sz="2400" b="1"/>
              <a:t>Opening jars </a:t>
            </a:r>
            <a:endParaRPr lang="en-GB" sz="2400" b="1" dirty="0"/>
          </a:p>
          <a:p>
            <a:pPr marL="457200" indent="-457200"/>
            <a:r>
              <a:rPr lang="en-GB" sz="2400" b="1"/>
              <a:t>Housework </a:t>
            </a:r>
            <a:endParaRPr lang="en-GB" sz="2400" b="1" dirty="0"/>
          </a:p>
          <a:p>
            <a:pPr marL="0" indent="0">
              <a:buNone/>
            </a:pPr>
            <a:r>
              <a:rPr lang="en-GB" b="1" u="sng"/>
              <a:t>Pain management</a:t>
            </a:r>
            <a:endParaRPr lang="en-GB" b="1" u="sng" dirty="0"/>
          </a:p>
          <a:p>
            <a:pPr marL="457200" indent="-457200"/>
            <a:r>
              <a:rPr lang="en-GB" sz="2400" b="1" dirty="0"/>
              <a:t>Hot </a:t>
            </a:r>
            <a:r>
              <a:rPr lang="en-GB" sz="2400" b="1"/>
              <a:t>therapy</a:t>
            </a:r>
            <a:r>
              <a:rPr lang="en-GB" sz="2400" b="1" dirty="0"/>
              <a:t> for stiffness </a:t>
            </a:r>
          </a:p>
          <a:p>
            <a:pPr marL="457200" indent="-457200"/>
            <a:r>
              <a:rPr lang="en-GB" sz="2400" b="1"/>
              <a:t>Cold therapy for swelling </a:t>
            </a:r>
            <a:endParaRPr lang="en-GB" sz="2400" b="1" dirty="0"/>
          </a:p>
          <a:p>
            <a:pPr marL="457200" indent="-457200"/>
            <a:r>
              <a:rPr lang="en-GB" sz="2400" b="1"/>
              <a:t>Painkillers</a:t>
            </a:r>
            <a:endParaRPr lang="en-GB" sz="2400" b="1" dirty="0"/>
          </a:p>
          <a:p>
            <a:pPr marL="457200" indent="-457200"/>
            <a:r>
              <a:rPr lang="en-GB" sz="2400" b="1"/>
              <a:t>Reporting pain levels to GP</a:t>
            </a:r>
            <a:endParaRPr lang="en-GB" sz="2400" b="1" dirty="0"/>
          </a:p>
          <a:p>
            <a:pPr marL="457200" indent="-457200"/>
            <a:endParaRPr lang="en-GB" sz="2400" b="1" dirty="0"/>
          </a:p>
          <a:p>
            <a:pPr marL="0" indent="0">
              <a:buNone/>
            </a:pPr>
            <a:endParaRPr lang="en-GB" sz="2400" b="1" dirty="0"/>
          </a:p>
          <a:p>
            <a:endParaRPr lang="en-GB" b="1" u="sng" dirty="0"/>
          </a:p>
        </p:txBody>
      </p:sp>
      <p:pic>
        <p:nvPicPr>
          <p:cNvPr id="2" name="Recorded Sound">
            <a:hlinkClick r:id="" action="ppaction://media"/>
            <a:extLst>
              <a:ext uri="{FF2B5EF4-FFF2-40B4-BE49-F238E27FC236}">
                <a16:creationId xmlns:a16="http://schemas.microsoft.com/office/drawing/2014/main" id="{91F603D4-1D83-83FE-0037-A5B7945770A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02554283"/>
      </p:ext>
    </p:extLst>
  </p:cSld>
  <p:clrMapOvr>
    <a:masterClrMapping/>
  </p:clrMapOvr>
  <mc:AlternateContent xmlns:mc="http://schemas.openxmlformats.org/markup-compatibility/2006">
    <mc:Choice xmlns:p14="http://schemas.microsoft.com/office/powerpoint/2010/main" Requires="p14">
      <p:transition spd="slow" p14:dur="2000" advTm="27483"/>
    </mc:Choice>
    <mc:Fallback>
      <p:transition spd="slow" advTm="27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48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147981-D57C-4C73-4144-8ED641E7130F}"/>
              </a:ext>
            </a:extLst>
          </p:cNvPr>
          <p:cNvSpPr>
            <a:spLocks noGrp="1"/>
          </p:cNvSpPr>
          <p:nvPr>
            <p:ph idx="1"/>
          </p:nvPr>
        </p:nvSpPr>
        <p:spPr>
          <a:xfrm>
            <a:off x="838200" y="649968"/>
            <a:ext cx="10515600" cy="5091566"/>
          </a:xfrm>
        </p:spPr>
        <p:txBody>
          <a:bodyPr vert="horz" lIns="91440" tIns="45720" rIns="91440" bIns="45720" rtlCol="0" anchor="t">
            <a:normAutofit/>
          </a:bodyPr>
          <a:lstStyle/>
          <a:p>
            <a:pPr marL="0" indent="0">
              <a:buNone/>
            </a:pPr>
            <a:r>
              <a:rPr lang="en-GB" b="1" u="sng"/>
              <a:t>Therapies</a:t>
            </a:r>
          </a:p>
          <a:p>
            <a:pPr marL="342900" indent="-342900"/>
            <a:r>
              <a:rPr lang="en-GB" sz="2400" b="1"/>
              <a:t>Physiotherapy</a:t>
            </a:r>
            <a:r>
              <a:rPr lang="en-GB" sz="2400" b="1" dirty="0"/>
              <a:t> for increased mobility</a:t>
            </a:r>
          </a:p>
          <a:p>
            <a:pPr marL="342900" indent="-342900"/>
            <a:r>
              <a:rPr lang="en-GB" sz="2400" b="1"/>
              <a:t>Occupational therapy for home living and support </a:t>
            </a:r>
          </a:p>
          <a:p>
            <a:pPr marL="342900" indent="-342900"/>
            <a:r>
              <a:rPr lang="en-GB" sz="2400" b="1" dirty="0"/>
              <a:t>Gp reviews for monitoring progression</a:t>
            </a:r>
          </a:p>
          <a:p>
            <a:pPr marL="342900" indent="-342900"/>
            <a:endParaRPr lang="en-GB" sz="2400" b="1" dirty="0"/>
          </a:p>
          <a:p>
            <a:pPr marL="0" indent="0">
              <a:buNone/>
            </a:pPr>
            <a:r>
              <a:rPr lang="en-GB" b="1" u="sng"/>
              <a:t>Weight management and nutrition</a:t>
            </a:r>
          </a:p>
          <a:p>
            <a:pPr marL="342900" indent="-342900"/>
            <a:r>
              <a:rPr lang="en-GB" sz="2400" b="1"/>
              <a:t>Encourage a healthy diet to control weight </a:t>
            </a:r>
          </a:p>
          <a:p>
            <a:pPr marL="342900" indent="-342900"/>
            <a:r>
              <a:rPr lang="en-GB" sz="2400" b="1" dirty="0"/>
              <a:t>Provide meal </a:t>
            </a:r>
            <a:r>
              <a:rPr lang="en-GB" sz="2400" b="1"/>
              <a:t>preparation</a:t>
            </a:r>
            <a:r>
              <a:rPr lang="en-GB" sz="2400" b="1" dirty="0"/>
              <a:t> </a:t>
            </a:r>
          </a:p>
          <a:p>
            <a:pPr marL="342900" indent="-342900"/>
            <a:r>
              <a:rPr lang="en-GB" sz="2400" b="1"/>
              <a:t>Increase water hydration levels</a:t>
            </a:r>
          </a:p>
          <a:p>
            <a:pPr marL="342900" indent="-342900"/>
            <a:r>
              <a:rPr lang="en-GB" sz="2400" b="1"/>
              <a:t>Increase consumption of foods with calcium and vitamin D </a:t>
            </a:r>
          </a:p>
        </p:txBody>
      </p:sp>
      <p:pic>
        <p:nvPicPr>
          <p:cNvPr id="2" name="Recorded Sound">
            <a:hlinkClick r:id="" action="ppaction://media"/>
            <a:extLst>
              <a:ext uri="{FF2B5EF4-FFF2-40B4-BE49-F238E27FC236}">
                <a16:creationId xmlns:a16="http://schemas.microsoft.com/office/drawing/2014/main" id="{BDFF033C-26F7-E5AC-71AD-EC0F67D838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398620050"/>
      </p:ext>
    </p:extLst>
  </p:cSld>
  <p:clrMapOvr>
    <a:masterClrMapping/>
  </p:clrMapOvr>
  <mc:AlternateContent xmlns:mc="http://schemas.openxmlformats.org/markup-compatibility/2006">
    <mc:Choice xmlns:p14="http://schemas.microsoft.com/office/powerpoint/2010/main" Requires="p14">
      <p:transition spd="slow" p14:dur="2000" advTm="34638"/>
    </mc:Choice>
    <mc:Fallback>
      <p:transition spd="slow" advTm="34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63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F645F9-107D-0A6D-5245-6F048F2D61CF}"/>
              </a:ext>
            </a:extLst>
          </p:cNvPr>
          <p:cNvSpPr>
            <a:spLocks noGrp="1"/>
          </p:cNvSpPr>
          <p:nvPr>
            <p:ph idx="1"/>
          </p:nvPr>
        </p:nvSpPr>
        <p:spPr>
          <a:xfrm>
            <a:off x="700314" y="468539"/>
            <a:ext cx="10515600" cy="4351338"/>
          </a:xfrm>
        </p:spPr>
        <p:txBody>
          <a:bodyPr vert="horz" lIns="91440" tIns="45720" rIns="91440" bIns="45720" rtlCol="0" anchor="t">
            <a:normAutofit lnSpcReduction="10000"/>
          </a:bodyPr>
          <a:lstStyle/>
          <a:p>
            <a:pPr marL="0" indent="0">
              <a:buNone/>
            </a:pPr>
            <a:r>
              <a:rPr lang="en-GB" b="1" u="sng"/>
              <a:t>Comfort</a:t>
            </a:r>
            <a:r>
              <a:rPr lang="en-GB" b="1" u="sng" dirty="0"/>
              <a:t> and sleep</a:t>
            </a:r>
          </a:p>
          <a:p>
            <a:pPr marL="457200" indent="-457200"/>
            <a:r>
              <a:rPr lang="en-GB" sz="2400" b="1"/>
              <a:t>Provision of supported mattress and pillows </a:t>
            </a:r>
          </a:p>
          <a:p>
            <a:pPr marL="457200" indent="-457200"/>
            <a:r>
              <a:rPr lang="en-GB" sz="2400" b="1" dirty="0"/>
              <a:t>Encouragement of comfortable sleeping </a:t>
            </a:r>
            <a:r>
              <a:rPr lang="en-GB" sz="2400" b="1"/>
              <a:t>positions</a:t>
            </a:r>
          </a:p>
          <a:p>
            <a:pPr marL="457200" indent="-457200"/>
            <a:r>
              <a:rPr lang="en-GB" sz="2400" b="1"/>
              <a:t>Warm compresses before sleep</a:t>
            </a:r>
          </a:p>
          <a:p>
            <a:pPr marL="0" indent="0">
              <a:buNone/>
            </a:pPr>
            <a:endParaRPr lang="en-GB"/>
          </a:p>
          <a:p>
            <a:pPr marL="0" indent="0">
              <a:buNone/>
            </a:pPr>
            <a:r>
              <a:rPr lang="en-GB" b="1" u="sng" dirty="0"/>
              <a:t>Social and em</a:t>
            </a:r>
            <a:r>
              <a:rPr lang="en-GB" b="1" u="sng"/>
              <a:t>otional wellbeing</a:t>
            </a:r>
            <a:endParaRPr lang="en-GB" b="1" u="sng" dirty="0"/>
          </a:p>
          <a:p>
            <a:pPr marL="342900" indent="-342900"/>
            <a:r>
              <a:rPr lang="en-GB" sz="2400" b="1"/>
              <a:t>Encourage meaningful activities</a:t>
            </a:r>
            <a:endParaRPr lang="en-GB" sz="2400" b="1" dirty="0"/>
          </a:p>
          <a:p>
            <a:pPr marL="342900" indent="-342900"/>
            <a:r>
              <a:rPr lang="en-GB" sz="2400" b="1"/>
              <a:t>Encourage social interaction</a:t>
            </a:r>
            <a:endParaRPr lang="en-GB" sz="2400" b="1" dirty="0"/>
          </a:p>
          <a:p>
            <a:pPr marL="342900" indent="-342900"/>
            <a:r>
              <a:rPr lang="en-GB" sz="2400" b="1" dirty="0"/>
              <a:t>Provide em</a:t>
            </a:r>
            <a:r>
              <a:rPr lang="en-GB" sz="2400" b="1"/>
              <a:t>otional support and reassurance </a:t>
            </a:r>
            <a:endParaRPr lang="en-GB" sz="2400" b="1" dirty="0"/>
          </a:p>
          <a:p>
            <a:pPr marL="342900" indent="-342900"/>
            <a:r>
              <a:rPr lang="en-GB" sz="2400" b="1"/>
              <a:t>Seek professional mental health support </a:t>
            </a:r>
            <a:endParaRPr lang="en-GB" sz="2400" b="1" dirty="0"/>
          </a:p>
          <a:p>
            <a:pPr marL="457200" indent="-457200"/>
            <a:endParaRPr lang="en-GB" dirty="0"/>
          </a:p>
          <a:p>
            <a:pPr marL="0" indent="0">
              <a:buNone/>
            </a:pPr>
            <a:endParaRPr lang="en-GB" dirty="0"/>
          </a:p>
        </p:txBody>
      </p:sp>
      <p:sp>
        <p:nvSpPr>
          <p:cNvPr id="5" name="TextBox 4">
            <a:extLst>
              <a:ext uri="{FF2B5EF4-FFF2-40B4-BE49-F238E27FC236}">
                <a16:creationId xmlns:a16="http://schemas.microsoft.com/office/drawing/2014/main" id="{A0C9DCD5-CA71-DE34-3A55-D3F8ECB78315}"/>
              </a:ext>
            </a:extLst>
          </p:cNvPr>
          <p:cNvSpPr txBox="1"/>
          <p:nvPr/>
        </p:nvSpPr>
        <p:spPr>
          <a:xfrm>
            <a:off x="764663" y="4913905"/>
            <a:ext cx="1079304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Osteoarthritis is a </a:t>
            </a:r>
            <a:r>
              <a:rPr lang="en-GB" b="1" dirty="0" err="1"/>
              <a:t>long term</a:t>
            </a:r>
            <a:r>
              <a:rPr lang="en-GB" b="1" dirty="0"/>
              <a:t> degenerative disease which has no cure. </a:t>
            </a:r>
            <a:r>
              <a:rPr lang="en-GB" b="1" dirty="0" err="1"/>
              <a:t>However</a:t>
            </a:r>
            <a:r>
              <a:rPr lang="en-GB" b="1" dirty="0"/>
              <a:t> with a correct and effective care plan it can have significant positive impacts on an individual's management of the disease by reducing pain, improving quality of life, increasing the individual's level of comfort during daily activities and overall improving the quality of life a </a:t>
            </a:r>
            <a:r>
              <a:rPr lang="en-GB" b="1" dirty="0" err="1"/>
              <a:t>perso</a:t>
            </a:r>
            <a:r>
              <a:rPr lang="en-GB" b="1" dirty="0"/>
              <a:t>n can live when suffering from osteoarthritis</a:t>
            </a:r>
          </a:p>
        </p:txBody>
      </p:sp>
      <p:pic>
        <p:nvPicPr>
          <p:cNvPr id="2" name="Recorded Sound">
            <a:hlinkClick r:id="" action="ppaction://media"/>
            <a:extLst>
              <a:ext uri="{FF2B5EF4-FFF2-40B4-BE49-F238E27FC236}">
                <a16:creationId xmlns:a16="http://schemas.microsoft.com/office/drawing/2014/main" id="{ABA81BB8-005F-9FC6-266B-5809630859C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31245413"/>
      </p:ext>
    </p:extLst>
  </p:cSld>
  <p:clrMapOvr>
    <a:masterClrMapping/>
  </p:clrMapOvr>
  <mc:AlternateContent xmlns:mc="http://schemas.openxmlformats.org/markup-compatibility/2006">
    <mc:Choice xmlns:p14="http://schemas.microsoft.com/office/powerpoint/2010/main" Requires="p14">
      <p:transition spd="slow" p14:dur="2000" advTm="64926"/>
    </mc:Choice>
    <mc:Fallback>
      <p:transition spd="slow" advTm="64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92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1F286-E62E-151D-7323-BBE3BD461474}"/>
              </a:ext>
            </a:extLst>
          </p:cNvPr>
          <p:cNvSpPr>
            <a:spLocks noGrp="1"/>
          </p:cNvSpPr>
          <p:nvPr>
            <p:ph type="title"/>
          </p:nvPr>
        </p:nvSpPr>
        <p:spPr/>
        <p:txBody>
          <a:bodyPr/>
          <a:lstStyle/>
          <a:p>
            <a:r>
              <a:rPr lang="en-GB" dirty="0"/>
              <a:t>Clinical studies </a:t>
            </a:r>
          </a:p>
        </p:txBody>
      </p:sp>
      <p:sp>
        <p:nvSpPr>
          <p:cNvPr id="3" name="Content Placeholder 2">
            <a:extLst>
              <a:ext uri="{FF2B5EF4-FFF2-40B4-BE49-F238E27FC236}">
                <a16:creationId xmlns:a16="http://schemas.microsoft.com/office/drawing/2014/main" id="{CBDFFC83-0205-3947-6983-04BFD5127062}"/>
              </a:ext>
            </a:extLst>
          </p:cNvPr>
          <p:cNvSpPr>
            <a:spLocks noGrp="1"/>
          </p:cNvSpPr>
          <p:nvPr>
            <p:ph idx="1"/>
          </p:nvPr>
        </p:nvSpPr>
        <p:spPr/>
        <p:txBody>
          <a:bodyPr/>
          <a:lstStyle/>
          <a:p>
            <a:r>
              <a:rPr lang="en-GB" dirty="0">
                <a:hlinkClick r:id="rId4"/>
              </a:rPr>
              <a:t>https://clinicaltrials.gov/search?cond=osteoarthritis</a:t>
            </a:r>
            <a:endParaRPr lang="en-GB" dirty="0"/>
          </a:p>
          <a:p>
            <a:r>
              <a:rPr lang="en-GB" dirty="0">
                <a:hlinkClick r:id="rId5"/>
              </a:rPr>
              <a:t>https://bepartofresearch.nihr.ac.uk</a:t>
            </a:r>
            <a:endParaRPr lang="en-GB" dirty="0"/>
          </a:p>
          <a:p>
            <a:r>
              <a:rPr lang="en-GB" dirty="0">
                <a:hlinkClick r:id="rId6"/>
              </a:rPr>
              <a:t>https://www.clinicaltrialsregister.eu/ctr-search/search?query=osteoarthritis</a:t>
            </a:r>
            <a:endParaRPr lang="en-GB" dirty="0"/>
          </a:p>
          <a:p>
            <a:r>
              <a:rPr lang="en-GB" dirty="0">
                <a:hlinkClick r:id="rId7"/>
              </a:rPr>
              <a:t>https://www.isrctn.com/search?q=osteoarthritis</a:t>
            </a:r>
            <a:endParaRPr lang="en-GB" dirty="0"/>
          </a:p>
          <a:p>
            <a:endParaRPr lang="en-GB" dirty="0"/>
          </a:p>
        </p:txBody>
      </p:sp>
      <p:pic>
        <p:nvPicPr>
          <p:cNvPr id="4" name="Recorded Sound">
            <a:hlinkClick r:id="" action="ppaction://media"/>
            <a:extLst>
              <a:ext uri="{FF2B5EF4-FFF2-40B4-BE49-F238E27FC236}">
                <a16:creationId xmlns:a16="http://schemas.microsoft.com/office/drawing/2014/main" id="{BB014205-E9D8-92BC-FDD9-3F4FD381B0C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476249407"/>
      </p:ext>
    </p:extLst>
  </p:cSld>
  <p:clrMapOvr>
    <a:masterClrMapping/>
  </p:clrMapOvr>
  <mc:AlternateContent xmlns:mc="http://schemas.openxmlformats.org/markup-compatibility/2006">
    <mc:Choice xmlns:p14="http://schemas.microsoft.com/office/powerpoint/2010/main" Requires="p14">
      <p:transition spd="slow" p14:dur="2000" advTm="27566"/>
    </mc:Choice>
    <mc:Fallback>
      <p:transition spd="slow" advTm="27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5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4AED9-FF16-B36D-14BA-EAF529B11F72}"/>
              </a:ext>
            </a:extLst>
          </p:cNvPr>
          <p:cNvSpPr>
            <a:spLocks noGrp="1"/>
          </p:cNvSpPr>
          <p:nvPr>
            <p:ph type="title"/>
          </p:nvPr>
        </p:nvSpPr>
        <p:spPr>
          <a:xfrm>
            <a:off x="838200" y="365126"/>
            <a:ext cx="10515600" cy="598702"/>
          </a:xfrm>
        </p:spPr>
        <p:txBody>
          <a:bodyPr>
            <a:normAutofit fontScale="90000"/>
          </a:bodyPr>
          <a:lstStyle/>
          <a:p>
            <a:r>
              <a:rPr lang="en-GB" sz="3600" dirty="0"/>
              <a:t>References</a:t>
            </a:r>
            <a:r>
              <a:rPr lang="en-GB" dirty="0"/>
              <a:t> </a:t>
            </a:r>
          </a:p>
        </p:txBody>
      </p:sp>
      <p:sp>
        <p:nvSpPr>
          <p:cNvPr id="3" name="Content Placeholder 2">
            <a:extLst>
              <a:ext uri="{FF2B5EF4-FFF2-40B4-BE49-F238E27FC236}">
                <a16:creationId xmlns:a16="http://schemas.microsoft.com/office/drawing/2014/main" id="{39E98E04-1FE1-558C-429C-FC73BA1AA7A3}"/>
              </a:ext>
            </a:extLst>
          </p:cNvPr>
          <p:cNvSpPr>
            <a:spLocks noGrp="1"/>
          </p:cNvSpPr>
          <p:nvPr>
            <p:ph idx="1"/>
          </p:nvPr>
        </p:nvSpPr>
        <p:spPr>
          <a:xfrm>
            <a:off x="772298" y="1174836"/>
            <a:ext cx="10515600" cy="4351338"/>
          </a:xfrm>
        </p:spPr>
        <p:txBody>
          <a:bodyPr>
            <a:normAutofit/>
          </a:bodyPr>
          <a:lstStyle/>
          <a:p>
            <a:pPr marL="0" indent="0">
              <a:buNone/>
            </a:pPr>
            <a:r>
              <a:rPr lang="en-GB" sz="1400" dirty="0" err="1"/>
              <a:t>Nhs</a:t>
            </a:r>
            <a:r>
              <a:rPr lang="en-GB" sz="1400" dirty="0"/>
              <a:t> (20</a:t>
            </a:r>
            <a:r>
              <a:rPr lang="en-GB" sz="1400" baseline="30000" dirty="0"/>
              <a:t>th</a:t>
            </a:r>
            <a:r>
              <a:rPr lang="en-GB" sz="1400" dirty="0"/>
              <a:t> March 2023) Overview Osteoarthritis. Available at :  </a:t>
            </a:r>
            <a:r>
              <a:rPr lang="en-GB" sz="1400" dirty="0">
                <a:hlinkClick r:id="rId4"/>
              </a:rPr>
              <a:t>Osteoarthritis – NHS</a:t>
            </a:r>
            <a:r>
              <a:rPr lang="en-GB" sz="1400" dirty="0"/>
              <a:t> (Accessed : 15/07/2026)</a:t>
            </a:r>
          </a:p>
          <a:p>
            <a:pPr marL="0" indent="0">
              <a:buNone/>
            </a:pPr>
            <a:r>
              <a:rPr lang="en-GB" sz="1400" dirty="0" err="1"/>
              <a:t>MayoClinic</a:t>
            </a:r>
            <a:r>
              <a:rPr lang="en-GB" sz="1400" dirty="0"/>
              <a:t> ( April 8</a:t>
            </a:r>
            <a:r>
              <a:rPr lang="en-GB" sz="1400" baseline="30000" dirty="0"/>
              <a:t>th</a:t>
            </a:r>
            <a:r>
              <a:rPr lang="en-GB" sz="1400" dirty="0"/>
              <a:t> 2025) Osteoarthritis. Available at : </a:t>
            </a:r>
            <a:r>
              <a:rPr lang="en-GB" sz="1400" dirty="0">
                <a:hlinkClick r:id="rId5"/>
              </a:rPr>
              <a:t>Osteoarthritis - Symptoms &amp; causes - Mayo Clinic</a:t>
            </a:r>
            <a:r>
              <a:rPr lang="en-GB" sz="1400" dirty="0"/>
              <a:t> (Accessed : 15/07/2026)</a:t>
            </a:r>
          </a:p>
          <a:p>
            <a:pPr marL="0" indent="0">
              <a:buNone/>
            </a:pPr>
            <a:r>
              <a:rPr lang="en-GB" sz="1400" dirty="0" err="1"/>
              <a:t>Webmd</a:t>
            </a:r>
            <a:r>
              <a:rPr lang="en-GB" sz="1400" dirty="0"/>
              <a:t> (Written by Shawna Seed Medically Reviewed by David Zelman, MD on May 11, 2026. Osteoarthritis, everything you have to know. Available at </a:t>
            </a:r>
            <a:r>
              <a:rPr lang="en-GB" sz="1400" dirty="0">
                <a:hlinkClick r:id="rId6"/>
              </a:rPr>
              <a:t>Osteoarthritis: Symptoms, Causes, Diagnosis, Treatment</a:t>
            </a:r>
            <a:r>
              <a:rPr lang="en-GB" sz="1400" dirty="0"/>
              <a:t>. (Accessed : 15/07/2026)</a:t>
            </a:r>
          </a:p>
          <a:p>
            <a:pPr marL="0" indent="0">
              <a:buNone/>
            </a:pPr>
            <a:r>
              <a:rPr lang="en-GB" sz="1400" i="1" dirty="0"/>
              <a:t>By Mary Anne Dunkin | June 15, 2022. Treatment for osteoarthritis. Available at </a:t>
            </a:r>
            <a:r>
              <a:rPr lang="en-GB" sz="1400" dirty="0">
                <a:hlinkClick r:id="rId7"/>
              </a:rPr>
              <a:t>Treatments for Osteoarthritis | Arthritis Foundation</a:t>
            </a:r>
            <a:r>
              <a:rPr lang="en-GB" sz="1400" dirty="0"/>
              <a:t>. (Accessed : 15/07/2026)</a:t>
            </a:r>
          </a:p>
          <a:p>
            <a:pPr marL="0" indent="0">
              <a:buNone/>
            </a:pPr>
            <a:r>
              <a:rPr lang="en-GB" sz="1400" dirty="0"/>
              <a:t> cks.nice.org.uk (December 2023)  Scenario management. Available at </a:t>
            </a:r>
            <a:r>
              <a:rPr lang="en-GB" sz="1400" dirty="0">
                <a:hlinkClick r:id="rId8"/>
              </a:rPr>
              <a:t>Scenario: Management | Management | Osteoarthritis | CKS | NICE</a:t>
            </a:r>
            <a:r>
              <a:rPr lang="en-GB" sz="1400" dirty="0"/>
              <a:t>. ( Accessed : 15/07/2026)</a:t>
            </a:r>
          </a:p>
          <a:p>
            <a:pPr marL="0" indent="0">
              <a:buNone/>
            </a:pPr>
            <a:r>
              <a:rPr lang="en-GB" sz="1400" dirty="0"/>
              <a:t>Patient.info by </a:t>
            </a:r>
            <a:r>
              <a:rPr lang="en-GB" sz="1400" b="1" dirty="0">
                <a:hlinkClick r:id="rId9"/>
              </a:rPr>
              <a:t>Dr Doug McKechnie, MRCGP</a:t>
            </a:r>
            <a:r>
              <a:rPr lang="en-GB" sz="1400" b="1" dirty="0"/>
              <a:t> </a:t>
            </a:r>
            <a:r>
              <a:rPr lang="en-GB" sz="1400" dirty="0"/>
              <a:t>Last updated 21 Nov 2022. Osteoarthritis. Available at </a:t>
            </a:r>
            <a:r>
              <a:rPr lang="en-GB" sz="1400" dirty="0">
                <a:hlinkClick r:id="rId10"/>
              </a:rPr>
              <a:t>Osteoarthritis: Causes, Symptoms, and Treatment</a:t>
            </a:r>
            <a:r>
              <a:rPr lang="en-GB" sz="1400" dirty="0"/>
              <a:t>. (Accessed : 15/07/2026)</a:t>
            </a:r>
          </a:p>
          <a:p>
            <a:pPr marL="0" indent="0">
              <a:buNone/>
            </a:pPr>
            <a:r>
              <a:rPr lang="en-GB" sz="1400" dirty="0"/>
              <a:t>WHO (14 July 2023)</a:t>
            </a:r>
            <a:r>
              <a:rPr lang="en-GB" sz="1400" b="1" dirty="0"/>
              <a:t>. Osteoarthritis. Available at </a:t>
            </a:r>
            <a:r>
              <a:rPr lang="en-GB" sz="1400" dirty="0">
                <a:hlinkClick r:id="rId11"/>
              </a:rPr>
              <a:t>Osteoarthritis</a:t>
            </a:r>
            <a:r>
              <a:rPr lang="en-GB" sz="1400" dirty="0"/>
              <a:t>. (Accessed : 15/07/2026) </a:t>
            </a:r>
          </a:p>
          <a:p>
            <a:pPr marL="0" indent="0">
              <a:buNone/>
            </a:pPr>
            <a:r>
              <a:rPr lang="en-GB" sz="1400" dirty="0"/>
              <a:t>Health direct.gov(April 2024) Osteoarthritis. Available at </a:t>
            </a:r>
            <a:r>
              <a:rPr lang="en-GB" sz="1400" dirty="0">
                <a:hlinkClick r:id="rId12"/>
              </a:rPr>
              <a:t>Osteoarthritis (OA) - complications, treatments and diagnosis | </a:t>
            </a:r>
            <a:r>
              <a:rPr lang="en-GB" sz="1400" dirty="0" err="1">
                <a:hlinkClick r:id="rId12"/>
              </a:rPr>
              <a:t>healthdirect</a:t>
            </a:r>
            <a:r>
              <a:rPr lang="en-GB" sz="1400" dirty="0"/>
              <a:t>. (Accessed : 15/07/2026)</a:t>
            </a:r>
          </a:p>
          <a:p>
            <a:pPr marL="0" indent="0">
              <a:buNone/>
            </a:pPr>
            <a:endParaRPr lang="en-GB" sz="1600" dirty="0"/>
          </a:p>
        </p:txBody>
      </p:sp>
      <p:pic>
        <p:nvPicPr>
          <p:cNvPr id="4" name="Recorded Sound">
            <a:hlinkClick r:id="" action="ppaction://media"/>
            <a:extLst>
              <a:ext uri="{FF2B5EF4-FFF2-40B4-BE49-F238E27FC236}">
                <a16:creationId xmlns:a16="http://schemas.microsoft.com/office/drawing/2014/main" id="{DCD29E15-67C2-7A64-7545-389228046E2F}"/>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8289925" y="5038811"/>
            <a:ext cx="487363" cy="487363"/>
          </a:xfrm>
          <a:prstGeom prst="rect">
            <a:avLst/>
          </a:prstGeom>
        </p:spPr>
      </p:pic>
    </p:spTree>
    <p:extLst>
      <p:ext uri="{BB962C8B-B14F-4D97-AF65-F5344CB8AC3E}">
        <p14:creationId xmlns:p14="http://schemas.microsoft.com/office/powerpoint/2010/main" val="1860800866"/>
      </p:ext>
    </p:extLst>
  </p:cSld>
  <p:clrMapOvr>
    <a:masterClrMapping/>
  </p:clrMapOvr>
  <mc:AlternateContent xmlns:mc="http://schemas.openxmlformats.org/markup-compatibility/2006">
    <mc:Choice xmlns:p14="http://schemas.microsoft.com/office/powerpoint/2010/main" Requires="p14">
      <p:transition spd="slow" p14:dur="2000" advTm="24023"/>
    </mc:Choice>
    <mc:Fallback>
      <p:transition spd="slow" advTm="24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0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140</TotalTime>
  <Words>1029</Words>
  <Application>Microsoft Office PowerPoint</Application>
  <PresentationFormat>Widescreen</PresentationFormat>
  <Paragraphs>133</Paragraphs>
  <Slides>14</Slides>
  <Notes>0</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Robina Ruby 2434444 Introduction to psychology BMHP5023 Gillian Weaver and Robert Nartowski Component 2 : Presentation  </vt:lpstr>
      <vt:lpstr>Introduction </vt:lpstr>
      <vt:lpstr>What is osteoarthritis?</vt:lpstr>
      <vt:lpstr>Causes and risk factors of osteoarthritis </vt:lpstr>
      <vt:lpstr>How is osteoarthritis diagnosed</vt:lpstr>
      <vt:lpstr>Osteoarthritis effects on daily life </vt:lpstr>
      <vt:lpstr>Treatment and management </vt:lpstr>
      <vt:lpstr>Care plan for an individual suffering with osteoarthritis</vt:lpstr>
      <vt:lpstr>PowerPoint Presentation</vt:lpstr>
      <vt:lpstr>PowerPoint Presentation</vt:lpstr>
      <vt:lpstr>PowerPoint Presentation</vt:lpstr>
      <vt:lpstr>PowerPoint Presentation</vt:lpstr>
      <vt:lpstr>Clinical studies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Robina Ruby</cp:lastModifiedBy>
  <cp:revision>793</cp:revision>
  <dcterms:created xsi:type="dcterms:W3CDTF">2026-07-18T15:58:19Z</dcterms:created>
  <dcterms:modified xsi:type="dcterms:W3CDTF">2026-07-18T21:15:53Z</dcterms:modified>
</cp:coreProperties>
</file>