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00"/>
    <a:srgbClr val="669900"/>
    <a:srgbClr val="800080"/>
    <a:srgbClr val="E6E6E6"/>
    <a:srgbClr val="66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6245" autoAdjust="0"/>
    <p:restoredTop sz="94660"/>
  </p:normalViewPr>
  <p:slideViewPr>
    <p:cSldViewPr snapToGrid="0">
      <p:cViewPr varScale="1">
        <p:scale>
          <a:sx n="72" d="100"/>
          <a:sy n="72" d="100"/>
        </p:scale>
        <p:origin x="4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46239F-17E5-4847-AA38-3CD4FF6A4C7C}" type="datetimeFigureOut">
              <a:rPr lang="en-GB" smtClean="0"/>
              <a:t>17/11/2017</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0C3F5D-7C9A-40CA-ADDC-BA8D88E6CE31}" type="slidenum">
              <a:rPr lang="en-GB" smtClean="0"/>
              <a:t>‹#›</a:t>
            </a:fld>
            <a:endParaRPr lang="en-GB" dirty="0"/>
          </a:p>
        </p:txBody>
      </p:sp>
    </p:spTree>
    <p:extLst>
      <p:ext uri="{BB962C8B-B14F-4D97-AF65-F5344CB8AC3E}">
        <p14:creationId xmlns:p14="http://schemas.microsoft.com/office/powerpoint/2010/main" val="466148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F8134-ED99-4F5E-B13C-A976FD9F20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2CCDD7-445D-4DF5-9985-C359784FDD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F7681D-9D82-4ED1-9484-76B60E67438C}"/>
              </a:ext>
            </a:extLst>
          </p:cNvPr>
          <p:cNvSpPr>
            <a:spLocks noGrp="1"/>
          </p:cNvSpPr>
          <p:nvPr>
            <p:ph type="dt" sz="half" idx="10"/>
          </p:nvPr>
        </p:nvSpPr>
        <p:spPr/>
        <p:txBody>
          <a:bodyPr/>
          <a:lstStyle/>
          <a:p>
            <a:fld id="{1F54ABC4-A2C0-454B-86A2-B9206C33C7E5}" type="datetimeFigureOut">
              <a:rPr lang="en-GB" smtClean="0"/>
              <a:t>17/11/2017</a:t>
            </a:fld>
            <a:endParaRPr lang="en-GB" dirty="0"/>
          </a:p>
        </p:txBody>
      </p:sp>
      <p:sp>
        <p:nvSpPr>
          <p:cNvPr id="5" name="Footer Placeholder 4">
            <a:extLst>
              <a:ext uri="{FF2B5EF4-FFF2-40B4-BE49-F238E27FC236}">
                <a16:creationId xmlns:a16="http://schemas.microsoft.com/office/drawing/2014/main" id="{8329BD5E-B64A-4123-856A-274F0F41F6F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38F33A9-C9C8-466D-A5EE-170B720E4E0D}"/>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333263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6A484-9512-4034-962D-6593EF2B78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FEAB64-CD7C-483D-ACE0-5C3BEAF4DD1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01BC51-F846-4C91-90A5-192C60F85B16}"/>
              </a:ext>
            </a:extLst>
          </p:cNvPr>
          <p:cNvSpPr>
            <a:spLocks noGrp="1"/>
          </p:cNvSpPr>
          <p:nvPr>
            <p:ph type="dt" sz="half" idx="10"/>
          </p:nvPr>
        </p:nvSpPr>
        <p:spPr/>
        <p:txBody>
          <a:bodyPr/>
          <a:lstStyle/>
          <a:p>
            <a:fld id="{1F54ABC4-A2C0-454B-86A2-B9206C33C7E5}" type="datetimeFigureOut">
              <a:rPr lang="en-GB" smtClean="0"/>
              <a:t>17/11/2017</a:t>
            </a:fld>
            <a:endParaRPr lang="en-GB" dirty="0"/>
          </a:p>
        </p:txBody>
      </p:sp>
      <p:sp>
        <p:nvSpPr>
          <p:cNvPr id="5" name="Footer Placeholder 4">
            <a:extLst>
              <a:ext uri="{FF2B5EF4-FFF2-40B4-BE49-F238E27FC236}">
                <a16:creationId xmlns:a16="http://schemas.microsoft.com/office/drawing/2014/main" id="{C9577349-2501-4631-AA78-D3EFB2D9464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6171DF6-6192-45C5-8455-16BFC4E1EDE7}"/>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39121793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0B4D3-1774-490D-BF08-5C16B03E11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67A56F-5890-426D-A9F6-4C70EE212A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DA3AAB6-FACC-4D79-A682-57B534139BBB}"/>
              </a:ext>
            </a:extLst>
          </p:cNvPr>
          <p:cNvSpPr>
            <a:spLocks noGrp="1"/>
          </p:cNvSpPr>
          <p:nvPr>
            <p:ph type="dt" sz="half" idx="10"/>
          </p:nvPr>
        </p:nvSpPr>
        <p:spPr/>
        <p:txBody>
          <a:bodyPr/>
          <a:lstStyle/>
          <a:p>
            <a:fld id="{1F54ABC4-A2C0-454B-86A2-B9206C33C7E5}" type="datetimeFigureOut">
              <a:rPr lang="en-GB" smtClean="0"/>
              <a:t>17/11/2017</a:t>
            </a:fld>
            <a:endParaRPr lang="en-GB" dirty="0"/>
          </a:p>
        </p:txBody>
      </p:sp>
      <p:sp>
        <p:nvSpPr>
          <p:cNvPr id="5" name="Footer Placeholder 4">
            <a:extLst>
              <a:ext uri="{FF2B5EF4-FFF2-40B4-BE49-F238E27FC236}">
                <a16:creationId xmlns:a16="http://schemas.microsoft.com/office/drawing/2014/main" id="{95F44D6A-DD18-4B80-A356-FA8433730E5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226C626-7DE4-4427-9F32-6655218A19A3}"/>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2039809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468BC-F68F-4832-A151-B072F7865A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8F1632-FA74-45A6-B92B-2D5EB703465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2D21633-A866-4685-8593-6B0A24B7953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ECE79C-ED9F-45DE-A4D6-18376A2A5D45}"/>
              </a:ext>
            </a:extLst>
          </p:cNvPr>
          <p:cNvSpPr>
            <a:spLocks noGrp="1"/>
          </p:cNvSpPr>
          <p:nvPr>
            <p:ph type="dt" sz="half" idx="10"/>
          </p:nvPr>
        </p:nvSpPr>
        <p:spPr/>
        <p:txBody>
          <a:bodyPr/>
          <a:lstStyle/>
          <a:p>
            <a:fld id="{1F54ABC4-A2C0-454B-86A2-B9206C33C7E5}" type="datetimeFigureOut">
              <a:rPr lang="en-GB" smtClean="0"/>
              <a:t>17/11/2017</a:t>
            </a:fld>
            <a:endParaRPr lang="en-GB" dirty="0"/>
          </a:p>
        </p:txBody>
      </p:sp>
      <p:sp>
        <p:nvSpPr>
          <p:cNvPr id="6" name="Footer Placeholder 5">
            <a:extLst>
              <a:ext uri="{FF2B5EF4-FFF2-40B4-BE49-F238E27FC236}">
                <a16:creationId xmlns:a16="http://schemas.microsoft.com/office/drawing/2014/main" id="{17228762-F29F-43C0-A212-4BFAE1625EA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B1B4377-67DF-4F58-8021-8046522AFBC5}"/>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2630591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79B9-D2F2-4276-889A-102CAC0882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83BCF5-6CC0-4190-8BF0-2503D963D9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D815232-93D3-4EA4-B8DE-4C7337C5225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66955B-3806-42E5-9768-DA92648637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33CA32D-04F5-4055-B110-9A94CA105A2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26402C-8744-4EE3-ACF6-C226C4152362}"/>
              </a:ext>
            </a:extLst>
          </p:cNvPr>
          <p:cNvSpPr>
            <a:spLocks noGrp="1"/>
          </p:cNvSpPr>
          <p:nvPr>
            <p:ph type="dt" sz="half" idx="10"/>
          </p:nvPr>
        </p:nvSpPr>
        <p:spPr/>
        <p:txBody>
          <a:bodyPr/>
          <a:lstStyle/>
          <a:p>
            <a:fld id="{1F54ABC4-A2C0-454B-86A2-B9206C33C7E5}" type="datetimeFigureOut">
              <a:rPr lang="en-GB" smtClean="0"/>
              <a:t>17/11/2017</a:t>
            </a:fld>
            <a:endParaRPr lang="en-GB" dirty="0"/>
          </a:p>
        </p:txBody>
      </p:sp>
      <p:sp>
        <p:nvSpPr>
          <p:cNvPr id="8" name="Footer Placeholder 7">
            <a:extLst>
              <a:ext uri="{FF2B5EF4-FFF2-40B4-BE49-F238E27FC236}">
                <a16:creationId xmlns:a16="http://schemas.microsoft.com/office/drawing/2014/main" id="{6B4F88AE-361A-408C-AD5B-7FDB6DD65B15}"/>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C811849-F4ED-47DB-8A37-C15EC66E7733}"/>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3932059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CEB24-9E5B-4568-AF0B-27142FB7FD8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ABF1CE-481D-43A2-82EA-A20F64376896}"/>
              </a:ext>
            </a:extLst>
          </p:cNvPr>
          <p:cNvSpPr>
            <a:spLocks noGrp="1"/>
          </p:cNvSpPr>
          <p:nvPr>
            <p:ph type="dt" sz="half" idx="10"/>
          </p:nvPr>
        </p:nvSpPr>
        <p:spPr/>
        <p:txBody>
          <a:bodyPr/>
          <a:lstStyle/>
          <a:p>
            <a:fld id="{1F54ABC4-A2C0-454B-86A2-B9206C33C7E5}" type="datetimeFigureOut">
              <a:rPr lang="en-GB" smtClean="0"/>
              <a:t>17/11/2017</a:t>
            </a:fld>
            <a:endParaRPr lang="en-GB" dirty="0"/>
          </a:p>
        </p:txBody>
      </p:sp>
      <p:sp>
        <p:nvSpPr>
          <p:cNvPr id="4" name="Footer Placeholder 3">
            <a:extLst>
              <a:ext uri="{FF2B5EF4-FFF2-40B4-BE49-F238E27FC236}">
                <a16:creationId xmlns:a16="http://schemas.microsoft.com/office/drawing/2014/main" id="{54C77178-69D3-4049-981F-1A477930DC4A}"/>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9834313-93F4-4980-BD5A-396DF8D14D74}"/>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845490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FDAB4C-7292-45D8-9A85-14EA9AC1D948}"/>
              </a:ext>
            </a:extLst>
          </p:cNvPr>
          <p:cNvSpPr>
            <a:spLocks noGrp="1"/>
          </p:cNvSpPr>
          <p:nvPr>
            <p:ph type="dt" sz="half" idx="10"/>
          </p:nvPr>
        </p:nvSpPr>
        <p:spPr/>
        <p:txBody>
          <a:bodyPr/>
          <a:lstStyle/>
          <a:p>
            <a:fld id="{1F54ABC4-A2C0-454B-86A2-B9206C33C7E5}" type="datetimeFigureOut">
              <a:rPr lang="en-GB" smtClean="0"/>
              <a:t>17/11/2017</a:t>
            </a:fld>
            <a:endParaRPr lang="en-GB" dirty="0"/>
          </a:p>
        </p:txBody>
      </p:sp>
      <p:sp>
        <p:nvSpPr>
          <p:cNvPr id="3" name="Footer Placeholder 2">
            <a:extLst>
              <a:ext uri="{FF2B5EF4-FFF2-40B4-BE49-F238E27FC236}">
                <a16:creationId xmlns:a16="http://schemas.microsoft.com/office/drawing/2014/main" id="{7176972D-F88A-4E2C-B988-1CB21CB49488}"/>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A046629-69A2-4E1C-B0A2-84C1E713E094}"/>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1509214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BE5A8-D71A-430C-9D3B-C05BD4D13C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449670-B5AC-48A7-938E-91F5E65404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2A265D-F617-418A-B17F-301F3906B7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08B9B24-DF3F-4D3B-B49D-C8D01F4E18CF}"/>
              </a:ext>
            </a:extLst>
          </p:cNvPr>
          <p:cNvSpPr>
            <a:spLocks noGrp="1"/>
          </p:cNvSpPr>
          <p:nvPr>
            <p:ph type="dt" sz="half" idx="10"/>
          </p:nvPr>
        </p:nvSpPr>
        <p:spPr/>
        <p:txBody>
          <a:bodyPr/>
          <a:lstStyle/>
          <a:p>
            <a:fld id="{1F54ABC4-A2C0-454B-86A2-B9206C33C7E5}" type="datetimeFigureOut">
              <a:rPr lang="en-GB" smtClean="0"/>
              <a:t>17/11/2017</a:t>
            </a:fld>
            <a:endParaRPr lang="en-GB" dirty="0"/>
          </a:p>
        </p:txBody>
      </p:sp>
      <p:sp>
        <p:nvSpPr>
          <p:cNvPr id="6" name="Footer Placeholder 5">
            <a:extLst>
              <a:ext uri="{FF2B5EF4-FFF2-40B4-BE49-F238E27FC236}">
                <a16:creationId xmlns:a16="http://schemas.microsoft.com/office/drawing/2014/main" id="{4800A605-3757-448C-9362-9633A45409E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36820B7-909B-4C8B-8245-FE9E050B8851}"/>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2482762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552C6-F7F1-4500-8AAA-014053824A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33C261-910D-4941-B129-986CA9E249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D056679B-2F19-4A09-BCBF-BDB9D2245B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FE56D93-201C-4D48-967A-53F5BBF1A551}"/>
              </a:ext>
            </a:extLst>
          </p:cNvPr>
          <p:cNvSpPr>
            <a:spLocks noGrp="1"/>
          </p:cNvSpPr>
          <p:nvPr>
            <p:ph type="dt" sz="half" idx="10"/>
          </p:nvPr>
        </p:nvSpPr>
        <p:spPr/>
        <p:txBody>
          <a:bodyPr/>
          <a:lstStyle/>
          <a:p>
            <a:fld id="{1F54ABC4-A2C0-454B-86A2-B9206C33C7E5}" type="datetimeFigureOut">
              <a:rPr lang="en-GB" smtClean="0"/>
              <a:t>17/11/2017</a:t>
            </a:fld>
            <a:endParaRPr lang="en-GB" dirty="0"/>
          </a:p>
        </p:txBody>
      </p:sp>
      <p:sp>
        <p:nvSpPr>
          <p:cNvPr id="6" name="Footer Placeholder 5">
            <a:extLst>
              <a:ext uri="{FF2B5EF4-FFF2-40B4-BE49-F238E27FC236}">
                <a16:creationId xmlns:a16="http://schemas.microsoft.com/office/drawing/2014/main" id="{A52B2B84-55E0-4E00-88F8-FE8F78476C9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92EB877-5CB0-4DC0-83F0-8F87D6CD9B1A}"/>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191775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42A18-546B-497F-A145-7EA57522C60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E24381-F9ED-41E8-AA39-1A7006CBC22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A016E4-9F1B-441B-901C-88CE22A64AC3}"/>
              </a:ext>
            </a:extLst>
          </p:cNvPr>
          <p:cNvSpPr>
            <a:spLocks noGrp="1"/>
          </p:cNvSpPr>
          <p:nvPr>
            <p:ph type="dt" sz="half" idx="10"/>
          </p:nvPr>
        </p:nvSpPr>
        <p:spPr/>
        <p:txBody>
          <a:bodyPr/>
          <a:lstStyle/>
          <a:p>
            <a:fld id="{1F54ABC4-A2C0-454B-86A2-B9206C33C7E5}" type="datetimeFigureOut">
              <a:rPr lang="en-GB" smtClean="0"/>
              <a:t>17/11/2017</a:t>
            </a:fld>
            <a:endParaRPr lang="en-GB" dirty="0"/>
          </a:p>
        </p:txBody>
      </p:sp>
      <p:sp>
        <p:nvSpPr>
          <p:cNvPr id="5" name="Footer Placeholder 4">
            <a:extLst>
              <a:ext uri="{FF2B5EF4-FFF2-40B4-BE49-F238E27FC236}">
                <a16:creationId xmlns:a16="http://schemas.microsoft.com/office/drawing/2014/main" id="{CAADF20D-3DA4-45FD-8FC4-9021F397DF4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1503985-3D9F-4F6E-B558-593BDB01BFE3}"/>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3004517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278C1A-1524-4FE2-879D-49F8F6F33A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6E283B-1A15-433E-8944-1E8C36D82B9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F9A112-F040-4C1C-AA0A-35813B4AA263}"/>
              </a:ext>
            </a:extLst>
          </p:cNvPr>
          <p:cNvSpPr>
            <a:spLocks noGrp="1"/>
          </p:cNvSpPr>
          <p:nvPr>
            <p:ph type="dt" sz="half" idx="10"/>
          </p:nvPr>
        </p:nvSpPr>
        <p:spPr/>
        <p:txBody>
          <a:bodyPr/>
          <a:lstStyle/>
          <a:p>
            <a:fld id="{1F54ABC4-A2C0-454B-86A2-B9206C33C7E5}" type="datetimeFigureOut">
              <a:rPr lang="en-GB" smtClean="0"/>
              <a:t>17/11/2017</a:t>
            </a:fld>
            <a:endParaRPr lang="en-GB" dirty="0"/>
          </a:p>
        </p:txBody>
      </p:sp>
      <p:sp>
        <p:nvSpPr>
          <p:cNvPr id="5" name="Footer Placeholder 4">
            <a:extLst>
              <a:ext uri="{FF2B5EF4-FFF2-40B4-BE49-F238E27FC236}">
                <a16:creationId xmlns:a16="http://schemas.microsoft.com/office/drawing/2014/main" id="{662ED884-3612-4B06-B0C3-DC8DE2D9013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55FE860-F6ED-4A85-9413-E40814ED71CF}"/>
              </a:ext>
            </a:extLst>
          </p:cNvPr>
          <p:cNvSpPr>
            <a:spLocks noGrp="1"/>
          </p:cNvSpPr>
          <p:nvPr>
            <p:ph type="sldNum" sz="quarter" idx="12"/>
          </p:nvPr>
        </p:nvSpPr>
        <p:spPr/>
        <p:txBody>
          <a:bodyPr/>
          <a:lstStyle/>
          <a:p>
            <a:fld id="{D88A58C4-4AA2-4263-944B-585C4A9EB97B}" type="slidenum">
              <a:rPr lang="en-GB" smtClean="0"/>
              <a:t>‹#›</a:t>
            </a:fld>
            <a:endParaRPr lang="en-GB" dirty="0"/>
          </a:p>
        </p:txBody>
      </p:sp>
    </p:spTree>
    <p:extLst>
      <p:ext uri="{BB962C8B-B14F-4D97-AF65-F5344CB8AC3E}">
        <p14:creationId xmlns:p14="http://schemas.microsoft.com/office/powerpoint/2010/main" val="605520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0B3F19-672F-4D49-89B7-C9C52CEE2D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ADF3EE-67A2-422B-9EE9-D008E682FF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478F35-1F61-493D-A389-B5F322874E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54ABC4-A2C0-454B-86A2-B9206C33C7E5}" type="datetimeFigureOut">
              <a:rPr lang="en-GB" smtClean="0"/>
              <a:t>17/11/2017</a:t>
            </a:fld>
            <a:endParaRPr lang="en-GB" dirty="0"/>
          </a:p>
        </p:txBody>
      </p:sp>
      <p:sp>
        <p:nvSpPr>
          <p:cNvPr id="5" name="Footer Placeholder 4">
            <a:extLst>
              <a:ext uri="{FF2B5EF4-FFF2-40B4-BE49-F238E27FC236}">
                <a16:creationId xmlns:a16="http://schemas.microsoft.com/office/drawing/2014/main" id="{D0D17181-602B-4E7D-8194-2411E25785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93DA0628-BE6A-4D95-80BE-DB68265069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88A58C4-4AA2-4263-944B-585C4A9EB97B}" type="slidenum">
              <a:rPr lang="en-GB" smtClean="0"/>
              <a:t>‹#›</a:t>
            </a:fld>
            <a:endParaRPr lang="en-GB" dirty="0"/>
          </a:p>
        </p:txBody>
      </p:sp>
    </p:spTree>
    <p:extLst>
      <p:ext uri="{BB962C8B-B14F-4D97-AF65-F5344CB8AC3E}">
        <p14:creationId xmlns:p14="http://schemas.microsoft.com/office/powerpoint/2010/main" val="28623202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C8FD67AC-BD20-4184-A3D0-2053E0FDB11C}"/>
              </a:ext>
            </a:extLst>
          </p:cNvPr>
          <p:cNvPicPr>
            <a:picLocks noChangeAspect="1"/>
          </p:cNvPicPr>
          <p:nvPr/>
        </p:nvPicPr>
        <p:blipFill rotWithShape="1">
          <a:blip r:embed="rId2">
            <a:extLst>
              <a:ext uri="{28A0092B-C50C-407E-A947-70E740481C1C}">
                <a14:useLocalDpi xmlns:a14="http://schemas.microsoft.com/office/drawing/2010/main" val="0"/>
              </a:ext>
            </a:extLst>
          </a:blip>
          <a:srcRect l="36716"/>
          <a:stretch/>
        </p:blipFill>
        <p:spPr>
          <a:xfrm>
            <a:off x="0" y="0"/>
            <a:ext cx="12192000" cy="6858000"/>
          </a:xfrm>
          <a:prstGeom prst="rect">
            <a:avLst/>
          </a:prstGeom>
        </p:spPr>
      </p:pic>
      <p:sp>
        <p:nvSpPr>
          <p:cNvPr id="2" name="Title 1">
            <a:extLst>
              <a:ext uri="{FF2B5EF4-FFF2-40B4-BE49-F238E27FC236}">
                <a16:creationId xmlns:a16="http://schemas.microsoft.com/office/drawing/2014/main" id="{5320B66E-A449-4CC8-930F-7EF37584C911}"/>
              </a:ext>
            </a:extLst>
          </p:cNvPr>
          <p:cNvSpPr>
            <a:spLocks noGrp="1"/>
          </p:cNvSpPr>
          <p:nvPr>
            <p:ph type="ctrTitle"/>
          </p:nvPr>
        </p:nvSpPr>
        <p:spPr>
          <a:xfrm>
            <a:off x="1524000" y="244058"/>
            <a:ext cx="9144000" cy="393616"/>
          </a:xfrm>
          <a:noFill/>
        </p:spPr>
        <p:txBody>
          <a:bodyPr>
            <a:noAutofit/>
          </a:bodyPr>
          <a:lstStyle/>
          <a:p>
            <a:r>
              <a:rPr lang="en-GB" sz="3200" b="1" dirty="0">
                <a:solidFill>
                  <a:schemeClr val="bg1"/>
                </a:solidFill>
                <a:effectLst>
                  <a:outerShdw blurRad="38100" dist="38100" dir="2700000" algn="tl">
                    <a:srgbClr val="000000">
                      <a:alpha val="43137"/>
                    </a:srgbClr>
                  </a:outerShdw>
                </a:effectLst>
              </a:rPr>
              <a:t>Are we or have we ever been cannibals?</a:t>
            </a:r>
          </a:p>
        </p:txBody>
      </p:sp>
      <p:sp>
        <p:nvSpPr>
          <p:cNvPr id="3" name="Subtitle 2">
            <a:extLst>
              <a:ext uri="{FF2B5EF4-FFF2-40B4-BE49-F238E27FC236}">
                <a16:creationId xmlns:a16="http://schemas.microsoft.com/office/drawing/2014/main" id="{EFAFC3F0-0CFA-457D-B00A-D8BAAE7D552F}"/>
              </a:ext>
            </a:extLst>
          </p:cNvPr>
          <p:cNvSpPr>
            <a:spLocks noGrp="1"/>
          </p:cNvSpPr>
          <p:nvPr>
            <p:ph type="subTitle" idx="1"/>
          </p:nvPr>
        </p:nvSpPr>
        <p:spPr>
          <a:xfrm>
            <a:off x="121969" y="637674"/>
            <a:ext cx="11815010" cy="854241"/>
          </a:xfrm>
        </p:spPr>
        <p:txBody>
          <a:bodyPr>
            <a:normAutofit fontScale="55000" lnSpcReduction="20000"/>
          </a:bodyPr>
          <a:lstStyle/>
          <a:p>
            <a:pPr algn="l"/>
            <a:r>
              <a:rPr lang="en-GB" sz="3300" b="1" dirty="0">
                <a:solidFill>
                  <a:schemeClr val="bg1"/>
                </a:solidFill>
                <a:effectLst>
                  <a:outerShdw blurRad="38100" dist="38100" dir="2700000" algn="tl">
                    <a:srgbClr val="000000">
                      <a:alpha val="43137"/>
                    </a:srgbClr>
                  </a:outerShdw>
                </a:effectLst>
              </a:rPr>
              <a:t>Introduction</a:t>
            </a:r>
            <a:r>
              <a:rPr lang="en-GB" sz="2900" dirty="0">
                <a:solidFill>
                  <a:schemeClr val="bg1"/>
                </a:solidFill>
              </a:rPr>
              <a:t>: </a:t>
            </a:r>
            <a:r>
              <a:rPr lang="en-GB" sz="2900" dirty="0"/>
              <a:t>what is a cannibal? Most people would automatically think murderer, criminal, someone who eats flesh for fun, some might think survival. However, this case is looking at societies who practice the act of consuming human remains for ritual purposes. By looking at both past examples and present day examples to provide evidence that cannibalism has been excepted as a practice in societies.</a:t>
            </a:r>
          </a:p>
        </p:txBody>
      </p:sp>
      <p:sp>
        <p:nvSpPr>
          <p:cNvPr id="4" name="TextBox 3">
            <a:extLst>
              <a:ext uri="{FF2B5EF4-FFF2-40B4-BE49-F238E27FC236}">
                <a16:creationId xmlns:a16="http://schemas.microsoft.com/office/drawing/2014/main" id="{6DF1BE42-539E-4E45-8FF0-F94DD5B92A6A}"/>
              </a:ext>
            </a:extLst>
          </p:cNvPr>
          <p:cNvSpPr txBox="1"/>
          <p:nvPr/>
        </p:nvSpPr>
        <p:spPr>
          <a:xfrm>
            <a:off x="123590" y="1262759"/>
            <a:ext cx="3670738" cy="3780912"/>
          </a:xfrm>
          <a:prstGeom prst="rect">
            <a:avLst/>
          </a:prstGeom>
          <a:noFill/>
        </p:spPr>
        <p:txBody>
          <a:bodyPr wrap="square" rtlCol="0">
            <a:spAutoFit/>
          </a:bodyPr>
          <a:lstStyle/>
          <a:p>
            <a:r>
              <a:rPr lang="en-GB" b="1" dirty="0">
                <a:solidFill>
                  <a:schemeClr val="bg1"/>
                </a:solidFill>
              </a:rPr>
              <a:t>Data set 1</a:t>
            </a:r>
          </a:p>
          <a:p>
            <a:r>
              <a:rPr lang="en-GB" sz="1600" dirty="0"/>
              <a:t>Archaeology: The  site Goughs cave in Somerset, is a significant site as it has such strong evidence of cannibalism that most don’t question</a:t>
            </a:r>
            <a:r>
              <a:rPr lang="en-GB" sz="1600" baseline="30000" dirty="0"/>
              <a:t>1</a:t>
            </a:r>
            <a:r>
              <a:rPr lang="en-GB" sz="1600" dirty="0"/>
              <a:t>. The remains are from the Magdalene culture</a:t>
            </a:r>
            <a:r>
              <a:rPr lang="en-GB" sz="1600" baseline="30000" dirty="0"/>
              <a:t>1</a:t>
            </a:r>
            <a:r>
              <a:rPr lang="en-GB" sz="1600" dirty="0"/>
              <a:t>. It is common knowledge that they practised cannibalism and modified human remains, such as turning a skull into a cup</a:t>
            </a:r>
            <a:r>
              <a:rPr lang="en-GB" sz="1600" baseline="30000" dirty="0"/>
              <a:t>1</a:t>
            </a:r>
            <a:r>
              <a:rPr lang="en-GB" sz="1600" dirty="0"/>
              <a:t>. There were 6 individuals found, 65% of the bones show butchery marks, and 42% had human teeth marks</a:t>
            </a:r>
            <a:r>
              <a:rPr lang="en-GB" sz="1600" baseline="30000" dirty="0"/>
              <a:t>1</a:t>
            </a:r>
            <a:r>
              <a:rPr lang="en-GB" sz="1600" dirty="0"/>
              <a:t>. The butchery marks have been compared to human and non human bones from the same site and from other sites</a:t>
            </a:r>
            <a:r>
              <a:rPr lang="en-GB" sz="1600" baseline="30000" dirty="0"/>
              <a:t>1</a:t>
            </a:r>
            <a:r>
              <a:rPr lang="en-GB" sz="1600" dirty="0"/>
              <a:t>.</a:t>
            </a:r>
          </a:p>
        </p:txBody>
      </p:sp>
      <p:sp>
        <p:nvSpPr>
          <p:cNvPr id="5" name="TextBox 4">
            <a:extLst>
              <a:ext uri="{FF2B5EF4-FFF2-40B4-BE49-F238E27FC236}">
                <a16:creationId xmlns:a16="http://schemas.microsoft.com/office/drawing/2014/main" id="{37E3F1E8-980B-4B3F-83ED-A8536C1075CA}"/>
              </a:ext>
            </a:extLst>
          </p:cNvPr>
          <p:cNvSpPr txBox="1"/>
          <p:nvPr/>
        </p:nvSpPr>
        <p:spPr>
          <a:xfrm>
            <a:off x="5295900" y="1229635"/>
            <a:ext cx="3092111" cy="5293757"/>
          </a:xfrm>
          <a:prstGeom prst="rect">
            <a:avLst/>
          </a:prstGeom>
          <a:noFill/>
        </p:spPr>
        <p:txBody>
          <a:bodyPr wrap="square" rtlCol="0">
            <a:spAutoFit/>
          </a:bodyPr>
          <a:lstStyle/>
          <a:p>
            <a:r>
              <a:rPr lang="en-GB" b="1" dirty="0">
                <a:solidFill>
                  <a:schemeClr val="bg1"/>
                </a:solidFill>
              </a:rPr>
              <a:t>Discussion:</a:t>
            </a:r>
          </a:p>
          <a:p>
            <a:r>
              <a:rPr lang="en-GB" sz="1600" dirty="0"/>
              <a:t>Cannibalism is a politically charged topic as it was used as a  smear tactic and is a staple of racist stereotypes</a:t>
            </a:r>
            <a:r>
              <a:rPr lang="en-GB" sz="1600" baseline="30000" dirty="0"/>
              <a:t>2</a:t>
            </a:r>
            <a:r>
              <a:rPr lang="en-GB" sz="1600" dirty="0"/>
              <a:t>. Due to it being used for an agenda so often in the past some say that any evidence of cannibalism in a society is a myth</a:t>
            </a:r>
            <a:r>
              <a:rPr lang="en-GB" sz="1600" baseline="30000" dirty="0"/>
              <a:t>2</a:t>
            </a:r>
            <a:r>
              <a:rPr lang="en-GB" sz="1600" dirty="0"/>
              <a:t>. The issue with the archaeological evidence is that like all archaeology it is based on theories that come from the material evidence, which in this case is very certain. There is not written documentation and no one alive from that time to tell what really happened. The issue with Anthropology is that no anthropologist has ever seen the Wari’ people actually partake in cannibalism, but the accounts they have are reliable</a:t>
            </a:r>
            <a:r>
              <a:rPr lang="en-GB" sz="1600" baseline="30000" dirty="0"/>
              <a:t>2</a:t>
            </a:r>
            <a:r>
              <a:rPr lang="en-GB" sz="1600" dirty="0"/>
              <a:t>.</a:t>
            </a:r>
            <a:endParaRPr lang="en-GB" dirty="0"/>
          </a:p>
        </p:txBody>
      </p:sp>
      <p:sp>
        <p:nvSpPr>
          <p:cNvPr id="6" name="TextBox 5">
            <a:extLst>
              <a:ext uri="{FF2B5EF4-FFF2-40B4-BE49-F238E27FC236}">
                <a16:creationId xmlns:a16="http://schemas.microsoft.com/office/drawing/2014/main" id="{4E996824-612C-4819-AC79-1112033D2B3C}"/>
              </a:ext>
            </a:extLst>
          </p:cNvPr>
          <p:cNvSpPr txBox="1"/>
          <p:nvPr/>
        </p:nvSpPr>
        <p:spPr>
          <a:xfrm>
            <a:off x="8388011" y="2820484"/>
            <a:ext cx="3776466" cy="2585323"/>
          </a:xfrm>
          <a:prstGeom prst="rect">
            <a:avLst/>
          </a:prstGeom>
          <a:noFill/>
        </p:spPr>
        <p:txBody>
          <a:bodyPr wrap="square" rtlCol="0">
            <a:spAutoFit/>
          </a:bodyPr>
          <a:lstStyle/>
          <a:p>
            <a:r>
              <a:rPr lang="en-GB" b="1" dirty="0">
                <a:solidFill>
                  <a:schemeClr val="bg1"/>
                </a:solidFill>
              </a:rPr>
              <a:t>Conclusion:</a:t>
            </a:r>
          </a:p>
          <a:p>
            <a:r>
              <a:rPr lang="en-GB" sz="1600" dirty="0"/>
              <a:t>Cannibalism is a very controversial topic and many of the accounts are false due to politics. But the ones mentioned here are reliable. The evidence from Goughs cave has been studied extensively and they are positive the fact the Wari’ get penalised by outsiders they still claim to partake, as is their custom. it is clear evidence of cannibalism. Despite</a:t>
            </a:r>
          </a:p>
        </p:txBody>
      </p:sp>
      <p:pic>
        <p:nvPicPr>
          <p:cNvPr id="7" name="Picture 6">
            <a:extLst>
              <a:ext uri="{FF2B5EF4-FFF2-40B4-BE49-F238E27FC236}">
                <a16:creationId xmlns:a16="http://schemas.microsoft.com/office/drawing/2014/main" id="{B10877C6-AF9D-4D64-993D-8A9B5F470208}"/>
              </a:ext>
            </a:extLst>
          </p:cNvPr>
          <p:cNvPicPr>
            <a:picLocks noChangeAspect="1"/>
          </p:cNvPicPr>
          <p:nvPr/>
        </p:nvPicPr>
        <p:blipFill>
          <a:blip r:embed="rId3"/>
          <a:stretch>
            <a:fillRect/>
          </a:stretch>
        </p:blipFill>
        <p:spPr>
          <a:xfrm>
            <a:off x="3709602" y="1324422"/>
            <a:ext cx="1641215" cy="1259538"/>
          </a:xfrm>
          <a:prstGeom prst="rect">
            <a:avLst/>
          </a:prstGeom>
        </p:spPr>
      </p:pic>
      <p:pic>
        <p:nvPicPr>
          <p:cNvPr id="9" name="Picture 8">
            <a:extLst>
              <a:ext uri="{FF2B5EF4-FFF2-40B4-BE49-F238E27FC236}">
                <a16:creationId xmlns:a16="http://schemas.microsoft.com/office/drawing/2014/main" id="{96F090A8-5D75-46D9-B457-EBF4135347A9}"/>
              </a:ext>
            </a:extLst>
          </p:cNvPr>
          <p:cNvPicPr>
            <a:picLocks noChangeAspect="1"/>
          </p:cNvPicPr>
          <p:nvPr/>
        </p:nvPicPr>
        <p:blipFill>
          <a:blip r:embed="rId4"/>
          <a:stretch>
            <a:fillRect/>
          </a:stretch>
        </p:blipFill>
        <p:spPr>
          <a:xfrm>
            <a:off x="10112118" y="1359938"/>
            <a:ext cx="1894524" cy="1256988"/>
          </a:xfrm>
          <a:prstGeom prst="rect">
            <a:avLst/>
          </a:prstGeom>
        </p:spPr>
      </p:pic>
      <p:pic>
        <p:nvPicPr>
          <p:cNvPr id="10" name="Picture 9">
            <a:extLst>
              <a:ext uri="{FF2B5EF4-FFF2-40B4-BE49-F238E27FC236}">
                <a16:creationId xmlns:a16="http://schemas.microsoft.com/office/drawing/2014/main" id="{61AAE64F-0347-4B5E-936E-F46E8CA36872}"/>
              </a:ext>
            </a:extLst>
          </p:cNvPr>
          <p:cNvPicPr>
            <a:picLocks noChangeAspect="1"/>
          </p:cNvPicPr>
          <p:nvPr/>
        </p:nvPicPr>
        <p:blipFill>
          <a:blip r:embed="rId5"/>
          <a:stretch>
            <a:fillRect/>
          </a:stretch>
        </p:blipFill>
        <p:spPr>
          <a:xfrm>
            <a:off x="8306676" y="1336045"/>
            <a:ext cx="1737332" cy="1435435"/>
          </a:xfrm>
          <a:prstGeom prst="rect">
            <a:avLst/>
          </a:prstGeom>
        </p:spPr>
      </p:pic>
      <p:pic>
        <p:nvPicPr>
          <p:cNvPr id="11" name="Picture 10">
            <a:extLst>
              <a:ext uri="{FF2B5EF4-FFF2-40B4-BE49-F238E27FC236}">
                <a16:creationId xmlns:a16="http://schemas.microsoft.com/office/drawing/2014/main" id="{218A43EE-D172-44DE-A154-E43365187C53}"/>
              </a:ext>
            </a:extLst>
          </p:cNvPr>
          <p:cNvPicPr>
            <a:picLocks noChangeAspect="1"/>
          </p:cNvPicPr>
          <p:nvPr/>
        </p:nvPicPr>
        <p:blipFill>
          <a:blip r:embed="rId6"/>
          <a:stretch>
            <a:fillRect/>
          </a:stretch>
        </p:blipFill>
        <p:spPr>
          <a:xfrm>
            <a:off x="3763973" y="2820484"/>
            <a:ext cx="1503994" cy="2279738"/>
          </a:xfrm>
          <a:prstGeom prst="rect">
            <a:avLst/>
          </a:prstGeom>
        </p:spPr>
      </p:pic>
      <p:sp>
        <p:nvSpPr>
          <p:cNvPr id="12" name="TextBox 11">
            <a:extLst>
              <a:ext uri="{FF2B5EF4-FFF2-40B4-BE49-F238E27FC236}">
                <a16:creationId xmlns:a16="http://schemas.microsoft.com/office/drawing/2014/main" id="{F4AA5A9D-6214-4026-89A9-671EAE42743F}"/>
              </a:ext>
            </a:extLst>
          </p:cNvPr>
          <p:cNvSpPr txBox="1"/>
          <p:nvPr/>
        </p:nvSpPr>
        <p:spPr>
          <a:xfrm>
            <a:off x="3678511" y="2372680"/>
            <a:ext cx="721746" cy="246221"/>
          </a:xfrm>
          <a:prstGeom prst="rect">
            <a:avLst/>
          </a:prstGeom>
          <a:noFill/>
        </p:spPr>
        <p:txBody>
          <a:bodyPr wrap="square" rtlCol="0">
            <a:spAutoFit/>
          </a:bodyPr>
          <a:lstStyle/>
          <a:p>
            <a:r>
              <a:rPr lang="en-GB" sz="1000" dirty="0">
                <a:solidFill>
                  <a:schemeClr val="bg1"/>
                </a:solidFill>
              </a:rPr>
              <a:t>Image 1, </a:t>
            </a:r>
          </a:p>
        </p:txBody>
      </p:sp>
      <p:sp>
        <p:nvSpPr>
          <p:cNvPr id="13" name="TextBox 12">
            <a:extLst>
              <a:ext uri="{FF2B5EF4-FFF2-40B4-BE49-F238E27FC236}">
                <a16:creationId xmlns:a16="http://schemas.microsoft.com/office/drawing/2014/main" id="{E2E4DFD6-368D-4018-9A66-85B8AC3F3EEA}"/>
              </a:ext>
            </a:extLst>
          </p:cNvPr>
          <p:cNvSpPr txBox="1"/>
          <p:nvPr/>
        </p:nvSpPr>
        <p:spPr>
          <a:xfrm>
            <a:off x="3763973" y="4854001"/>
            <a:ext cx="599844" cy="246221"/>
          </a:xfrm>
          <a:prstGeom prst="rect">
            <a:avLst/>
          </a:prstGeom>
          <a:noFill/>
        </p:spPr>
        <p:txBody>
          <a:bodyPr wrap="none" rtlCol="0">
            <a:spAutoFit/>
          </a:bodyPr>
          <a:lstStyle/>
          <a:p>
            <a:r>
              <a:rPr lang="en-GB" sz="1000" dirty="0">
                <a:solidFill>
                  <a:schemeClr val="bg1"/>
                </a:solidFill>
              </a:rPr>
              <a:t>Image 2</a:t>
            </a:r>
          </a:p>
        </p:txBody>
      </p:sp>
      <p:sp>
        <p:nvSpPr>
          <p:cNvPr id="14" name="TextBox 13">
            <a:extLst>
              <a:ext uri="{FF2B5EF4-FFF2-40B4-BE49-F238E27FC236}">
                <a16:creationId xmlns:a16="http://schemas.microsoft.com/office/drawing/2014/main" id="{AFD5E341-29D4-4119-9FE3-3A09697F6EF4}"/>
              </a:ext>
            </a:extLst>
          </p:cNvPr>
          <p:cNvSpPr txBox="1"/>
          <p:nvPr/>
        </p:nvSpPr>
        <p:spPr>
          <a:xfrm>
            <a:off x="8362542" y="2502682"/>
            <a:ext cx="672898" cy="246221"/>
          </a:xfrm>
          <a:prstGeom prst="rect">
            <a:avLst/>
          </a:prstGeom>
          <a:noFill/>
        </p:spPr>
        <p:txBody>
          <a:bodyPr wrap="square" rtlCol="0">
            <a:spAutoFit/>
          </a:bodyPr>
          <a:lstStyle/>
          <a:p>
            <a:r>
              <a:rPr lang="en-GB" sz="1000" dirty="0">
                <a:solidFill>
                  <a:schemeClr val="bg1"/>
                </a:solidFill>
              </a:rPr>
              <a:t>Image 3</a:t>
            </a:r>
            <a:r>
              <a:rPr lang="en-GB" sz="1000" baseline="30000" dirty="0">
                <a:solidFill>
                  <a:schemeClr val="bg1"/>
                </a:solidFill>
              </a:rPr>
              <a:t>2</a:t>
            </a:r>
          </a:p>
        </p:txBody>
      </p:sp>
      <p:sp>
        <p:nvSpPr>
          <p:cNvPr id="15" name="TextBox 14">
            <a:extLst>
              <a:ext uri="{FF2B5EF4-FFF2-40B4-BE49-F238E27FC236}">
                <a16:creationId xmlns:a16="http://schemas.microsoft.com/office/drawing/2014/main" id="{62685BBE-D357-4F0C-B7D8-E4F604FF44B6}"/>
              </a:ext>
            </a:extLst>
          </p:cNvPr>
          <p:cNvSpPr txBox="1"/>
          <p:nvPr/>
        </p:nvSpPr>
        <p:spPr>
          <a:xfrm>
            <a:off x="10117231" y="2364899"/>
            <a:ext cx="599844" cy="246221"/>
          </a:xfrm>
          <a:prstGeom prst="rect">
            <a:avLst/>
          </a:prstGeom>
          <a:noFill/>
        </p:spPr>
        <p:txBody>
          <a:bodyPr wrap="none" rtlCol="0">
            <a:spAutoFit/>
          </a:bodyPr>
          <a:lstStyle/>
          <a:p>
            <a:r>
              <a:rPr lang="en-GB" sz="1000" dirty="0">
                <a:solidFill>
                  <a:schemeClr val="bg1"/>
                </a:solidFill>
              </a:rPr>
              <a:t>Image 4</a:t>
            </a:r>
          </a:p>
        </p:txBody>
      </p:sp>
      <p:sp>
        <p:nvSpPr>
          <p:cNvPr id="16" name="TextBox 15">
            <a:extLst>
              <a:ext uri="{FF2B5EF4-FFF2-40B4-BE49-F238E27FC236}">
                <a16:creationId xmlns:a16="http://schemas.microsoft.com/office/drawing/2014/main" id="{F403274C-A7BC-46F1-8460-B8C1069C00EC}"/>
              </a:ext>
            </a:extLst>
          </p:cNvPr>
          <p:cNvSpPr txBox="1"/>
          <p:nvPr/>
        </p:nvSpPr>
        <p:spPr>
          <a:xfrm>
            <a:off x="8388011" y="5268160"/>
            <a:ext cx="1586298" cy="1446550"/>
          </a:xfrm>
          <a:prstGeom prst="rect">
            <a:avLst/>
          </a:prstGeom>
          <a:noFill/>
        </p:spPr>
        <p:txBody>
          <a:bodyPr wrap="square" rtlCol="0">
            <a:spAutoFit/>
          </a:bodyPr>
          <a:lstStyle/>
          <a:p>
            <a:r>
              <a:rPr lang="en-GB" sz="800" dirty="0">
                <a:solidFill>
                  <a:schemeClr val="bg1"/>
                </a:solidFill>
              </a:rPr>
              <a:t>References :</a:t>
            </a:r>
          </a:p>
          <a:p>
            <a:r>
              <a:rPr lang="en-GB" sz="800" dirty="0">
                <a:solidFill>
                  <a:schemeClr val="bg1"/>
                </a:solidFill>
              </a:rPr>
              <a:t>1. Bello, </a:t>
            </a:r>
            <a:r>
              <a:rPr lang="en-GB" sz="800" i="1" dirty="0">
                <a:solidFill>
                  <a:schemeClr val="bg1"/>
                </a:solidFill>
              </a:rPr>
              <a:t>et al. more evidence of ritual cannibalism at Goughs cave. </a:t>
            </a:r>
            <a:r>
              <a:rPr lang="en-GB" sz="800" dirty="0">
                <a:solidFill>
                  <a:schemeClr val="bg1"/>
                </a:solidFill>
              </a:rPr>
              <a:t>Current Archaeology, 2017, pg. 9</a:t>
            </a:r>
            <a:endParaRPr lang="en-GB" sz="800" i="1" dirty="0">
              <a:solidFill>
                <a:schemeClr val="bg1"/>
              </a:solidFill>
            </a:endParaRPr>
          </a:p>
          <a:p>
            <a:r>
              <a:rPr lang="en-GB" sz="800" dirty="0">
                <a:solidFill>
                  <a:schemeClr val="bg1"/>
                </a:solidFill>
              </a:rPr>
              <a:t>Conklin, B. </a:t>
            </a:r>
            <a:r>
              <a:rPr lang="en-GB" sz="800" i="1" dirty="0">
                <a:solidFill>
                  <a:schemeClr val="bg1"/>
                </a:solidFill>
              </a:rPr>
              <a:t>Consuming grief: compassionate cannibalism in an Amazonian society. Texas. 2011.</a:t>
            </a:r>
          </a:p>
          <a:p>
            <a:r>
              <a:rPr lang="en-GB" sz="800" i="1" dirty="0">
                <a:solidFill>
                  <a:schemeClr val="bg1"/>
                </a:solidFill>
              </a:rPr>
              <a:t>Image 1, 4, Sarah Marshall, Natural History Museum</a:t>
            </a:r>
          </a:p>
          <a:p>
            <a:r>
              <a:rPr lang="en-GB" sz="800" i="1" dirty="0">
                <a:solidFill>
                  <a:schemeClr val="bg1"/>
                </a:solidFill>
              </a:rPr>
              <a:t>Image 2, Google images </a:t>
            </a:r>
          </a:p>
        </p:txBody>
      </p:sp>
      <p:sp>
        <p:nvSpPr>
          <p:cNvPr id="18" name="TextBox 17">
            <a:extLst>
              <a:ext uri="{FF2B5EF4-FFF2-40B4-BE49-F238E27FC236}">
                <a16:creationId xmlns:a16="http://schemas.microsoft.com/office/drawing/2014/main" id="{F14B9A50-C93B-4A7A-8439-DE37ABF57AAE}"/>
              </a:ext>
            </a:extLst>
          </p:cNvPr>
          <p:cNvSpPr txBox="1"/>
          <p:nvPr/>
        </p:nvSpPr>
        <p:spPr>
          <a:xfrm>
            <a:off x="121969" y="4970563"/>
            <a:ext cx="5248730" cy="1846659"/>
          </a:xfrm>
          <a:prstGeom prst="rect">
            <a:avLst/>
          </a:prstGeom>
          <a:noFill/>
        </p:spPr>
        <p:txBody>
          <a:bodyPr wrap="square" rtlCol="0">
            <a:spAutoFit/>
          </a:bodyPr>
          <a:lstStyle/>
          <a:p>
            <a:r>
              <a:rPr lang="en-GB" b="1" dirty="0">
                <a:solidFill>
                  <a:schemeClr val="bg1"/>
                </a:solidFill>
              </a:rPr>
              <a:t>Data set 2</a:t>
            </a:r>
          </a:p>
          <a:p>
            <a:r>
              <a:rPr lang="en-GB" sz="1600" dirty="0"/>
              <a:t>Anthropology: The Amazonian tribe called Wari’ is significant as they represent some of the most authoritative data on cannibalism</a:t>
            </a:r>
            <a:r>
              <a:rPr lang="en-GB" sz="1600" baseline="30000" dirty="0"/>
              <a:t>2</a:t>
            </a:r>
            <a:r>
              <a:rPr lang="en-GB" sz="1600" dirty="0"/>
              <a:t>. Accounts from North American missionaries and the Wari’ themselves all talk about cannibalism in this tribe</a:t>
            </a:r>
            <a:r>
              <a:rPr lang="en-GB" sz="1600" baseline="30000" dirty="0"/>
              <a:t>2</a:t>
            </a:r>
            <a:r>
              <a:rPr lang="en-GB" sz="1600" dirty="0"/>
              <a:t>. The Wari’ partook in both endo-cannibalism and exo-cannibalism</a:t>
            </a:r>
            <a:r>
              <a:rPr lang="en-GB" sz="1600" baseline="30000" dirty="0"/>
              <a:t>2</a:t>
            </a:r>
            <a:r>
              <a:rPr lang="en-GB" sz="1600" dirty="0"/>
              <a:t>. </a:t>
            </a:r>
          </a:p>
        </p:txBody>
      </p:sp>
      <p:pic>
        <p:nvPicPr>
          <p:cNvPr id="26" name="Picture 25">
            <a:extLst>
              <a:ext uri="{FF2B5EF4-FFF2-40B4-BE49-F238E27FC236}">
                <a16:creationId xmlns:a16="http://schemas.microsoft.com/office/drawing/2014/main" id="{8C880F4D-D515-4C81-8A4D-5FBC9A739294}"/>
              </a:ext>
            </a:extLst>
          </p:cNvPr>
          <p:cNvPicPr>
            <a:picLocks noChangeAspect="1"/>
          </p:cNvPicPr>
          <p:nvPr/>
        </p:nvPicPr>
        <p:blipFill>
          <a:blip r:embed="rId7"/>
          <a:stretch>
            <a:fillRect/>
          </a:stretch>
        </p:blipFill>
        <p:spPr>
          <a:xfrm>
            <a:off x="10174701" y="5537646"/>
            <a:ext cx="1831941" cy="763309"/>
          </a:xfrm>
          <a:prstGeom prst="rect">
            <a:avLst/>
          </a:prstGeom>
        </p:spPr>
      </p:pic>
    </p:spTree>
    <p:extLst>
      <p:ext uri="{BB962C8B-B14F-4D97-AF65-F5344CB8AC3E}">
        <p14:creationId xmlns:p14="http://schemas.microsoft.com/office/powerpoint/2010/main" val="13824972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333</TotalTime>
  <Words>502</Words>
  <Application>Microsoft Office PowerPoint</Application>
  <PresentationFormat>Widescreen</PresentationFormat>
  <Paragraphs>19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Are we or have we ever been cannibals?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we or have we ever been cannibals?</dc:title>
  <dc:creator>Sarah Marshall</dc:creator>
  <cp:lastModifiedBy>Sarah Marshall</cp:lastModifiedBy>
  <cp:revision>32</cp:revision>
  <dcterms:created xsi:type="dcterms:W3CDTF">2017-11-14T12:39:52Z</dcterms:created>
  <dcterms:modified xsi:type="dcterms:W3CDTF">2017-11-17T15:12:56Z</dcterms:modified>
</cp:coreProperties>
</file>