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270" r:id="rId3"/>
    <p:sldId id="269" r:id="rId4"/>
    <p:sldId id="257" r:id="rId5"/>
    <p:sldId id="258" r:id="rId6"/>
    <p:sldId id="260" r:id="rId7"/>
    <p:sldId id="262" r:id="rId8"/>
    <p:sldId id="263" r:id="rId9"/>
    <p:sldId id="264" r:id="rId10"/>
    <p:sldId id="265" r:id="rId11"/>
    <p:sldId id="271" r:id="rId12"/>
    <p:sldId id="274" r:id="rId13"/>
    <p:sldId id="275" r:id="rId14"/>
    <p:sldId id="276" r:id="rId15"/>
    <p:sldId id="277" r:id="rId16"/>
    <p:sldId id="278" r:id="rId17"/>
    <p:sldId id="279" r:id="rId18"/>
    <p:sldId id="281" r:id="rId19"/>
    <p:sldId id="285" r:id="rId20"/>
    <p:sldId id="289" r:id="rId21"/>
    <p:sldId id="290" r:id="rId22"/>
    <p:sldId id="291" r:id="rId23"/>
    <p:sldId id="292" r:id="rId24"/>
    <p:sldId id="300" r:id="rId25"/>
    <p:sldId id="302" r:id="rId26"/>
    <p:sldId id="29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82D2F-280B-4B4C-8042-3B600DECF8C1}" type="datetimeFigureOut">
              <a:rPr lang="en-US" smtClean="0"/>
              <a:t>8/22/20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1BF701-067C-C24D-B926-28FE7F5B43BC}" type="slidenum">
              <a:rPr lang="en-US" smtClean="0"/>
              <a:t>‹#›</a:t>
            </a:fld>
            <a:endParaRPr lang="en-US"/>
          </a:p>
        </p:txBody>
      </p:sp>
    </p:spTree>
    <p:extLst>
      <p:ext uri="{BB962C8B-B14F-4D97-AF65-F5344CB8AC3E}">
        <p14:creationId xmlns:p14="http://schemas.microsoft.com/office/powerpoint/2010/main" val="3953649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1BF701-067C-C24D-B926-28FE7F5B43BC}" type="slidenum">
              <a:rPr lang="en-US" smtClean="0"/>
              <a:t>1</a:t>
            </a:fld>
            <a:endParaRPr lang="en-US"/>
          </a:p>
        </p:txBody>
      </p:sp>
    </p:spTree>
    <p:extLst>
      <p:ext uri="{BB962C8B-B14F-4D97-AF65-F5344CB8AC3E}">
        <p14:creationId xmlns:p14="http://schemas.microsoft.com/office/powerpoint/2010/main" val="810501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a:extLst>
              <a:ext uri="{FF2B5EF4-FFF2-40B4-BE49-F238E27FC236}">
                <a16:creationId xmlns:a16="http://schemas.microsoft.com/office/drawing/2014/main" id="{86FD084F-D060-4281-A9E6-86F06828051E}"/>
              </a:ext>
            </a:extLst>
          </p:cNvPr>
          <p:cNvSpPr txBox="1"/>
          <p:nvPr/>
        </p:nvSpPr>
        <p:spPr>
          <a:xfrm>
            <a:off x="4399196" y="9555480"/>
            <a:ext cx="3372837" cy="502563"/>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847CDCB1-46B6-4C4E-A1F7-671B54FA3DAC}" type="slidenum">
              <a:t>18</a:t>
            </a:fld>
            <a:endParaRPr lang="en-US" sz="1400" b="0" i="0" u="none" strike="noStrike" kern="1200" cap="none" spc="0" baseline="0">
              <a:solidFill>
                <a:srgbClr val="000000"/>
              </a:solidFill>
              <a:uFillTx/>
              <a:latin typeface="Times New Roman" pitchFamily="18"/>
              <a:ea typeface="Lucida Sans Unicode" pitchFamily="2"/>
              <a:cs typeface="Tahoma" pitchFamily="2"/>
            </a:endParaRPr>
          </a:p>
        </p:txBody>
      </p:sp>
      <p:sp>
        <p:nvSpPr>
          <p:cNvPr id="3" name="Slide Image Placeholder 1">
            <a:extLst>
              <a:ext uri="{FF2B5EF4-FFF2-40B4-BE49-F238E27FC236}">
                <a16:creationId xmlns:a16="http://schemas.microsoft.com/office/drawing/2014/main" id="{19BBC765-03E2-49B2-848A-C6A5E5C213C2}"/>
              </a:ext>
            </a:extLst>
          </p:cNvPr>
          <p:cNvSpPr>
            <a:spLocks noGrp="1" noRot="1" noChangeAspect="1"/>
          </p:cNvSpPr>
          <p:nvPr>
            <p:ph type="sldImg"/>
          </p:nvPr>
        </p:nvSpPr>
        <p:spPr>
          <a:xfrm>
            <a:off x="533400" y="763588"/>
            <a:ext cx="6705600" cy="3771900"/>
          </a:xfrm>
          <a:solidFill>
            <a:srgbClr val="4472C4"/>
          </a:solidFill>
          <a:ln w="25402">
            <a:solidFill>
              <a:srgbClr val="2F528F"/>
            </a:solidFill>
            <a:prstDash val="solid"/>
          </a:ln>
        </p:spPr>
      </p:sp>
      <p:sp>
        <p:nvSpPr>
          <p:cNvPr id="4" name="Notes Placeholder 2">
            <a:extLst>
              <a:ext uri="{FF2B5EF4-FFF2-40B4-BE49-F238E27FC236}">
                <a16:creationId xmlns:a16="http://schemas.microsoft.com/office/drawing/2014/main" id="{3ABF3C41-B576-41C2-A0EE-48F583D03F56}"/>
              </a:ext>
            </a:extLst>
          </p:cNvPr>
          <p:cNvSpPr txBox="1">
            <a:spLocks noGrp="1"/>
          </p:cNvSpPr>
          <p:nvPr>
            <p:ph type="body" sz="quarter" idx="1"/>
          </p:nvPr>
        </p:nvSpPr>
        <p:spPr>
          <a:xfrm>
            <a:off x="777240" y="4777557"/>
            <a:ext cx="6217563" cy="4525923"/>
          </a:xfrm>
          <a:noFill/>
          <a:ln>
            <a:noFill/>
          </a:ln>
        </p:spPr>
        <p:txBody>
          <a:bodyPr wrap="square" lIns="0" tIns="0" rIns="0" bIns="0" anchor="t" anchorCtr="0" compatLnSpc="1">
            <a:noAutofit/>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a:extLst>
              <a:ext uri="{FF2B5EF4-FFF2-40B4-BE49-F238E27FC236}">
                <a16:creationId xmlns:a16="http://schemas.microsoft.com/office/drawing/2014/main" id="{5941CA1F-8DA4-469F-AACF-60078091D9A2}"/>
              </a:ext>
            </a:extLst>
          </p:cNvPr>
          <p:cNvSpPr txBox="1"/>
          <p:nvPr/>
        </p:nvSpPr>
        <p:spPr>
          <a:xfrm>
            <a:off x="4399196" y="9555480"/>
            <a:ext cx="3372837" cy="502563"/>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C35416C9-897F-42D8-9B87-0755FA574B43}" type="slidenum">
              <a:t>19</a:t>
            </a:fld>
            <a:endParaRPr lang="en-US" sz="1400" b="0" i="0" u="none" strike="noStrike" kern="1200" cap="none" spc="0" baseline="0">
              <a:solidFill>
                <a:srgbClr val="000000"/>
              </a:solidFill>
              <a:uFillTx/>
              <a:latin typeface="Times New Roman" pitchFamily="18"/>
              <a:ea typeface="Lucida Sans Unicode" pitchFamily="2"/>
              <a:cs typeface="Tahoma" pitchFamily="2"/>
            </a:endParaRPr>
          </a:p>
        </p:txBody>
      </p:sp>
      <p:sp>
        <p:nvSpPr>
          <p:cNvPr id="3" name="Slide Image Placeholder 1">
            <a:extLst>
              <a:ext uri="{FF2B5EF4-FFF2-40B4-BE49-F238E27FC236}">
                <a16:creationId xmlns:a16="http://schemas.microsoft.com/office/drawing/2014/main" id="{B5EB31CD-7715-40E0-ACBD-571535430272}"/>
              </a:ext>
            </a:extLst>
          </p:cNvPr>
          <p:cNvSpPr>
            <a:spLocks noGrp="1" noRot="1" noChangeAspect="1"/>
          </p:cNvSpPr>
          <p:nvPr>
            <p:ph type="sldImg"/>
          </p:nvPr>
        </p:nvSpPr>
        <p:spPr>
          <a:xfrm>
            <a:off x="533400" y="763588"/>
            <a:ext cx="6705600" cy="3771900"/>
          </a:xfrm>
          <a:solidFill>
            <a:srgbClr val="4472C4"/>
          </a:solidFill>
          <a:ln w="25402">
            <a:solidFill>
              <a:srgbClr val="2F528F"/>
            </a:solidFill>
            <a:prstDash val="solid"/>
          </a:ln>
        </p:spPr>
      </p:sp>
      <p:sp>
        <p:nvSpPr>
          <p:cNvPr id="4" name="Notes Placeholder 2">
            <a:extLst>
              <a:ext uri="{FF2B5EF4-FFF2-40B4-BE49-F238E27FC236}">
                <a16:creationId xmlns:a16="http://schemas.microsoft.com/office/drawing/2014/main" id="{F31867AD-BCD1-4760-BBA0-0EAB337B44DD}"/>
              </a:ext>
            </a:extLst>
          </p:cNvPr>
          <p:cNvSpPr txBox="1">
            <a:spLocks noGrp="1"/>
          </p:cNvSpPr>
          <p:nvPr>
            <p:ph type="body" sz="quarter" idx="1"/>
          </p:nvPr>
        </p:nvSpPr>
        <p:spPr>
          <a:xfrm>
            <a:off x="777240" y="4777557"/>
            <a:ext cx="6217563" cy="4525923"/>
          </a:xfrm>
          <a:noFill/>
          <a:ln>
            <a:noFill/>
          </a:ln>
        </p:spPr>
        <p:txBody>
          <a:bodyPr wrap="square" lIns="0" tIns="0" rIns="0" bIns="0" anchor="t" anchorCtr="0" compatLnSpc="1">
            <a:noAutofit/>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a:extLst>
              <a:ext uri="{FF2B5EF4-FFF2-40B4-BE49-F238E27FC236}">
                <a16:creationId xmlns:a16="http://schemas.microsoft.com/office/drawing/2014/main" id="{DADAB561-E53B-409E-B846-476A5F760CFC}"/>
              </a:ext>
            </a:extLst>
          </p:cNvPr>
          <p:cNvSpPr txBox="1"/>
          <p:nvPr/>
        </p:nvSpPr>
        <p:spPr>
          <a:xfrm>
            <a:off x="4399196" y="9555480"/>
            <a:ext cx="3372837" cy="502563"/>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0F618804-46D7-4353-A0E0-1BFD51D37162}" type="slidenum">
              <a:t>20</a:t>
            </a:fld>
            <a:endParaRPr lang="en-US" sz="1400" b="0" i="0" u="none" strike="noStrike" kern="1200" cap="none" spc="0" baseline="0">
              <a:solidFill>
                <a:srgbClr val="000000"/>
              </a:solidFill>
              <a:uFillTx/>
              <a:latin typeface="Times New Roman" pitchFamily="18"/>
              <a:ea typeface="Lucida Sans Unicode" pitchFamily="2"/>
              <a:cs typeface="Tahoma" pitchFamily="2"/>
            </a:endParaRPr>
          </a:p>
        </p:txBody>
      </p:sp>
      <p:sp>
        <p:nvSpPr>
          <p:cNvPr id="3" name="Slide Image Placeholder 1">
            <a:extLst>
              <a:ext uri="{FF2B5EF4-FFF2-40B4-BE49-F238E27FC236}">
                <a16:creationId xmlns:a16="http://schemas.microsoft.com/office/drawing/2014/main" id="{537F364B-4048-41CC-A5A0-B80164A71EC4}"/>
              </a:ext>
            </a:extLst>
          </p:cNvPr>
          <p:cNvSpPr>
            <a:spLocks noGrp="1" noRot="1" noChangeAspect="1"/>
          </p:cNvSpPr>
          <p:nvPr>
            <p:ph type="sldImg"/>
          </p:nvPr>
        </p:nvSpPr>
        <p:spPr>
          <a:xfrm>
            <a:off x="533400" y="763588"/>
            <a:ext cx="6705600" cy="3771900"/>
          </a:xfrm>
          <a:solidFill>
            <a:srgbClr val="4472C4"/>
          </a:solidFill>
          <a:ln w="25402">
            <a:solidFill>
              <a:srgbClr val="2F528F"/>
            </a:solidFill>
            <a:prstDash val="solid"/>
          </a:ln>
        </p:spPr>
      </p:sp>
      <p:sp>
        <p:nvSpPr>
          <p:cNvPr id="4" name="Notes Placeholder 2">
            <a:extLst>
              <a:ext uri="{FF2B5EF4-FFF2-40B4-BE49-F238E27FC236}">
                <a16:creationId xmlns:a16="http://schemas.microsoft.com/office/drawing/2014/main" id="{0CC86A0B-D5C8-4C4F-84B5-F49E6BD3A98F}"/>
              </a:ext>
            </a:extLst>
          </p:cNvPr>
          <p:cNvSpPr txBox="1">
            <a:spLocks noGrp="1"/>
          </p:cNvSpPr>
          <p:nvPr>
            <p:ph type="body" sz="quarter" idx="1"/>
          </p:nvPr>
        </p:nvSpPr>
        <p:spPr>
          <a:xfrm>
            <a:off x="777240" y="4777557"/>
            <a:ext cx="6217563" cy="4525923"/>
          </a:xfrm>
          <a:noFill/>
          <a:ln>
            <a:noFill/>
          </a:ln>
        </p:spPr>
        <p:txBody>
          <a:bodyPr wrap="square" lIns="0" tIns="0" rIns="0" bIns="0" anchor="t" anchorCtr="0" compatLnSpc="1">
            <a:noAutofit/>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a:extLst>
              <a:ext uri="{FF2B5EF4-FFF2-40B4-BE49-F238E27FC236}">
                <a16:creationId xmlns:a16="http://schemas.microsoft.com/office/drawing/2014/main" id="{569AECE2-1380-4B16-B7C5-A41FA0A902EE}"/>
              </a:ext>
            </a:extLst>
          </p:cNvPr>
          <p:cNvSpPr txBox="1"/>
          <p:nvPr/>
        </p:nvSpPr>
        <p:spPr>
          <a:xfrm>
            <a:off x="4399196" y="9555480"/>
            <a:ext cx="3372837" cy="502563"/>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65C8EAB4-C050-45ED-B4EC-EB0A7A3C7DD2}" type="slidenum">
              <a:t>25</a:t>
            </a:fld>
            <a:endParaRPr lang="en-US" sz="1400" b="0" i="0" u="none" strike="noStrike" kern="1200" cap="none" spc="0" baseline="0">
              <a:solidFill>
                <a:srgbClr val="000000"/>
              </a:solidFill>
              <a:uFillTx/>
              <a:latin typeface="Times New Roman" pitchFamily="18"/>
              <a:ea typeface="Lucida Sans Unicode" pitchFamily="2"/>
              <a:cs typeface="Tahoma" pitchFamily="2"/>
            </a:endParaRPr>
          </a:p>
        </p:txBody>
      </p:sp>
      <p:sp>
        <p:nvSpPr>
          <p:cNvPr id="3" name="Slide Image Placeholder 1">
            <a:extLst>
              <a:ext uri="{FF2B5EF4-FFF2-40B4-BE49-F238E27FC236}">
                <a16:creationId xmlns:a16="http://schemas.microsoft.com/office/drawing/2014/main" id="{A36699FA-FDE2-4492-A96E-C02564EC0992}"/>
              </a:ext>
            </a:extLst>
          </p:cNvPr>
          <p:cNvSpPr>
            <a:spLocks noGrp="1" noRot="1" noChangeAspect="1"/>
          </p:cNvSpPr>
          <p:nvPr>
            <p:ph type="sldImg"/>
          </p:nvPr>
        </p:nvSpPr>
        <p:spPr>
          <a:xfrm>
            <a:off x="533400" y="763588"/>
            <a:ext cx="6705600" cy="3771900"/>
          </a:xfrm>
          <a:solidFill>
            <a:srgbClr val="4472C4"/>
          </a:solidFill>
          <a:ln w="25402">
            <a:solidFill>
              <a:srgbClr val="2F528F"/>
            </a:solidFill>
            <a:prstDash val="solid"/>
          </a:ln>
        </p:spPr>
      </p:sp>
      <p:sp>
        <p:nvSpPr>
          <p:cNvPr id="4" name="Notes Placeholder 2">
            <a:extLst>
              <a:ext uri="{FF2B5EF4-FFF2-40B4-BE49-F238E27FC236}">
                <a16:creationId xmlns:a16="http://schemas.microsoft.com/office/drawing/2014/main" id="{B5656542-0196-4614-8EED-9C480D930499}"/>
              </a:ext>
            </a:extLst>
          </p:cNvPr>
          <p:cNvSpPr txBox="1">
            <a:spLocks noGrp="1"/>
          </p:cNvSpPr>
          <p:nvPr>
            <p:ph type="body" sz="quarter" idx="1"/>
          </p:nvPr>
        </p:nvSpPr>
        <p:spPr>
          <a:xfrm>
            <a:off x="777240" y="4777557"/>
            <a:ext cx="6217563" cy="4525923"/>
          </a:xfrm>
          <a:noFill/>
          <a:ln>
            <a:noFill/>
          </a:ln>
        </p:spPr>
        <p:txBody>
          <a:bodyPr wrap="square" lIns="0" tIns="0" rIns="0" bIns="0" anchor="t" anchorCtr="0" compatLnSpc="1">
            <a:noAutofit/>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DBC5-4F4A-9E4C-8643-1727E51124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4B1243B-90EF-8D49-9CFC-78A90B18EE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C72E89E-E9AE-164A-B532-2C5880AF9311}"/>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5" name="Footer Placeholder 4">
            <a:extLst>
              <a:ext uri="{FF2B5EF4-FFF2-40B4-BE49-F238E27FC236}">
                <a16:creationId xmlns:a16="http://schemas.microsoft.com/office/drawing/2014/main" id="{6EFC2EA5-907E-A043-8982-72F1C3DC98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3062E7-ACB3-2A4A-8E58-3AB7E2B94B5F}"/>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3324284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81B91-8BF3-1444-8E4B-06B6197D90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38884F-218C-9C4F-9AF7-7D2391E31F6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7B8343-1377-1E49-A6D5-C5FB2426A188}"/>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5" name="Footer Placeholder 4">
            <a:extLst>
              <a:ext uri="{FF2B5EF4-FFF2-40B4-BE49-F238E27FC236}">
                <a16:creationId xmlns:a16="http://schemas.microsoft.com/office/drawing/2014/main" id="{C75F0D02-8FAD-7F41-B545-8069D3A73D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AA563F-62AD-D943-8AE8-7E67DACFBACD}"/>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533083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C641D-80D2-2F4B-98B6-F743B5A5165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7D086D9-3851-E441-B1D8-4A4B41E5F3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EAE142B-A786-D040-8AD2-40F278FD1994}"/>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5" name="Footer Placeholder 4">
            <a:extLst>
              <a:ext uri="{FF2B5EF4-FFF2-40B4-BE49-F238E27FC236}">
                <a16:creationId xmlns:a16="http://schemas.microsoft.com/office/drawing/2014/main" id="{3336BEBE-47D7-4141-A5FF-973654F32A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327474-6532-D743-9812-BC60AC863CF2}"/>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302976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BD013-9981-E441-B1C8-B5BF6BEF30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802A37E-0408-5D44-85ED-717BF920B8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A4FBEFF-34E6-FF4D-9097-7D9C7610E7F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A74EDD-8E20-474F-89A9-AF11BFDE1BA9}"/>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6" name="Footer Placeholder 5">
            <a:extLst>
              <a:ext uri="{FF2B5EF4-FFF2-40B4-BE49-F238E27FC236}">
                <a16:creationId xmlns:a16="http://schemas.microsoft.com/office/drawing/2014/main" id="{18789D2B-CA77-EE4D-A5F3-A117040B36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422A5D-735F-1A45-ACF0-DE08C8FDF6AB}"/>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2342323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10086-1E99-284A-8F19-35184B5E1C4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262A5E-3E1F-9540-A6AC-4ACCC4E131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CA9D06-EB68-734B-B340-CEF3009FF6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298F024-499F-8746-BF28-272AB3DA42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8DF877-814E-9444-B8D5-E827F06448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D29F787-8BED-5C4D-9E7E-C6A50C0BBE10}"/>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8" name="Footer Placeholder 7">
            <a:extLst>
              <a:ext uri="{FF2B5EF4-FFF2-40B4-BE49-F238E27FC236}">
                <a16:creationId xmlns:a16="http://schemas.microsoft.com/office/drawing/2014/main" id="{D6A83B12-6990-1749-855C-2751E334F98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D91285F-05C1-6F4C-AC3E-65DD8CAD8C20}"/>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3339939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DA45-18CF-A84B-8B8A-B7CF878C50B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1EEAC88-F891-8C42-8102-8F693BDBF6C9}"/>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4" name="Footer Placeholder 3">
            <a:extLst>
              <a:ext uri="{FF2B5EF4-FFF2-40B4-BE49-F238E27FC236}">
                <a16:creationId xmlns:a16="http://schemas.microsoft.com/office/drawing/2014/main" id="{318AD1CC-8B4D-694C-A422-E0DCAEF310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6B0D2A-6366-EF40-A01E-16AA1033E1A0}"/>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16124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E44AF7-0757-AA44-9CEE-332355CA8C23}"/>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3" name="Footer Placeholder 2">
            <a:extLst>
              <a:ext uri="{FF2B5EF4-FFF2-40B4-BE49-F238E27FC236}">
                <a16:creationId xmlns:a16="http://schemas.microsoft.com/office/drawing/2014/main" id="{B42BC025-B109-6649-9FC0-E4F977E473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8469F95-6561-9C40-9942-4F2240A40EAD}"/>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3237166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4C54A-D7B7-4849-8F45-0A9A8B2D96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3BFD10-D5CB-6E47-AA9C-0063A28595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5FE8048-C2A0-0049-A1FC-130665082E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F628B0-A58D-A64D-B0F1-861DC5773A3D}"/>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6" name="Footer Placeholder 5">
            <a:extLst>
              <a:ext uri="{FF2B5EF4-FFF2-40B4-BE49-F238E27FC236}">
                <a16:creationId xmlns:a16="http://schemas.microsoft.com/office/drawing/2014/main" id="{FFA2200F-13BC-0D43-8667-3F79A387B3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EA0655-5E32-DF4E-AD29-1B5FB6575EF1}"/>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1238059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844A5-B981-B040-AC05-E6C751014B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4158B0-3587-3B44-8BEF-1F00B72553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3EF54A-8BD3-0940-BE69-9B491E6715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60748C-3431-5843-BB56-141E92B5604A}"/>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6" name="Footer Placeholder 5">
            <a:extLst>
              <a:ext uri="{FF2B5EF4-FFF2-40B4-BE49-F238E27FC236}">
                <a16:creationId xmlns:a16="http://schemas.microsoft.com/office/drawing/2014/main" id="{8481CAEE-5A10-D34F-A2C1-D45EBA2AA1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21E57C-E77D-8145-8190-F0A314ED1BA4}"/>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2105658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4E7C1-E212-2546-B3E5-FF8236DB627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E9E24E9-3902-144A-BC3C-D7F08355AB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6E66CB-83D5-A141-93C5-C3F226F68C5D}"/>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5" name="Footer Placeholder 4">
            <a:extLst>
              <a:ext uri="{FF2B5EF4-FFF2-40B4-BE49-F238E27FC236}">
                <a16:creationId xmlns:a16="http://schemas.microsoft.com/office/drawing/2014/main" id="{575F7B23-C275-6941-B5EE-0C28BD9F4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F62524-89F8-7D45-9592-FF58548FC8AD}"/>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4241705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6347D-A6CC-3943-8FD6-F06E2F2189A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B2BBB4-33E8-8647-A204-F57B6546AF7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052A23-F4CC-4F48-8B48-75A298624371}"/>
              </a:ext>
            </a:extLst>
          </p:cNvPr>
          <p:cNvSpPr>
            <a:spLocks noGrp="1"/>
          </p:cNvSpPr>
          <p:nvPr>
            <p:ph type="dt" sz="half" idx="10"/>
          </p:nvPr>
        </p:nvSpPr>
        <p:spPr/>
        <p:txBody>
          <a:bodyPr/>
          <a:lstStyle/>
          <a:p>
            <a:fld id="{CC28EFD6-56E0-AF4A-9952-5E9A6E399D57}" type="datetimeFigureOut">
              <a:rPr lang="en-US" smtClean="0"/>
              <a:t>8/22/20</a:t>
            </a:fld>
            <a:endParaRPr lang="en-US"/>
          </a:p>
        </p:txBody>
      </p:sp>
      <p:sp>
        <p:nvSpPr>
          <p:cNvPr id="5" name="Footer Placeholder 4">
            <a:extLst>
              <a:ext uri="{FF2B5EF4-FFF2-40B4-BE49-F238E27FC236}">
                <a16:creationId xmlns:a16="http://schemas.microsoft.com/office/drawing/2014/main" id="{A3A40AA5-F2C5-B542-9482-2D5EF99D87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C766B5-C46D-D14C-AAF2-DF12BBBE268F}"/>
              </a:ext>
            </a:extLst>
          </p:cNvPr>
          <p:cNvSpPr>
            <a:spLocks noGrp="1"/>
          </p:cNvSpPr>
          <p:nvPr>
            <p:ph type="sldNum" sz="quarter" idx="12"/>
          </p:nvPr>
        </p:nvSpPr>
        <p:spPr/>
        <p:txBody>
          <a:bodyPr/>
          <a:lstStyle/>
          <a:p>
            <a:fld id="{E5B81E4F-680A-664A-BA9E-FA6D62FDF98C}" type="slidenum">
              <a:rPr lang="en-US" smtClean="0"/>
              <a:t>‹#›</a:t>
            </a:fld>
            <a:endParaRPr lang="en-US"/>
          </a:p>
        </p:txBody>
      </p:sp>
    </p:spTree>
    <p:extLst>
      <p:ext uri="{BB962C8B-B14F-4D97-AF65-F5344CB8AC3E}">
        <p14:creationId xmlns:p14="http://schemas.microsoft.com/office/powerpoint/2010/main" val="1811530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44EB99-D314-7A47-8435-B791373323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E018F6-D203-0848-9399-5CD9D2B0E2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EEB263-1613-8345-87CB-E30180695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28EFD6-56E0-AF4A-9952-5E9A6E399D57}" type="datetimeFigureOut">
              <a:rPr lang="en-US" smtClean="0"/>
              <a:t>8/22/20</a:t>
            </a:fld>
            <a:endParaRPr lang="en-US"/>
          </a:p>
        </p:txBody>
      </p:sp>
      <p:sp>
        <p:nvSpPr>
          <p:cNvPr id="5" name="Footer Placeholder 4">
            <a:extLst>
              <a:ext uri="{FF2B5EF4-FFF2-40B4-BE49-F238E27FC236}">
                <a16:creationId xmlns:a16="http://schemas.microsoft.com/office/drawing/2014/main" id="{E572AE08-E640-D844-B77E-4F0458076C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513169C-08CD-DB42-810E-0FA537185D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B81E4F-680A-664A-BA9E-FA6D62FDF98C}" type="slidenum">
              <a:rPr lang="en-US" smtClean="0"/>
              <a:t>‹#›</a:t>
            </a:fld>
            <a:endParaRPr lang="en-US"/>
          </a:p>
        </p:txBody>
      </p:sp>
    </p:spTree>
    <p:extLst>
      <p:ext uri="{BB962C8B-B14F-4D97-AF65-F5344CB8AC3E}">
        <p14:creationId xmlns:p14="http://schemas.microsoft.com/office/powerpoint/2010/main" val="34400441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panmore.com/samsung-corporate-vision-statement-corporate-mission-statement-analysis" TargetMode="External"/><Relationship Id="rId2" Type="http://schemas.openxmlformats.org/officeDocument/2006/relationships/hyperlink" Target="https://www.samsung.com/us/support/owners/app/samsung-cloud"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www.ukessays.com/essays/management/samsung-electronics-company-sec-management-essay.php#one" TargetMode="External"/><Relationship Id="rId3" Type="http://schemas.openxmlformats.org/officeDocument/2006/relationships/hyperlink" Target="https://www.britannica.com/editor/Peter-Bondarenko/9343972" TargetMode="External"/><Relationship Id="rId7" Type="http://schemas.openxmlformats.org/officeDocument/2006/relationships/hyperlink" Target="https://www.ukessays.com/essays/management/samsung-electronics-company-sec-management-essay.php#one"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panmore.com/samsung-corporate-vision-statement-corporate-mission-statement-analysis" TargetMode="External"/><Relationship Id="rId5" Type="http://schemas.openxmlformats.org/officeDocument/2006/relationships/hyperlink" Target="http://panmore.com/author/victoria-martin" TargetMode="External"/><Relationship Id="rId4" Type="http://schemas.openxmlformats.org/officeDocument/2006/relationships/hyperlink" Target="https://www.britannica.com/topic/Samsung-Electronics"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0743615-68A8-0D49-90F6-93988C5578B8}"/>
              </a:ext>
            </a:extLst>
          </p:cNvPr>
          <p:cNvSpPr>
            <a:spLocks noGrp="1"/>
          </p:cNvSpPr>
          <p:nvPr>
            <p:ph type="ctrTitle"/>
          </p:nvPr>
        </p:nvSpPr>
        <p:spPr>
          <a:xfrm>
            <a:off x="1524000" y="493889"/>
            <a:ext cx="9144000" cy="1557160"/>
          </a:xfrm>
        </p:spPr>
        <p:txBody>
          <a:bodyPr>
            <a:normAutofit/>
          </a:bodyPr>
          <a:lstStyle/>
          <a:p>
            <a:r>
              <a:rPr lang="en-GB" sz="5800"/>
              <a:t> </a:t>
            </a:r>
            <a:endParaRPr lang="en-US" sz="5800" dirty="0"/>
          </a:p>
        </p:txBody>
      </p:sp>
      <p:sp>
        <p:nvSpPr>
          <p:cNvPr id="7" name="Text Placeholder 6">
            <a:extLst>
              <a:ext uri="{FF2B5EF4-FFF2-40B4-BE49-F238E27FC236}">
                <a16:creationId xmlns:a16="http://schemas.microsoft.com/office/drawing/2014/main" id="{EB606093-5ED9-984E-9EF6-9ABD8E3B89B5}"/>
              </a:ext>
            </a:extLst>
          </p:cNvPr>
          <p:cNvSpPr>
            <a:spLocks noGrp="1"/>
          </p:cNvSpPr>
          <p:nvPr>
            <p:ph type="subTitle" idx="1"/>
          </p:nvPr>
        </p:nvSpPr>
        <p:spPr>
          <a:xfrm>
            <a:off x="1721556" y="634999"/>
            <a:ext cx="7747000" cy="2492963"/>
          </a:xfrm>
        </p:spPr>
        <p:txBody>
          <a:bodyPr>
            <a:normAutofit/>
          </a:bodyPr>
          <a:lstStyle/>
          <a:p>
            <a:endParaRPr lang="en-GB" sz="4400" dirty="0"/>
          </a:p>
          <a:p>
            <a:endParaRPr lang="en-US" sz="4400" dirty="0"/>
          </a:p>
        </p:txBody>
      </p:sp>
      <p:sp>
        <p:nvSpPr>
          <p:cNvPr id="3" name="Subtitle 2">
            <a:extLst>
              <a:ext uri="{FF2B5EF4-FFF2-40B4-BE49-F238E27FC236}">
                <a16:creationId xmlns:a16="http://schemas.microsoft.com/office/drawing/2014/main" id="{85BB4F1E-787B-0F4D-AC80-2A1EF9E69414}"/>
              </a:ext>
            </a:extLst>
          </p:cNvPr>
          <p:cNvSpPr>
            <a:spLocks noGrp="1"/>
          </p:cNvSpPr>
          <p:nvPr>
            <p:ph sz="half" idx="4294967295"/>
          </p:nvPr>
        </p:nvSpPr>
        <p:spPr>
          <a:xfrm>
            <a:off x="-95338" y="208755"/>
            <a:ext cx="5157788" cy="3684588"/>
          </a:xfrm>
        </p:spPr>
        <p:txBody>
          <a:bodyPr>
            <a:normAutofit/>
          </a:bodyPr>
          <a:lstStyle/>
          <a:p>
            <a:endParaRPr lang="en-GB" dirty="0"/>
          </a:p>
          <a:p>
            <a:endParaRPr lang="en-US" dirty="0"/>
          </a:p>
        </p:txBody>
      </p:sp>
      <p:pic>
        <p:nvPicPr>
          <p:cNvPr id="2" name="Picture 1" descr="A picture containing drawing&#10;&#10;Description automatically generated">
            <a:extLst>
              <a:ext uri="{FF2B5EF4-FFF2-40B4-BE49-F238E27FC236}">
                <a16:creationId xmlns:a16="http://schemas.microsoft.com/office/drawing/2014/main" id="{7EFD10B0-DBC2-514D-A232-23B71D98B41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610556" y="493889"/>
            <a:ext cx="7168443" cy="2229555"/>
          </a:xfrm>
          <a:prstGeom prst="rect">
            <a:avLst/>
          </a:prstGeom>
        </p:spPr>
      </p:pic>
      <p:sp>
        <p:nvSpPr>
          <p:cNvPr id="9" name="TextBox 8">
            <a:extLst>
              <a:ext uri="{FF2B5EF4-FFF2-40B4-BE49-F238E27FC236}">
                <a16:creationId xmlns:a16="http://schemas.microsoft.com/office/drawing/2014/main" id="{CA06D861-1108-8746-BF0F-F0CA9DF1B985}"/>
              </a:ext>
            </a:extLst>
          </p:cNvPr>
          <p:cNvSpPr txBox="1"/>
          <p:nvPr/>
        </p:nvSpPr>
        <p:spPr>
          <a:xfrm>
            <a:off x="1975557" y="3024482"/>
            <a:ext cx="8283221" cy="3108543"/>
          </a:xfrm>
          <a:prstGeom prst="rect">
            <a:avLst/>
          </a:prstGeom>
          <a:noFill/>
        </p:spPr>
        <p:txBody>
          <a:bodyPr wrap="square">
            <a:spAutoFit/>
          </a:bodyPr>
          <a:lstStyle/>
          <a:p>
            <a:r>
              <a:rPr lang="en-GB" sz="4900" b="1" u="sng" dirty="0">
                <a:latin typeface="Arial" panose="020B0604020202020204" pitchFamily="34" charset="0"/>
                <a:cs typeface="Arial" panose="020B0604020202020204" pitchFamily="34" charset="0"/>
              </a:rPr>
              <a:t>Digital Skills and Research Methods </a:t>
            </a:r>
          </a:p>
          <a:p>
            <a:endParaRPr lang="en-GB" sz="4900" b="1" dirty="0">
              <a:latin typeface="Arial" panose="020B0604020202020204" pitchFamily="34" charset="0"/>
              <a:cs typeface="Arial" panose="020B0604020202020204" pitchFamily="34" charset="0"/>
            </a:endParaRPr>
          </a:p>
          <a:p>
            <a:r>
              <a:rPr lang="en-GB" sz="4900" b="1" dirty="0">
                <a:latin typeface="Arial" panose="020B0604020202020204" pitchFamily="34" charset="0"/>
                <a:cs typeface="Arial" panose="020B0604020202020204" pitchFamily="34" charset="0"/>
              </a:rPr>
              <a:t>Module Code: BMSW4003</a:t>
            </a:r>
            <a:endParaRPr lang="en-US" sz="49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684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37FB826-4B21-D246-BFEE-A544552CBFEF}"/>
              </a:ext>
            </a:extLst>
          </p:cNvPr>
          <p:cNvSpPr>
            <a:spLocks noGrp="1"/>
          </p:cNvSpPr>
          <p:nvPr>
            <p:ph type="title"/>
          </p:nvPr>
        </p:nvSpPr>
        <p:spPr/>
        <p:txBody>
          <a:bodyPr/>
          <a:lstStyle/>
          <a:p>
            <a:r>
              <a:rPr lang="en-GB" b="1" u="sng" dirty="0"/>
              <a:t>Group Presentation - Samsung</a:t>
            </a:r>
            <a:endParaRPr lang="en-US" b="1" u="sng" dirty="0"/>
          </a:p>
        </p:txBody>
      </p:sp>
      <p:sp>
        <p:nvSpPr>
          <p:cNvPr id="10" name="Content Placeholder 9">
            <a:extLst>
              <a:ext uri="{FF2B5EF4-FFF2-40B4-BE49-F238E27FC236}">
                <a16:creationId xmlns:a16="http://schemas.microsoft.com/office/drawing/2014/main" id="{49B1635B-AA8E-9143-8A5D-7C022694B00C}"/>
              </a:ext>
            </a:extLst>
          </p:cNvPr>
          <p:cNvSpPr>
            <a:spLocks noGrp="1"/>
          </p:cNvSpPr>
          <p:nvPr>
            <p:ph sz="half" idx="1"/>
          </p:nvPr>
        </p:nvSpPr>
        <p:spPr>
          <a:xfrm>
            <a:off x="838200" y="1690688"/>
            <a:ext cx="5181600" cy="4351338"/>
          </a:xfrm>
        </p:spPr>
        <p:txBody>
          <a:bodyPr/>
          <a:lstStyle/>
          <a:p>
            <a:r>
              <a:rPr lang="en-GB" dirty="0" err="1"/>
              <a:t>Istvan</a:t>
            </a:r>
            <a:r>
              <a:rPr lang="en-GB" dirty="0"/>
              <a:t> </a:t>
            </a:r>
            <a:r>
              <a:rPr lang="en-GB" dirty="0" err="1"/>
              <a:t>Csizmar</a:t>
            </a:r>
            <a:r>
              <a:rPr lang="en-GB" dirty="0"/>
              <a:t> – 19222097</a:t>
            </a:r>
          </a:p>
          <a:p>
            <a:r>
              <a:rPr lang="en-GB" dirty="0"/>
              <a:t>Samata Khatoon-1919228</a:t>
            </a:r>
          </a:p>
          <a:p>
            <a:r>
              <a:rPr lang="en-GB" dirty="0"/>
              <a:t>Benjamin Alejandro</a:t>
            </a:r>
          </a:p>
          <a:p>
            <a:pPr marL="0" indent="0">
              <a:buNone/>
            </a:pPr>
            <a:r>
              <a:rPr lang="en-GB" dirty="0"/>
              <a:t> </a:t>
            </a:r>
            <a:r>
              <a:rPr lang="en-GB" dirty="0" err="1"/>
              <a:t>Lierena</a:t>
            </a:r>
            <a:r>
              <a:rPr lang="en-GB" dirty="0"/>
              <a:t> Lora- 1921011</a:t>
            </a:r>
          </a:p>
          <a:p>
            <a:r>
              <a:rPr lang="en-GB" dirty="0" err="1"/>
              <a:t>Saima</a:t>
            </a:r>
            <a:r>
              <a:rPr lang="en-GB" dirty="0"/>
              <a:t> Rahman- 1922002</a:t>
            </a:r>
          </a:p>
        </p:txBody>
      </p:sp>
      <p:sp>
        <p:nvSpPr>
          <p:cNvPr id="11" name="Text Placeholder 10">
            <a:extLst>
              <a:ext uri="{FF2B5EF4-FFF2-40B4-BE49-F238E27FC236}">
                <a16:creationId xmlns:a16="http://schemas.microsoft.com/office/drawing/2014/main" id="{A134B037-C631-1F4A-9C37-C8A9D06A76CF}"/>
              </a:ext>
            </a:extLst>
          </p:cNvPr>
          <p:cNvSpPr>
            <a:spLocks noGrp="1"/>
          </p:cNvSpPr>
          <p:nvPr>
            <p:ph sz="half" idx="2"/>
          </p:nvPr>
        </p:nvSpPr>
        <p:spPr>
          <a:xfrm>
            <a:off x="5734269" y="1825625"/>
            <a:ext cx="5181600" cy="4351338"/>
          </a:xfrm>
        </p:spPr>
        <p:txBody>
          <a:bodyPr/>
          <a:lstStyle/>
          <a:p>
            <a:r>
              <a:rPr lang="en-GB" dirty="0"/>
              <a:t>Name of lecture: Dr O.Richard</a:t>
            </a:r>
          </a:p>
          <a:p>
            <a:r>
              <a:rPr lang="en-GB" dirty="0"/>
              <a:t>Name of University: University of Wales Trinity Saint David</a:t>
            </a:r>
          </a:p>
          <a:p>
            <a:r>
              <a:rPr lang="en-GB" dirty="0"/>
              <a:t>Presentation date: 22</a:t>
            </a:r>
            <a:r>
              <a:rPr lang="en-GB" baseline="30000" dirty="0"/>
              <a:t>nd</a:t>
            </a:r>
            <a:r>
              <a:rPr lang="en-GB" dirty="0"/>
              <a:t> August 2020</a:t>
            </a:r>
            <a:endParaRPr lang="en-US" dirty="0"/>
          </a:p>
        </p:txBody>
      </p:sp>
    </p:spTree>
    <p:extLst>
      <p:ext uri="{BB962C8B-B14F-4D97-AF65-F5344CB8AC3E}">
        <p14:creationId xmlns:p14="http://schemas.microsoft.com/office/powerpoint/2010/main" val="3563159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8CDC1-DB9E-A547-BF21-CEBDC4C9CC57}"/>
              </a:ext>
            </a:extLst>
          </p:cNvPr>
          <p:cNvSpPr>
            <a:spLocks noGrp="1"/>
          </p:cNvSpPr>
          <p:nvPr>
            <p:ph type="title"/>
          </p:nvPr>
        </p:nvSpPr>
        <p:spPr>
          <a:xfrm>
            <a:off x="959555" y="493889"/>
            <a:ext cx="9145069" cy="804333"/>
          </a:xfrm>
        </p:spPr>
        <p:txBody>
          <a:bodyPr/>
          <a:lstStyle/>
          <a:p>
            <a:r>
              <a:rPr lang="en-GB" b="1" u="sng" dirty="0"/>
              <a:t>Contents</a:t>
            </a:r>
            <a:r>
              <a:rPr lang="en-GB" dirty="0"/>
              <a:t> </a:t>
            </a:r>
            <a:endParaRPr lang="en-US" dirty="0"/>
          </a:p>
        </p:txBody>
      </p:sp>
      <p:sp>
        <p:nvSpPr>
          <p:cNvPr id="3" name="Content Placeholder 2">
            <a:extLst>
              <a:ext uri="{FF2B5EF4-FFF2-40B4-BE49-F238E27FC236}">
                <a16:creationId xmlns:a16="http://schemas.microsoft.com/office/drawing/2014/main" id="{5AC29953-AE46-754F-9A00-368F67579ABA}"/>
              </a:ext>
            </a:extLst>
          </p:cNvPr>
          <p:cNvSpPr>
            <a:spLocks noGrp="1"/>
          </p:cNvSpPr>
          <p:nvPr>
            <p:ph idx="1"/>
          </p:nvPr>
        </p:nvSpPr>
        <p:spPr>
          <a:xfrm>
            <a:off x="543516" y="1298222"/>
            <a:ext cx="12523373" cy="5348111"/>
          </a:xfrm>
        </p:spPr>
        <p:txBody>
          <a:bodyPr>
            <a:noAutofit/>
          </a:bodyPr>
          <a:lstStyle/>
          <a:p>
            <a:pPr marL="0" indent="0" fontAlgn="base">
              <a:buNone/>
            </a:pPr>
            <a:r>
              <a:rPr lang="en-GB" sz="2500" dirty="0">
                <a:solidFill>
                  <a:srgbClr val="201F1E"/>
                </a:solidFill>
              </a:rPr>
              <a:t>1</a:t>
            </a:r>
            <a:r>
              <a:rPr lang="en-GB" sz="2500" b="0" i="0" u="none" strike="noStrike" dirty="0">
                <a:solidFill>
                  <a:srgbClr val="201F1E"/>
                </a:solidFill>
                <a:effectLst/>
              </a:rPr>
              <a:t>. Background of the </a:t>
            </a:r>
            <a:r>
              <a:rPr lang="en-GB" sz="2500" b="0" i="0" u="none" strike="noStrike" dirty="0" err="1">
                <a:solidFill>
                  <a:srgbClr val="201F1E"/>
                </a:solidFill>
                <a:effectLst/>
              </a:rPr>
              <a:t>organization</a:t>
            </a:r>
            <a:r>
              <a:rPr lang="en-GB" sz="2500" b="0" i="0" u="none" strike="noStrike" dirty="0">
                <a:solidFill>
                  <a:srgbClr val="201F1E"/>
                </a:solidFill>
                <a:effectLst/>
              </a:rPr>
              <a:t> ………………slides 4-10</a:t>
            </a:r>
            <a:br>
              <a:rPr lang="en-GB" sz="2500" b="0" i="0" u="none" strike="noStrike" dirty="0">
                <a:solidFill>
                  <a:srgbClr val="201F1E"/>
                </a:solidFill>
                <a:effectLst/>
              </a:rPr>
            </a:br>
            <a:endParaRPr lang="en-GB" sz="2500" b="0" i="0" u="none" strike="noStrike" dirty="0">
              <a:solidFill>
                <a:srgbClr val="201F1E"/>
              </a:solidFill>
              <a:effectLst/>
            </a:endParaRPr>
          </a:p>
          <a:p>
            <a:pPr marL="0" indent="0" fontAlgn="base">
              <a:buNone/>
            </a:pPr>
            <a:r>
              <a:rPr lang="en-GB" sz="2500" b="0" i="0" u="none" strike="noStrike" dirty="0">
                <a:solidFill>
                  <a:srgbClr val="201F1E"/>
                </a:solidFill>
                <a:effectLst/>
              </a:rPr>
              <a:t>2. Challenges before introducing Modern Technology ………..slides 11-13</a:t>
            </a:r>
            <a:br>
              <a:rPr lang="en-GB" sz="2500" b="0" i="0" u="none" strike="noStrike" dirty="0">
                <a:solidFill>
                  <a:srgbClr val="201F1E"/>
                </a:solidFill>
                <a:effectLst/>
              </a:rPr>
            </a:br>
            <a:endParaRPr lang="en-GB" sz="2500" b="0" i="0" u="none" strike="noStrike" dirty="0">
              <a:solidFill>
                <a:srgbClr val="201F1E"/>
              </a:solidFill>
              <a:effectLst/>
            </a:endParaRPr>
          </a:p>
          <a:p>
            <a:pPr marL="0" indent="0" fontAlgn="base">
              <a:buNone/>
            </a:pPr>
            <a:r>
              <a:rPr lang="en-GB" sz="2500" b="0" i="0" u="none" strike="noStrike" dirty="0">
                <a:solidFill>
                  <a:srgbClr val="201F1E"/>
                </a:solidFill>
                <a:effectLst/>
              </a:rPr>
              <a:t>3. Insights of Modern Technology …………..slides 14-17</a:t>
            </a:r>
          </a:p>
          <a:p>
            <a:pPr marL="0" indent="0" fontAlgn="base">
              <a:buNone/>
            </a:pPr>
            <a:br>
              <a:rPr lang="en-GB" sz="2500" b="0" i="0" u="none" strike="noStrike" dirty="0">
                <a:solidFill>
                  <a:srgbClr val="201F1E"/>
                </a:solidFill>
                <a:effectLst/>
              </a:rPr>
            </a:br>
            <a:r>
              <a:rPr lang="en-GB" sz="2500" b="0" i="0" u="none" strike="noStrike" dirty="0">
                <a:solidFill>
                  <a:srgbClr val="201F1E"/>
                </a:solidFill>
                <a:effectLst/>
              </a:rPr>
              <a:t>4. Introduced Impacts of Modern Technology ………….slides 18-20</a:t>
            </a:r>
          </a:p>
          <a:p>
            <a:pPr marL="0" indent="0" fontAlgn="base">
              <a:buNone/>
            </a:pPr>
            <a:endParaRPr lang="en-GB" sz="2500" dirty="0">
              <a:solidFill>
                <a:srgbClr val="201F1E"/>
              </a:solidFill>
            </a:endParaRPr>
          </a:p>
          <a:p>
            <a:pPr marL="0" indent="0" fontAlgn="base">
              <a:buNone/>
            </a:pPr>
            <a:r>
              <a:rPr lang="en-GB" sz="2500" dirty="0">
                <a:solidFill>
                  <a:srgbClr val="201F1E"/>
                </a:solidFill>
              </a:rPr>
              <a:t>5. </a:t>
            </a:r>
            <a:r>
              <a:rPr lang="en-GB" sz="2500" b="0" i="0" u="none" strike="noStrike" dirty="0">
                <a:solidFill>
                  <a:srgbClr val="201F1E"/>
                </a:solidFill>
                <a:effectLst/>
              </a:rPr>
              <a:t>Lessons drawn from the case study…………slides 21-22</a:t>
            </a:r>
          </a:p>
          <a:p>
            <a:pPr marL="0" indent="0" fontAlgn="base">
              <a:buNone/>
            </a:pPr>
            <a:br>
              <a:rPr lang="en-GB" sz="2500" b="0" i="0" u="none" strike="noStrike" dirty="0">
                <a:solidFill>
                  <a:srgbClr val="201F1E"/>
                </a:solidFill>
                <a:effectLst/>
              </a:rPr>
            </a:br>
            <a:r>
              <a:rPr lang="en-GB" sz="2500" b="0" i="0" u="none" strike="noStrike" dirty="0">
                <a:solidFill>
                  <a:srgbClr val="201F1E"/>
                </a:solidFill>
                <a:effectLst/>
              </a:rPr>
              <a:t>6.Conclusion &amp;  References…………….slides 23-25</a:t>
            </a:r>
          </a:p>
          <a:p>
            <a:pPr marL="0" indent="0" fontAlgn="base">
              <a:buNone/>
            </a:pPr>
            <a:br>
              <a:rPr lang="en-GB" sz="2500" b="0" i="0" u="none" strike="noStrike" dirty="0">
                <a:solidFill>
                  <a:srgbClr val="201F1E"/>
                </a:solidFill>
                <a:effectLst/>
              </a:rPr>
            </a:br>
            <a:r>
              <a:rPr lang="en-GB" sz="2500" b="0" i="0" u="none" strike="noStrike" dirty="0">
                <a:solidFill>
                  <a:srgbClr val="201F1E"/>
                </a:solidFill>
                <a:effectLst/>
              </a:rPr>
              <a:t>7.Q&amp;</a:t>
            </a:r>
            <a:r>
              <a:rPr lang="en-GB" sz="2500" b="0" i="0" u="none" strike="noStrike">
                <a:solidFill>
                  <a:srgbClr val="201F1E"/>
                </a:solidFill>
                <a:effectLst/>
              </a:rPr>
              <a:t>A...........................slide 26</a:t>
            </a:r>
            <a:endParaRPr lang="en-GB" sz="2500" b="0" i="0" u="none" strike="noStrike" dirty="0">
              <a:solidFill>
                <a:srgbClr val="201F1E"/>
              </a:solidFill>
              <a:effectLst/>
            </a:endParaRPr>
          </a:p>
          <a:p>
            <a:pPr marL="0" indent="0" fontAlgn="base">
              <a:buNone/>
            </a:pPr>
            <a:endParaRPr lang="en-GB" sz="2500" b="0" i="0" u="none" strike="noStrike" dirty="0">
              <a:solidFill>
                <a:srgbClr val="201F1E"/>
              </a:solidFill>
              <a:effectLst/>
            </a:endParaRPr>
          </a:p>
        </p:txBody>
      </p:sp>
    </p:spTree>
    <p:extLst>
      <p:ext uri="{BB962C8B-B14F-4D97-AF65-F5344CB8AC3E}">
        <p14:creationId xmlns:p14="http://schemas.microsoft.com/office/powerpoint/2010/main" val="4096920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1A81F3-968C-0948-B706-F31CF2D0D4B2}"/>
              </a:ext>
            </a:extLst>
          </p:cNvPr>
          <p:cNvSpPr>
            <a:spLocks noGrp="1"/>
          </p:cNvSpPr>
          <p:nvPr>
            <p:ph idx="4294967295"/>
          </p:nvPr>
        </p:nvSpPr>
        <p:spPr>
          <a:xfrm>
            <a:off x="493889" y="804333"/>
            <a:ext cx="10879667" cy="5700889"/>
          </a:xfrm>
        </p:spPr>
        <p:txBody>
          <a:bodyPr>
            <a:normAutofit/>
          </a:bodyPr>
          <a:lstStyle/>
          <a:p>
            <a:pPr marL="0" indent="0">
              <a:buNone/>
            </a:pPr>
            <a:endParaRPr lang="en-GB" sz="2500" dirty="0">
              <a:cs typeface="Times New Roman" panose="02020603050405020304" pitchFamily="18" charset="0"/>
            </a:endParaRPr>
          </a:p>
          <a:p>
            <a:pPr marL="0" indent="0">
              <a:buNone/>
            </a:pPr>
            <a:r>
              <a:rPr lang="en-GB" sz="3000" b="1" u="sng" dirty="0">
                <a:cs typeface="Times New Roman" panose="02020603050405020304" pitchFamily="18" charset="0"/>
              </a:rPr>
              <a:t>Introduction</a:t>
            </a:r>
            <a:r>
              <a:rPr lang="en-GB" sz="2500" b="1" u="sng" dirty="0">
                <a:cs typeface="Times New Roman" panose="02020603050405020304" pitchFamily="18" charset="0"/>
              </a:rPr>
              <a:t> </a:t>
            </a:r>
            <a:endParaRPr lang="en-GB" sz="2500" dirty="0">
              <a:cs typeface="Times New Roman" panose="02020603050405020304" pitchFamily="18" charset="0"/>
            </a:endParaRPr>
          </a:p>
          <a:p>
            <a:pPr marL="0" indent="0">
              <a:buNone/>
            </a:pPr>
            <a:r>
              <a:rPr lang="en-US" sz="1800" dirty="0">
                <a:cs typeface="Times New Roman" panose="02020603050405020304" pitchFamily="18" charset="0"/>
              </a:rPr>
              <a:t>Samsung is a South Korean company specializes in manufacturing of consumer and industry electronics including digital media devices, memory chips and semiconductors. </a:t>
            </a:r>
            <a:endParaRPr lang="en-GB" sz="1800" dirty="0">
              <a:cs typeface="Times New Roman" panose="02020603050405020304" pitchFamily="18" charset="0"/>
            </a:endParaRPr>
          </a:p>
          <a:p>
            <a:pPr marL="0" indent="0">
              <a:buNone/>
            </a:pPr>
            <a:r>
              <a:rPr lang="en-US" sz="1800" dirty="0">
                <a:cs typeface="Times New Roman" panose="02020603050405020304" pitchFamily="18" charset="0"/>
              </a:rPr>
              <a:t>Samsung is the highest-ranking non-American company and has become one of the world’s biggest names in technology.</a:t>
            </a:r>
            <a:endParaRPr lang="en-GB" sz="1800" dirty="0">
              <a:cs typeface="Times New Roman" panose="02020603050405020304" pitchFamily="18" charset="0"/>
            </a:endParaRPr>
          </a:p>
          <a:p>
            <a:pPr marL="0" indent="0">
              <a:buNone/>
            </a:pPr>
            <a:r>
              <a:rPr lang="en-US" sz="1800" dirty="0">
                <a:cs typeface="Times New Roman" panose="02020603050405020304" pitchFamily="18" charset="0"/>
              </a:rPr>
              <a:t>Chairman Lee was determined enough to push forward huge change management throughout the 1990’s, re-organizing every aspect of Samsung’s management system to its new quality driven goal. The result was outstanding. Since 2004, the operating profits of Samsung electronics have consistently been higher than the sum of the annual operating profits of Japan’s five major electronics companies, including Sony and Panasonic.</a:t>
            </a:r>
            <a:endParaRPr lang="en-GB" sz="1800" dirty="0">
              <a:cs typeface="Times New Roman" panose="02020603050405020304" pitchFamily="18" charset="0"/>
            </a:endParaRPr>
          </a:p>
        </p:txBody>
      </p:sp>
    </p:spTree>
    <p:extLst>
      <p:ext uri="{BB962C8B-B14F-4D97-AF65-F5344CB8AC3E}">
        <p14:creationId xmlns:p14="http://schemas.microsoft.com/office/powerpoint/2010/main" val="1531430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D8C0C-0C11-9441-9E87-1237A5DBCC1F}"/>
              </a:ext>
            </a:extLst>
          </p:cNvPr>
          <p:cNvSpPr>
            <a:spLocks noGrp="1"/>
          </p:cNvSpPr>
          <p:nvPr>
            <p:ph type="title"/>
          </p:nvPr>
        </p:nvSpPr>
        <p:spPr>
          <a:xfrm>
            <a:off x="838200" y="1"/>
            <a:ext cx="10515600" cy="1566332"/>
          </a:xfrm>
        </p:spPr>
        <p:txBody>
          <a:bodyPr>
            <a:normAutofit/>
          </a:bodyPr>
          <a:lstStyle/>
          <a:p>
            <a:r>
              <a:rPr lang="en-GB" sz="3000" b="1" u="sng" dirty="0">
                <a:latin typeface="+mn-lt"/>
                <a:cs typeface="Times New Roman" panose="02020603050405020304" pitchFamily="18" charset="0"/>
              </a:rPr>
              <a:t>Background of the</a:t>
            </a:r>
            <a:r>
              <a:rPr lang="en-US" sz="3000" b="1" u="sng" dirty="0">
                <a:latin typeface="+mn-lt"/>
                <a:cs typeface="Times New Roman" panose="02020603050405020304" pitchFamily="18" charset="0"/>
              </a:rPr>
              <a:t> O</a:t>
            </a:r>
            <a:r>
              <a:rPr lang="en-GB" sz="3000" b="1" u="sng" dirty="0" err="1">
                <a:latin typeface="+mn-lt"/>
                <a:cs typeface="Times New Roman" panose="02020603050405020304" pitchFamily="18" charset="0"/>
              </a:rPr>
              <a:t>rganization</a:t>
            </a:r>
            <a:br>
              <a:rPr lang="en-GB" sz="3000" b="1" dirty="0">
                <a:latin typeface="+mn-lt"/>
              </a:rPr>
            </a:br>
            <a:endParaRPr lang="en-US" sz="3000" b="1" dirty="0">
              <a:latin typeface="+mn-lt"/>
            </a:endParaRPr>
          </a:p>
        </p:txBody>
      </p:sp>
      <p:sp>
        <p:nvSpPr>
          <p:cNvPr id="3" name="Content Placeholder 2">
            <a:extLst>
              <a:ext uri="{FF2B5EF4-FFF2-40B4-BE49-F238E27FC236}">
                <a16:creationId xmlns:a16="http://schemas.microsoft.com/office/drawing/2014/main" id="{B06E5306-E85D-284D-9433-8B2DBE64FBFA}"/>
              </a:ext>
            </a:extLst>
          </p:cNvPr>
          <p:cNvSpPr>
            <a:spLocks noGrp="1"/>
          </p:cNvSpPr>
          <p:nvPr>
            <p:ph idx="1"/>
          </p:nvPr>
        </p:nvSpPr>
        <p:spPr>
          <a:xfrm>
            <a:off x="838200" y="1457325"/>
            <a:ext cx="10515600" cy="4497564"/>
          </a:xfrm>
        </p:spPr>
        <p:txBody>
          <a:bodyPr>
            <a:normAutofit fontScale="92500" lnSpcReduction="20000"/>
          </a:bodyPr>
          <a:lstStyle/>
          <a:p>
            <a:pPr marL="0" indent="0">
              <a:buNone/>
            </a:pPr>
            <a:r>
              <a:rPr lang="en-US" sz="1800" u="sng" dirty="0">
                <a:cs typeface="Times New Roman" panose="02020603050405020304" pitchFamily="18" charset="0"/>
              </a:rPr>
              <a:t>History of the organization</a:t>
            </a:r>
            <a:endParaRPr lang="en-GB" sz="1800" dirty="0">
              <a:cs typeface="Times New Roman" panose="02020603050405020304" pitchFamily="18" charset="0"/>
            </a:endParaRPr>
          </a:p>
          <a:p>
            <a:r>
              <a:rPr lang="en-US" sz="1800" dirty="0">
                <a:cs typeface="Times New Roman" panose="02020603050405020304" pitchFamily="18" charset="0"/>
              </a:rPr>
              <a:t>Samsung was established on the 1 of March 1938 in Su-Dong near Daegu city,</a:t>
            </a:r>
            <a:endParaRPr lang="en-GB" sz="1800" dirty="0">
              <a:cs typeface="Times New Roman" panose="02020603050405020304" pitchFamily="18" charset="0"/>
            </a:endParaRPr>
          </a:p>
          <a:p>
            <a:r>
              <a:rPr lang="en-US" sz="1800" dirty="0">
                <a:cs typeface="Times New Roman" panose="02020603050405020304" pitchFamily="18" charset="0"/>
              </a:rPr>
              <a:t>founded by Lee </a:t>
            </a:r>
            <a:r>
              <a:rPr lang="en-US" sz="1800" dirty="0" err="1">
                <a:cs typeface="Times New Roman" panose="02020603050405020304" pitchFamily="18" charset="0"/>
              </a:rPr>
              <a:t>Byung</a:t>
            </a:r>
            <a:r>
              <a:rPr lang="en-US" sz="1800" dirty="0">
                <a:cs typeface="Times New Roman" panose="02020603050405020304" pitchFamily="18" charset="0"/>
              </a:rPr>
              <a:t>–</a:t>
            </a:r>
            <a:r>
              <a:rPr lang="en-US" sz="1800" dirty="0" err="1">
                <a:cs typeface="Times New Roman" panose="02020603050405020304" pitchFamily="18" charset="0"/>
              </a:rPr>
              <a:t>chul</a:t>
            </a:r>
            <a:r>
              <a:rPr lang="en-US" sz="1800" dirty="0">
                <a:cs typeface="Times New Roman" panose="02020603050405020304" pitchFamily="18" charset="0"/>
              </a:rPr>
              <a:t>. In the beginning, the company started as a food exporter from Korea to China.</a:t>
            </a:r>
            <a:endParaRPr lang="en-GB" sz="1800" dirty="0">
              <a:cs typeface="Times New Roman" panose="02020603050405020304" pitchFamily="18" charset="0"/>
            </a:endParaRPr>
          </a:p>
          <a:p>
            <a:r>
              <a:rPr lang="en-US" sz="1800" dirty="0">
                <a:cs typeface="Times New Roman" panose="02020603050405020304" pitchFamily="18" charset="0"/>
              </a:rPr>
              <a:t>He had only 40 employees. The company’s major business was allocated within the city. In 1947 the company grew up and Lee moved their office in to Seoul.</a:t>
            </a:r>
            <a:endParaRPr lang="en-GB" sz="1800" dirty="0">
              <a:cs typeface="Times New Roman" panose="02020603050405020304" pitchFamily="18" charset="0"/>
            </a:endParaRPr>
          </a:p>
          <a:p>
            <a:r>
              <a:rPr lang="en-US" sz="1800" dirty="0">
                <a:cs typeface="Times New Roman" panose="02020603050405020304" pitchFamily="18" charset="0"/>
              </a:rPr>
              <a:t>Then, he started a sugar refinery, which also succeed in a short time. </a:t>
            </a:r>
            <a:endParaRPr lang="en-GB" sz="1800" dirty="0">
              <a:cs typeface="Times New Roman" panose="02020603050405020304" pitchFamily="18" charset="0"/>
            </a:endParaRPr>
          </a:p>
          <a:p>
            <a:r>
              <a:rPr lang="en-US" sz="1800" dirty="0">
                <a:cs typeface="Times New Roman" panose="02020603050405020304" pitchFamily="18" charset="0"/>
              </a:rPr>
              <a:t>Lee was hard working and ambitious, and in 1954 created the biggest woolen mill in Korea after the Korean war. </a:t>
            </a:r>
          </a:p>
          <a:p>
            <a:r>
              <a:rPr lang="en-US" sz="1800" dirty="0">
                <a:cs typeface="Times New Roman" panose="02020603050405020304" pitchFamily="18" charset="0"/>
              </a:rPr>
              <a:t>His aim was to redevelop his country by industrialization during this period. His business benefited from the new protection policies adopted by the Korean government whose aim was to help domestic conglomerates. Soon he flowed into several other areas, one of them was insurance. In the 1960’s the Samsung group stepped into the electronics industry. </a:t>
            </a:r>
          </a:p>
          <a:p>
            <a:r>
              <a:rPr lang="en-US" sz="1800" dirty="0">
                <a:cs typeface="Times New Roman" panose="02020603050405020304" pitchFamily="18" charset="0"/>
              </a:rPr>
              <a:t>In the 1970’s Samsung was already a main industrialist in Korea and they had 50% of the Korean semiconductor. In the 80s’ </a:t>
            </a:r>
            <a:r>
              <a:rPr lang="en-US" sz="1800" dirty="0" err="1">
                <a:cs typeface="Times New Roman" panose="02020603050405020304" pitchFamily="18" charset="0"/>
              </a:rPr>
              <a:t>Hanguk</a:t>
            </a:r>
            <a:r>
              <a:rPr lang="en-US" sz="1800" dirty="0">
                <a:cs typeface="Times New Roman" panose="02020603050405020304" pitchFamily="18" charset="0"/>
              </a:rPr>
              <a:t> </a:t>
            </a:r>
            <a:r>
              <a:rPr lang="en-US" sz="1800" dirty="0" err="1">
                <a:cs typeface="Times New Roman" panose="02020603050405020304" pitchFamily="18" charset="0"/>
              </a:rPr>
              <a:t>Jeonja</a:t>
            </a:r>
            <a:r>
              <a:rPr lang="en-US" sz="1800" dirty="0">
                <a:cs typeface="Times New Roman" panose="02020603050405020304" pitchFamily="18" charset="0"/>
              </a:rPr>
              <a:t> </a:t>
            </a:r>
            <a:r>
              <a:rPr lang="en-US" sz="1800" dirty="0" err="1">
                <a:cs typeface="Times New Roman" panose="02020603050405020304" pitchFamily="18" charset="0"/>
              </a:rPr>
              <a:t>Tongsin</a:t>
            </a:r>
            <a:r>
              <a:rPr lang="en-US" sz="1800" dirty="0">
                <a:cs typeface="Times New Roman" panose="02020603050405020304" pitchFamily="18" charset="0"/>
              </a:rPr>
              <a:t> started producing telephone, fax, switch boards with great success.</a:t>
            </a:r>
            <a:endParaRPr lang="en-GB" sz="1800" dirty="0">
              <a:cs typeface="Times New Roman" panose="02020603050405020304" pitchFamily="18" charset="0"/>
            </a:endParaRPr>
          </a:p>
          <a:p>
            <a:r>
              <a:rPr lang="en-US" sz="1800" dirty="0">
                <a:cs typeface="Times New Roman" panose="02020603050405020304" pitchFamily="18" charset="0"/>
              </a:rPr>
              <a:t>Milestone was reached in 1992 with the memory chip, behind the Intel.</a:t>
            </a:r>
            <a:endParaRPr lang="en-GB" sz="1800" dirty="0">
              <a:cs typeface="Times New Roman" panose="02020603050405020304" pitchFamily="18" charset="0"/>
            </a:endParaRPr>
          </a:p>
          <a:p>
            <a:r>
              <a:rPr lang="en-US" sz="1800" dirty="0">
                <a:cs typeface="Times New Roman" panose="02020603050405020304" pitchFamily="18" charset="0"/>
              </a:rPr>
              <a:t>1995 they created the first LCD (Liquid Crystal Display).</a:t>
            </a:r>
            <a:endParaRPr lang="en-GB" sz="1800" dirty="0">
              <a:cs typeface="Times New Roman" panose="02020603050405020304" pitchFamily="18" charset="0"/>
            </a:endParaRPr>
          </a:p>
          <a:p>
            <a:r>
              <a:rPr lang="en-US" sz="1800" dirty="0">
                <a:cs typeface="Times New Roman" panose="02020603050405020304" pitchFamily="18" charset="0"/>
              </a:rPr>
              <a:t>In 2001 their subsidiary Samsung’s </a:t>
            </a:r>
            <a:r>
              <a:rPr lang="en-US" sz="1800" dirty="0" err="1">
                <a:cs typeface="Times New Roman" panose="02020603050405020304" pitchFamily="18" charset="0"/>
              </a:rPr>
              <a:t>Techwin</a:t>
            </a:r>
            <a:r>
              <a:rPr lang="en-US" sz="1800" dirty="0">
                <a:cs typeface="Times New Roman" panose="02020603050405020304" pitchFamily="18" charset="0"/>
              </a:rPr>
              <a:t> became supplier for Boeing 787 and Airbus A380.2012 they overtook Nokia.</a:t>
            </a:r>
            <a:endParaRPr lang="en-GB" sz="1800" dirty="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243311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0D81C-C217-CC41-B026-199237C88367}"/>
              </a:ext>
            </a:extLst>
          </p:cNvPr>
          <p:cNvSpPr>
            <a:spLocks noGrp="1"/>
          </p:cNvSpPr>
          <p:nvPr>
            <p:ph type="title"/>
          </p:nvPr>
        </p:nvSpPr>
        <p:spPr>
          <a:xfrm>
            <a:off x="838200" y="681037"/>
            <a:ext cx="10515600" cy="1325563"/>
          </a:xfrm>
        </p:spPr>
        <p:txBody>
          <a:bodyPr>
            <a:noAutofit/>
          </a:bodyPr>
          <a:lstStyle/>
          <a:p>
            <a:r>
              <a:rPr lang="en-US" sz="3000" b="1" u="sng" dirty="0">
                <a:latin typeface="+mn-lt"/>
                <a:cs typeface="Times New Roman" panose="02020603050405020304" pitchFamily="18" charset="0"/>
              </a:rPr>
              <a:t>A</a:t>
            </a:r>
            <a:r>
              <a:rPr lang="en-GB" sz="3000" b="1" u="sng" dirty="0" err="1">
                <a:latin typeface="+mn-lt"/>
                <a:cs typeface="Times New Roman" panose="02020603050405020304" pitchFamily="18" charset="0"/>
              </a:rPr>
              <a:t>im</a:t>
            </a:r>
            <a:r>
              <a:rPr lang="en-US" sz="3000" b="1" u="sng" dirty="0">
                <a:latin typeface="+mn-lt"/>
                <a:cs typeface="Times New Roman" panose="02020603050405020304" pitchFamily="18" charset="0"/>
              </a:rPr>
              <a:t> </a:t>
            </a:r>
            <a:r>
              <a:rPr lang="en-GB" sz="3000" b="1" u="sng" dirty="0">
                <a:latin typeface="+mn-lt"/>
                <a:cs typeface="Times New Roman" panose="02020603050405020304" pitchFamily="18" charset="0"/>
              </a:rPr>
              <a:t>and</a:t>
            </a:r>
            <a:r>
              <a:rPr lang="en-US" sz="3000" b="1" u="sng" dirty="0">
                <a:latin typeface="+mn-lt"/>
                <a:cs typeface="Times New Roman" panose="02020603050405020304" pitchFamily="18" charset="0"/>
              </a:rPr>
              <a:t> </a:t>
            </a:r>
            <a:r>
              <a:rPr lang="en-GB" sz="3000" b="1" u="sng" dirty="0">
                <a:latin typeface="+mn-lt"/>
                <a:cs typeface="Times New Roman" panose="02020603050405020304" pitchFamily="18" charset="0"/>
              </a:rPr>
              <a:t>Objective of</a:t>
            </a:r>
            <a:r>
              <a:rPr lang="en-US" sz="3000" b="1" u="sng" dirty="0">
                <a:latin typeface="+mn-lt"/>
                <a:cs typeface="Times New Roman" panose="02020603050405020304" pitchFamily="18" charset="0"/>
              </a:rPr>
              <a:t> </a:t>
            </a:r>
            <a:r>
              <a:rPr lang="en-GB" sz="3000" b="1" u="sng" dirty="0">
                <a:latin typeface="+mn-lt"/>
                <a:cs typeface="Times New Roman" panose="02020603050405020304" pitchFamily="18" charset="0"/>
              </a:rPr>
              <a:t>the Organisation</a:t>
            </a:r>
            <a:r>
              <a:rPr lang="en-GB" sz="4300" b="1" u="sng" dirty="0">
                <a:latin typeface="+mn-lt"/>
                <a:cs typeface="Times New Roman" panose="02020603050405020304" pitchFamily="18" charset="0"/>
              </a:rPr>
              <a:t> </a:t>
            </a:r>
            <a:br>
              <a:rPr lang="en-GB" sz="4300" b="1" dirty="0">
                <a:latin typeface="+mn-lt"/>
              </a:rPr>
            </a:br>
            <a:endParaRPr lang="en-US" sz="4300" b="1" dirty="0">
              <a:latin typeface="+mn-lt"/>
            </a:endParaRPr>
          </a:p>
        </p:txBody>
      </p:sp>
      <p:sp>
        <p:nvSpPr>
          <p:cNvPr id="3" name="Content Placeholder 2">
            <a:extLst>
              <a:ext uri="{FF2B5EF4-FFF2-40B4-BE49-F238E27FC236}">
                <a16:creationId xmlns:a16="http://schemas.microsoft.com/office/drawing/2014/main" id="{2FA1E695-B4BE-C046-991D-8ED5E316BA29}"/>
              </a:ext>
            </a:extLst>
          </p:cNvPr>
          <p:cNvSpPr>
            <a:spLocks noGrp="1"/>
          </p:cNvSpPr>
          <p:nvPr>
            <p:ph idx="1"/>
          </p:nvPr>
        </p:nvSpPr>
        <p:spPr>
          <a:xfrm>
            <a:off x="838200" y="1453444"/>
            <a:ext cx="10394244" cy="4831095"/>
          </a:xfrm>
        </p:spPr>
        <p:txBody>
          <a:bodyPr>
            <a:normAutofit/>
          </a:bodyPr>
          <a:lstStyle/>
          <a:p>
            <a:pPr marL="0" lvl="0" indent="0">
              <a:buNone/>
            </a:pPr>
            <a:r>
              <a:rPr lang="en-US" sz="1800" b="1" u="sng" dirty="0">
                <a:cs typeface="Times New Roman" panose="02020603050405020304" pitchFamily="18" charset="0"/>
              </a:rPr>
              <a:t>Purpose of the company</a:t>
            </a:r>
            <a:endParaRPr lang="en-GB" sz="1800" b="1" dirty="0">
              <a:cs typeface="Times New Roman" panose="02020603050405020304" pitchFamily="18" charset="0"/>
            </a:endParaRPr>
          </a:p>
          <a:p>
            <a:pPr marL="0" indent="0">
              <a:buNone/>
            </a:pPr>
            <a:r>
              <a:rPr lang="en-US" sz="1800" b="1" dirty="0">
                <a:cs typeface="Times New Roman" panose="02020603050405020304" pitchFamily="18" charset="0"/>
              </a:rPr>
              <a:t> </a:t>
            </a:r>
            <a:endParaRPr lang="en-GB" sz="1800" b="1" dirty="0">
              <a:cs typeface="Times New Roman" panose="02020603050405020304" pitchFamily="18" charset="0"/>
            </a:endParaRPr>
          </a:p>
          <a:p>
            <a:r>
              <a:rPr lang="en-GB" sz="1800" dirty="0">
                <a:cs typeface="Times New Roman" panose="02020603050405020304" pitchFamily="18" charset="0"/>
              </a:rPr>
              <a:t>By 2020, the company main goal to achieve  it annual  sales of USD 400 billion while locating  his brand value among the global top 5.</a:t>
            </a:r>
          </a:p>
          <a:p>
            <a:r>
              <a:rPr lang="en-GB" sz="1800" dirty="0">
                <a:cs typeface="Times New Roman" panose="02020603050405020304" pitchFamily="18" charset="0"/>
              </a:rPr>
              <a:t>Three key strategic pillars that are now characterisers our business policy  operation and management describe the conductor  initiatives to this end: ‘Creativity ’, ‘Partnership’ and ‘Great People’.</a:t>
            </a:r>
          </a:p>
          <a:p>
            <a:pPr marL="0" indent="0">
              <a:buNone/>
            </a:pPr>
            <a:r>
              <a:rPr lang="en-US" sz="1800" b="1" u="sng" dirty="0">
                <a:cs typeface="Times New Roman" panose="02020603050405020304" pitchFamily="18" charset="0"/>
              </a:rPr>
              <a:t>Mission and Vision</a:t>
            </a:r>
            <a:endParaRPr lang="en-US" sz="1800" dirty="0">
              <a:cs typeface="Times New Roman" panose="02020603050405020304" pitchFamily="18" charset="0"/>
            </a:endParaRPr>
          </a:p>
          <a:p>
            <a:r>
              <a:rPr lang="en-US" sz="1800" dirty="0">
                <a:cs typeface="Times New Roman" panose="02020603050405020304" pitchFamily="18" charset="0"/>
              </a:rPr>
              <a:t>Samsung’s mission and vision corporate the ensuring of competitive advantages against Apple, Sony, Intel, Microsoft and Lg.</a:t>
            </a:r>
            <a:endParaRPr lang="en-GB" sz="1800" dirty="0">
              <a:cs typeface="Times New Roman" panose="02020603050405020304" pitchFamily="18" charset="0"/>
            </a:endParaRPr>
          </a:p>
          <a:p>
            <a:r>
              <a:rPr lang="en-US" sz="1800" dirty="0">
                <a:cs typeface="Times New Roman" panose="02020603050405020304" pitchFamily="18" charset="0"/>
              </a:rPr>
              <a:t>They focus on innovation for global society through technical product. This combination of the mission and vision statements originate the idea of technical </a:t>
            </a:r>
            <a:r>
              <a:rPr lang="en-US" sz="1800" dirty="0" err="1">
                <a:cs typeface="Times New Roman" panose="02020603050405020304" pitchFamily="18" charset="0"/>
              </a:rPr>
              <a:t>conglutination</a:t>
            </a:r>
            <a:r>
              <a:rPr lang="en-US" sz="1800" dirty="0">
                <a:cs typeface="Times New Roman" panose="02020603050405020304" pitchFamily="18" charset="0"/>
              </a:rPr>
              <a:t> that purpose a global influence.</a:t>
            </a:r>
            <a:endParaRPr lang="en-GB" sz="1800" dirty="0">
              <a:cs typeface="Times New Roman" panose="02020603050405020304" pitchFamily="18" charset="0"/>
            </a:endParaRPr>
          </a:p>
          <a:p>
            <a:endParaRPr lang="en-GB" sz="1800" dirty="0">
              <a:cs typeface="Times New Roman" panose="02020603050405020304" pitchFamily="18" charset="0"/>
            </a:endParaRPr>
          </a:p>
          <a:p>
            <a:endParaRPr lang="en-GB" sz="1800" dirty="0">
              <a:cs typeface="Times New Roman" panose="02020603050405020304" pitchFamily="18" charset="0"/>
            </a:endParaRPr>
          </a:p>
          <a:p>
            <a:endParaRPr lang="en-GB" sz="1800" dirty="0">
              <a:cs typeface="Times New Roman" panose="02020603050405020304" pitchFamily="18" charset="0"/>
            </a:endParaRPr>
          </a:p>
          <a:p>
            <a:endParaRPr lang="en-US" sz="2500" dirty="0"/>
          </a:p>
        </p:txBody>
      </p:sp>
    </p:spTree>
    <p:extLst>
      <p:ext uri="{BB962C8B-B14F-4D97-AF65-F5344CB8AC3E}">
        <p14:creationId xmlns:p14="http://schemas.microsoft.com/office/powerpoint/2010/main" val="4223666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744CB4-ECA7-694C-B7F2-402D709AEDEF}"/>
              </a:ext>
            </a:extLst>
          </p:cNvPr>
          <p:cNvSpPr>
            <a:spLocks noGrp="1"/>
          </p:cNvSpPr>
          <p:nvPr>
            <p:ph idx="1"/>
          </p:nvPr>
        </p:nvSpPr>
        <p:spPr>
          <a:xfrm>
            <a:off x="838200" y="516367"/>
            <a:ext cx="10515600" cy="5660596"/>
          </a:xfrm>
        </p:spPr>
        <p:txBody>
          <a:bodyPr/>
          <a:lstStyle/>
          <a:p>
            <a:pPr marL="0" lvl="0" indent="0">
              <a:buNone/>
            </a:pPr>
            <a:r>
              <a:rPr lang="en-US" u="sng" dirty="0">
                <a:cs typeface="Times New Roman" panose="02020603050405020304" pitchFamily="18" charset="0"/>
              </a:rPr>
              <a:t>Mission</a:t>
            </a:r>
            <a:endParaRPr lang="en-GB" u="sng" dirty="0">
              <a:cs typeface="Times New Roman" panose="02020603050405020304" pitchFamily="18" charset="0"/>
            </a:endParaRPr>
          </a:p>
          <a:p>
            <a:r>
              <a:rPr lang="en-US" sz="1800" dirty="0">
                <a:cs typeface="Times New Roman" panose="02020603050405020304" pitchFamily="18" charset="0"/>
              </a:rPr>
              <a:t>The company’s mission statement refer to high quality and management in the Semiconductors electronics and other market.</a:t>
            </a:r>
            <a:endParaRPr lang="en-GB" sz="1800" dirty="0">
              <a:cs typeface="Times New Roman" panose="02020603050405020304" pitchFamily="18" charset="0"/>
            </a:endParaRPr>
          </a:p>
          <a:p>
            <a:r>
              <a:rPr lang="en-US" sz="1800" dirty="0">
                <a:cs typeface="Times New Roman" panose="02020603050405020304" pitchFamily="18" charset="0"/>
              </a:rPr>
              <a:t>Samsung’s mission states that the company will dedicate for the human resources and technology to create a higher product and service.</a:t>
            </a:r>
            <a:endParaRPr lang="en-GB" sz="1800" dirty="0">
              <a:cs typeface="Times New Roman" panose="02020603050405020304" pitchFamily="18" charset="0"/>
            </a:endParaRPr>
          </a:p>
          <a:p>
            <a:pPr marL="0" indent="0">
              <a:buNone/>
            </a:pPr>
            <a:r>
              <a:rPr lang="en-US" sz="1800" dirty="0"/>
              <a:t> </a:t>
            </a:r>
            <a:endParaRPr lang="en-GB" sz="1800" dirty="0"/>
          </a:p>
          <a:p>
            <a:pPr marL="0" lvl="0" indent="0">
              <a:buNone/>
            </a:pPr>
            <a:r>
              <a:rPr lang="en-US" sz="1800" b="1" u="sng" dirty="0">
                <a:cs typeface="Times New Roman" panose="02020603050405020304" pitchFamily="18" charset="0"/>
              </a:rPr>
              <a:t>The mission statement:</a:t>
            </a:r>
            <a:endParaRPr lang="en-GB" sz="1800" b="1" u="sng" dirty="0">
              <a:cs typeface="Times New Roman" panose="02020603050405020304" pitchFamily="18" charset="0"/>
            </a:endParaRPr>
          </a:p>
          <a:p>
            <a:pPr marL="0" indent="0">
              <a:buNone/>
            </a:pPr>
            <a:r>
              <a:rPr lang="en-US" sz="1800" dirty="0">
                <a:cs typeface="Times New Roman" panose="02020603050405020304" pitchFamily="18" charset="0"/>
              </a:rPr>
              <a:t>       1.Human resources and technical resources</a:t>
            </a:r>
            <a:endParaRPr lang="en-GB" sz="1800" dirty="0">
              <a:cs typeface="Times New Roman" panose="02020603050405020304" pitchFamily="18" charset="0"/>
            </a:endParaRPr>
          </a:p>
          <a:p>
            <a:pPr marL="0" indent="0">
              <a:buNone/>
            </a:pPr>
            <a:r>
              <a:rPr lang="en-US" sz="1800" dirty="0">
                <a:cs typeface="Times New Roman" panose="02020603050405020304" pitchFamily="18" charset="0"/>
              </a:rPr>
              <a:t>       2.Superiority of the product and services</a:t>
            </a:r>
            <a:endParaRPr lang="en-GB" sz="1800" dirty="0">
              <a:cs typeface="Times New Roman" panose="02020603050405020304" pitchFamily="18" charset="0"/>
            </a:endParaRPr>
          </a:p>
          <a:p>
            <a:pPr marL="0" indent="0">
              <a:buNone/>
            </a:pPr>
            <a:r>
              <a:rPr lang="en-US" sz="1800" dirty="0">
                <a:cs typeface="Times New Roman" panose="02020603050405020304" pitchFamily="18" charset="0"/>
              </a:rPr>
              <a:t>       3.Improvement of the global society</a:t>
            </a:r>
            <a:endParaRPr lang="en-GB" sz="1800" dirty="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472706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8E7552-45B3-7547-808F-25ADA7C96955}"/>
              </a:ext>
            </a:extLst>
          </p:cNvPr>
          <p:cNvSpPr>
            <a:spLocks noGrp="1"/>
          </p:cNvSpPr>
          <p:nvPr>
            <p:ph idx="1"/>
          </p:nvPr>
        </p:nvSpPr>
        <p:spPr>
          <a:xfrm>
            <a:off x="580016" y="570155"/>
            <a:ext cx="10515600" cy="5821961"/>
          </a:xfrm>
        </p:spPr>
        <p:txBody>
          <a:bodyPr>
            <a:normAutofit/>
          </a:bodyPr>
          <a:lstStyle/>
          <a:p>
            <a:pPr marL="0" lvl="0" indent="0">
              <a:buNone/>
            </a:pPr>
            <a:r>
              <a:rPr lang="en-US" sz="1800" b="1" u="sng" dirty="0">
                <a:cs typeface="Times New Roman" panose="02020603050405020304" pitchFamily="18" charset="0"/>
              </a:rPr>
              <a:t>Vision</a:t>
            </a:r>
            <a:endParaRPr lang="en-GB" sz="1800" b="1" u="sng" dirty="0">
              <a:cs typeface="Times New Roman" panose="02020603050405020304" pitchFamily="18" charset="0"/>
            </a:endParaRPr>
          </a:p>
          <a:p>
            <a:r>
              <a:rPr lang="en-US" sz="1800" dirty="0">
                <a:cs typeface="Times New Roman" panose="02020603050405020304" pitchFamily="18" charset="0"/>
              </a:rPr>
              <a:t>The company’s vision is to ”Inspire the world with our technologies, that enrich people’s lives, and consent by creating a new future”.</a:t>
            </a:r>
            <a:endParaRPr lang="en-GB" sz="1800" dirty="0">
              <a:cs typeface="Times New Roman" panose="02020603050405020304" pitchFamily="18" charset="0"/>
            </a:endParaRPr>
          </a:p>
          <a:p>
            <a:r>
              <a:rPr lang="en-US" sz="1800" dirty="0">
                <a:cs typeface="Times New Roman" panose="02020603050405020304" pitchFamily="18" charset="0"/>
              </a:rPr>
              <a:t>Provide customers with new eco-friendly experiences and lead the way to a sustainable future for the global community through innovative and eco-friendly products and technology. This makes them one of the main influencer among companies. </a:t>
            </a:r>
            <a:endParaRPr lang="en-GB" sz="1800" dirty="0">
              <a:cs typeface="Times New Roman" panose="02020603050405020304" pitchFamily="18" charset="0"/>
            </a:endParaRPr>
          </a:p>
          <a:p>
            <a:pPr marL="0" indent="0">
              <a:buNone/>
            </a:pPr>
            <a:r>
              <a:rPr lang="en-US" sz="1800" dirty="0">
                <a:cs typeface="Times New Roman" panose="02020603050405020304" pitchFamily="18" charset="0"/>
              </a:rPr>
              <a:t> </a:t>
            </a:r>
            <a:endParaRPr lang="en-GB" sz="1800" dirty="0">
              <a:cs typeface="Times New Roman" panose="02020603050405020304" pitchFamily="18" charset="0"/>
            </a:endParaRPr>
          </a:p>
          <a:p>
            <a:pPr marL="0" lvl="0" indent="0">
              <a:buNone/>
            </a:pPr>
            <a:r>
              <a:rPr lang="en-US" sz="1800" b="1" u="sng" dirty="0">
                <a:cs typeface="Times New Roman" panose="02020603050405020304" pitchFamily="18" charset="0"/>
              </a:rPr>
              <a:t>The vision statement:</a:t>
            </a:r>
            <a:endParaRPr lang="en-GB" sz="1800" b="1" dirty="0">
              <a:cs typeface="Times New Roman" panose="02020603050405020304" pitchFamily="18" charset="0"/>
            </a:endParaRPr>
          </a:p>
          <a:p>
            <a:pPr marL="0" indent="0">
              <a:buNone/>
            </a:pPr>
            <a:r>
              <a:rPr lang="en-US" sz="1800" dirty="0">
                <a:cs typeface="Times New Roman" panose="02020603050405020304" pitchFamily="18" charset="0"/>
              </a:rPr>
              <a:t>       1.Global inspiration</a:t>
            </a:r>
            <a:endParaRPr lang="en-GB" sz="1800" dirty="0">
              <a:cs typeface="Times New Roman" panose="02020603050405020304" pitchFamily="18" charset="0"/>
            </a:endParaRPr>
          </a:p>
          <a:p>
            <a:pPr marL="0" indent="0">
              <a:buNone/>
            </a:pPr>
            <a:r>
              <a:rPr lang="en-US" sz="1800" dirty="0">
                <a:cs typeface="Times New Roman" panose="02020603050405020304" pitchFamily="18" charset="0"/>
              </a:rPr>
              <a:t>       2.Innovation</a:t>
            </a:r>
            <a:endParaRPr lang="en-GB" sz="1800" dirty="0">
              <a:cs typeface="Times New Roman" panose="02020603050405020304" pitchFamily="18" charset="0"/>
            </a:endParaRPr>
          </a:p>
          <a:p>
            <a:pPr marL="0" indent="0">
              <a:buNone/>
            </a:pPr>
            <a:r>
              <a:rPr lang="en-US" sz="1800" dirty="0">
                <a:cs typeface="Times New Roman" panose="02020603050405020304" pitchFamily="18" charset="0"/>
              </a:rPr>
              <a:t>       3.Improvement of lives and future social prosperity </a:t>
            </a:r>
            <a:endParaRPr lang="en-GB" sz="1800" dirty="0">
              <a:cs typeface="Times New Roman" panose="02020603050405020304" pitchFamily="18" charset="0"/>
            </a:endParaRPr>
          </a:p>
          <a:p>
            <a:endParaRPr lang="en-US" sz="2500" dirty="0"/>
          </a:p>
        </p:txBody>
      </p:sp>
    </p:spTree>
    <p:extLst>
      <p:ext uri="{BB962C8B-B14F-4D97-AF65-F5344CB8AC3E}">
        <p14:creationId xmlns:p14="http://schemas.microsoft.com/office/powerpoint/2010/main" val="3044763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B720A-7800-384E-B92E-2177C52374D8}"/>
              </a:ext>
            </a:extLst>
          </p:cNvPr>
          <p:cNvSpPr>
            <a:spLocks noGrp="1"/>
          </p:cNvSpPr>
          <p:nvPr>
            <p:ph type="title"/>
          </p:nvPr>
        </p:nvSpPr>
        <p:spPr>
          <a:xfrm>
            <a:off x="838200" y="193004"/>
            <a:ext cx="10515600" cy="183514"/>
          </a:xfrm>
        </p:spPr>
        <p:txBody>
          <a:bodyPr>
            <a:normAutofit fontScale="90000"/>
          </a:bodyPr>
          <a:lstStyle/>
          <a:p>
            <a:r>
              <a:rPr lang="en-US" b="1" dirty="0"/>
              <a:t> </a:t>
            </a:r>
            <a:br>
              <a:rPr lang="en-GB" b="1" dirty="0"/>
            </a:br>
            <a:r>
              <a:rPr lang="en-US" sz="3100" b="1" u="sng" dirty="0">
                <a:latin typeface="+mn-lt"/>
                <a:cs typeface="Times New Roman" panose="02020603050405020304" pitchFamily="18" charset="0"/>
              </a:rPr>
              <a:t>CURRENT STATUS</a:t>
            </a:r>
            <a:r>
              <a:rPr lang="en-GB" sz="3100" b="1" dirty="0">
                <a:effectLst/>
                <a:latin typeface="+mn-lt"/>
                <a:cs typeface="Times New Roman" panose="02020603050405020304" pitchFamily="18" charset="0"/>
              </a:rPr>
              <a:t> </a:t>
            </a:r>
            <a:endParaRPr lang="en-US" sz="3100" b="1" dirty="0">
              <a:latin typeface="+mn-lt"/>
              <a:cs typeface="Times New Roman" panose="02020603050405020304" pitchFamily="18" charset="0"/>
            </a:endParaRPr>
          </a:p>
        </p:txBody>
      </p:sp>
      <p:sp>
        <p:nvSpPr>
          <p:cNvPr id="3" name="Content Placeholder 2">
            <a:extLst>
              <a:ext uri="{FF2B5EF4-FFF2-40B4-BE49-F238E27FC236}">
                <a16:creationId xmlns:a16="http://schemas.microsoft.com/office/drawing/2014/main" id="{C194CC62-8EB2-C144-B63C-FB04D54D59AC}"/>
              </a:ext>
            </a:extLst>
          </p:cNvPr>
          <p:cNvSpPr>
            <a:spLocks noGrp="1"/>
          </p:cNvSpPr>
          <p:nvPr>
            <p:ph idx="1"/>
          </p:nvPr>
        </p:nvSpPr>
        <p:spPr>
          <a:xfrm>
            <a:off x="406400" y="926810"/>
            <a:ext cx="10515600" cy="5004379"/>
          </a:xfrm>
        </p:spPr>
        <p:txBody>
          <a:bodyPr>
            <a:normAutofit/>
          </a:bodyPr>
          <a:lstStyle/>
          <a:p>
            <a:r>
              <a:rPr lang="en-US" sz="1800" dirty="0">
                <a:cs typeface="Times New Roman" panose="02020603050405020304" pitchFamily="18" charset="0"/>
              </a:rPr>
              <a:t>In 2020 the slogan of the company is “Inspire the World, Create the Future”.</a:t>
            </a:r>
            <a:endParaRPr lang="en-GB" sz="1800" dirty="0">
              <a:cs typeface="Times New Roman" panose="02020603050405020304" pitchFamily="18" charset="0"/>
            </a:endParaRPr>
          </a:p>
          <a:p>
            <a:r>
              <a:rPr lang="en-US" sz="1800" dirty="0">
                <a:cs typeface="Times New Roman" panose="02020603050405020304" pitchFamily="18" charset="0"/>
              </a:rPr>
              <a:t>Samsung Electronics is a global leader in semiconductors, telecommunications and digital media technologies. </a:t>
            </a:r>
            <a:endParaRPr lang="en-GB" sz="1800" dirty="0">
              <a:cs typeface="Times New Roman" panose="02020603050405020304" pitchFamily="18" charset="0"/>
            </a:endParaRPr>
          </a:p>
          <a:p>
            <a:r>
              <a:rPr lang="en-US" sz="1800" dirty="0">
                <a:cs typeface="Times New Roman" panose="02020603050405020304" pitchFamily="18" charset="0"/>
              </a:rPr>
              <a:t>The company employs more than 300 thousand people worldwide and spends nearly 18 billion U.S dollars on research and development each year. </a:t>
            </a:r>
            <a:endParaRPr lang="en-GB" sz="1800" dirty="0">
              <a:cs typeface="Times New Roman" panose="02020603050405020304" pitchFamily="18" charset="0"/>
            </a:endParaRPr>
          </a:p>
          <a:p>
            <a:r>
              <a:rPr lang="en-US" sz="1800" dirty="0">
                <a:cs typeface="Times New Roman" panose="02020603050405020304" pitchFamily="18" charset="0"/>
              </a:rPr>
              <a:t>Samsung is the leading smartphone seller all over the world and in 2019 alone, sold more than 290 million smartphones.</a:t>
            </a:r>
            <a:r>
              <a:rPr lang="en-GB" sz="1800" dirty="0">
                <a:effectLst/>
                <a:cs typeface="Times New Roman" panose="02020603050405020304" pitchFamily="18" charset="0"/>
              </a:rPr>
              <a:t> </a:t>
            </a:r>
          </a:p>
          <a:p>
            <a:r>
              <a:rPr lang="en-US" sz="1800" dirty="0">
                <a:cs typeface="Times New Roman" panose="02020603050405020304" pitchFamily="18" charset="0"/>
              </a:rPr>
              <a:t>But also has a wide range of other products such as cameras, home appliance and other devices.</a:t>
            </a:r>
            <a:endParaRPr lang="en-GB" sz="1800" dirty="0">
              <a:cs typeface="Times New Roman" panose="02020603050405020304" pitchFamily="18" charset="0"/>
            </a:endParaRPr>
          </a:p>
          <a:p>
            <a:r>
              <a:rPr lang="en-US" sz="1900" dirty="0">
                <a:cs typeface="Times New Roman" panose="02020603050405020304" pitchFamily="18" charset="0"/>
              </a:rPr>
              <a:t>It’s also the world’s greatest creator of LCD panels, has the hugest share of the global market for NAND Flash memory and has an intense presence in the global semiconductor market.</a:t>
            </a:r>
            <a:endParaRPr lang="en-GB" sz="1900" dirty="0">
              <a:cs typeface="Times New Roman" panose="02020603050405020304" pitchFamily="18" charset="0"/>
            </a:endParaRPr>
          </a:p>
          <a:p>
            <a:r>
              <a:rPr lang="en-US" sz="1900" dirty="0">
                <a:cs typeface="Times New Roman" panose="02020603050405020304" pitchFamily="18" charset="0"/>
              </a:rPr>
              <a:t>It keeps innovating its products to be ahead from its competitors and always intend to be the first in the market with new range of products.</a:t>
            </a:r>
            <a:endParaRPr lang="en-GB" sz="1900" dirty="0">
              <a:cs typeface="Times New Roman" panose="02020603050405020304" pitchFamily="18" charset="0"/>
            </a:endParaRPr>
          </a:p>
          <a:p>
            <a:r>
              <a:rPr lang="en-US" sz="1900" dirty="0">
                <a:cs typeface="Times New Roman" panose="02020603050405020304" pitchFamily="18" charset="0"/>
              </a:rPr>
              <a:t>The organization contributes to the flourishing of humankind and the preservation of the environment by doing business in a way that respects both humanity and nature.</a:t>
            </a:r>
            <a:endParaRPr lang="en-US" sz="1900" dirty="0"/>
          </a:p>
        </p:txBody>
      </p:sp>
    </p:spTree>
    <p:extLst>
      <p:ext uri="{BB962C8B-B14F-4D97-AF65-F5344CB8AC3E}">
        <p14:creationId xmlns:p14="http://schemas.microsoft.com/office/powerpoint/2010/main" val="1309027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91E886-90A8-B34F-961E-A5C2A64E57AA}"/>
              </a:ext>
            </a:extLst>
          </p:cNvPr>
          <p:cNvSpPr>
            <a:spLocks noGrp="1"/>
          </p:cNvSpPr>
          <p:nvPr>
            <p:ph idx="1"/>
          </p:nvPr>
        </p:nvSpPr>
        <p:spPr>
          <a:xfrm>
            <a:off x="838200" y="451822"/>
            <a:ext cx="10515600" cy="5725142"/>
          </a:xfrm>
        </p:spPr>
        <p:txBody>
          <a:bodyPr/>
          <a:lstStyle/>
          <a:p>
            <a:r>
              <a:rPr lang="en-US" sz="1800" dirty="0">
                <a:cs typeface="Times New Roman" panose="02020603050405020304" pitchFamily="18" charset="0"/>
              </a:rPr>
              <a:t>It’s also the world’s greatest creator of LCD panels, has the hugest share of the global market for NAND Flash memory and has an intense presence in the global semiconductor market.</a:t>
            </a:r>
            <a:endParaRPr lang="en-GB" sz="1800" dirty="0">
              <a:cs typeface="Times New Roman" panose="02020603050405020304" pitchFamily="18" charset="0"/>
            </a:endParaRPr>
          </a:p>
          <a:p>
            <a:r>
              <a:rPr lang="en-US" sz="1800" dirty="0">
                <a:cs typeface="Times New Roman" panose="02020603050405020304" pitchFamily="18" charset="0"/>
              </a:rPr>
              <a:t>It keeps innovating its products to be ahead from its competitors and always intend to be the first in the market with new range of products.</a:t>
            </a:r>
            <a:endParaRPr lang="en-GB" sz="1800" dirty="0">
              <a:cs typeface="Times New Roman" panose="02020603050405020304" pitchFamily="18" charset="0"/>
            </a:endParaRPr>
          </a:p>
          <a:p>
            <a:r>
              <a:rPr lang="en-US" sz="1800" dirty="0">
                <a:cs typeface="Times New Roman" panose="02020603050405020304" pitchFamily="18" charset="0"/>
              </a:rPr>
              <a:t>The organization contributes to the flourishing of humankind and the preservation of the environment by doing business in a way that respects both humanity and nature.</a:t>
            </a:r>
            <a:endParaRPr lang="en-GB" sz="1800" dirty="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518337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6A5B-CC11-994B-84A9-4F66705928CD}"/>
              </a:ext>
            </a:extLst>
          </p:cNvPr>
          <p:cNvSpPr>
            <a:spLocks noGrp="1"/>
          </p:cNvSpPr>
          <p:nvPr>
            <p:ph type="title"/>
          </p:nvPr>
        </p:nvSpPr>
        <p:spPr/>
        <p:txBody>
          <a:bodyPr>
            <a:normAutofit/>
          </a:bodyPr>
          <a:lstStyle/>
          <a:p>
            <a:r>
              <a:rPr lang="en-GB" sz="3000" b="1" u="sng" dirty="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Challenges before introducing modern Technology </a:t>
            </a:r>
            <a:br>
              <a:rPr lang="en-GB" sz="3000" b="1" u="sng" dirty="0">
                <a:effectLst/>
                <a:latin typeface="Calibri" panose="020F0502020204030204" pitchFamily="34" charset="0"/>
                <a:ea typeface="Times New Roman" panose="02020603050405020304" pitchFamily="18" charset="0"/>
                <a:cs typeface="Times New Roman" panose="02020603050405020304" pitchFamily="18" charset="0"/>
              </a:rPr>
            </a:br>
            <a:endParaRPr lang="en-US" sz="3000" b="1" u="sng" dirty="0"/>
          </a:p>
        </p:txBody>
      </p:sp>
      <p:sp>
        <p:nvSpPr>
          <p:cNvPr id="3" name="Content Placeholder 2">
            <a:extLst>
              <a:ext uri="{FF2B5EF4-FFF2-40B4-BE49-F238E27FC236}">
                <a16:creationId xmlns:a16="http://schemas.microsoft.com/office/drawing/2014/main" id="{C21F5B85-18F0-FA49-8408-015EAF2F5CDA}"/>
              </a:ext>
            </a:extLst>
          </p:cNvPr>
          <p:cNvSpPr>
            <a:spLocks noGrp="1"/>
          </p:cNvSpPr>
          <p:nvPr>
            <p:ph idx="1"/>
          </p:nvPr>
        </p:nvSpPr>
        <p:spPr>
          <a:xfrm>
            <a:off x="838200" y="1284111"/>
            <a:ext cx="10902244" cy="3852333"/>
          </a:xfrm>
        </p:spPr>
        <p:txBody>
          <a:bodyPr>
            <a:normAutofit/>
          </a:bodyPr>
          <a:lstStyle/>
          <a:p>
            <a:pPr marL="0" indent="0" fontAlgn="base">
              <a:buNone/>
            </a:pPr>
            <a:r>
              <a:rPr lang="en-GB" sz="2500" b="1" u="sng" dirty="0">
                <a:solidFill>
                  <a:srgbClr val="201F1E"/>
                </a:solidFill>
                <a:effectLst/>
                <a:ea typeface="Times New Roman" panose="02020603050405020304" pitchFamily="18" charset="0"/>
                <a:cs typeface="Times New Roman" panose="02020603050405020304" pitchFamily="18" charset="0"/>
              </a:rPr>
              <a:t>What were the challenges faced before introducing modern Technology</a:t>
            </a:r>
            <a:endParaRPr lang="en-GB" sz="2500" dirty="0">
              <a:solidFill>
                <a:srgbClr val="201F1E"/>
              </a:solidFill>
              <a:effectLst/>
              <a:ea typeface="Times New Roman" panose="02020603050405020304" pitchFamily="18" charset="0"/>
              <a:cs typeface="Times New Roman" panose="02020603050405020304" pitchFamily="18" charset="0"/>
            </a:endParaRPr>
          </a:p>
          <a:p>
            <a:pPr marL="0" indent="0" fontAlgn="base">
              <a:buNone/>
            </a:pPr>
            <a:r>
              <a:rPr lang="en-GB" sz="1800" dirty="0">
                <a:solidFill>
                  <a:srgbClr val="201F1E"/>
                </a:solidFill>
                <a:effectLst/>
                <a:ea typeface="Times New Roman" panose="02020603050405020304" pitchFamily="18" charset="0"/>
                <a:cs typeface="Times New Roman" panose="02020603050405020304" pitchFamily="18" charset="0"/>
              </a:rPr>
              <a:t>Before Technology entered the world, interacting with friends and family across the world and long distance communication has been a concern for many centuries. This was the biggest challenge, even to send a letter which can take up to months</a:t>
            </a:r>
            <a:r>
              <a:rPr lang="en-GB" sz="1800" dirty="0">
                <a:solidFill>
                  <a:srgbClr val="201F1E"/>
                </a:solidFill>
                <a:ea typeface="Times New Roman" panose="02020603050405020304" pitchFamily="18" charset="0"/>
                <a:cs typeface="Times New Roman" panose="02020603050405020304" pitchFamily="18" charset="0"/>
              </a:rPr>
              <a:t>.</a:t>
            </a:r>
          </a:p>
          <a:p>
            <a:pPr marL="0" indent="0" fontAlgn="base">
              <a:buNone/>
            </a:pPr>
            <a:r>
              <a:rPr lang="en-GB" sz="1900" b="1" u="sng" dirty="0">
                <a:solidFill>
                  <a:srgbClr val="201F1E"/>
                </a:solidFill>
                <a:effectLst/>
                <a:ea typeface="Times New Roman" panose="02020603050405020304" pitchFamily="18" charset="0"/>
                <a:cs typeface="Times New Roman" panose="02020603050405020304" pitchFamily="18" charset="0"/>
              </a:rPr>
              <a:t>Here with some of the examples of earliest methods of communicating around the world.</a:t>
            </a:r>
            <a:endParaRPr lang="en-GB" sz="1900" b="1" u="sng" dirty="0">
              <a:effectLst/>
              <a:ea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sz="1900" dirty="0">
                <a:solidFill>
                  <a:srgbClr val="201F1E"/>
                </a:solidFill>
                <a:effectLst/>
                <a:ea typeface="Times New Roman" panose="02020603050405020304" pitchFamily="18" charset="0"/>
                <a:cs typeface="Times New Roman" panose="02020603050405020304" pitchFamily="18" charset="0"/>
              </a:rPr>
              <a:t>Letter or message sent by one person to another. </a:t>
            </a:r>
            <a:endParaRPr lang="en-GB" sz="1900" dirty="0">
              <a:effectLst/>
              <a:ea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sz="1900" dirty="0">
                <a:solidFill>
                  <a:srgbClr val="201F1E"/>
                </a:solidFill>
                <a:effectLst/>
                <a:ea typeface="Times New Roman" panose="02020603050405020304" pitchFamily="18" charset="0"/>
                <a:cs typeface="Times New Roman" panose="02020603050405020304" pitchFamily="18" charset="0"/>
              </a:rPr>
              <a:t>The pneumatic post, developed in 1865. Another way for letters to be delivered quickly </a:t>
            </a:r>
            <a:endParaRPr lang="en-GB" sz="1900" dirty="0">
              <a:effectLst/>
              <a:ea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sz="1900" dirty="0">
                <a:solidFill>
                  <a:srgbClr val="201F1E"/>
                </a:solidFill>
                <a:ea typeface="Times New Roman" panose="02020603050405020304" pitchFamily="18" charset="0"/>
                <a:cs typeface="Times New Roman" panose="02020603050405020304" pitchFamily="18" charset="0"/>
              </a:rPr>
              <a:t>In</a:t>
            </a:r>
            <a:r>
              <a:rPr lang="en-GB" sz="1900" dirty="0">
                <a:solidFill>
                  <a:srgbClr val="201F1E"/>
                </a:solidFill>
                <a:effectLst/>
                <a:ea typeface="Times New Roman" panose="02020603050405020304" pitchFamily="18" charset="0"/>
                <a:cs typeface="Times New Roman" panose="02020603050405020304" pitchFamily="18" charset="0"/>
              </a:rPr>
              <a:t> 1792, the Telegraph was invented</a:t>
            </a:r>
            <a:endParaRPr lang="en-GB" sz="1900" dirty="0">
              <a:effectLst/>
              <a:ea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sz="1900" dirty="0">
                <a:solidFill>
                  <a:srgbClr val="201F1E"/>
                </a:solidFill>
                <a:effectLst/>
                <a:ea typeface="Times New Roman" panose="02020603050405020304" pitchFamily="18" charset="0"/>
                <a:cs typeface="Times New Roman" panose="02020603050405020304" pitchFamily="18" charset="0"/>
              </a:rPr>
              <a:t>In 1800’s two important technologies came about, the telephone in 1890 and the radio in 1891</a:t>
            </a:r>
            <a:endParaRPr lang="en-GB" sz="19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92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6DF2C9-05AD-0441-98C9-9EAA0B50A5A1}"/>
              </a:ext>
            </a:extLst>
          </p:cNvPr>
          <p:cNvSpPr txBox="1"/>
          <p:nvPr/>
        </p:nvSpPr>
        <p:spPr>
          <a:xfrm>
            <a:off x="903110" y="208846"/>
            <a:ext cx="10526889" cy="6386364"/>
          </a:xfrm>
          <a:prstGeom prst="rect">
            <a:avLst/>
          </a:prstGeom>
          <a:noFill/>
        </p:spPr>
        <p:txBody>
          <a:bodyPr wrap="square">
            <a:spAutoFit/>
          </a:bodyPr>
          <a:lstStyle/>
          <a:p>
            <a:pPr fontAlgn="base"/>
            <a:r>
              <a:rPr lang="en-GB" sz="2500" b="1" u="sng" dirty="0">
                <a:solidFill>
                  <a:srgbClr val="201F1E"/>
                </a:solidFill>
                <a:effectLst/>
                <a:latin typeface="Calibri" panose="020F0502020204030204" pitchFamily="34" charset="0"/>
                <a:ea typeface="Times New Roman" panose="02020603050405020304" pitchFamily="18" charset="0"/>
                <a:cs typeface="Times New Roman" panose="02020603050405020304" pitchFamily="18" charset="0"/>
              </a:rPr>
              <a:t>How Samsung's device provided opportunity to connect quickly around the world.</a:t>
            </a:r>
            <a:endParaRPr lang="en-GB" sz="2500" b="1" u="sng" dirty="0">
              <a:effectLst/>
              <a:latin typeface="Calibri" panose="020F0502020204030204" pitchFamily="34" charset="0"/>
              <a:ea typeface="Times New Roman" panose="02020603050405020304" pitchFamily="18" charset="0"/>
              <a:cs typeface="Times New Roman" panose="02020603050405020304" pitchFamily="18" charset="0"/>
            </a:endParaRPr>
          </a:p>
          <a:p>
            <a:pPr fontAlgn="base"/>
            <a:endParaRPr lang="en-GB" sz="2500" b="1" u="sng" dirty="0">
              <a:effectLst/>
              <a:latin typeface="Calibri" panose="020F0502020204030204" pitchFamily="34" charset="0"/>
              <a:ea typeface="Times New Roman" panose="02020603050405020304" pitchFamily="18" charset="0"/>
              <a:cs typeface="Times New Roman" panose="02020603050405020304" pitchFamily="18" charset="0"/>
            </a:endParaRPr>
          </a:p>
          <a:p>
            <a:pPr fontAlgn="base"/>
            <a:r>
              <a:rPr lang="en-GB" dirty="0">
                <a:solidFill>
                  <a:srgbClr val="201F1E"/>
                </a:solidFill>
                <a:effectLst/>
                <a:ea typeface="Times New Roman" panose="02020603050405020304" pitchFamily="18" charset="0"/>
                <a:cs typeface="Times New Roman" panose="02020603050405020304" pitchFamily="18" charset="0"/>
              </a:rPr>
              <a:t>In 1980s, Samsung entered the electronics industry which includes:</a:t>
            </a:r>
            <a:endParaRPr lang="en-GB" dirty="0">
              <a:effectLst/>
              <a:ea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Telecommunications</a:t>
            </a:r>
            <a:r>
              <a:rPr lang="en-GB" dirty="0">
                <a:ea typeface="Times New Roman" panose="02020603050405020304" pitchFamily="18" charset="0"/>
                <a:cs typeface="Times New Roman" panose="02020603050405020304" pitchFamily="18" charset="0"/>
              </a:rPr>
              <a:t>, </a:t>
            </a:r>
            <a:r>
              <a:rPr lang="en-GB" dirty="0">
                <a:solidFill>
                  <a:srgbClr val="201F1E"/>
                </a:solidFill>
                <a:effectLst/>
                <a:ea typeface="Times New Roman" panose="02020603050405020304" pitchFamily="18" charset="0"/>
                <a:cs typeface="Times New Roman" panose="02020603050405020304" pitchFamily="18" charset="0"/>
              </a:rPr>
              <a:t>telephone switchboards, and systems. Which eventually shifted to mobile phone manufacturing.</a:t>
            </a:r>
            <a:endParaRPr lang="en-GB" dirty="0">
              <a:effectLst/>
              <a:ea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dirty="0">
                <a:solidFill>
                  <a:srgbClr val="201F1E"/>
                </a:solidFill>
                <a:ea typeface="Times New Roman" panose="02020603050405020304" pitchFamily="18" charset="0"/>
                <a:cs typeface="Times New Roman" panose="02020603050405020304" pitchFamily="18" charset="0"/>
              </a:rPr>
              <a:t>In</a:t>
            </a:r>
            <a:r>
              <a:rPr lang="en-GB" dirty="0">
                <a:solidFill>
                  <a:srgbClr val="201F1E"/>
                </a:solidFill>
                <a:effectLst/>
                <a:ea typeface="Times New Roman" panose="02020603050405020304" pitchFamily="18" charset="0"/>
                <a:cs typeface="Times New Roman" panose="02020603050405020304" pitchFamily="18" charset="0"/>
              </a:rPr>
              <a:t> 1970 Samsung - produced its first black &amp; white TVs.</a:t>
            </a:r>
            <a:endParaRPr lang="en-GB" dirty="0">
              <a:effectLst/>
              <a:ea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In 1982, Samsung  printing solutions were founded, this lead to delivered digital solutions to the printing industry.</a:t>
            </a:r>
          </a:p>
          <a:p>
            <a:pPr marL="342900" indent="-342900" fontAlgn="base">
              <a:buFont typeface="Arial" panose="020B0604020202020204" pitchFamily="34" charset="0"/>
              <a:buChar char="•"/>
            </a:pPr>
            <a:endParaRPr lang="en-GB" dirty="0">
              <a:solidFill>
                <a:srgbClr val="201F1E"/>
              </a:solidFill>
              <a:ea typeface="Times New Roman" panose="02020603050405020304" pitchFamily="18" charset="0"/>
              <a:cs typeface="Times New Roman" panose="02020603050405020304" pitchFamily="18" charset="0"/>
            </a:endParaRPr>
          </a:p>
          <a:p>
            <a:pPr fontAlgn="base"/>
            <a:r>
              <a:rPr lang="en-GB" sz="2000" b="1" u="sng" dirty="0">
                <a:solidFill>
                  <a:srgbClr val="201F1E"/>
                </a:solidFill>
                <a:effectLst/>
                <a:ea typeface="Times New Roman" panose="02020603050405020304" pitchFamily="18" charset="0"/>
                <a:cs typeface="Times New Roman" panose="02020603050405020304" pitchFamily="18" charset="0"/>
              </a:rPr>
              <a:t>Technology began to change very rapidly in the 20th Century</a:t>
            </a:r>
            <a:endParaRPr lang="en-GB" sz="2000" b="1" u="sng" dirty="0">
              <a:effectLst/>
              <a:ea typeface="Times New Roman" panose="02020603050405020304" pitchFamily="18" charset="0"/>
              <a:cs typeface="Times New Roman" panose="02020603050405020304" pitchFamily="18" charset="0"/>
            </a:endParaRPr>
          </a:p>
          <a:p>
            <a:pPr fontAlgn="base"/>
            <a:r>
              <a:rPr lang="en-GB" sz="1200" dirty="0">
                <a:solidFill>
                  <a:srgbClr val="201F1E"/>
                </a:solidFill>
                <a:effectLst/>
                <a:latin typeface="Helvetica Neue" panose="02000503000000020004" pitchFamily="2"/>
                <a:ea typeface="Times New Roman" panose="02020603050405020304" pitchFamily="18" charset="0"/>
                <a:cs typeface="Times New Roman" panose="02020603050405020304" pitchFamily="18" charset="0"/>
              </a:rPr>
              <a:t> </a:t>
            </a:r>
            <a:r>
              <a:rPr lang="en-GB" sz="1800" dirty="0">
                <a:solidFill>
                  <a:srgbClr val="201F1E"/>
                </a:solidFill>
                <a:effectLst/>
                <a:ea typeface="Times New Roman" panose="02020603050405020304" pitchFamily="18" charset="0"/>
                <a:cs typeface="Times New Roman" panose="02020603050405020304" pitchFamily="18" charset="0"/>
              </a:rPr>
              <a:t> </a:t>
            </a:r>
            <a:endParaRPr lang="en-GB" sz="1800" dirty="0">
              <a:effectLst/>
              <a:ea typeface="Times New Roman" panose="02020603050405020304" pitchFamily="18" charset="0"/>
              <a:cs typeface="Times New Roman" panose="02020603050405020304" pitchFamily="18" charset="0"/>
            </a:endParaRPr>
          </a:p>
          <a:p>
            <a:pPr fontAlgn="base"/>
            <a:r>
              <a:rPr lang="en-GB" sz="1800" dirty="0">
                <a:solidFill>
                  <a:srgbClr val="201F1E"/>
                </a:solidFill>
                <a:effectLst/>
                <a:ea typeface="Times New Roman" panose="02020603050405020304" pitchFamily="18" charset="0"/>
                <a:cs typeface="Times New Roman" panose="02020603050405020304" pitchFamily="18" charset="0"/>
              </a:rPr>
              <a:t>Samsung entered the phone market with the SPH- 1300, an early touch - screen released in 2001.</a:t>
            </a:r>
            <a:endParaRPr lang="en-GB" sz="1800" dirty="0">
              <a:effectLst/>
              <a:ea typeface="Times New Roman" panose="02020603050405020304" pitchFamily="18" charset="0"/>
              <a:cs typeface="Times New Roman" panose="02020603050405020304" pitchFamily="18" charset="0"/>
            </a:endParaRPr>
          </a:p>
          <a:p>
            <a:pPr fontAlgn="base"/>
            <a:r>
              <a:rPr lang="en-GB" sz="1800" dirty="0">
                <a:solidFill>
                  <a:srgbClr val="201F1E"/>
                </a:solidFill>
                <a:effectLst/>
                <a:ea typeface="Times New Roman" panose="02020603050405020304" pitchFamily="18" charset="0"/>
                <a:cs typeface="Times New Roman" panose="02020603050405020304" pitchFamily="18" charset="0"/>
              </a:rPr>
              <a:t> </a:t>
            </a:r>
            <a:endParaRPr lang="en-GB" sz="1800" dirty="0">
              <a:effectLst/>
              <a:ea typeface="Times New Roman" panose="02020603050405020304" pitchFamily="18" charset="0"/>
              <a:cs typeface="Times New Roman" panose="02020603050405020304" pitchFamily="18" charset="0"/>
            </a:endParaRPr>
          </a:p>
          <a:p>
            <a:pPr fontAlgn="base"/>
            <a:r>
              <a:rPr lang="en-GB" sz="1800" dirty="0">
                <a:solidFill>
                  <a:srgbClr val="201F1E"/>
                </a:solidFill>
                <a:effectLst/>
                <a:ea typeface="Times New Roman" panose="02020603050405020304" pitchFamily="18" charset="0"/>
                <a:cs typeface="Times New Roman" panose="02020603050405020304" pitchFamily="18" charset="0"/>
              </a:rPr>
              <a:t>In year 2012, Samsung become the world's largest phone maker. Samsung expand services to mSpot to provide entertainment to Samsung device users. Offering in medical technology, smart TVs, printing solutions, cloud solutions and payment solutions.</a:t>
            </a:r>
            <a:r>
              <a:rPr lang="en-GB" sz="1800" dirty="0">
                <a:ea typeface="Times New Roman" panose="02020603050405020304" pitchFamily="18" charset="0"/>
                <a:cs typeface="Times New Roman" panose="02020603050405020304" pitchFamily="18" charset="0"/>
              </a:rPr>
              <a:t> In</a:t>
            </a:r>
            <a:r>
              <a:rPr lang="en-GB" sz="1800" dirty="0">
                <a:solidFill>
                  <a:srgbClr val="201F1E"/>
                </a:solidFill>
                <a:effectLst/>
                <a:ea typeface="Times New Roman" panose="02020603050405020304" pitchFamily="18" charset="0"/>
                <a:cs typeface="Times New Roman" panose="02020603050405020304" pitchFamily="18" charset="0"/>
              </a:rPr>
              <a:t> September 2014, virtual reality devices was introduced.</a:t>
            </a:r>
            <a:endParaRPr lang="en-GB" sz="1800" dirty="0">
              <a:effectLst/>
              <a:ea typeface="Times New Roman" panose="02020603050405020304" pitchFamily="18" charset="0"/>
              <a:cs typeface="Times New Roman" panose="02020603050405020304" pitchFamily="18" charset="0"/>
            </a:endParaRPr>
          </a:p>
          <a:p>
            <a:pPr fontAlgn="base"/>
            <a:r>
              <a:rPr lang="en-GB" sz="1800" dirty="0">
                <a:solidFill>
                  <a:srgbClr val="201F1E"/>
                </a:solidFill>
                <a:effectLst/>
                <a:ea typeface="Times New Roman" panose="02020603050405020304" pitchFamily="18" charset="0"/>
                <a:cs typeface="Times New Roman" panose="02020603050405020304" pitchFamily="18" charset="0"/>
              </a:rPr>
              <a:t>Having a modern Samsung phone, it has become easier for us to sit at home and connect the world. </a:t>
            </a:r>
            <a:endParaRPr lang="en-GB" sz="1800" dirty="0">
              <a:effectLst/>
              <a:ea typeface="Times New Roman" panose="02020603050405020304" pitchFamily="18" charset="0"/>
              <a:cs typeface="Times New Roman" panose="02020603050405020304" pitchFamily="18" charset="0"/>
            </a:endParaRPr>
          </a:p>
          <a:p>
            <a:pPr fontAlgn="base"/>
            <a:r>
              <a:rPr lang="en-GB" sz="1200" dirty="0">
                <a:solidFill>
                  <a:srgbClr val="201F1E"/>
                </a:solidFill>
                <a:effectLst/>
                <a:latin typeface="Helvetica Neue" panose="02000503000000020004" pitchFamily="2"/>
                <a:ea typeface="Times New Roman" panose="02020603050405020304" pitchFamily="18" charset="0"/>
                <a:cs typeface="Times New Roman" panose="02020603050405020304" pitchFamily="18" charset="0"/>
              </a:rPr>
              <a:t> </a:t>
            </a:r>
            <a:endParaRPr lang="en-GB" dirty="0">
              <a:solidFill>
                <a:srgbClr val="201F1E"/>
              </a:solidFill>
              <a:effectLst/>
              <a:ea typeface="Times New Roman" panose="02020603050405020304" pitchFamily="18" charset="0"/>
              <a:cs typeface="Times New Roman" panose="02020603050405020304" pitchFamily="18" charset="0"/>
            </a:endParaRPr>
          </a:p>
          <a:p>
            <a:pPr fontAlgn="base"/>
            <a:endParaRPr lang="en-GB" sz="2500" dirty="0">
              <a:effectLst/>
              <a:ea typeface="Times New Roman" panose="02020603050405020304" pitchFamily="18" charset="0"/>
              <a:cs typeface="Times New Roman" panose="02020603050405020304" pitchFamily="18" charset="0"/>
            </a:endParaRPr>
          </a:p>
          <a:p>
            <a:pPr fontAlgn="base"/>
            <a:r>
              <a:rPr lang="en-GB" sz="2500" dirty="0">
                <a:solidFill>
                  <a:srgbClr val="201F1E"/>
                </a:solidFill>
                <a:effectLst/>
                <a:ea typeface="Times New Roman" panose="02020603050405020304" pitchFamily="18" charset="0"/>
                <a:cs typeface="Times New Roman" panose="02020603050405020304" pitchFamily="18" charset="0"/>
              </a:rPr>
              <a:t> </a:t>
            </a:r>
            <a:endParaRPr lang="en-GB" sz="25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3654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318173-6233-9F45-82FE-08D1870D4718}"/>
              </a:ext>
            </a:extLst>
          </p:cNvPr>
          <p:cNvSpPr txBox="1"/>
          <p:nvPr/>
        </p:nvSpPr>
        <p:spPr>
          <a:xfrm>
            <a:off x="663222" y="1354666"/>
            <a:ext cx="9906000" cy="3970318"/>
          </a:xfrm>
          <a:prstGeom prst="rect">
            <a:avLst/>
          </a:prstGeom>
          <a:noFill/>
        </p:spPr>
        <p:txBody>
          <a:bodyPr wrap="square">
            <a:spAutoFit/>
          </a:bodyPr>
          <a:lstStyle/>
          <a:p>
            <a:pPr marL="285750" indent="-28575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It’s amazing to see how our world has changed since then. Now we all are dependent on the modern Technology. This platform has given as an opportunity to be able to connect faster. The recent pandemic, Covid-19 has brought us even closer to the digital world.  </a:t>
            </a:r>
            <a:endParaRPr lang="en-GB" dirty="0">
              <a:effectLst/>
              <a:ea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We are able to use Samsung devices for work, study, shopping, and we are able to work virtually. It is easier and convenient. </a:t>
            </a:r>
            <a:endParaRPr lang="en-GB" dirty="0">
              <a:effectLst/>
              <a:ea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Social media has become a vital part of everyones lives, now we can use Samsung's smart phone's -offering various functions to connect ourself through WhatsApp, Skype, Facebook, Twitter, Instagram and YouTube. </a:t>
            </a:r>
            <a:endParaRPr lang="en-GB" dirty="0">
              <a:effectLst/>
              <a:ea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Now we understand just how much and how quickly the world around us is changing.</a:t>
            </a:r>
            <a:endParaRPr lang="en-GB" dirty="0">
              <a:effectLst/>
              <a:ea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When face-to-face discussions where impossible or inconvenient, we have contemplated plenty of creative solutions. Now an email can be sent in a second, and you can see your loved ones through video calling.</a:t>
            </a:r>
            <a:endParaRPr lang="en-GB" dirty="0">
              <a:effectLst/>
              <a:ea typeface="Times New Roman" panose="02020603050405020304" pitchFamily="18" charset="0"/>
              <a:cs typeface="Times New Roman" panose="02020603050405020304" pitchFamily="18" charset="0"/>
            </a:endParaRPr>
          </a:p>
          <a:p>
            <a:pPr marL="285750" indent="-285750" fontAlgn="base">
              <a:buFont typeface="Arial" panose="020B0604020202020204" pitchFamily="34" charset="0"/>
              <a:buChar char="•"/>
            </a:pPr>
            <a:r>
              <a:rPr lang="en-GB" dirty="0">
                <a:solidFill>
                  <a:srgbClr val="201F1E"/>
                </a:solidFill>
                <a:effectLst/>
                <a:ea typeface="Times New Roman" panose="02020603050405020304" pitchFamily="18" charset="0"/>
                <a:cs typeface="Times New Roman" panose="02020603050405020304" pitchFamily="18" charset="0"/>
              </a:rPr>
              <a:t>Samsung Digital Technologies play a vital part for all the organisations, either a Government sector, local Authorities, mainstream, private,  and voluntary sector has confidence and trust for Samsung. </a:t>
            </a:r>
            <a:endParaRPr lang="en-GB"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9432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05111D-0540-C64D-BE0D-E8892CA5D6AB}"/>
              </a:ext>
            </a:extLst>
          </p:cNvPr>
          <p:cNvSpPr txBox="1"/>
          <p:nvPr/>
        </p:nvSpPr>
        <p:spPr>
          <a:xfrm>
            <a:off x="1001889" y="917222"/>
            <a:ext cx="10287000" cy="4769556"/>
          </a:xfrm>
          <a:prstGeom prst="rect">
            <a:avLst/>
          </a:prstGeom>
          <a:noFill/>
        </p:spPr>
        <p:txBody>
          <a:bodyPr wrap="square">
            <a:spAutoFit/>
          </a:bodyPr>
          <a:lstStyle/>
          <a:p>
            <a:pPr marL="66040" marR="251460">
              <a:lnSpc>
                <a:spcPct val="93000"/>
              </a:lnSpc>
              <a:spcBef>
                <a:spcPts val="480"/>
              </a:spcBef>
              <a:spcAft>
                <a:spcPts val="0"/>
              </a:spcAft>
            </a:pPr>
            <a:r>
              <a:rPr lang="en-US" sz="2500" b="1" kern="0" dirty="0">
                <a:effectLst/>
                <a:ea typeface="Arial" panose="020B0604020202020204" pitchFamily="34" charset="0"/>
              </a:rPr>
              <a:t>Modern </a:t>
            </a:r>
            <a:r>
              <a:rPr lang="en-US" sz="2500" b="1" kern="0" spc="-35" dirty="0">
                <a:effectLst/>
                <a:ea typeface="Arial" panose="020B0604020202020204" pitchFamily="34" charset="0"/>
              </a:rPr>
              <a:t>Technological</a:t>
            </a:r>
            <a:r>
              <a:rPr lang="en-US" sz="2500" b="1" kern="0" spc="-405" dirty="0">
                <a:effectLst/>
                <a:ea typeface="Arial" panose="020B0604020202020204" pitchFamily="34" charset="0"/>
              </a:rPr>
              <a:t> </a:t>
            </a:r>
            <a:r>
              <a:rPr lang="en-US" sz="2500" b="1" kern="0" dirty="0">
                <a:effectLst/>
                <a:ea typeface="Arial" panose="020B0604020202020204" pitchFamily="34" charset="0"/>
              </a:rPr>
              <a:t>Aspects Introduced</a:t>
            </a:r>
            <a:endParaRPr lang="en-GB" sz="2500" b="1" kern="0" dirty="0">
              <a:effectLst/>
              <a:ea typeface="Arial" panose="020B0604020202020204" pitchFamily="34" charset="0"/>
            </a:endParaRPr>
          </a:p>
          <a:p>
            <a:pPr lvl="0" algn="just">
              <a:lnSpc>
                <a:spcPts val="2660"/>
              </a:lnSpc>
              <a:spcBef>
                <a:spcPts val="355"/>
              </a:spcBef>
              <a:tabLst>
                <a:tab pos="295275" algn="l"/>
              </a:tabLst>
            </a:pPr>
            <a:r>
              <a:rPr lang="en-US" b="1" u="heavy" dirty="0">
                <a:effectLst/>
                <a:uFill>
                  <a:solidFill>
                    <a:srgbClr val="000000"/>
                  </a:solidFill>
                </a:uFill>
                <a:ea typeface="Arial" panose="020B0604020202020204" pitchFamily="34" charset="0"/>
              </a:rPr>
              <a:t>Cloud</a:t>
            </a:r>
            <a:r>
              <a:rPr lang="en-US" b="1" u="heavy" spc="5" dirty="0">
                <a:effectLst/>
                <a:uFill>
                  <a:solidFill>
                    <a:srgbClr val="000000"/>
                  </a:solidFill>
                </a:uFill>
                <a:ea typeface="Arial" panose="020B0604020202020204" pitchFamily="34" charset="0"/>
              </a:rPr>
              <a:t> </a:t>
            </a:r>
            <a:r>
              <a:rPr lang="en-US" b="1" u="heavy" dirty="0">
                <a:effectLst/>
                <a:uFill>
                  <a:solidFill>
                    <a:srgbClr val="000000"/>
                  </a:solidFill>
                </a:uFill>
                <a:ea typeface="Arial" panose="020B0604020202020204" pitchFamily="34" charset="0"/>
              </a:rPr>
              <a:t>Computing</a:t>
            </a:r>
            <a:endParaRPr lang="en-GB" b="1" u="sng" dirty="0">
              <a:effectLst/>
              <a:uFill>
                <a:solidFill>
                  <a:srgbClr val="000000"/>
                </a:solidFill>
              </a:uFill>
              <a:ea typeface="Arial" panose="020B0604020202020204" pitchFamily="34" charset="0"/>
            </a:endParaRPr>
          </a:p>
          <a:p>
            <a:pPr marL="342900" marR="72390" lvl="0" indent="-342900" algn="just">
              <a:lnSpc>
                <a:spcPct val="93000"/>
              </a:lnSpc>
              <a:spcBef>
                <a:spcPts val="985"/>
              </a:spcBef>
              <a:spcAft>
                <a:spcPts val="0"/>
              </a:spcAft>
              <a:buFont typeface="Arial" panose="020B0604020202020204" pitchFamily="34" charset="0"/>
              <a:buChar char="•"/>
              <a:tabLst>
                <a:tab pos="295275" algn="l"/>
              </a:tabLst>
            </a:pPr>
            <a:r>
              <a:rPr lang="en-US" dirty="0">
                <a:effectLst/>
                <a:ea typeface="Arial" panose="020B0604020202020204" pitchFamily="34" charset="0"/>
              </a:rPr>
              <a:t>Cloud computing in a fairly summarized </a:t>
            </a:r>
            <a:r>
              <a:rPr lang="en-US" spc="-15" dirty="0">
                <a:effectLst/>
                <a:ea typeface="Arial" panose="020B0604020202020204" pitchFamily="34" charset="0"/>
              </a:rPr>
              <a:t>way </a:t>
            </a:r>
            <a:r>
              <a:rPr lang="en-US" dirty="0">
                <a:effectLst/>
                <a:ea typeface="Arial" panose="020B0604020202020204" pitchFamily="34" charset="0"/>
              </a:rPr>
              <a:t>is identified as the service that currently most companies, businesses, organizations or any type </a:t>
            </a:r>
            <a:r>
              <a:rPr lang="en-US" spc="-15" dirty="0">
                <a:effectLst/>
                <a:ea typeface="Arial" panose="020B0604020202020204" pitchFamily="34" charset="0"/>
              </a:rPr>
              <a:t>of </a:t>
            </a:r>
            <a:r>
              <a:rPr lang="en-US" dirty="0">
                <a:effectLst/>
                <a:ea typeface="Arial" panose="020B0604020202020204" pitchFamily="34" charset="0"/>
              </a:rPr>
              <a:t>field, whether labor or social, use to manage, store and organize all their information within non- physical servers, that </a:t>
            </a:r>
            <a:r>
              <a:rPr lang="en-US" spc="-15" dirty="0">
                <a:effectLst/>
                <a:ea typeface="Arial" panose="020B0604020202020204" pitchFamily="34" charset="0"/>
              </a:rPr>
              <a:t>is, </a:t>
            </a:r>
            <a:r>
              <a:rPr lang="en-US" dirty="0">
                <a:effectLst/>
                <a:ea typeface="Arial" panose="020B0604020202020204" pitchFamily="34" charset="0"/>
              </a:rPr>
              <a:t>everything is stored </a:t>
            </a:r>
            <a:r>
              <a:rPr lang="en-US" spc="-15" dirty="0">
                <a:effectLst/>
                <a:ea typeface="Arial" panose="020B0604020202020204" pitchFamily="34" charset="0"/>
              </a:rPr>
              <a:t>within </a:t>
            </a:r>
            <a:r>
              <a:rPr lang="en-US" dirty="0">
                <a:effectLst/>
                <a:ea typeface="Arial" panose="020B0604020202020204" pitchFamily="34" charset="0"/>
              </a:rPr>
              <a:t>one or more servers in the cloud, hence its name Cloud</a:t>
            </a:r>
            <a:r>
              <a:rPr lang="en-US" spc="-20" dirty="0">
                <a:effectLst/>
                <a:ea typeface="Arial" panose="020B0604020202020204" pitchFamily="34" charset="0"/>
              </a:rPr>
              <a:t> </a:t>
            </a:r>
            <a:r>
              <a:rPr lang="en-US" dirty="0">
                <a:effectLst/>
                <a:ea typeface="Arial" panose="020B0604020202020204" pitchFamily="34" charset="0"/>
              </a:rPr>
              <a:t>Computing.</a:t>
            </a:r>
            <a:endParaRPr lang="en-GB" dirty="0">
              <a:effectLst/>
              <a:ea typeface="Arial" panose="020B0604020202020204" pitchFamily="34" charset="0"/>
            </a:endParaRPr>
          </a:p>
          <a:p>
            <a:pPr lvl="0" algn="just">
              <a:spcBef>
                <a:spcPts val="860"/>
              </a:spcBef>
              <a:tabLst>
                <a:tab pos="295275" algn="l"/>
              </a:tabLst>
            </a:pPr>
            <a:r>
              <a:rPr lang="en-US" b="1" u="heavy" dirty="0">
                <a:effectLst/>
                <a:uFill>
                  <a:solidFill>
                    <a:srgbClr val="000000"/>
                  </a:solidFill>
                </a:uFill>
                <a:ea typeface="Arial" panose="020B0604020202020204" pitchFamily="34" charset="0"/>
              </a:rPr>
              <a:t>Samsung</a:t>
            </a:r>
            <a:r>
              <a:rPr lang="en-US" b="1" u="heavy" spc="-25" dirty="0">
                <a:effectLst/>
                <a:uFill>
                  <a:solidFill>
                    <a:srgbClr val="000000"/>
                  </a:solidFill>
                </a:uFill>
                <a:ea typeface="Arial" panose="020B0604020202020204" pitchFamily="34" charset="0"/>
              </a:rPr>
              <a:t> </a:t>
            </a:r>
            <a:r>
              <a:rPr lang="en-US" b="1" u="heavy" dirty="0">
                <a:effectLst/>
                <a:uFill>
                  <a:solidFill>
                    <a:srgbClr val="000000"/>
                  </a:solidFill>
                </a:uFill>
                <a:ea typeface="Arial" panose="020B0604020202020204" pitchFamily="34" charset="0"/>
              </a:rPr>
              <a:t>Cloud</a:t>
            </a:r>
            <a:endParaRPr lang="en-GB" b="1" u="sng" dirty="0">
              <a:effectLst/>
              <a:uFill>
                <a:solidFill>
                  <a:srgbClr val="000000"/>
                </a:solidFill>
              </a:uFill>
              <a:ea typeface="Arial" panose="020B0604020202020204" pitchFamily="34" charset="0"/>
            </a:endParaRPr>
          </a:p>
          <a:p>
            <a:pPr marL="342900" lvl="0" indent="-342900" algn="just">
              <a:lnSpc>
                <a:spcPts val="2455"/>
              </a:lnSpc>
              <a:spcBef>
                <a:spcPts val="835"/>
              </a:spcBef>
              <a:buFont typeface="Arial" panose="020B0604020202020204" pitchFamily="34" charset="0"/>
              <a:buChar char="•"/>
              <a:tabLst>
                <a:tab pos="295275" algn="l"/>
              </a:tabLst>
            </a:pPr>
            <a:r>
              <a:rPr lang="en-US" dirty="0">
                <a:effectLst/>
                <a:ea typeface="Arial" panose="020B0604020202020204" pitchFamily="34" charset="0"/>
              </a:rPr>
              <a:t>Once</a:t>
            </a:r>
            <a:r>
              <a:rPr lang="en-US" spc="80" dirty="0">
                <a:effectLst/>
                <a:ea typeface="Arial" panose="020B0604020202020204" pitchFamily="34" charset="0"/>
              </a:rPr>
              <a:t> </a:t>
            </a:r>
            <a:r>
              <a:rPr lang="en-US" dirty="0">
                <a:effectLst/>
                <a:ea typeface="Arial" panose="020B0604020202020204" pitchFamily="34" charset="0"/>
              </a:rPr>
              <a:t>this</a:t>
            </a:r>
            <a:r>
              <a:rPr lang="en-US" spc="105" dirty="0">
                <a:effectLst/>
                <a:ea typeface="Arial" panose="020B0604020202020204" pitchFamily="34" charset="0"/>
              </a:rPr>
              <a:t> </a:t>
            </a:r>
            <a:r>
              <a:rPr lang="en-US" dirty="0">
                <a:effectLst/>
                <a:ea typeface="Arial" panose="020B0604020202020204" pitchFamily="34" charset="0"/>
              </a:rPr>
              <a:t>is</a:t>
            </a:r>
            <a:r>
              <a:rPr lang="en-US" spc="85" dirty="0">
                <a:effectLst/>
                <a:ea typeface="Arial" panose="020B0604020202020204" pitchFamily="34" charset="0"/>
              </a:rPr>
              <a:t> </a:t>
            </a:r>
            <a:r>
              <a:rPr lang="en-US" dirty="0">
                <a:effectLst/>
                <a:ea typeface="Arial" panose="020B0604020202020204" pitchFamily="34" charset="0"/>
              </a:rPr>
              <a:t>explained,</a:t>
            </a:r>
            <a:r>
              <a:rPr lang="en-US" spc="115" dirty="0">
                <a:effectLst/>
                <a:ea typeface="Arial" panose="020B0604020202020204" pitchFamily="34" charset="0"/>
              </a:rPr>
              <a:t> </a:t>
            </a:r>
            <a:r>
              <a:rPr lang="en-US" dirty="0">
                <a:effectLst/>
                <a:ea typeface="Arial" panose="020B0604020202020204" pitchFamily="34" charset="0"/>
              </a:rPr>
              <a:t>I</a:t>
            </a:r>
            <a:r>
              <a:rPr lang="en-US" spc="75" dirty="0">
                <a:effectLst/>
                <a:ea typeface="Arial" panose="020B0604020202020204" pitchFamily="34" charset="0"/>
              </a:rPr>
              <a:t> </a:t>
            </a:r>
            <a:r>
              <a:rPr lang="en-US" dirty="0">
                <a:effectLst/>
                <a:ea typeface="Arial" panose="020B0604020202020204" pitchFamily="34" charset="0"/>
              </a:rPr>
              <a:t>want</a:t>
            </a:r>
            <a:r>
              <a:rPr lang="en-US" spc="110" dirty="0">
                <a:effectLst/>
                <a:ea typeface="Arial" panose="020B0604020202020204" pitchFamily="34" charset="0"/>
              </a:rPr>
              <a:t> </a:t>
            </a:r>
            <a:r>
              <a:rPr lang="en-US" dirty="0">
                <a:effectLst/>
                <a:ea typeface="Arial" panose="020B0604020202020204" pitchFamily="34" charset="0"/>
              </a:rPr>
              <a:t>to</a:t>
            </a:r>
            <a:r>
              <a:rPr lang="en-US" spc="105" dirty="0">
                <a:effectLst/>
                <a:ea typeface="Arial" panose="020B0604020202020204" pitchFamily="34" charset="0"/>
              </a:rPr>
              <a:t> </a:t>
            </a:r>
            <a:r>
              <a:rPr lang="en-US" dirty="0">
                <a:effectLst/>
                <a:ea typeface="Arial" panose="020B0604020202020204" pitchFamily="34" charset="0"/>
              </a:rPr>
              <a:t>start</a:t>
            </a:r>
            <a:r>
              <a:rPr lang="en-US" spc="105" dirty="0">
                <a:effectLst/>
                <a:ea typeface="Arial" panose="020B0604020202020204" pitchFamily="34" charset="0"/>
              </a:rPr>
              <a:t> </a:t>
            </a:r>
            <a:r>
              <a:rPr lang="en-US" spc="-15" dirty="0">
                <a:effectLst/>
                <a:ea typeface="Arial" panose="020B0604020202020204" pitchFamily="34" charset="0"/>
              </a:rPr>
              <a:t>with</a:t>
            </a:r>
            <a:r>
              <a:rPr lang="en-US" spc="105" dirty="0">
                <a:effectLst/>
                <a:ea typeface="Arial" panose="020B0604020202020204" pitchFamily="34" charset="0"/>
              </a:rPr>
              <a:t> </a:t>
            </a:r>
            <a:r>
              <a:rPr lang="en-US" dirty="0">
                <a:effectLst/>
                <a:ea typeface="Arial" panose="020B0604020202020204" pitchFamily="34" charset="0"/>
              </a:rPr>
              <a:t>the</a:t>
            </a:r>
            <a:r>
              <a:rPr lang="en-US" spc="85" dirty="0">
                <a:effectLst/>
                <a:ea typeface="Arial" panose="020B0604020202020204" pitchFamily="34" charset="0"/>
              </a:rPr>
              <a:t> </a:t>
            </a:r>
            <a:r>
              <a:rPr lang="en-US" dirty="0">
                <a:effectLst/>
                <a:ea typeface="Arial" panose="020B0604020202020204" pitchFamily="34" charset="0"/>
              </a:rPr>
              <a:t>service</a:t>
            </a:r>
            <a:r>
              <a:rPr lang="en-US" spc="105" dirty="0">
                <a:effectLst/>
                <a:ea typeface="Arial" panose="020B0604020202020204" pitchFamily="34" charset="0"/>
              </a:rPr>
              <a:t> </a:t>
            </a:r>
            <a:r>
              <a:rPr lang="en-US" dirty="0">
                <a:effectLst/>
                <a:ea typeface="Arial" panose="020B0604020202020204" pitchFamily="34" charset="0"/>
              </a:rPr>
              <a:t>that</a:t>
            </a:r>
            <a:r>
              <a:rPr lang="en-US" spc="115" dirty="0">
                <a:effectLst/>
                <a:ea typeface="Arial" panose="020B0604020202020204" pitchFamily="34" charset="0"/>
              </a:rPr>
              <a:t> </a:t>
            </a:r>
            <a:r>
              <a:rPr lang="en-US" dirty="0">
                <a:effectLst/>
                <a:ea typeface="Arial" panose="020B0604020202020204" pitchFamily="34" charset="0"/>
              </a:rPr>
              <a:t>Samsung</a:t>
            </a:r>
            <a:r>
              <a:rPr lang="en-US" spc="130" dirty="0">
                <a:effectLst/>
                <a:ea typeface="Arial" panose="020B0604020202020204" pitchFamily="34" charset="0"/>
              </a:rPr>
              <a:t> </a:t>
            </a:r>
            <a:r>
              <a:rPr lang="en-US" spc="-15" dirty="0">
                <a:effectLst/>
                <a:ea typeface="Arial" panose="020B0604020202020204" pitchFamily="34" charset="0"/>
              </a:rPr>
              <a:t>offers</a:t>
            </a:r>
            <a:r>
              <a:rPr lang="en-US" spc="95" dirty="0">
                <a:effectLst/>
                <a:ea typeface="Arial" panose="020B0604020202020204" pitchFamily="34" charset="0"/>
              </a:rPr>
              <a:t> </a:t>
            </a:r>
            <a:r>
              <a:rPr lang="en-US" dirty="0">
                <a:effectLst/>
                <a:ea typeface="Arial" panose="020B0604020202020204" pitchFamily="34" charset="0"/>
              </a:rPr>
              <a:t>us</a:t>
            </a:r>
            <a:r>
              <a:rPr lang="en-US" spc="85" dirty="0">
                <a:effectLst/>
                <a:ea typeface="Arial" panose="020B0604020202020204" pitchFamily="34" charset="0"/>
              </a:rPr>
              <a:t> </a:t>
            </a:r>
            <a:r>
              <a:rPr lang="en-US" dirty="0">
                <a:effectLst/>
                <a:ea typeface="Arial" panose="020B0604020202020204" pitchFamily="34" charset="0"/>
              </a:rPr>
              <a:t>for</a:t>
            </a:r>
            <a:endParaRPr lang="en-GB" dirty="0">
              <a:effectLst/>
              <a:ea typeface="Arial" panose="020B0604020202020204" pitchFamily="34" charset="0"/>
            </a:endParaRPr>
          </a:p>
          <a:p>
            <a:pPr marL="294640" algn="just">
              <a:lnSpc>
                <a:spcPts val="2455"/>
              </a:lnSpc>
            </a:pPr>
            <a:r>
              <a:rPr lang="en-US" dirty="0">
                <a:effectLst/>
                <a:ea typeface="Arial" panose="020B0604020202020204" pitchFamily="34" charset="0"/>
              </a:rPr>
              <a:t>this area, which is called Samsung Cloud.</a:t>
            </a:r>
            <a:endParaRPr lang="en-GB" dirty="0">
              <a:effectLst/>
              <a:ea typeface="Arial" panose="020B0604020202020204" pitchFamily="34" charset="0"/>
            </a:endParaRPr>
          </a:p>
          <a:p>
            <a:pPr marL="342900" lvl="0" indent="-342900">
              <a:spcBef>
                <a:spcPts val="860"/>
              </a:spcBef>
              <a:buFont typeface="Arial" panose="020B0604020202020204" pitchFamily="34" charset="0"/>
              <a:buChar char="•"/>
              <a:tabLst>
                <a:tab pos="294640" algn="l"/>
                <a:tab pos="295275" algn="l"/>
              </a:tabLst>
            </a:pPr>
            <a:r>
              <a:rPr lang="en-US" dirty="0">
                <a:effectLst/>
                <a:ea typeface="Arial" panose="020B0604020202020204" pitchFamily="34" charset="0"/>
              </a:rPr>
              <a:t>This offers us 3 main functions, </a:t>
            </a:r>
            <a:r>
              <a:rPr lang="en-US" spc="-15" dirty="0">
                <a:effectLst/>
                <a:ea typeface="Arial" panose="020B0604020202020204" pitchFamily="34" charset="0"/>
              </a:rPr>
              <a:t>which</a:t>
            </a:r>
            <a:r>
              <a:rPr lang="en-US" spc="-110" dirty="0">
                <a:effectLst/>
                <a:ea typeface="Arial" panose="020B0604020202020204" pitchFamily="34" charset="0"/>
              </a:rPr>
              <a:t> </a:t>
            </a:r>
            <a:r>
              <a:rPr lang="en-US" dirty="0">
                <a:effectLst/>
                <a:ea typeface="Arial" panose="020B0604020202020204" pitchFamily="34" charset="0"/>
              </a:rPr>
              <a:t>are:</a:t>
            </a:r>
            <a:endParaRPr lang="en-GB" dirty="0">
              <a:effectLst/>
              <a:ea typeface="Arial" panose="020B0604020202020204" pitchFamily="34" charset="0"/>
            </a:endParaRPr>
          </a:p>
          <a:p>
            <a:pPr marL="342900" lvl="0" indent="-342900">
              <a:spcBef>
                <a:spcPts val="830"/>
              </a:spcBef>
              <a:spcAft>
                <a:spcPts val="0"/>
              </a:spcAft>
              <a:buSzPts val="2200"/>
              <a:buFont typeface="Arial" panose="020B0604020202020204" pitchFamily="34" charset="0"/>
              <a:buAutoNum type="arabicPeriod"/>
              <a:tabLst>
                <a:tab pos="523240" algn="l"/>
                <a:tab pos="523875" algn="l"/>
              </a:tabLst>
            </a:pPr>
            <a:r>
              <a:rPr lang="en-US" spc="-5" dirty="0">
                <a:effectLst/>
                <a:ea typeface="Arial" panose="020B0604020202020204" pitchFamily="34" charset="0"/>
              </a:rPr>
              <a:t>Back up and restore data and</a:t>
            </a:r>
            <a:r>
              <a:rPr lang="en-US" spc="-50" dirty="0">
                <a:effectLst/>
                <a:ea typeface="Arial" panose="020B0604020202020204" pitchFamily="34" charset="0"/>
              </a:rPr>
              <a:t> </a:t>
            </a:r>
            <a:r>
              <a:rPr lang="en-US" spc="-5" dirty="0">
                <a:effectLst/>
                <a:ea typeface="Arial" panose="020B0604020202020204" pitchFamily="34" charset="0"/>
              </a:rPr>
              <a:t>settings.</a:t>
            </a:r>
            <a:endParaRPr lang="en-GB" spc="-5" dirty="0">
              <a:effectLst/>
              <a:ea typeface="Arial" panose="020B0604020202020204" pitchFamily="34" charset="0"/>
            </a:endParaRPr>
          </a:p>
          <a:p>
            <a:pPr marL="342900" lvl="0" indent="-342900">
              <a:spcBef>
                <a:spcPts val="855"/>
              </a:spcBef>
              <a:spcAft>
                <a:spcPts val="0"/>
              </a:spcAft>
              <a:buSzPts val="2200"/>
              <a:buFont typeface="Arial" panose="020B0604020202020204" pitchFamily="34" charset="0"/>
              <a:buAutoNum type="arabicPeriod"/>
              <a:tabLst>
                <a:tab pos="523240" algn="l"/>
                <a:tab pos="523875" algn="l"/>
              </a:tabLst>
            </a:pPr>
            <a:r>
              <a:rPr lang="en-US" spc="-5" dirty="0">
                <a:effectLst/>
                <a:ea typeface="Arial" panose="020B0604020202020204" pitchFamily="34" charset="0"/>
              </a:rPr>
              <a:t>Access your photos on multiple devices any</a:t>
            </a:r>
            <a:r>
              <a:rPr lang="en-US" spc="-10" dirty="0">
                <a:effectLst/>
                <a:ea typeface="Arial" panose="020B0604020202020204" pitchFamily="34" charset="0"/>
              </a:rPr>
              <a:t> </a:t>
            </a:r>
            <a:r>
              <a:rPr lang="en-US" spc="-5" dirty="0">
                <a:effectLst/>
                <a:ea typeface="Arial" panose="020B0604020202020204" pitchFamily="34" charset="0"/>
              </a:rPr>
              <a:t>time.</a:t>
            </a:r>
            <a:endParaRPr lang="en-GB" spc="-5" dirty="0">
              <a:effectLst/>
              <a:ea typeface="Arial" panose="020B0604020202020204" pitchFamily="34" charset="0"/>
            </a:endParaRPr>
          </a:p>
          <a:p>
            <a:pPr marL="342900" lvl="0" indent="-342900">
              <a:spcBef>
                <a:spcPts val="855"/>
              </a:spcBef>
              <a:spcAft>
                <a:spcPts val="0"/>
              </a:spcAft>
              <a:buSzPts val="2200"/>
              <a:buFont typeface="Arial" panose="020B0604020202020204" pitchFamily="34" charset="0"/>
              <a:buAutoNum type="arabicPeriod"/>
              <a:tabLst>
                <a:tab pos="523240" algn="l"/>
                <a:tab pos="523875" algn="l"/>
              </a:tabLst>
            </a:pPr>
            <a:r>
              <a:rPr lang="en-US" spc="-5" dirty="0">
                <a:effectLst/>
                <a:ea typeface="Arial" panose="020B0604020202020204" pitchFamily="34" charset="0"/>
              </a:rPr>
              <a:t>Basic Plan is included at no charge. Upgrade for</a:t>
            </a:r>
            <a:r>
              <a:rPr lang="en-US" spc="-75" dirty="0">
                <a:effectLst/>
                <a:ea typeface="Arial" panose="020B0604020202020204" pitchFamily="34" charset="0"/>
              </a:rPr>
              <a:t> </a:t>
            </a:r>
            <a:r>
              <a:rPr lang="en-US" spc="-5" dirty="0">
                <a:effectLst/>
                <a:ea typeface="Arial" panose="020B0604020202020204" pitchFamily="34" charset="0"/>
              </a:rPr>
              <a:t>more.</a:t>
            </a:r>
            <a:endParaRPr lang="en-GB" spc="-5" dirty="0">
              <a:effectLst/>
              <a:ea typeface="Arial" panose="020B0604020202020204" pitchFamily="34" charset="0"/>
            </a:endParaRPr>
          </a:p>
        </p:txBody>
      </p:sp>
    </p:spTree>
    <p:extLst>
      <p:ext uri="{BB962C8B-B14F-4D97-AF65-F5344CB8AC3E}">
        <p14:creationId xmlns:p14="http://schemas.microsoft.com/office/powerpoint/2010/main" val="792195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C72021-DFE2-D144-9020-0F5C16F5F4EE}"/>
              </a:ext>
            </a:extLst>
          </p:cNvPr>
          <p:cNvSpPr txBox="1"/>
          <p:nvPr/>
        </p:nvSpPr>
        <p:spPr>
          <a:xfrm>
            <a:off x="352779" y="843898"/>
            <a:ext cx="10807828" cy="3184205"/>
          </a:xfrm>
          <a:prstGeom prst="rect">
            <a:avLst/>
          </a:prstGeom>
          <a:noFill/>
        </p:spPr>
        <p:txBody>
          <a:bodyPr wrap="square">
            <a:spAutoFit/>
          </a:bodyPr>
          <a:lstStyle/>
          <a:p>
            <a:pPr lvl="0">
              <a:spcBef>
                <a:spcPts val="355"/>
              </a:spcBef>
              <a:tabLst>
                <a:tab pos="295275" algn="l"/>
              </a:tabLst>
            </a:pPr>
            <a:r>
              <a:rPr lang="en-US" sz="2800" b="1" u="heavy" dirty="0">
                <a:effectLst/>
                <a:uFill>
                  <a:solidFill>
                    <a:srgbClr val="000000"/>
                  </a:solidFill>
                </a:uFill>
                <a:ea typeface="Arial" panose="020B0604020202020204" pitchFamily="34" charset="0"/>
              </a:rPr>
              <a:t>Characteristics of Cloud</a:t>
            </a:r>
            <a:r>
              <a:rPr lang="en-US" sz="2800" b="1" u="heavy" spc="-15" dirty="0">
                <a:effectLst/>
                <a:uFill>
                  <a:solidFill>
                    <a:srgbClr val="000000"/>
                  </a:solidFill>
                </a:uFill>
                <a:ea typeface="Arial" panose="020B0604020202020204" pitchFamily="34" charset="0"/>
              </a:rPr>
              <a:t> </a:t>
            </a:r>
            <a:r>
              <a:rPr lang="en-US" sz="2800" b="1" u="heavy" dirty="0">
                <a:effectLst/>
                <a:uFill>
                  <a:solidFill>
                    <a:srgbClr val="000000"/>
                  </a:solidFill>
                </a:uFill>
                <a:ea typeface="Arial" panose="020B0604020202020204" pitchFamily="34" charset="0"/>
              </a:rPr>
              <a:t>Computing</a:t>
            </a:r>
            <a:endParaRPr lang="en-GB" sz="2800" b="1" u="sng" dirty="0">
              <a:effectLst/>
              <a:uFill>
                <a:solidFill>
                  <a:srgbClr val="000000"/>
                </a:solidFill>
              </a:uFill>
              <a:ea typeface="Arial" panose="020B0604020202020204" pitchFamily="34" charset="0"/>
            </a:endParaRPr>
          </a:p>
          <a:p>
            <a:pPr marL="342900" lvl="0" indent="-342900">
              <a:lnSpc>
                <a:spcPts val="2455"/>
              </a:lnSpc>
              <a:spcBef>
                <a:spcPts val="860"/>
              </a:spcBef>
              <a:buFont typeface="Arial" panose="020B0604020202020204" pitchFamily="34" charset="0"/>
              <a:buChar char="•"/>
              <a:tabLst>
                <a:tab pos="294640" algn="l"/>
                <a:tab pos="295275" algn="l"/>
              </a:tabLst>
            </a:pPr>
            <a:r>
              <a:rPr lang="en-US" dirty="0">
                <a:effectLst/>
                <a:ea typeface="Arial" panose="020B0604020202020204" pitchFamily="34" charset="0"/>
              </a:rPr>
              <a:t>Some</a:t>
            </a:r>
            <a:r>
              <a:rPr lang="en-US" spc="70" dirty="0">
                <a:effectLst/>
                <a:ea typeface="Arial" panose="020B0604020202020204" pitchFamily="34" charset="0"/>
              </a:rPr>
              <a:t> </a:t>
            </a:r>
            <a:r>
              <a:rPr lang="en-US" spc="-15" dirty="0">
                <a:effectLst/>
                <a:ea typeface="Arial" panose="020B0604020202020204" pitchFamily="34" charset="0"/>
              </a:rPr>
              <a:t>of</a:t>
            </a:r>
            <a:r>
              <a:rPr lang="en-US" spc="100" dirty="0">
                <a:effectLst/>
                <a:ea typeface="Arial" panose="020B0604020202020204" pitchFamily="34" charset="0"/>
              </a:rPr>
              <a:t> </a:t>
            </a:r>
            <a:r>
              <a:rPr lang="en-US" dirty="0">
                <a:effectLst/>
                <a:ea typeface="Arial" panose="020B0604020202020204" pitchFamily="34" charset="0"/>
              </a:rPr>
              <a:t>the</a:t>
            </a:r>
            <a:r>
              <a:rPr lang="en-US" spc="35" dirty="0">
                <a:effectLst/>
                <a:ea typeface="Arial" panose="020B0604020202020204" pitchFamily="34" charset="0"/>
              </a:rPr>
              <a:t> </a:t>
            </a:r>
            <a:r>
              <a:rPr lang="en-US" dirty="0">
                <a:effectLst/>
                <a:ea typeface="Arial" panose="020B0604020202020204" pitchFamily="34" charset="0"/>
              </a:rPr>
              <a:t>most</a:t>
            </a:r>
            <a:r>
              <a:rPr lang="en-US" spc="50" dirty="0">
                <a:effectLst/>
                <a:ea typeface="Arial" panose="020B0604020202020204" pitchFamily="34" charset="0"/>
              </a:rPr>
              <a:t> </a:t>
            </a:r>
            <a:r>
              <a:rPr lang="en-US" dirty="0">
                <a:effectLst/>
                <a:ea typeface="Arial" panose="020B0604020202020204" pitchFamily="34" charset="0"/>
              </a:rPr>
              <a:t>important</a:t>
            </a:r>
            <a:r>
              <a:rPr lang="en-US" spc="90" dirty="0">
                <a:effectLst/>
                <a:ea typeface="Arial" panose="020B0604020202020204" pitchFamily="34" charset="0"/>
              </a:rPr>
              <a:t> </a:t>
            </a:r>
            <a:r>
              <a:rPr lang="en-US" dirty="0">
                <a:effectLst/>
                <a:ea typeface="Arial" panose="020B0604020202020204" pitchFamily="34" charset="0"/>
              </a:rPr>
              <a:t>characteristics</a:t>
            </a:r>
            <a:r>
              <a:rPr lang="en-US" spc="75" dirty="0">
                <a:effectLst/>
                <a:ea typeface="Arial" panose="020B0604020202020204" pitchFamily="34" charset="0"/>
              </a:rPr>
              <a:t> </a:t>
            </a:r>
            <a:r>
              <a:rPr lang="en-US" dirty="0">
                <a:effectLst/>
                <a:ea typeface="Arial" panose="020B0604020202020204" pitchFamily="34" charset="0"/>
              </a:rPr>
              <a:t>that</a:t>
            </a:r>
            <a:r>
              <a:rPr lang="en-US" spc="80" dirty="0">
                <a:effectLst/>
                <a:ea typeface="Arial" panose="020B0604020202020204" pitchFamily="34" charset="0"/>
              </a:rPr>
              <a:t> </a:t>
            </a:r>
            <a:r>
              <a:rPr lang="en-US" spc="-15" dirty="0">
                <a:effectLst/>
                <a:ea typeface="Arial" panose="020B0604020202020204" pitchFamily="34" charset="0"/>
              </a:rPr>
              <a:t>Cloud</a:t>
            </a:r>
            <a:r>
              <a:rPr lang="en-US" spc="65" dirty="0">
                <a:effectLst/>
                <a:ea typeface="Arial" panose="020B0604020202020204" pitchFamily="34" charset="0"/>
              </a:rPr>
              <a:t> </a:t>
            </a:r>
            <a:r>
              <a:rPr lang="en-US" dirty="0">
                <a:effectLst/>
                <a:ea typeface="Arial" panose="020B0604020202020204" pitchFamily="34" charset="0"/>
              </a:rPr>
              <a:t>Computing</a:t>
            </a:r>
            <a:r>
              <a:rPr lang="en-US" spc="75" dirty="0">
                <a:effectLst/>
                <a:ea typeface="Arial" panose="020B0604020202020204" pitchFamily="34" charset="0"/>
              </a:rPr>
              <a:t> </a:t>
            </a:r>
            <a:r>
              <a:rPr lang="en-US" dirty="0">
                <a:effectLst/>
                <a:ea typeface="Arial" panose="020B0604020202020204" pitchFamily="34" charset="0"/>
              </a:rPr>
              <a:t>has</a:t>
            </a:r>
            <a:r>
              <a:rPr lang="en-US" spc="65" dirty="0">
                <a:effectLst/>
                <a:ea typeface="Arial" panose="020B0604020202020204" pitchFamily="34" charset="0"/>
              </a:rPr>
              <a:t> </a:t>
            </a:r>
            <a:r>
              <a:rPr lang="en-US" dirty="0">
                <a:effectLst/>
                <a:ea typeface="Arial" panose="020B0604020202020204" pitchFamily="34" charset="0"/>
              </a:rPr>
              <a:t>and</a:t>
            </a:r>
            <a:r>
              <a:rPr lang="en-US" spc="40" dirty="0">
                <a:effectLst/>
                <a:ea typeface="Arial" panose="020B0604020202020204" pitchFamily="34" charset="0"/>
              </a:rPr>
              <a:t> </a:t>
            </a:r>
            <a:r>
              <a:rPr lang="en-US" dirty="0">
                <a:effectLst/>
                <a:ea typeface="Arial" panose="020B0604020202020204" pitchFamily="34" charset="0"/>
              </a:rPr>
              <a:t>in</a:t>
            </a:r>
            <a:r>
              <a:rPr lang="en-US" spc="65" dirty="0">
                <a:effectLst/>
                <a:ea typeface="Arial" panose="020B0604020202020204" pitchFamily="34" charset="0"/>
              </a:rPr>
              <a:t> </a:t>
            </a:r>
            <a:r>
              <a:rPr lang="en-US" dirty="0">
                <a:effectLst/>
                <a:ea typeface="Arial" panose="020B0604020202020204" pitchFamily="34" charset="0"/>
              </a:rPr>
              <a:t>turn</a:t>
            </a:r>
            <a:endParaRPr lang="en-GB" dirty="0">
              <a:effectLst/>
              <a:ea typeface="Arial" panose="020B0604020202020204" pitchFamily="34" charset="0"/>
            </a:endParaRPr>
          </a:p>
          <a:p>
            <a:pPr marL="294640">
              <a:lnSpc>
                <a:spcPts val="2455"/>
              </a:lnSpc>
            </a:pPr>
            <a:r>
              <a:rPr lang="en-US" dirty="0">
                <a:effectLst/>
                <a:ea typeface="Arial" panose="020B0604020202020204" pitchFamily="34" charset="0"/>
              </a:rPr>
              <a:t>that of Samsung are:</a:t>
            </a:r>
            <a:endParaRPr lang="en-GB" dirty="0">
              <a:ea typeface="Arial" panose="020B0604020202020204" pitchFamily="34" charset="0"/>
            </a:endParaRPr>
          </a:p>
          <a:p>
            <a:pPr marL="294640">
              <a:lnSpc>
                <a:spcPts val="2455"/>
              </a:lnSpc>
            </a:pPr>
            <a:endParaRPr lang="en-GB" spc="-5" dirty="0">
              <a:ea typeface="Arial" panose="020B0604020202020204" pitchFamily="34" charset="0"/>
            </a:endParaRPr>
          </a:p>
          <a:p>
            <a:pPr marL="637540" indent="-342900">
              <a:lnSpc>
                <a:spcPts val="2455"/>
              </a:lnSpc>
              <a:buAutoNum type="arabicPeriod"/>
            </a:pPr>
            <a:r>
              <a:rPr lang="en-US" spc="-5" dirty="0">
                <a:effectLst/>
                <a:ea typeface="Arial" panose="020B0604020202020204" pitchFamily="34" charset="0"/>
              </a:rPr>
              <a:t>Allow the handling </a:t>
            </a:r>
            <a:r>
              <a:rPr lang="en-US" spc="-15" dirty="0">
                <a:effectLst/>
                <a:ea typeface="Arial" panose="020B0604020202020204" pitchFamily="34" charset="0"/>
              </a:rPr>
              <a:t>of </a:t>
            </a:r>
            <a:r>
              <a:rPr lang="en-US" spc="-5" dirty="0">
                <a:effectLst/>
                <a:ea typeface="Arial" panose="020B0604020202020204" pitchFamily="34" charset="0"/>
              </a:rPr>
              <a:t>large amounts </a:t>
            </a:r>
            <a:r>
              <a:rPr lang="en-US" spc="-15" dirty="0">
                <a:effectLst/>
                <a:ea typeface="Arial" panose="020B0604020202020204" pitchFamily="34" charset="0"/>
              </a:rPr>
              <a:t>of </a:t>
            </a:r>
            <a:r>
              <a:rPr lang="en-US" spc="-5" dirty="0">
                <a:effectLst/>
                <a:ea typeface="Arial" panose="020B0604020202020204" pitchFamily="34" charset="0"/>
              </a:rPr>
              <a:t>data </a:t>
            </a:r>
            <a:r>
              <a:rPr lang="en-US" spc="-15" dirty="0">
                <a:effectLst/>
                <a:ea typeface="Arial" panose="020B0604020202020204" pitchFamily="34" charset="0"/>
              </a:rPr>
              <a:t>and </a:t>
            </a:r>
            <a:r>
              <a:rPr lang="en-US" spc="-5" dirty="0">
                <a:effectLst/>
                <a:ea typeface="Arial" panose="020B0604020202020204" pitchFamily="34" charset="0"/>
              </a:rPr>
              <a:t>information in a much</a:t>
            </a:r>
            <a:r>
              <a:rPr lang="en-US" spc="415" dirty="0">
                <a:effectLst/>
                <a:ea typeface="Arial" panose="020B0604020202020204" pitchFamily="34" charset="0"/>
              </a:rPr>
              <a:t> </a:t>
            </a:r>
            <a:r>
              <a:rPr lang="en-US" spc="-5" dirty="0">
                <a:effectLst/>
                <a:ea typeface="Arial" panose="020B0604020202020204" pitchFamily="34" charset="0"/>
              </a:rPr>
              <a:t>more</a:t>
            </a:r>
            <a:r>
              <a:rPr lang="en-GB" spc="-5" dirty="0">
                <a:ea typeface="Arial" panose="020B0604020202020204" pitchFamily="34" charset="0"/>
              </a:rPr>
              <a:t> </a:t>
            </a:r>
            <a:r>
              <a:rPr lang="en-US" dirty="0">
                <a:effectLst/>
                <a:ea typeface="Arial" panose="020B0604020202020204" pitchFamily="34" charset="0"/>
              </a:rPr>
              <a:t>efficient and organized way.</a:t>
            </a:r>
            <a:endParaRPr lang="en-GB" dirty="0">
              <a:ea typeface="Arial" panose="020B0604020202020204" pitchFamily="34" charset="0"/>
            </a:endParaRPr>
          </a:p>
          <a:p>
            <a:pPr marL="637540" indent="-342900">
              <a:lnSpc>
                <a:spcPts val="2455"/>
              </a:lnSpc>
              <a:buAutoNum type="arabicPeriod"/>
            </a:pPr>
            <a:r>
              <a:rPr lang="en-US" spc="-5" dirty="0">
                <a:effectLst/>
                <a:ea typeface="Arial" panose="020B0604020202020204" pitchFamily="34" charset="0"/>
              </a:rPr>
              <a:t>Create a data warehouse that can be accessed at any time and in any</a:t>
            </a:r>
            <a:r>
              <a:rPr lang="en-US" spc="495" dirty="0">
                <a:effectLst/>
                <a:ea typeface="Arial" panose="020B0604020202020204" pitchFamily="34" charset="0"/>
              </a:rPr>
              <a:t> </a:t>
            </a:r>
            <a:r>
              <a:rPr lang="en-US" spc="-5" dirty="0">
                <a:effectLst/>
                <a:ea typeface="Arial" panose="020B0604020202020204" pitchFamily="34" charset="0"/>
              </a:rPr>
              <a:t>place</a:t>
            </a:r>
            <a:r>
              <a:rPr lang="en-GB" spc="-5" dirty="0">
                <a:effectLst/>
                <a:ea typeface="Arial" panose="020B0604020202020204" pitchFamily="34" charset="0"/>
              </a:rPr>
              <a:t> very easily</a:t>
            </a:r>
            <a:endParaRPr lang="en-GB" spc="-5" dirty="0">
              <a:ea typeface="Arial" panose="020B0604020202020204" pitchFamily="34" charset="0"/>
            </a:endParaRPr>
          </a:p>
          <a:p>
            <a:pPr marL="637540" indent="-342900">
              <a:lnSpc>
                <a:spcPts val="2455"/>
              </a:lnSpc>
              <a:buAutoNum type="arabicPeriod"/>
            </a:pPr>
            <a:r>
              <a:rPr lang="en-GB" spc="-5" dirty="0">
                <a:effectLst/>
                <a:ea typeface="Arial" panose="020B0604020202020204" pitchFamily="34" charset="0"/>
              </a:rPr>
              <a:t>It has great versatility among all devices that use , whether they are smartphones, tables or computers </a:t>
            </a:r>
          </a:p>
          <a:p>
            <a:pPr marL="637540" indent="-342900">
              <a:lnSpc>
                <a:spcPts val="2455"/>
              </a:lnSpc>
              <a:buAutoNum type="arabicPeriod"/>
            </a:pPr>
            <a:r>
              <a:rPr lang="en-US" spc="-5" dirty="0">
                <a:effectLst/>
                <a:ea typeface="Arial" panose="020B0604020202020204" pitchFamily="34" charset="0"/>
              </a:rPr>
              <a:t>And </a:t>
            </a:r>
            <a:r>
              <a:rPr lang="en-US" spc="-30" dirty="0">
                <a:effectLst/>
                <a:ea typeface="Arial" panose="020B0604020202020204" pitchFamily="34" charset="0"/>
              </a:rPr>
              <a:t>finally, </a:t>
            </a:r>
            <a:r>
              <a:rPr lang="en-US" spc="-5" dirty="0">
                <a:effectLst/>
                <a:ea typeface="Arial" panose="020B0604020202020204" pitchFamily="34" charset="0"/>
              </a:rPr>
              <a:t>one to highlight is the function of being able to create a backup copy of any device, project, or whatever </a:t>
            </a:r>
            <a:r>
              <a:rPr lang="en-US" spc="-20" dirty="0">
                <a:effectLst/>
                <a:ea typeface="Arial" panose="020B0604020202020204" pitchFamily="34" charset="0"/>
              </a:rPr>
              <a:t>we </a:t>
            </a:r>
            <a:r>
              <a:rPr lang="en-US" spc="-5" dirty="0">
                <a:effectLst/>
                <a:ea typeface="Arial" panose="020B0604020202020204" pitchFamily="34" charset="0"/>
              </a:rPr>
              <a:t>need and have it as a backup for an </a:t>
            </a:r>
            <a:r>
              <a:rPr lang="en-US" spc="-20" dirty="0">
                <a:effectLst/>
                <a:ea typeface="Arial" panose="020B0604020202020204" pitchFamily="34" charset="0"/>
              </a:rPr>
              <a:t>emergency.</a:t>
            </a:r>
            <a:endParaRPr lang="en-GB" spc="-5" dirty="0">
              <a:effectLst/>
              <a:ea typeface="Arial" panose="020B0604020202020204" pitchFamily="34" charset="0"/>
            </a:endParaRPr>
          </a:p>
        </p:txBody>
      </p:sp>
    </p:spTree>
    <p:extLst>
      <p:ext uri="{BB962C8B-B14F-4D97-AF65-F5344CB8AC3E}">
        <p14:creationId xmlns:p14="http://schemas.microsoft.com/office/powerpoint/2010/main" val="3532615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DC2B8C-2371-E846-BB9D-55F7498E00A2}"/>
              </a:ext>
            </a:extLst>
          </p:cNvPr>
          <p:cNvSpPr txBox="1"/>
          <p:nvPr/>
        </p:nvSpPr>
        <p:spPr>
          <a:xfrm>
            <a:off x="1100667" y="278237"/>
            <a:ext cx="10357555" cy="5531835"/>
          </a:xfrm>
          <a:prstGeom prst="rect">
            <a:avLst/>
          </a:prstGeom>
          <a:noFill/>
        </p:spPr>
        <p:txBody>
          <a:bodyPr wrap="square">
            <a:spAutoFit/>
          </a:bodyPr>
          <a:lstStyle/>
          <a:p>
            <a:pPr lvl="0">
              <a:spcBef>
                <a:spcPts val="355"/>
              </a:spcBef>
              <a:tabLst>
                <a:tab pos="295275" algn="l"/>
              </a:tabLst>
            </a:pPr>
            <a:r>
              <a:rPr lang="en-US" sz="2500" b="1" u="heavy" dirty="0">
                <a:effectLst/>
                <a:uFill>
                  <a:solidFill>
                    <a:srgbClr val="000000"/>
                  </a:solidFill>
                </a:uFill>
                <a:ea typeface="Arial" panose="020B0604020202020204" pitchFamily="34" charset="0"/>
              </a:rPr>
              <a:t>Advantages and Disadvantages of Cloud</a:t>
            </a:r>
            <a:r>
              <a:rPr lang="en-US" sz="2500" b="1" u="heavy" spc="10" dirty="0">
                <a:effectLst/>
                <a:uFill>
                  <a:solidFill>
                    <a:srgbClr val="000000"/>
                  </a:solidFill>
                </a:uFill>
                <a:ea typeface="Arial" panose="020B0604020202020204" pitchFamily="34" charset="0"/>
              </a:rPr>
              <a:t> </a:t>
            </a:r>
            <a:r>
              <a:rPr lang="en-US" sz="2500" b="1" u="heavy" dirty="0">
                <a:effectLst/>
                <a:uFill>
                  <a:solidFill>
                    <a:srgbClr val="000000"/>
                  </a:solidFill>
                </a:uFill>
                <a:ea typeface="Arial" panose="020B0604020202020204" pitchFamily="34" charset="0"/>
              </a:rPr>
              <a:t>Computing</a:t>
            </a:r>
            <a:endParaRPr lang="en-GB" sz="2500" b="1" u="sng" dirty="0">
              <a:uFill>
                <a:solidFill>
                  <a:srgbClr val="000000"/>
                </a:solidFill>
              </a:uFill>
              <a:ea typeface="Arial" panose="020B0604020202020204" pitchFamily="34" charset="0"/>
            </a:endParaRPr>
          </a:p>
          <a:p>
            <a:pPr lvl="0">
              <a:spcBef>
                <a:spcPts val="355"/>
              </a:spcBef>
              <a:tabLst>
                <a:tab pos="295275" algn="l"/>
              </a:tabLst>
            </a:pPr>
            <a:endParaRPr lang="en-GB" sz="2500" b="1" u="sng" dirty="0">
              <a:effectLst/>
              <a:uFill>
                <a:solidFill>
                  <a:srgbClr val="000000"/>
                </a:solidFill>
              </a:uFill>
              <a:ea typeface="Arial" panose="020B0604020202020204" pitchFamily="34" charset="0"/>
            </a:endParaRPr>
          </a:p>
          <a:p>
            <a:pPr lvl="0">
              <a:spcBef>
                <a:spcPts val="355"/>
              </a:spcBef>
              <a:tabLst>
                <a:tab pos="295275" algn="l"/>
              </a:tabLst>
            </a:pPr>
            <a:r>
              <a:rPr lang="en-US" sz="2500" b="1" dirty="0">
                <a:effectLst/>
                <a:ea typeface="Arial" panose="020B0604020202020204" pitchFamily="34" charset="0"/>
              </a:rPr>
              <a:t>Advantages:</a:t>
            </a:r>
            <a:endParaRPr lang="en-GB" sz="2500" dirty="0">
              <a:effectLst/>
              <a:ea typeface="Arial" panose="020B0604020202020204" pitchFamily="34" charset="0"/>
            </a:endParaRPr>
          </a:p>
          <a:p>
            <a:r>
              <a:rPr lang="en-US" sz="2500" b="1" dirty="0">
                <a:effectLst/>
                <a:ea typeface="Arial" panose="020B0604020202020204" pitchFamily="34" charset="0"/>
              </a:rPr>
              <a:t> </a:t>
            </a:r>
            <a:endParaRPr lang="en-GB" sz="2500" dirty="0">
              <a:effectLst/>
              <a:ea typeface="Arial" panose="020B0604020202020204" pitchFamily="34" charset="0"/>
            </a:endParaRPr>
          </a:p>
          <a:p>
            <a:pPr lvl="0">
              <a:lnSpc>
                <a:spcPts val="2190"/>
              </a:lnSpc>
              <a:tabLst>
                <a:tab pos="294640" algn="l"/>
                <a:tab pos="295275" algn="l"/>
                <a:tab pos="629920" algn="l"/>
                <a:tab pos="1861820" algn="l"/>
                <a:tab pos="2349500" algn="l"/>
                <a:tab pos="3813175" algn="l"/>
                <a:tab pos="4629785" algn="l"/>
                <a:tab pos="5370830" algn="l"/>
                <a:tab pos="6230620" algn="l"/>
                <a:tab pos="7044055" algn="l"/>
                <a:tab pos="8257540" algn="l"/>
                <a:tab pos="8888730" algn="l"/>
                <a:tab pos="9528810" algn="l"/>
              </a:tabLst>
            </a:pPr>
            <a:r>
              <a:rPr lang="en-US" dirty="0">
                <a:effectLst/>
                <a:ea typeface="Arial" panose="020B0604020202020204" pitchFamily="34" charset="0"/>
              </a:rPr>
              <a:t>It</a:t>
            </a:r>
            <a:r>
              <a:rPr lang="en-GB" dirty="0">
                <a:effectLst/>
                <a:ea typeface="Arial" panose="020B0604020202020204" pitchFamily="34" charset="0"/>
              </a:rPr>
              <a:t> </a:t>
            </a:r>
            <a:r>
              <a:rPr lang="en-US" dirty="0">
                <a:effectLst/>
                <a:ea typeface="Arial" panose="020B0604020202020204" pitchFamily="34" charset="0"/>
              </a:rPr>
              <a:t>provides</a:t>
            </a:r>
            <a:r>
              <a:rPr lang="en-GB" dirty="0">
                <a:effectLst/>
                <a:ea typeface="Arial" panose="020B0604020202020204" pitchFamily="34" charset="0"/>
              </a:rPr>
              <a:t> </a:t>
            </a:r>
            <a:r>
              <a:rPr lang="en-US" dirty="0">
                <a:effectLst/>
                <a:ea typeface="Arial" panose="020B0604020202020204" pitchFamily="34" charset="0"/>
              </a:rPr>
              <a:t>an</a:t>
            </a:r>
            <a:r>
              <a:rPr lang="en-GB" dirty="0">
                <a:ea typeface="Arial" panose="020B0604020202020204" pitchFamily="34" charset="0"/>
              </a:rPr>
              <a:t> </a:t>
            </a:r>
            <a:r>
              <a:rPr lang="en-US" dirty="0">
                <a:effectLst/>
                <a:ea typeface="Arial" panose="020B0604020202020204" pitchFamily="34" charset="0"/>
              </a:rPr>
              <a:t>alternative	apart</a:t>
            </a:r>
            <a:r>
              <a:rPr lang="en-GB" dirty="0">
                <a:effectLst/>
                <a:ea typeface="Arial" panose="020B0604020202020204" pitchFamily="34" charset="0"/>
              </a:rPr>
              <a:t> </a:t>
            </a:r>
            <a:r>
              <a:rPr lang="en-US" dirty="0">
                <a:effectLst/>
                <a:ea typeface="Arial" panose="020B0604020202020204" pitchFamily="34" charset="0"/>
              </a:rPr>
              <a:t>from</a:t>
            </a:r>
            <a:r>
              <a:rPr lang="en-GB" dirty="0">
                <a:ea typeface="Arial" panose="020B0604020202020204" pitchFamily="34" charset="0"/>
              </a:rPr>
              <a:t> </a:t>
            </a:r>
            <a:r>
              <a:rPr lang="en-US" dirty="0">
                <a:effectLst/>
                <a:ea typeface="Arial" panose="020B0604020202020204" pitchFamily="34" charset="0"/>
              </a:rPr>
              <a:t>much</a:t>
            </a:r>
            <a:r>
              <a:rPr lang="en-GB" dirty="0">
                <a:ea typeface="Arial" panose="020B0604020202020204" pitchFamily="34" charset="0"/>
              </a:rPr>
              <a:t> </a:t>
            </a:r>
            <a:r>
              <a:rPr lang="en-US" dirty="0">
                <a:effectLst/>
                <a:ea typeface="Arial" panose="020B0604020202020204" pitchFamily="34" charset="0"/>
              </a:rPr>
              <a:t>more</a:t>
            </a:r>
            <a:r>
              <a:rPr lang="en-GB" dirty="0">
                <a:ea typeface="Arial" panose="020B0604020202020204" pitchFamily="34" charset="0"/>
              </a:rPr>
              <a:t> </a:t>
            </a:r>
            <a:r>
              <a:rPr lang="en-US" dirty="0">
                <a:effectLst/>
                <a:ea typeface="Arial" panose="020B0604020202020204" pitchFamily="34" charset="0"/>
              </a:rPr>
              <a:t>efficient,	fast</a:t>
            </a:r>
            <a:r>
              <a:rPr lang="en-GB" dirty="0">
                <a:effectLst/>
                <a:ea typeface="Arial" panose="020B0604020202020204" pitchFamily="34" charset="0"/>
              </a:rPr>
              <a:t> </a:t>
            </a:r>
            <a:r>
              <a:rPr lang="en-US" dirty="0">
                <a:effectLst/>
                <a:ea typeface="Arial" panose="020B0604020202020204" pitchFamily="34" charset="0"/>
              </a:rPr>
              <a:t>and	flexible</a:t>
            </a:r>
            <a:endParaRPr lang="en-GB" dirty="0">
              <a:effectLst/>
              <a:ea typeface="Arial" panose="020B0604020202020204" pitchFamily="34" charset="0"/>
            </a:endParaRPr>
          </a:p>
          <a:p>
            <a:pPr marL="294640">
              <a:lnSpc>
                <a:spcPts val="2190"/>
              </a:lnSpc>
            </a:pPr>
            <a:r>
              <a:rPr lang="en-US" dirty="0">
                <a:effectLst/>
                <a:ea typeface="Arial" panose="020B0604020202020204" pitchFamily="34" charset="0"/>
              </a:rPr>
              <a:t>knowledge when handling information.</a:t>
            </a:r>
            <a:endParaRPr lang="en-GB" dirty="0">
              <a:effectLst/>
              <a:ea typeface="Arial" panose="020B0604020202020204" pitchFamily="34" charset="0"/>
            </a:endParaRPr>
          </a:p>
          <a:p>
            <a:pPr lvl="0">
              <a:lnSpc>
                <a:spcPts val="2190"/>
              </a:lnSpc>
              <a:spcBef>
                <a:spcPts val="305"/>
              </a:spcBef>
              <a:tabLst>
                <a:tab pos="294640" algn="l"/>
                <a:tab pos="295275" algn="l"/>
              </a:tabLst>
            </a:pPr>
            <a:r>
              <a:rPr lang="en-US" dirty="0">
                <a:effectLst/>
                <a:ea typeface="Arial" panose="020B0604020202020204" pitchFamily="34" charset="0"/>
              </a:rPr>
              <a:t>In the case </a:t>
            </a:r>
            <a:r>
              <a:rPr lang="en-US" spc="-15" dirty="0">
                <a:effectLst/>
                <a:ea typeface="Arial" panose="020B0604020202020204" pitchFamily="34" charset="0"/>
              </a:rPr>
              <a:t>of </a:t>
            </a:r>
            <a:r>
              <a:rPr lang="en-US" dirty="0">
                <a:effectLst/>
                <a:ea typeface="Arial" panose="020B0604020202020204" pitchFamily="34" charset="0"/>
              </a:rPr>
              <a:t>Samsung, they offer an initial cloud computing plan</a:t>
            </a:r>
            <a:r>
              <a:rPr lang="en-US" spc="145" dirty="0">
                <a:effectLst/>
                <a:ea typeface="Arial" panose="020B0604020202020204" pitchFamily="34" charset="0"/>
              </a:rPr>
              <a:t> </a:t>
            </a:r>
            <a:r>
              <a:rPr lang="en-US" dirty="0">
                <a:effectLst/>
                <a:ea typeface="Arial" panose="020B0604020202020204" pitchFamily="34" charset="0"/>
              </a:rPr>
              <a:t>that </a:t>
            </a:r>
            <a:r>
              <a:rPr lang="en-US" spc="-20" dirty="0">
                <a:effectLst/>
                <a:ea typeface="Arial" panose="020B0604020202020204" pitchFamily="34" charset="0"/>
              </a:rPr>
              <a:t>is </a:t>
            </a:r>
            <a:r>
              <a:rPr lang="en-US" dirty="0">
                <a:effectLst/>
                <a:ea typeface="Arial" panose="020B0604020202020204" pitchFamily="34" charset="0"/>
              </a:rPr>
              <a:t>totally</a:t>
            </a:r>
            <a:endParaRPr lang="en-GB" dirty="0">
              <a:effectLst/>
              <a:ea typeface="Arial" panose="020B0604020202020204" pitchFamily="34" charset="0"/>
            </a:endParaRPr>
          </a:p>
          <a:p>
            <a:pPr marL="294640">
              <a:lnSpc>
                <a:spcPts val="2190"/>
              </a:lnSpc>
            </a:pPr>
            <a:r>
              <a:rPr lang="en-US" dirty="0">
                <a:effectLst/>
                <a:ea typeface="Arial" panose="020B0604020202020204" pitchFamily="34" charset="0"/>
              </a:rPr>
              <a:t>free and that allows its expansion in terms of storage space.</a:t>
            </a:r>
            <a:endParaRPr lang="en-GB" dirty="0">
              <a:effectLst/>
              <a:ea typeface="Arial" panose="020B0604020202020204" pitchFamily="34" charset="0"/>
            </a:endParaRPr>
          </a:p>
          <a:p>
            <a:pPr>
              <a:spcBef>
                <a:spcPts val="5"/>
              </a:spcBef>
            </a:pPr>
            <a:r>
              <a:rPr lang="en-US" dirty="0">
                <a:effectLst/>
                <a:ea typeface="Arial" panose="020B0604020202020204" pitchFamily="34" charset="0"/>
              </a:rPr>
              <a:t> </a:t>
            </a:r>
            <a:endParaRPr lang="en-GB" dirty="0">
              <a:effectLst/>
              <a:ea typeface="Arial" panose="020B0604020202020204" pitchFamily="34" charset="0"/>
            </a:endParaRPr>
          </a:p>
          <a:p>
            <a:pPr lvl="0">
              <a:tabLst>
                <a:tab pos="295275" algn="l"/>
              </a:tabLst>
            </a:pPr>
            <a:r>
              <a:rPr lang="en-US" sz="2500" b="1" dirty="0">
                <a:effectLst/>
                <a:ea typeface="Arial" panose="020B0604020202020204" pitchFamily="34" charset="0"/>
              </a:rPr>
              <a:t>Disadvantages</a:t>
            </a:r>
            <a:r>
              <a:rPr lang="en-US" b="1" dirty="0">
                <a:effectLst/>
                <a:ea typeface="Arial" panose="020B0604020202020204" pitchFamily="34" charset="0"/>
              </a:rPr>
              <a:t>:</a:t>
            </a:r>
            <a:endParaRPr lang="en-GB" dirty="0">
              <a:effectLst/>
              <a:ea typeface="Arial" panose="020B0604020202020204" pitchFamily="34" charset="0"/>
            </a:endParaRPr>
          </a:p>
          <a:p>
            <a:r>
              <a:rPr lang="en-US" b="1" dirty="0">
                <a:effectLst/>
                <a:ea typeface="Arial" panose="020B0604020202020204" pitchFamily="34" charset="0"/>
              </a:rPr>
              <a:t> </a:t>
            </a:r>
            <a:endParaRPr lang="en-GB" dirty="0">
              <a:effectLst/>
              <a:ea typeface="Arial" panose="020B0604020202020204" pitchFamily="34" charset="0"/>
            </a:endParaRPr>
          </a:p>
          <a:p>
            <a:pPr lvl="0" algn="just">
              <a:lnSpc>
                <a:spcPts val="2190"/>
              </a:lnSpc>
              <a:tabLst>
                <a:tab pos="295275" algn="l"/>
              </a:tabLst>
            </a:pPr>
            <a:r>
              <a:rPr lang="en-US" dirty="0">
                <a:effectLst/>
                <a:ea typeface="Arial" panose="020B0604020202020204" pitchFamily="34" charset="0"/>
              </a:rPr>
              <a:t>At</a:t>
            </a:r>
            <a:r>
              <a:rPr lang="en-US" spc="385" dirty="0">
                <a:effectLst/>
                <a:ea typeface="Arial" panose="020B0604020202020204" pitchFamily="34" charset="0"/>
              </a:rPr>
              <a:t> </a:t>
            </a:r>
            <a:r>
              <a:rPr lang="en-US" dirty="0">
                <a:effectLst/>
                <a:ea typeface="Arial" panose="020B0604020202020204" pitchFamily="34" charset="0"/>
              </a:rPr>
              <a:t>the</a:t>
            </a:r>
            <a:r>
              <a:rPr lang="en-US" spc="375" dirty="0">
                <a:effectLst/>
                <a:ea typeface="Arial" panose="020B0604020202020204" pitchFamily="34" charset="0"/>
              </a:rPr>
              <a:t> </a:t>
            </a:r>
            <a:r>
              <a:rPr lang="en-US" dirty="0">
                <a:effectLst/>
                <a:ea typeface="Arial" panose="020B0604020202020204" pitchFamily="34" charset="0"/>
              </a:rPr>
              <a:t>time</a:t>
            </a:r>
            <a:r>
              <a:rPr lang="en-US" spc="380" dirty="0">
                <a:effectLst/>
                <a:ea typeface="Arial" panose="020B0604020202020204" pitchFamily="34" charset="0"/>
              </a:rPr>
              <a:t> </a:t>
            </a:r>
            <a:r>
              <a:rPr lang="en-US" spc="-15" dirty="0">
                <a:effectLst/>
                <a:ea typeface="Arial" panose="020B0604020202020204" pitchFamily="34" charset="0"/>
              </a:rPr>
              <a:t>of</a:t>
            </a:r>
            <a:r>
              <a:rPr lang="en-US" spc="390" dirty="0">
                <a:effectLst/>
                <a:ea typeface="Arial" panose="020B0604020202020204" pitchFamily="34" charset="0"/>
              </a:rPr>
              <a:t> </a:t>
            </a:r>
            <a:r>
              <a:rPr lang="en-US" dirty="0">
                <a:effectLst/>
                <a:ea typeface="Arial" panose="020B0604020202020204" pitchFamily="34" charset="0"/>
              </a:rPr>
              <a:t>a</a:t>
            </a:r>
            <a:r>
              <a:rPr lang="en-US" spc="350" dirty="0">
                <a:effectLst/>
                <a:ea typeface="Arial" panose="020B0604020202020204" pitchFamily="34" charset="0"/>
              </a:rPr>
              <a:t> </a:t>
            </a:r>
            <a:r>
              <a:rPr lang="en-US" dirty="0">
                <a:effectLst/>
                <a:ea typeface="Arial" panose="020B0604020202020204" pitchFamily="34" charset="0"/>
              </a:rPr>
              <a:t>failure</a:t>
            </a:r>
            <a:r>
              <a:rPr lang="en-US" spc="350" dirty="0">
                <a:effectLst/>
                <a:ea typeface="Arial" panose="020B0604020202020204" pitchFamily="34" charset="0"/>
              </a:rPr>
              <a:t> </a:t>
            </a:r>
            <a:r>
              <a:rPr lang="en-US" dirty="0">
                <a:effectLst/>
                <a:ea typeface="Arial" panose="020B0604020202020204" pitchFamily="34" charset="0"/>
              </a:rPr>
              <a:t>within</a:t>
            </a:r>
            <a:r>
              <a:rPr lang="en-US" spc="395" dirty="0">
                <a:effectLst/>
                <a:ea typeface="Arial" panose="020B0604020202020204" pitchFamily="34" charset="0"/>
              </a:rPr>
              <a:t> </a:t>
            </a:r>
            <a:r>
              <a:rPr lang="en-US" dirty="0">
                <a:effectLst/>
                <a:ea typeface="Arial" panose="020B0604020202020204" pitchFamily="34" charset="0"/>
              </a:rPr>
              <a:t>the</a:t>
            </a:r>
            <a:r>
              <a:rPr lang="en-US" spc="400" dirty="0">
                <a:effectLst/>
                <a:ea typeface="Arial" panose="020B0604020202020204" pitchFamily="34" charset="0"/>
              </a:rPr>
              <a:t> </a:t>
            </a:r>
            <a:r>
              <a:rPr lang="en-US" dirty="0">
                <a:effectLst/>
                <a:ea typeface="Arial" panose="020B0604020202020204" pitchFamily="34" charset="0"/>
              </a:rPr>
              <a:t>infrastructure</a:t>
            </a:r>
            <a:r>
              <a:rPr lang="en-US" spc="370" dirty="0">
                <a:effectLst/>
                <a:ea typeface="Arial" panose="020B0604020202020204" pitchFamily="34" charset="0"/>
              </a:rPr>
              <a:t> </a:t>
            </a:r>
            <a:r>
              <a:rPr lang="en-US" dirty="0">
                <a:effectLst/>
                <a:ea typeface="Arial" panose="020B0604020202020204" pitchFamily="34" charset="0"/>
              </a:rPr>
              <a:t>of</a:t>
            </a:r>
            <a:r>
              <a:rPr lang="en-US" spc="390" dirty="0">
                <a:effectLst/>
                <a:ea typeface="Arial" panose="020B0604020202020204" pitchFamily="34" charset="0"/>
              </a:rPr>
              <a:t> </a:t>
            </a:r>
            <a:r>
              <a:rPr lang="en-US" dirty="0">
                <a:effectLst/>
                <a:ea typeface="Arial" panose="020B0604020202020204" pitchFamily="34" charset="0"/>
              </a:rPr>
              <a:t>the</a:t>
            </a:r>
            <a:r>
              <a:rPr lang="en-US" spc="375" dirty="0">
                <a:effectLst/>
                <a:ea typeface="Arial" panose="020B0604020202020204" pitchFamily="34" charset="0"/>
              </a:rPr>
              <a:t> </a:t>
            </a:r>
            <a:r>
              <a:rPr lang="en-US" dirty="0">
                <a:effectLst/>
                <a:ea typeface="Arial" panose="020B0604020202020204" pitchFamily="34" charset="0"/>
              </a:rPr>
              <a:t>servers,</a:t>
            </a:r>
            <a:r>
              <a:rPr lang="en-US" spc="390" dirty="0">
                <a:effectLst/>
                <a:ea typeface="Arial" panose="020B0604020202020204" pitchFamily="34" charset="0"/>
              </a:rPr>
              <a:t> </a:t>
            </a:r>
            <a:r>
              <a:rPr lang="en-US" dirty="0">
                <a:effectLst/>
                <a:ea typeface="Arial" panose="020B0604020202020204" pitchFamily="34" charset="0"/>
              </a:rPr>
              <a:t>these</a:t>
            </a:r>
            <a:r>
              <a:rPr lang="en-US" spc="375" dirty="0">
                <a:effectLst/>
                <a:ea typeface="Arial" panose="020B0604020202020204" pitchFamily="34" charset="0"/>
              </a:rPr>
              <a:t> </a:t>
            </a:r>
            <a:r>
              <a:rPr lang="en-US" spc="-15" dirty="0">
                <a:effectLst/>
                <a:ea typeface="Arial" panose="020B0604020202020204" pitchFamily="34" charset="0"/>
              </a:rPr>
              <a:t>could</a:t>
            </a:r>
            <a:r>
              <a:rPr lang="en-US" spc="400" dirty="0">
                <a:effectLst/>
                <a:ea typeface="Arial" panose="020B0604020202020204" pitchFamily="34" charset="0"/>
              </a:rPr>
              <a:t> </a:t>
            </a:r>
            <a:r>
              <a:rPr lang="en-US" dirty="0">
                <a:effectLst/>
                <a:ea typeface="Arial" panose="020B0604020202020204" pitchFamily="34" charset="0"/>
              </a:rPr>
              <a:t>be</a:t>
            </a:r>
            <a:endParaRPr lang="en-GB" dirty="0">
              <a:effectLst/>
              <a:ea typeface="Arial" panose="020B0604020202020204" pitchFamily="34" charset="0"/>
            </a:endParaRPr>
          </a:p>
          <a:p>
            <a:pPr marL="294640" algn="just">
              <a:lnSpc>
                <a:spcPts val="2190"/>
              </a:lnSpc>
            </a:pPr>
            <a:r>
              <a:rPr lang="en-US" dirty="0">
                <a:effectLst/>
                <a:ea typeface="Arial" panose="020B0604020202020204" pitchFamily="34" charset="0"/>
              </a:rPr>
              <a:t>unusable until the problem is solved.</a:t>
            </a:r>
            <a:endParaRPr lang="en-GB" dirty="0">
              <a:effectLst/>
              <a:ea typeface="Arial" panose="020B0604020202020204" pitchFamily="34" charset="0"/>
            </a:endParaRPr>
          </a:p>
          <a:p>
            <a:pPr lvl="0" algn="just">
              <a:lnSpc>
                <a:spcPts val="2190"/>
              </a:lnSpc>
              <a:spcBef>
                <a:spcPts val="330"/>
              </a:spcBef>
              <a:tabLst>
                <a:tab pos="295275" algn="l"/>
              </a:tabLst>
            </a:pPr>
            <a:r>
              <a:rPr lang="en-US" dirty="0">
                <a:effectLst/>
                <a:ea typeface="Arial" panose="020B0604020202020204" pitchFamily="34" charset="0"/>
              </a:rPr>
              <a:t>As</a:t>
            </a:r>
            <a:r>
              <a:rPr lang="en-US" spc="345" dirty="0">
                <a:effectLst/>
                <a:ea typeface="Arial" panose="020B0604020202020204" pitchFamily="34" charset="0"/>
              </a:rPr>
              <a:t> </a:t>
            </a:r>
            <a:r>
              <a:rPr lang="en-US" dirty="0">
                <a:effectLst/>
                <a:ea typeface="Arial" panose="020B0604020202020204" pitchFamily="34" charset="0"/>
              </a:rPr>
              <a:t>for</a:t>
            </a:r>
            <a:r>
              <a:rPr lang="en-US" spc="385" dirty="0">
                <a:effectLst/>
                <a:ea typeface="Arial" panose="020B0604020202020204" pitchFamily="34" charset="0"/>
              </a:rPr>
              <a:t> </a:t>
            </a:r>
            <a:r>
              <a:rPr lang="en-US" dirty="0">
                <a:effectLst/>
                <a:ea typeface="Arial" panose="020B0604020202020204" pitchFamily="34" charset="0"/>
              </a:rPr>
              <a:t>Samsung,</a:t>
            </a:r>
            <a:r>
              <a:rPr lang="en-US" spc="365" dirty="0">
                <a:effectLst/>
                <a:ea typeface="Arial" panose="020B0604020202020204" pitchFamily="34" charset="0"/>
              </a:rPr>
              <a:t> </a:t>
            </a:r>
            <a:r>
              <a:rPr lang="en-US" dirty="0">
                <a:effectLst/>
                <a:ea typeface="Arial" panose="020B0604020202020204" pitchFamily="34" charset="0"/>
              </a:rPr>
              <a:t>one</a:t>
            </a:r>
            <a:r>
              <a:rPr lang="en-US" spc="365" dirty="0">
                <a:effectLst/>
                <a:ea typeface="Arial" panose="020B0604020202020204" pitchFamily="34" charset="0"/>
              </a:rPr>
              <a:t> </a:t>
            </a:r>
            <a:r>
              <a:rPr lang="en-US" spc="-15" dirty="0">
                <a:effectLst/>
                <a:ea typeface="Arial" panose="020B0604020202020204" pitchFamily="34" charset="0"/>
              </a:rPr>
              <a:t>of</a:t>
            </a:r>
            <a:r>
              <a:rPr lang="en-US" spc="365" dirty="0">
                <a:effectLst/>
                <a:ea typeface="Arial" panose="020B0604020202020204" pitchFamily="34" charset="0"/>
              </a:rPr>
              <a:t> </a:t>
            </a:r>
            <a:r>
              <a:rPr lang="en-US" dirty="0">
                <a:effectLst/>
                <a:ea typeface="Arial" panose="020B0604020202020204" pitchFamily="34" charset="0"/>
              </a:rPr>
              <a:t>the</a:t>
            </a:r>
            <a:r>
              <a:rPr lang="en-US" spc="345" dirty="0">
                <a:effectLst/>
                <a:ea typeface="Arial" panose="020B0604020202020204" pitchFamily="34" charset="0"/>
              </a:rPr>
              <a:t> </a:t>
            </a:r>
            <a:r>
              <a:rPr lang="en-US" dirty="0">
                <a:effectLst/>
                <a:ea typeface="Arial" panose="020B0604020202020204" pitchFamily="34" charset="0"/>
              </a:rPr>
              <a:t>main</a:t>
            </a:r>
            <a:r>
              <a:rPr lang="en-US" spc="370" dirty="0">
                <a:effectLst/>
                <a:ea typeface="Arial" panose="020B0604020202020204" pitchFamily="34" charset="0"/>
              </a:rPr>
              <a:t> </a:t>
            </a:r>
            <a:r>
              <a:rPr lang="en-US" dirty="0">
                <a:effectLst/>
                <a:ea typeface="Arial" panose="020B0604020202020204" pitchFamily="34" charset="0"/>
              </a:rPr>
              <a:t>disadvantages</a:t>
            </a:r>
            <a:r>
              <a:rPr lang="en-US" spc="380" dirty="0">
                <a:effectLst/>
                <a:ea typeface="Arial" panose="020B0604020202020204" pitchFamily="34" charset="0"/>
              </a:rPr>
              <a:t> </a:t>
            </a:r>
            <a:r>
              <a:rPr lang="en-US" spc="-15" dirty="0">
                <a:effectLst/>
                <a:ea typeface="Arial" panose="020B0604020202020204" pitchFamily="34" charset="0"/>
              </a:rPr>
              <a:t>would</a:t>
            </a:r>
            <a:r>
              <a:rPr lang="en-US" spc="375" dirty="0">
                <a:effectLst/>
                <a:ea typeface="Arial" panose="020B0604020202020204" pitchFamily="34" charset="0"/>
              </a:rPr>
              <a:t> </a:t>
            </a:r>
            <a:r>
              <a:rPr lang="en-US" dirty="0">
                <a:effectLst/>
                <a:ea typeface="Arial" panose="020B0604020202020204" pitchFamily="34" charset="0"/>
              </a:rPr>
              <a:t>be</a:t>
            </a:r>
            <a:r>
              <a:rPr lang="en-US" spc="365" dirty="0">
                <a:effectLst/>
                <a:ea typeface="Arial" panose="020B0604020202020204" pitchFamily="34" charset="0"/>
              </a:rPr>
              <a:t> </a:t>
            </a:r>
            <a:r>
              <a:rPr lang="en-US" dirty="0">
                <a:effectLst/>
                <a:ea typeface="Arial" panose="020B0604020202020204" pitchFamily="34" charset="0"/>
              </a:rPr>
              <a:t>in</a:t>
            </a:r>
            <a:r>
              <a:rPr lang="en-US" spc="370" dirty="0">
                <a:effectLst/>
                <a:ea typeface="Arial" panose="020B0604020202020204" pitchFamily="34" charset="0"/>
              </a:rPr>
              <a:t> </a:t>
            </a:r>
            <a:r>
              <a:rPr lang="en-US" dirty="0">
                <a:effectLst/>
                <a:ea typeface="Arial" panose="020B0604020202020204" pitchFamily="34" charset="0"/>
              </a:rPr>
              <a:t>terms</a:t>
            </a:r>
            <a:r>
              <a:rPr lang="en-US" spc="370" dirty="0">
                <a:effectLst/>
                <a:ea typeface="Arial" panose="020B0604020202020204" pitchFamily="34" charset="0"/>
              </a:rPr>
              <a:t> </a:t>
            </a:r>
            <a:r>
              <a:rPr lang="en-US" spc="-15" dirty="0">
                <a:effectLst/>
                <a:ea typeface="Arial" panose="020B0604020202020204" pitchFamily="34" charset="0"/>
              </a:rPr>
              <a:t>of</a:t>
            </a:r>
            <a:r>
              <a:rPr lang="en-US" spc="355" dirty="0">
                <a:effectLst/>
                <a:ea typeface="Arial" panose="020B0604020202020204" pitchFamily="34" charset="0"/>
              </a:rPr>
              <a:t> </a:t>
            </a:r>
            <a:r>
              <a:rPr lang="en-US" dirty="0">
                <a:effectLst/>
                <a:ea typeface="Arial" panose="020B0604020202020204" pitchFamily="34" charset="0"/>
              </a:rPr>
              <a:t>its</a:t>
            </a:r>
            <a:r>
              <a:rPr lang="en-US" spc="380" dirty="0">
                <a:effectLst/>
                <a:ea typeface="Arial" panose="020B0604020202020204" pitchFamily="34" charset="0"/>
              </a:rPr>
              <a:t> </a:t>
            </a:r>
            <a:r>
              <a:rPr lang="en-US" dirty="0">
                <a:effectLst/>
                <a:ea typeface="Arial" panose="020B0604020202020204" pitchFamily="34" charset="0"/>
              </a:rPr>
              <a:t>little</a:t>
            </a:r>
            <a:endParaRPr lang="en-GB" dirty="0">
              <a:effectLst/>
              <a:ea typeface="Arial" panose="020B0604020202020204" pitchFamily="34" charset="0"/>
            </a:endParaRPr>
          </a:p>
          <a:p>
            <a:pPr marL="294640" algn="just">
              <a:lnSpc>
                <a:spcPts val="2190"/>
              </a:lnSpc>
            </a:pPr>
            <a:r>
              <a:rPr lang="en-US" dirty="0">
                <a:effectLst/>
                <a:ea typeface="Arial" panose="020B0604020202020204" pitchFamily="34" charset="0"/>
              </a:rPr>
              <a:t>initial space of only 1Gb of free storage.</a:t>
            </a:r>
            <a:endParaRPr lang="en-GB" dirty="0">
              <a:effectLst/>
              <a:ea typeface="Arial" panose="020B0604020202020204" pitchFamily="34" charset="0"/>
            </a:endParaRPr>
          </a:p>
          <a:p>
            <a:pPr marR="73025" lvl="0" algn="just">
              <a:lnSpc>
                <a:spcPct val="72000"/>
              </a:lnSpc>
              <a:spcBef>
                <a:spcPts val="855"/>
              </a:spcBef>
              <a:spcAft>
                <a:spcPts val="0"/>
              </a:spcAft>
              <a:tabLst>
                <a:tab pos="295275" algn="l"/>
              </a:tabLst>
            </a:pPr>
            <a:r>
              <a:rPr lang="en-US" dirty="0">
                <a:effectLst/>
                <a:ea typeface="Arial" panose="020B0604020202020204" pitchFamily="34" charset="0"/>
              </a:rPr>
              <a:t>And finally there is also the threat that at some point an unauthorized person could access all the information stored within the Samsung Cloud or any cloud storage.</a:t>
            </a:r>
            <a:endParaRPr lang="en-GB" dirty="0">
              <a:effectLst/>
              <a:ea typeface="Arial" panose="020B0604020202020204" pitchFamily="34" charset="0"/>
            </a:endParaRPr>
          </a:p>
        </p:txBody>
      </p:sp>
    </p:spTree>
    <p:extLst>
      <p:ext uri="{BB962C8B-B14F-4D97-AF65-F5344CB8AC3E}">
        <p14:creationId xmlns:p14="http://schemas.microsoft.com/office/powerpoint/2010/main" val="2887801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EB1C7C-2D67-3447-A368-0C74D91723F3}"/>
              </a:ext>
            </a:extLst>
          </p:cNvPr>
          <p:cNvSpPr txBox="1"/>
          <p:nvPr/>
        </p:nvSpPr>
        <p:spPr>
          <a:xfrm>
            <a:off x="465667" y="663628"/>
            <a:ext cx="11088885" cy="3789884"/>
          </a:xfrm>
          <a:prstGeom prst="rect">
            <a:avLst/>
          </a:prstGeom>
          <a:noFill/>
        </p:spPr>
        <p:txBody>
          <a:bodyPr wrap="square">
            <a:spAutoFit/>
          </a:bodyPr>
          <a:lstStyle/>
          <a:p>
            <a:pPr lvl="0">
              <a:spcBef>
                <a:spcPts val="275"/>
              </a:spcBef>
              <a:tabLst>
                <a:tab pos="295275" algn="l"/>
              </a:tabLst>
            </a:pPr>
            <a:r>
              <a:rPr lang="en-US" sz="2500" b="1" u="heavy" dirty="0">
                <a:effectLst/>
                <a:uFill>
                  <a:solidFill>
                    <a:srgbClr val="000000"/>
                  </a:solidFill>
                </a:uFill>
                <a:ea typeface="Arial" panose="020B0604020202020204" pitchFamily="34" charset="0"/>
              </a:rPr>
              <a:t>Importance of Cloud</a:t>
            </a:r>
            <a:r>
              <a:rPr lang="en-US" sz="2500" b="1" u="heavy" spc="-40" dirty="0">
                <a:effectLst/>
                <a:uFill>
                  <a:solidFill>
                    <a:srgbClr val="000000"/>
                  </a:solidFill>
                </a:uFill>
                <a:ea typeface="Arial" panose="020B0604020202020204" pitchFamily="34" charset="0"/>
              </a:rPr>
              <a:t> </a:t>
            </a:r>
            <a:r>
              <a:rPr lang="en-US" sz="2500" b="1" u="heavy" dirty="0" err="1">
                <a:effectLst/>
                <a:uFill>
                  <a:solidFill>
                    <a:srgbClr val="000000"/>
                  </a:solidFill>
                </a:uFill>
                <a:ea typeface="Arial" panose="020B0604020202020204" pitchFamily="34" charset="0"/>
              </a:rPr>
              <a:t>computingç</a:t>
            </a:r>
            <a:endParaRPr lang="en-GB" sz="2500" b="1" u="sng" dirty="0">
              <a:effectLst/>
              <a:uFill>
                <a:solidFill>
                  <a:srgbClr val="000000"/>
                </a:solidFill>
              </a:uFill>
              <a:ea typeface="Arial" panose="020B0604020202020204" pitchFamily="34" charset="0"/>
            </a:endParaRPr>
          </a:p>
          <a:p>
            <a:pPr>
              <a:spcBef>
                <a:spcPts val="40"/>
              </a:spcBef>
            </a:pPr>
            <a:r>
              <a:rPr lang="en-US" sz="2500" dirty="0">
                <a:effectLst/>
                <a:ea typeface="Arial" panose="020B0604020202020204" pitchFamily="34" charset="0"/>
              </a:rPr>
              <a:t> </a:t>
            </a:r>
            <a:endParaRPr lang="en-GB" sz="2500" dirty="0">
              <a:effectLst/>
              <a:ea typeface="Arial" panose="020B0604020202020204" pitchFamily="34" charset="0"/>
            </a:endParaRPr>
          </a:p>
          <a:p>
            <a:pPr marL="342900" marR="79375" lvl="0" indent="-342900" algn="just">
              <a:lnSpc>
                <a:spcPct val="82000"/>
              </a:lnSpc>
              <a:spcBef>
                <a:spcPts val="490"/>
              </a:spcBef>
              <a:spcAft>
                <a:spcPts val="0"/>
              </a:spcAft>
              <a:buFont typeface="Arial" panose="020B0604020202020204" pitchFamily="34" charset="0"/>
              <a:buChar char="•"/>
              <a:tabLst>
                <a:tab pos="295275" algn="l"/>
              </a:tabLst>
            </a:pPr>
            <a:r>
              <a:rPr lang="en-US" dirty="0">
                <a:effectLst/>
                <a:ea typeface="Arial" panose="020B0604020202020204" pitchFamily="34" charset="0"/>
              </a:rPr>
              <a:t>And to end this part </a:t>
            </a:r>
            <a:r>
              <a:rPr lang="en-US" spc="-15" dirty="0">
                <a:effectLst/>
                <a:ea typeface="Arial" panose="020B0604020202020204" pitchFamily="34" charset="0"/>
              </a:rPr>
              <a:t>of </a:t>
            </a:r>
            <a:r>
              <a:rPr lang="en-US" dirty="0">
                <a:effectLst/>
                <a:ea typeface="Arial" panose="020B0604020202020204" pitchFamily="34" charset="0"/>
              </a:rPr>
              <a:t>the presentation I </a:t>
            </a:r>
            <a:r>
              <a:rPr lang="en-US" spc="-15" dirty="0">
                <a:effectLst/>
                <a:ea typeface="Arial" panose="020B0604020202020204" pitchFamily="34" charset="0"/>
              </a:rPr>
              <a:t>want </a:t>
            </a:r>
            <a:r>
              <a:rPr lang="en-US" dirty="0">
                <a:effectLst/>
                <a:ea typeface="Arial" panose="020B0604020202020204" pitchFamily="34" charset="0"/>
              </a:rPr>
              <a:t>to summarize the importance </a:t>
            </a:r>
            <a:r>
              <a:rPr lang="en-US" spc="-30" dirty="0">
                <a:effectLst/>
                <a:ea typeface="Arial" panose="020B0604020202020204" pitchFamily="34" charset="0"/>
              </a:rPr>
              <a:t>of</a:t>
            </a:r>
            <a:r>
              <a:rPr lang="en-US" spc="550" dirty="0">
                <a:effectLst/>
                <a:ea typeface="Arial" panose="020B0604020202020204" pitchFamily="34" charset="0"/>
              </a:rPr>
              <a:t> </a:t>
            </a:r>
            <a:r>
              <a:rPr lang="en-US" dirty="0">
                <a:effectLst/>
                <a:ea typeface="Arial" panose="020B0604020202020204" pitchFamily="34" charset="0"/>
              </a:rPr>
              <a:t>cloud computing </a:t>
            </a:r>
            <a:r>
              <a:rPr lang="en-US" spc="-35" dirty="0">
                <a:effectLst/>
                <a:ea typeface="Arial" panose="020B0604020202020204" pitchFamily="34" charset="0"/>
              </a:rPr>
              <a:t>today, </a:t>
            </a:r>
            <a:r>
              <a:rPr lang="en-US" dirty="0">
                <a:effectLst/>
                <a:ea typeface="Arial" panose="020B0604020202020204" pitchFamily="34" charset="0"/>
              </a:rPr>
              <a:t>and how Samsung is handling this new</a:t>
            </a:r>
            <a:r>
              <a:rPr lang="en-US" spc="45" dirty="0">
                <a:effectLst/>
                <a:ea typeface="Arial" panose="020B0604020202020204" pitchFamily="34" charset="0"/>
              </a:rPr>
              <a:t> </a:t>
            </a:r>
            <a:r>
              <a:rPr lang="en-US" dirty="0">
                <a:effectLst/>
                <a:ea typeface="Arial" panose="020B0604020202020204" pitchFamily="34" charset="0"/>
              </a:rPr>
              <a:t>era.</a:t>
            </a:r>
            <a:endParaRPr lang="en-GB" dirty="0">
              <a:effectLst/>
              <a:ea typeface="Arial" panose="020B0604020202020204" pitchFamily="34" charset="0"/>
            </a:endParaRPr>
          </a:p>
          <a:p>
            <a:pPr>
              <a:spcBef>
                <a:spcPts val="50"/>
              </a:spcBef>
            </a:pPr>
            <a:r>
              <a:rPr lang="en-US" dirty="0">
                <a:effectLst/>
                <a:ea typeface="Arial" panose="020B0604020202020204" pitchFamily="34" charset="0"/>
              </a:rPr>
              <a:t> </a:t>
            </a:r>
            <a:endParaRPr lang="en-GB" dirty="0">
              <a:effectLst/>
              <a:ea typeface="Arial" panose="020B0604020202020204" pitchFamily="34" charset="0"/>
            </a:endParaRPr>
          </a:p>
          <a:p>
            <a:pPr marL="342900" marR="71755" lvl="0" indent="-342900" algn="just">
              <a:lnSpc>
                <a:spcPct val="83000"/>
              </a:lnSpc>
              <a:buFont typeface="Arial" panose="020B0604020202020204" pitchFamily="34" charset="0"/>
              <a:buChar char="•"/>
              <a:tabLst>
                <a:tab pos="295275" algn="l"/>
              </a:tabLst>
            </a:pPr>
            <a:r>
              <a:rPr lang="en-US" dirty="0">
                <a:effectLst/>
                <a:ea typeface="Arial" panose="020B0604020202020204" pitchFamily="34" charset="0"/>
              </a:rPr>
              <a:t>The importance that this computer service has had and has in our daily and work lives is great, because today everything moves through the internet, all processes are fast and in greater </a:t>
            </a:r>
            <a:r>
              <a:rPr lang="en-US" spc="-25" dirty="0">
                <a:effectLst/>
                <a:ea typeface="Arial" panose="020B0604020202020204" pitchFamily="34" charset="0"/>
              </a:rPr>
              <a:t>quantity, </a:t>
            </a:r>
            <a:r>
              <a:rPr lang="en-US" dirty="0">
                <a:effectLst/>
                <a:ea typeface="Arial" panose="020B0604020202020204" pitchFamily="34" charset="0"/>
              </a:rPr>
              <a:t>and that is </a:t>
            </a:r>
            <a:r>
              <a:rPr lang="en-US" spc="-15" dirty="0">
                <a:effectLst/>
                <a:ea typeface="Arial" panose="020B0604020202020204" pitchFamily="34" charset="0"/>
              </a:rPr>
              <a:t>why </a:t>
            </a:r>
            <a:r>
              <a:rPr lang="en-GB" spc="-15" dirty="0">
                <a:ea typeface="Arial" panose="020B0604020202020204" pitchFamily="34" charset="0"/>
              </a:rPr>
              <a:t>h</a:t>
            </a:r>
            <a:r>
              <a:rPr lang="en-US" dirty="0" err="1">
                <a:effectLst/>
                <a:ea typeface="Arial" panose="020B0604020202020204" pitchFamily="34" charset="0"/>
              </a:rPr>
              <a:t>aving</a:t>
            </a:r>
            <a:r>
              <a:rPr lang="en-US" dirty="0">
                <a:effectLst/>
                <a:ea typeface="Arial" panose="020B0604020202020204" pitchFamily="34" charset="0"/>
              </a:rPr>
              <a:t> servers destined </a:t>
            </a:r>
            <a:r>
              <a:rPr lang="en-US" spc="10" dirty="0">
                <a:effectLst/>
                <a:ea typeface="Arial" panose="020B0604020202020204" pitchFamily="34" charset="0"/>
              </a:rPr>
              <a:t>for </a:t>
            </a:r>
            <a:r>
              <a:rPr lang="en-US" dirty="0">
                <a:effectLst/>
                <a:ea typeface="Arial" panose="020B0604020202020204" pitchFamily="34" charset="0"/>
              </a:rPr>
              <a:t>this purpose, such as </a:t>
            </a:r>
            <a:r>
              <a:rPr lang="en-US" spc="-15" dirty="0">
                <a:effectLst/>
                <a:ea typeface="Arial" panose="020B0604020202020204" pitchFamily="34" charset="0"/>
              </a:rPr>
              <a:t>Samsung </a:t>
            </a:r>
            <a:r>
              <a:rPr lang="en-US" dirty="0">
                <a:effectLst/>
                <a:ea typeface="Arial" panose="020B0604020202020204" pitchFamily="34" charset="0"/>
              </a:rPr>
              <a:t>Cloud in this case, are tools that are too useful for any user of the</a:t>
            </a:r>
            <a:r>
              <a:rPr lang="en-US" spc="-25" dirty="0">
                <a:effectLst/>
                <a:ea typeface="Arial" panose="020B0604020202020204" pitchFamily="34" charset="0"/>
              </a:rPr>
              <a:t> </a:t>
            </a:r>
            <a:r>
              <a:rPr lang="en-US" dirty="0">
                <a:effectLst/>
                <a:ea typeface="Arial" panose="020B0604020202020204" pitchFamily="34" charset="0"/>
              </a:rPr>
              <a:t>service.</a:t>
            </a:r>
            <a:endParaRPr lang="en-GB" dirty="0">
              <a:effectLst/>
              <a:ea typeface="Arial" panose="020B0604020202020204" pitchFamily="34" charset="0"/>
            </a:endParaRPr>
          </a:p>
          <a:p>
            <a:pPr>
              <a:spcBef>
                <a:spcPts val="20"/>
              </a:spcBef>
            </a:pPr>
            <a:r>
              <a:rPr lang="en-US" dirty="0">
                <a:effectLst/>
                <a:ea typeface="Arial" panose="020B0604020202020204" pitchFamily="34" charset="0"/>
              </a:rPr>
              <a:t> </a:t>
            </a:r>
            <a:endParaRPr lang="en-GB" dirty="0">
              <a:effectLst/>
              <a:ea typeface="Arial" panose="020B0604020202020204" pitchFamily="34" charset="0"/>
            </a:endParaRPr>
          </a:p>
          <a:p>
            <a:pPr marL="342900" marR="71120" lvl="0" indent="-342900" algn="just">
              <a:lnSpc>
                <a:spcPct val="83000"/>
              </a:lnSpc>
              <a:buFont typeface="Arial" panose="020B0604020202020204" pitchFamily="34" charset="0"/>
              <a:buChar char="•"/>
              <a:tabLst>
                <a:tab pos="295275" algn="l"/>
              </a:tabLst>
            </a:pPr>
            <a:r>
              <a:rPr lang="en-US" dirty="0">
                <a:effectLst/>
                <a:ea typeface="Arial" panose="020B0604020202020204" pitchFamily="34" charset="0"/>
              </a:rPr>
              <a:t>And taking into account the quarantine and health prevention situation that </a:t>
            </a:r>
            <a:r>
              <a:rPr lang="en-US" spc="-35" dirty="0">
                <a:effectLst/>
                <a:ea typeface="Arial" panose="020B0604020202020204" pitchFamily="34" charset="0"/>
              </a:rPr>
              <a:t>we  </a:t>
            </a:r>
            <a:r>
              <a:rPr lang="en-US" dirty="0">
                <a:effectLst/>
                <a:ea typeface="Arial" panose="020B0604020202020204" pitchFamily="34" charset="0"/>
              </a:rPr>
              <a:t>are still experiencing, the use </a:t>
            </a:r>
            <a:r>
              <a:rPr lang="en-US" spc="-15" dirty="0">
                <a:effectLst/>
                <a:ea typeface="Arial" panose="020B0604020202020204" pitchFamily="34" charset="0"/>
              </a:rPr>
              <a:t>of </a:t>
            </a:r>
            <a:r>
              <a:rPr lang="en-US" dirty="0">
                <a:effectLst/>
                <a:ea typeface="Arial" panose="020B0604020202020204" pitchFamily="34" charset="0"/>
              </a:rPr>
              <a:t>these means has multiplied to unimaginable amounts, since </a:t>
            </a:r>
            <a:r>
              <a:rPr lang="en-US" spc="-20" dirty="0">
                <a:effectLst/>
                <a:ea typeface="Arial" panose="020B0604020202020204" pitchFamily="34" charset="0"/>
              </a:rPr>
              <a:t>we </a:t>
            </a:r>
            <a:r>
              <a:rPr lang="en-US" dirty="0">
                <a:effectLst/>
                <a:ea typeface="Arial" panose="020B0604020202020204" pitchFamily="34" charset="0"/>
              </a:rPr>
              <a:t>cannot go to the offices to work, or carry out any face-to-face process, any procedure must be done through </a:t>
            </a:r>
            <a:r>
              <a:rPr lang="en-US" spc="-15" dirty="0">
                <a:effectLst/>
                <a:ea typeface="Arial" panose="020B0604020202020204" pitchFamily="34" charset="0"/>
              </a:rPr>
              <a:t>cloud </a:t>
            </a:r>
            <a:r>
              <a:rPr lang="en-US" dirty="0">
                <a:effectLst/>
                <a:ea typeface="Arial" panose="020B0604020202020204" pitchFamily="34" charset="0"/>
              </a:rPr>
              <a:t>computing , </a:t>
            </a:r>
            <a:r>
              <a:rPr lang="en-US" spc="-15" dirty="0">
                <a:effectLst/>
                <a:ea typeface="Arial" panose="020B0604020202020204" pitchFamily="34" charset="0"/>
              </a:rPr>
              <a:t>which </a:t>
            </a:r>
            <a:r>
              <a:rPr lang="en-US" dirty="0">
                <a:effectLst/>
                <a:ea typeface="Arial" panose="020B0604020202020204" pitchFamily="34" charset="0"/>
              </a:rPr>
              <a:t>in turn  will provoke an evolution in its development, making </a:t>
            </a:r>
            <a:r>
              <a:rPr lang="en-US" spc="-20" dirty="0">
                <a:effectLst/>
                <a:ea typeface="Arial" panose="020B0604020202020204" pitchFamily="34" charset="0"/>
              </a:rPr>
              <a:t>it </a:t>
            </a:r>
            <a:r>
              <a:rPr lang="en-US" dirty="0">
                <a:effectLst/>
                <a:ea typeface="Arial" panose="020B0604020202020204" pitchFamily="34" charset="0"/>
              </a:rPr>
              <a:t>probably the system </a:t>
            </a:r>
            <a:r>
              <a:rPr lang="en-US" spc="-35" dirty="0">
                <a:effectLst/>
                <a:ea typeface="Arial" panose="020B0604020202020204" pitchFamily="34" charset="0"/>
              </a:rPr>
              <a:t>we </a:t>
            </a:r>
            <a:r>
              <a:rPr lang="en-US" spc="-15" dirty="0">
                <a:effectLst/>
                <a:ea typeface="Arial" panose="020B0604020202020204" pitchFamily="34" charset="0"/>
              </a:rPr>
              <a:t>always</a:t>
            </a:r>
            <a:r>
              <a:rPr lang="en-US" spc="60" dirty="0">
                <a:effectLst/>
                <a:ea typeface="Arial" panose="020B0604020202020204" pitchFamily="34" charset="0"/>
              </a:rPr>
              <a:t> </a:t>
            </a:r>
            <a:r>
              <a:rPr lang="en-US" dirty="0">
                <a:effectLst/>
                <a:ea typeface="Arial" panose="020B0604020202020204" pitchFamily="34" charset="0"/>
              </a:rPr>
              <a:t>use.</a:t>
            </a:r>
            <a:endParaRPr lang="en-GB" dirty="0">
              <a:effectLst/>
              <a:ea typeface="Arial" panose="020B0604020202020204" pitchFamily="34" charset="0"/>
            </a:endParaRPr>
          </a:p>
        </p:txBody>
      </p:sp>
    </p:spTree>
    <p:extLst>
      <p:ext uri="{BB962C8B-B14F-4D97-AF65-F5344CB8AC3E}">
        <p14:creationId xmlns:p14="http://schemas.microsoft.com/office/powerpoint/2010/main" val="26788495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pag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80BD2-2A7E-4983-913D-9B4B5208E74D}"/>
              </a:ext>
            </a:extLst>
          </p:cNvPr>
          <p:cNvSpPr txBox="1">
            <a:spLocks noGrp="1"/>
          </p:cNvSpPr>
          <p:nvPr>
            <p:ph type="title" idx="4294967295"/>
          </p:nvPr>
        </p:nvSpPr>
        <p:spPr>
          <a:xfrm>
            <a:off x="2104190" y="248859"/>
            <a:ext cx="8229630" cy="1145004"/>
          </a:xfrm>
        </p:spPr>
        <p:txBody>
          <a:bodyPr>
            <a:normAutofit/>
          </a:bodyPr>
          <a:lstStyle/>
          <a:p>
            <a:pPr lvl="0"/>
            <a:r>
              <a:rPr lang="en-US" sz="2500" b="1" u="sng" dirty="0"/>
              <a:t>I</a:t>
            </a:r>
            <a:r>
              <a:rPr lang="en-GB" sz="2500" b="1" u="sng" dirty="0" err="1"/>
              <a:t>mpacts</a:t>
            </a:r>
            <a:r>
              <a:rPr lang="en-GB" sz="2500" b="1" u="sng" dirty="0"/>
              <a:t> of Modern Technology introduced</a:t>
            </a:r>
            <a:endParaRPr lang="en-US" sz="2500" b="1" u="sng" dirty="0"/>
          </a:p>
        </p:txBody>
      </p:sp>
      <p:sp>
        <p:nvSpPr>
          <p:cNvPr id="3" name="Text Placeholder 2">
            <a:extLst>
              <a:ext uri="{FF2B5EF4-FFF2-40B4-BE49-F238E27FC236}">
                <a16:creationId xmlns:a16="http://schemas.microsoft.com/office/drawing/2014/main" id="{B6E39022-A121-4ADD-979E-5458774F5696}"/>
              </a:ext>
            </a:extLst>
          </p:cNvPr>
          <p:cNvSpPr txBox="1">
            <a:spLocks noGrp="1"/>
          </p:cNvSpPr>
          <p:nvPr>
            <p:ph type="body" idx="4294967295"/>
          </p:nvPr>
        </p:nvSpPr>
        <p:spPr>
          <a:xfrm>
            <a:off x="1792111" y="1235731"/>
            <a:ext cx="8418258" cy="4994849"/>
          </a:xfrm>
        </p:spPr>
        <p:txBody>
          <a:bodyPr>
            <a:noAutofit/>
          </a:bodyPr>
          <a:lstStyle/>
          <a:p>
            <a:pPr lvl="0"/>
            <a:r>
              <a:rPr lang="en-US" sz="1800" dirty="0"/>
              <a:t>Samsung</a:t>
            </a:r>
            <a:r>
              <a:rPr lang="en-GB" sz="1800" dirty="0"/>
              <a:t> products are in popular demand, it is hard to remember a time when Samsung wasn’t a major part of the modern life. Samsung technology leads the way with so many products that we use daily. Samsung technology is one of the largest </a:t>
            </a:r>
            <a:r>
              <a:rPr lang="en-US" sz="1800" dirty="0"/>
              <a:t>company in the world. There are lots of Samsung products like tel-vision,phones,laptops,watches,home appliances etc. </a:t>
            </a:r>
            <a:endParaRPr lang="en-GB" sz="1800" dirty="0"/>
          </a:p>
          <a:p>
            <a:pPr lvl="0"/>
            <a:r>
              <a:rPr lang="en-GB" sz="1800" dirty="0"/>
              <a:t>However, Samsung products provide solutions to our life either at work or home. Let’s look at some of the</a:t>
            </a:r>
            <a:r>
              <a:rPr lang="en-US" sz="1800" dirty="0"/>
              <a:t> positive negative impacts.  </a:t>
            </a:r>
            <a:endParaRPr lang="en-GB" sz="1800" dirty="0"/>
          </a:p>
          <a:p>
            <a:pPr marL="0" lvl="0" indent="0">
              <a:buNone/>
            </a:pPr>
            <a:endParaRPr lang="en-GB" sz="1800" b="1" u="sng" dirty="0"/>
          </a:p>
          <a:p>
            <a:pPr marL="0" lvl="0" indent="0">
              <a:buNone/>
            </a:pPr>
            <a:r>
              <a:rPr lang="en-GB" sz="1800" b="1" u="sng" dirty="0"/>
              <a:t>Positive Impacts </a:t>
            </a:r>
            <a:endParaRPr lang="en-GB" sz="1800" dirty="0"/>
          </a:p>
          <a:p>
            <a:pPr marL="342900" lvl="0" indent="-342900">
              <a:buFont typeface="+mj-lt"/>
              <a:buAutoNum type="arabicPeriod"/>
            </a:pPr>
            <a:r>
              <a:rPr lang="en-US" sz="1800" dirty="0"/>
              <a:t>Samsung helping lots of people especially young adults gain employment  through training and education in the IT and service industries.   </a:t>
            </a:r>
            <a:endParaRPr lang="en-GB" sz="1800" dirty="0"/>
          </a:p>
          <a:p>
            <a:pPr marL="342900" lvl="0" indent="-342900">
              <a:buFont typeface="+mj-lt"/>
              <a:buAutoNum type="arabicPeriod"/>
            </a:pPr>
            <a:r>
              <a:rPr lang="en-GB" sz="1800" dirty="0"/>
              <a:t> </a:t>
            </a:r>
            <a:r>
              <a:rPr lang="en-US" sz="1800" dirty="0"/>
              <a:t>It is very big company and it has lots of stores so its need many people to maintain the company. That is why Samsung gives job to millions of people in the worldwide.                            </a:t>
            </a:r>
            <a:endParaRPr lang="en-GB" sz="1800" dirty="0"/>
          </a:p>
          <a:p>
            <a:pPr marL="342900" lvl="0" indent="-342900">
              <a:buFont typeface="+mj-lt"/>
              <a:buAutoNum type="arabicPeriod"/>
            </a:pPr>
            <a:r>
              <a:rPr lang="en-US" sz="1800" dirty="0"/>
              <a:t>Every year lots of people buy Samsung products and for that its increase our economic benefits.                                               </a:t>
            </a:r>
            <a:endParaRPr lang="en-GB" sz="1800" dirty="0"/>
          </a:p>
          <a:p>
            <a:pPr marL="342900" lvl="0" indent="-342900">
              <a:buFont typeface="+mj-lt"/>
              <a:buAutoNum type="arabicPeriod"/>
            </a:pPr>
            <a:r>
              <a:rPr lang="en-US" sz="1800" dirty="0"/>
              <a:t>Samsung electronic products help people lead a better life style.</a:t>
            </a:r>
          </a:p>
        </p:txBody>
      </p:sp>
    </p:spTree>
    <p:extLst>
      <p:ext uri="{BB962C8B-B14F-4D97-AF65-F5344CB8AC3E}">
        <p14:creationId xmlns:p14="http://schemas.microsoft.com/office/powerpoint/2010/main" val="1423308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page4">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3D6010-71D2-4DFB-94CE-FC2ECB878992}"/>
              </a:ext>
            </a:extLst>
          </p:cNvPr>
          <p:cNvSpPr txBox="1">
            <a:spLocks noGrp="1"/>
          </p:cNvSpPr>
          <p:nvPr>
            <p:ph type="body" idx="4294967295"/>
          </p:nvPr>
        </p:nvSpPr>
        <p:spPr>
          <a:xfrm>
            <a:off x="945444" y="1255889"/>
            <a:ext cx="10512778" cy="3965222"/>
          </a:xfrm>
        </p:spPr>
        <p:txBody>
          <a:bodyPr>
            <a:normAutofit/>
          </a:bodyPr>
          <a:lstStyle/>
          <a:p>
            <a:pPr marL="0" lvl="0" indent="0">
              <a:buNone/>
            </a:pPr>
            <a:r>
              <a:rPr lang="en-GB" sz="1800" dirty="0"/>
              <a:t>5. </a:t>
            </a:r>
            <a:r>
              <a:rPr lang="en-US" sz="1800" dirty="0"/>
              <a:t>Especially Samsung phone make communication easier.                                                         </a:t>
            </a:r>
            <a:endParaRPr lang="en-GB" sz="1800" dirty="0"/>
          </a:p>
          <a:p>
            <a:pPr marL="0" lvl="0" indent="0">
              <a:buNone/>
            </a:pPr>
            <a:r>
              <a:rPr lang="en-GB" sz="1800" dirty="0"/>
              <a:t>6. </a:t>
            </a:r>
            <a:r>
              <a:rPr lang="en-US" sz="1800" dirty="0"/>
              <a:t>Every year Samsun</a:t>
            </a:r>
            <a:r>
              <a:rPr lang="en-GB" sz="1800" dirty="0"/>
              <a:t>g</a:t>
            </a:r>
            <a:r>
              <a:rPr lang="en-US" sz="1800" dirty="0"/>
              <a:t> </a:t>
            </a:r>
            <a:r>
              <a:rPr lang="en-GB" sz="1800" dirty="0"/>
              <a:t>launches </a:t>
            </a:r>
            <a:r>
              <a:rPr lang="en-US" sz="1800" dirty="0"/>
              <a:t>new design and modern technologies mobile phone like installed touch </a:t>
            </a:r>
            <a:r>
              <a:rPr lang="en-GB" sz="1800" dirty="0"/>
              <a:t>Id, </a:t>
            </a:r>
            <a:r>
              <a:rPr lang="en-US" sz="1800" dirty="0"/>
              <a:t>camera HD</a:t>
            </a:r>
            <a:r>
              <a:rPr lang="en-GB" sz="1800" dirty="0"/>
              <a:t>, </a:t>
            </a:r>
            <a:r>
              <a:rPr lang="en-US" sz="1800" dirty="0"/>
              <a:t>wireless</a:t>
            </a:r>
            <a:r>
              <a:rPr lang="en-GB" sz="1800" dirty="0"/>
              <a:t> </a:t>
            </a:r>
            <a:r>
              <a:rPr lang="en-US" sz="1800" dirty="0"/>
              <a:t>charger etc.                                    </a:t>
            </a:r>
            <a:endParaRPr lang="en-GB" sz="1800" dirty="0"/>
          </a:p>
          <a:p>
            <a:pPr marL="0" lvl="0" indent="0">
              <a:buNone/>
            </a:pPr>
            <a:r>
              <a:rPr lang="en-GB" sz="1800" dirty="0"/>
              <a:t>7. </a:t>
            </a:r>
            <a:r>
              <a:rPr lang="en-US" sz="1800" dirty="0"/>
              <a:t>Samsung products</a:t>
            </a:r>
            <a:r>
              <a:rPr lang="en-GB" sz="1800" dirty="0"/>
              <a:t> are</a:t>
            </a:r>
            <a:r>
              <a:rPr lang="en-US" sz="1800" dirty="0"/>
              <a:t> </a:t>
            </a:r>
            <a:r>
              <a:rPr lang="en-GB" sz="1800" dirty="0"/>
              <a:t>reliable, </a:t>
            </a:r>
            <a:r>
              <a:rPr lang="en-US" sz="1800" dirty="0"/>
              <a:t>easy to use</a:t>
            </a:r>
            <a:r>
              <a:rPr lang="en-GB" sz="1800" dirty="0"/>
              <a:t>, has many functions and suitable for old and younger people..</a:t>
            </a:r>
            <a:r>
              <a:rPr lang="en-US" sz="1800" dirty="0"/>
              <a:t>The store is available in 125 countries so people get good customer service. </a:t>
            </a:r>
            <a:endParaRPr lang="en-GB" sz="1800" dirty="0"/>
          </a:p>
          <a:p>
            <a:pPr marL="0" lvl="0" indent="0">
              <a:buNone/>
            </a:pPr>
            <a:r>
              <a:rPr lang="en-GB" sz="1800" dirty="0"/>
              <a:t>8.</a:t>
            </a:r>
            <a:r>
              <a:rPr lang="en-US" sz="1800" dirty="0"/>
              <a:t>Samsung healthcare technology products help people to give a healthy life style and level of care. For example blood pressure monitors</a:t>
            </a:r>
            <a:r>
              <a:rPr lang="en-GB" sz="1800" dirty="0"/>
              <a:t>, </a:t>
            </a:r>
            <a:r>
              <a:rPr lang="en-US" sz="1800" dirty="0"/>
              <a:t>Smart watches etc.                                               </a:t>
            </a:r>
            <a:endParaRPr lang="en-GB" sz="1800" dirty="0"/>
          </a:p>
          <a:p>
            <a:pPr marL="0" lvl="0" indent="0">
              <a:buNone/>
            </a:pPr>
            <a:r>
              <a:rPr lang="en-GB" sz="1800" dirty="0"/>
              <a:t>9. </a:t>
            </a:r>
            <a:r>
              <a:rPr lang="en-US" sz="1800" dirty="0"/>
              <a:t>Samsung tablets now use </a:t>
            </a:r>
            <a:r>
              <a:rPr lang="en-GB" sz="1800" dirty="0"/>
              <a:t>in</a:t>
            </a:r>
            <a:r>
              <a:rPr lang="en-US" sz="1800" dirty="0"/>
              <a:t> hospital for access and collect patients data.                          </a:t>
            </a:r>
            <a:endParaRPr lang="en-GB" sz="1800" dirty="0"/>
          </a:p>
          <a:p>
            <a:pPr marL="0" lvl="0" indent="0">
              <a:buNone/>
            </a:pPr>
            <a:r>
              <a:rPr lang="en-GB" sz="1800" dirty="0"/>
              <a:t>10. </a:t>
            </a:r>
            <a:r>
              <a:rPr lang="en-US" sz="1800" dirty="0"/>
              <a:t>Samsung has best design of household appliances like fridge,oven,dishwashers,micro-</a:t>
            </a:r>
            <a:r>
              <a:rPr lang="en-GB" sz="1800" dirty="0"/>
              <a:t>wave</a:t>
            </a:r>
            <a:r>
              <a:rPr lang="en-US" sz="1800" dirty="0"/>
              <a:t>,</a:t>
            </a:r>
            <a:r>
              <a:rPr lang="en-GB" sz="1800" dirty="0"/>
              <a:t> washing</a:t>
            </a:r>
            <a:r>
              <a:rPr lang="en-US" sz="1800" dirty="0"/>
              <a:t> machines etc.</a:t>
            </a:r>
          </a:p>
          <a:p>
            <a:pPr marL="0" lvl="0" indent="0">
              <a:buNone/>
            </a:pPr>
            <a:endParaRPr lang="en-US" sz="1800" dirty="0"/>
          </a:p>
        </p:txBody>
      </p:sp>
    </p:spTree>
    <p:extLst>
      <p:ext uri="{BB962C8B-B14F-4D97-AF65-F5344CB8AC3E}">
        <p14:creationId xmlns:p14="http://schemas.microsoft.com/office/powerpoint/2010/main" val="3102695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page6">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FA87E2-F955-4B5A-A373-3DA7B73FE298}"/>
              </a:ext>
            </a:extLst>
          </p:cNvPr>
          <p:cNvSpPr txBox="1">
            <a:spLocks noGrp="1"/>
          </p:cNvSpPr>
          <p:nvPr>
            <p:ph type="body" idx="4294967295"/>
          </p:nvPr>
        </p:nvSpPr>
        <p:spPr>
          <a:xfrm>
            <a:off x="691444" y="536223"/>
            <a:ext cx="10837333" cy="4656666"/>
          </a:xfrm>
        </p:spPr>
        <p:txBody>
          <a:bodyPr>
            <a:normAutofit/>
          </a:bodyPr>
          <a:lstStyle/>
          <a:p>
            <a:pPr marL="0" lvl="0" indent="0">
              <a:buNone/>
            </a:pPr>
            <a:r>
              <a:rPr lang="en-GB" sz="2500" b="1" u="sng" dirty="0"/>
              <a:t>Negative Impacts </a:t>
            </a:r>
          </a:p>
          <a:p>
            <a:pPr marL="0" lvl="0" indent="0">
              <a:buNone/>
            </a:pPr>
            <a:endParaRPr lang="en-GB" sz="2500" b="1" u="sng" dirty="0"/>
          </a:p>
          <a:p>
            <a:pPr marL="0" lvl="0" indent="0">
              <a:buNone/>
            </a:pPr>
            <a:r>
              <a:rPr lang="en-US" sz="1800" dirty="0"/>
              <a:t>Every big technology companies has lots of positive impacts but there is always some negative impacts </a:t>
            </a:r>
            <a:r>
              <a:rPr lang="en-GB" sz="1800" dirty="0"/>
              <a:t>too.</a:t>
            </a:r>
          </a:p>
          <a:p>
            <a:pPr marL="342900" lvl="0" indent="-342900">
              <a:buFont typeface="+mj-lt"/>
              <a:buAutoNum type="arabicPeriod"/>
            </a:pPr>
            <a:r>
              <a:rPr lang="en-US" sz="1800" dirty="0"/>
              <a:t>Samsung produces green house gases which kill our </a:t>
            </a:r>
            <a:r>
              <a:rPr lang="en-GB" sz="1800" dirty="0"/>
              <a:t>environment</a:t>
            </a:r>
            <a:r>
              <a:rPr lang="en-US" sz="1800" dirty="0"/>
              <a:t>.                                         </a:t>
            </a:r>
            <a:endParaRPr lang="en-GB" sz="1800" dirty="0"/>
          </a:p>
          <a:p>
            <a:pPr marL="342900" lvl="0" indent="-342900">
              <a:buFont typeface="+mj-lt"/>
              <a:buAutoNum type="arabicPeriod"/>
            </a:pPr>
            <a:r>
              <a:rPr lang="en-US" sz="1800" dirty="0"/>
              <a:t>Samsung phone some time hang or slow down and that is why some time it is affected people's important work. </a:t>
            </a:r>
            <a:endParaRPr lang="en-GB" sz="1800" dirty="0"/>
          </a:p>
          <a:p>
            <a:pPr marL="342900" lvl="0" indent="-342900">
              <a:buFont typeface="+mj-lt"/>
              <a:buAutoNum type="arabicPeriod"/>
            </a:pPr>
            <a:r>
              <a:rPr lang="en-US" sz="1800" dirty="0"/>
              <a:t>All most every Samsung products are very expensive. People spent lots of money for that.  </a:t>
            </a:r>
            <a:endParaRPr lang="en-GB" sz="1800" dirty="0"/>
          </a:p>
          <a:p>
            <a:pPr marL="342900" lvl="0" indent="-342900">
              <a:buFont typeface="+mj-lt"/>
              <a:buAutoNum type="arabicPeriod"/>
            </a:pPr>
            <a:r>
              <a:rPr lang="en-US" sz="1800" dirty="0"/>
              <a:t>There are some news come that some of Samsung phone was burnt while it was in charge.</a:t>
            </a:r>
            <a:endParaRPr lang="en-GB" sz="1800" dirty="0"/>
          </a:p>
          <a:p>
            <a:pPr marL="342900" indent="-342900">
              <a:buFont typeface="+mj-lt"/>
              <a:buAutoNum type="arabicPeriod"/>
            </a:pPr>
            <a:r>
              <a:rPr lang="en-US" sz="1800" dirty="0"/>
              <a:t>Samsung products are not very secure so it can be hacked people private information or document by hacker. </a:t>
            </a:r>
            <a:endParaRPr lang="en-GB" sz="1800" dirty="0"/>
          </a:p>
          <a:p>
            <a:pPr marL="342900" indent="-342900">
              <a:buFont typeface="+mj-lt"/>
              <a:buAutoNum type="arabicPeriod"/>
            </a:pPr>
            <a:r>
              <a:rPr lang="en-US" sz="1800" dirty="0"/>
              <a:t>Especially for old person who maybe does not have Samsung technology </a:t>
            </a:r>
            <a:r>
              <a:rPr lang="en-GB" sz="1800" dirty="0"/>
              <a:t>knowledge</a:t>
            </a:r>
            <a:r>
              <a:rPr lang="en-US" sz="1800" dirty="0"/>
              <a:t>.                                                                  Controversial technology</a:t>
            </a:r>
            <a:r>
              <a:rPr lang="en-GB" sz="1800" dirty="0"/>
              <a:t> human </a:t>
            </a:r>
            <a:r>
              <a:rPr lang="en-US" sz="1800" dirty="0"/>
              <a:t>right</a:t>
            </a:r>
            <a:r>
              <a:rPr lang="en-GB" sz="1800" dirty="0"/>
              <a:t>, </a:t>
            </a:r>
            <a:r>
              <a:rPr lang="en-US" sz="1800" dirty="0"/>
              <a:t>worker's rights</a:t>
            </a:r>
            <a:r>
              <a:rPr lang="en-GB" sz="1800" dirty="0"/>
              <a:t>, </a:t>
            </a:r>
            <a:r>
              <a:rPr lang="en-US" sz="1800" dirty="0"/>
              <a:t>irresponsible</a:t>
            </a:r>
            <a:r>
              <a:rPr lang="en-GB" sz="1800" dirty="0"/>
              <a:t>,</a:t>
            </a:r>
            <a:r>
              <a:rPr lang="en-US" sz="1800" dirty="0"/>
              <a:t> marketing</a:t>
            </a:r>
            <a:r>
              <a:rPr lang="en-GB" sz="1800" dirty="0"/>
              <a:t>, </a:t>
            </a:r>
            <a:r>
              <a:rPr lang="en-US" sz="1800" dirty="0"/>
              <a:t>pollution these are also some negative impacts of Samsung, which was coming up on some articles and other sources.</a:t>
            </a:r>
          </a:p>
          <a:p>
            <a:pPr marL="342900" lvl="0" indent="-342900">
              <a:buFont typeface="+mj-lt"/>
              <a:buAutoNum type="arabicPeriod"/>
            </a:pPr>
            <a:endParaRPr lang="en-GB" sz="1800" dirty="0"/>
          </a:p>
        </p:txBody>
      </p:sp>
    </p:spTree>
    <p:extLst>
      <p:ext uri="{BB962C8B-B14F-4D97-AF65-F5344CB8AC3E}">
        <p14:creationId xmlns:p14="http://schemas.microsoft.com/office/powerpoint/2010/main" val="2310441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4223DB-67E6-064F-AE24-C3DD8E6C1DB7}"/>
              </a:ext>
            </a:extLst>
          </p:cNvPr>
          <p:cNvSpPr txBox="1"/>
          <p:nvPr/>
        </p:nvSpPr>
        <p:spPr>
          <a:xfrm>
            <a:off x="1538110" y="564443"/>
            <a:ext cx="9454445" cy="9216626"/>
          </a:xfrm>
          <a:prstGeom prst="rect">
            <a:avLst/>
          </a:prstGeom>
          <a:noFill/>
        </p:spPr>
        <p:txBody>
          <a:bodyPr wrap="square">
            <a:spAutoFit/>
          </a:bodyPr>
          <a:lstStyle/>
          <a:p>
            <a:r>
              <a:rPr lang="en-GB" sz="2500" b="1" u="sng" dirty="0">
                <a:effectLst/>
                <a:latin typeface="Roboto"/>
              </a:rPr>
              <a:t>Lessons drawn from the case study</a:t>
            </a:r>
          </a:p>
          <a:p>
            <a:br>
              <a:rPr lang="en-GB" dirty="0">
                <a:effectLst/>
              </a:rPr>
            </a:br>
            <a:r>
              <a:rPr lang="en-GB" dirty="0">
                <a:effectLst/>
              </a:rPr>
              <a:t>In</a:t>
            </a:r>
            <a:r>
              <a:rPr lang="en-GB" dirty="0">
                <a:solidFill>
                  <a:srgbClr val="333333"/>
                </a:solidFill>
                <a:effectLst/>
              </a:rPr>
              <a:t> today's world we individuals can’t live without technology including smart phone ,telephones, televisions, computers, These technologies have taken a vital part in people’s lifestyles and now being without them will be unthinkable for a number of people. </a:t>
            </a:r>
            <a:r>
              <a:rPr lang="en-GB" dirty="0">
                <a:effectLst/>
              </a:rPr>
              <a:t>Samsung made our life easier, we can sit at home and connect the world.  </a:t>
            </a:r>
          </a:p>
          <a:p>
            <a:r>
              <a:rPr lang="en-GB" dirty="0">
                <a:solidFill>
                  <a:srgbClr val="000000"/>
                </a:solidFill>
                <a:ea typeface="Times New Roman" panose="02020603050405020304" pitchFamily="18" charset="0"/>
                <a:cs typeface="Arial" panose="020B0604020202020204" pitchFamily="34" charset="0"/>
              </a:rPr>
              <a:t>To</a:t>
            </a:r>
            <a:r>
              <a:rPr lang="en-GB" sz="1800" dirty="0">
                <a:solidFill>
                  <a:srgbClr val="000000"/>
                </a:solidFill>
                <a:effectLst/>
                <a:ea typeface="Times New Roman" panose="02020603050405020304" pitchFamily="18" charset="0"/>
                <a:cs typeface="Arial" panose="020B0604020202020204" pitchFamily="34" charset="0"/>
              </a:rPr>
              <a:t> help us better understand just how much, and how quickly, the world around us is changing.</a:t>
            </a:r>
          </a:p>
          <a:p>
            <a:endParaRPr lang="en-GB" dirty="0">
              <a:solidFill>
                <a:srgbClr val="000000"/>
              </a:solidFill>
              <a:latin typeface="Calibri" panose="020F0502020204030204" pitchFamily="34" charset="0"/>
              <a:ea typeface="Times New Roman" panose="02020603050405020304" pitchFamily="18" charset="0"/>
              <a:cs typeface="Arial" panose="020B0604020202020204" pitchFamily="34" charset="0"/>
            </a:endParaRPr>
          </a:p>
          <a:p>
            <a:r>
              <a:rPr lang="en-GB" sz="1800" b="1" u="sng"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Why modern technology is important for the organisation</a:t>
            </a:r>
          </a:p>
          <a:p>
            <a:pPr>
              <a:lnSpc>
                <a:spcPct val="107000"/>
              </a:lnSpc>
              <a:spcAft>
                <a:spcPts val="800"/>
              </a:spcAft>
            </a:pPr>
            <a:endParaRPr lang="en-GB" dirty="0">
              <a:effectLst/>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effectLst/>
                <a:ea typeface="Times New Roman" panose="02020603050405020304" pitchFamily="18" charset="0"/>
                <a:cs typeface="Times New Roman" panose="02020603050405020304" pitchFamily="18" charset="0"/>
              </a:rPr>
              <a:t>Digital skills are important part of every aspect of work and life. With new technologies emerging every day, we need lifelong opportunities to learn new skills that will allow us to succeed in an ongoing digital transformation.</a:t>
            </a:r>
          </a:p>
          <a:p>
            <a:pPr marL="285750" indent="-285750">
              <a:lnSpc>
                <a:spcPct val="107000"/>
              </a:lnSpc>
              <a:spcAft>
                <a:spcPts val="800"/>
              </a:spcAft>
              <a:buFont typeface="Arial" panose="020B0604020202020204" pitchFamily="34" charset="0"/>
              <a:buChar char="•"/>
            </a:pPr>
            <a:r>
              <a:rPr lang="en-GB" dirty="0">
                <a:effectLst/>
                <a:ea typeface="Times New Roman" panose="02020603050405020304" pitchFamily="18" charset="0"/>
                <a:cs typeface="Times New Roman" panose="02020603050405020304" pitchFamily="18" charset="0"/>
              </a:rPr>
              <a:t>Digital skills are essential in opening the door to a wide range of opportunities in the 21st century. </a:t>
            </a:r>
          </a:p>
          <a:p>
            <a:pPr marL="285750" indent="-285750">
              <a:lnSpc>
                <a:spcPct val="107000"/>
              </a:lnSpc>
              <a:spcAft>
                <a:spcPts val="800"/>
              </a:spcAft>
              <a:buFont typeface="Arial" panose="020B0604020202020204" pitchFamily="34" charset="0"/>
              <a:buChar char="•"/>
            </a:pPr>
            <a:r>
              <a:rPr lang="en-GB" dirty="0">
                <a:effectLst/>
                <a:ea typeface="Times New Roman" panose="02020603050405020304" pitchFamily="18" charset="0"/>
                <a:cs typeface="Times New Roman" panose="02020603050405020304" pitchFamily="18" charset="0"/>
              </a:rPr>
              <a:t>Digital skills strategies need to be updated regularly to respond to the emergence of new technologies and their impact on the digital economy and digital society. </a:t>
            </a:r>
            <a:endParaRPr lang="en-GB" dirty="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a:effectLst/>
                <a:ea typeface="Times New Roman" panose="02020603050405020304" pitchFamily="18" charset="0"/>
                <a:cs typeface="Times New Roman" panose="02020603050405020304" pitchFamily="18" charset="0"/>
              </a:rPr>
              <a:t>The digital skills research shows that there will be tens of millions of jobs for people advanced digital skills in the coming years.</a:t>
            </a:r>
            <a:endParaRPr lang="en-GB" dirty="0">
              <a:solidFill>
                <a:srgbClr val="000000"/>
              </a:solidFill>
              <a:latin typeface="Calibri" panose="020F0502020204030204" pitchFamily="34" charset="0"/>
              <a:ea typeface="Times New Roman" panose="02020603050405020304" pitchFamily="18" charset="0"/>
              <a:cs typeface="Arial" panose="020B0604020202020204" pitchFamily="34" charset="0"/>
            </a:endParaRPr>
          </a:p>
          <a:p>
            <a:endParaRPr lang="en-GB" sz="18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endParaRPr>
          </a:p>
          <a:p>
            <a:endParaRPr lang="en-GB" dirty="0">
              <a:solidFill>
                <a:srgbClr val="000000"/>
              </a:solidFill>
              <a:latin typeface="Calibri" panose="020F0502020204030204" pitchFamily="34" charset="0"/>
              <a:ea typeface="Times New Roman" panose="02020603050405020304" pitchFamily="18" charset="0"/>
              <a:cs typeface="Arial" panose="020B0604020202020204" pitchFamily="34" charset="0"/>
            </a:endParaRPr>
          </a:p>
          <a:p>
            <a:endParaRPr lang="en-GB" sz="18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endParaRPr>
          </a:p>
          <a:p>
            <a:endParaRPr lang="en-GB" dirty="0">
              <a:solidFill>
                <a:srgbClr val="000000"/>
              </a:solidFill>
              <a:latin typeface="Calibri" panose="020F0502020204030204" pitchFamily="34" charset="0"/>
              <a:ea typeface="Times New Roman" panose="02020603050405020304" pitchFamily="18" charset="0"/>
              <a:cs typeface="Arial" panose="020B0604020202020204" pitchFamily="34" charset="0"/>
            </a:endParaRPr>
          </a:p>
          <a:p>
            <a:endParaRPr lang="en-GB" sz="18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endParaRPr>
          </a:p>
          <a:p>
            <a:endParaRPr lang="en-GB" dirty="0">
              <a:solidFill>
                <a:srgbClr val="000000"/>
              </a:solidFill>
              <a:latin typeface="Calibri" panose="020F0502020204030204" pitchFamily="34" charset="0"/>
              <a:ea typeface="Times New Roman" panose="02020603050405020304" pitchFamily="18" charset="0"/>
              <a:cs typeface="Arial" panose="020B0604020202020204" pitchFamily="34" charset="0"/>
            </a:endParaRPr>
          </a:p>
          <a:p>
            <a:endParaRPr lang="en-GB" sz="18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endParaRPr>
          </a:p>
          <a:p>
            <a:endParaRPr lang="en-GB" dirty="0">
              <a:solidFill>
                <a:srgbClr val="000000"/>
              </a:solidFill>
              <a:latin typeface="Calibri" panose="020F0502020204030204" pitchFamily="34" charset="0"/>
              <a:ea typeface="Times New Roman" panose="02020603050405020304" pitchFamily="18" charset="0"/>
              <a:cs typeface="Arial" panose="020B0604020202020204" pitchFamily="34"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effectLst/>
            </a:endParaRPr>
          </a:p>
          <a:p>
            <a:endParaRPr lang="en-US" dirty="0"/>
          </a:p>
        </p:txBody>
      </p:sp>
    </p:spTree>
    <p:extLst>
      <p:ext uri="{BB962C8B-B14F-4D97-AF65-F5344CB8AC3E}">
        <p14:creationId xmlns:p14="http://schemas.microsoft.com/office/powerpoint/2010/main" val="3163321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774748-1220-3A41-88CB-2376E11480E9}"/>
              </a:ext>
            </a:extLst>
          </p:cNvPr>
          <p:cNvSpPr txBox="1"/>
          <p:nvPr/>
        </p:nvSpPr>
        <p:spPr>
          <a:xfrm>
            <a:off x="987779" y="1443841"/>
            <a:ext cx="10357554" cy="4108817"/>
          </a:xfrm>
          <a:prstGeom prst="rect">
            <a:avLst/>
          </a:prstGeom>
          <a:noFill/>
        </p:spPr>
        <p:txBody>
          <a:bodyPr wrap="square">
            <a:spAutoFit/>
          </a:bodyPr>
          <a:lstStyle/>
          <a:p>
            <a:r>
              <a:rPr lang="en-GB" sz="2800" b="1" u="sng" dirty="0">
                <a:effectLst/>
              </a:rPr>
              <a:t>Some of the advantage of using technology in the classroom.  </a:t>
            </a:r>
          </a:p>
          <a:p>
            <a:pPr algn="l">
              <a:buFont typeface="Arial" panose="020B0604020202020204" pitchFamily="34" charset="0"/>
              <a:buChar char="•"/>
            </a:pPr>
            <a:endParaRPr lang="en-GB" b="0" i="0" u="none" strike="noStrike" dirty="0">
              <a:solidFill>
                <a:srgbClr val="000000"/>
              </a:solidFill>
              <a:effectLst/>
              <a:latin typeface="Roboto"/>
            </a:endParaRPr>
          </a:p>
          <a:p>
            <a:pPr algn="l">
              <a:buFont typeface="Arial" panose="020B0604020202020204" pitchFamily="34" charset="0"/>
              <a:buChar char="•"/>
            </a:pPr>
            <a:r>
              <a:rPr lang="en-GB" b="0" i="0" u="none" strike="noStrike" dirty="0">
                <a:solidFill>
                  <a:srgbClr val="000000"/>
                </a:solidFill>
                <a:effectLst/>
                <a:latin typeface="Roboto"/>
              </a:rPr>
              <a:t>Improves </a:t>
            </a:r>
            <a:r>
              <a:rPr lang="en-GB" b="1" i="0" u="none" strike="noStrike" dirty="0">
                <a:solidFill>
                  <a:srgbClr val="000000"/>
                </a:solidFill>
                <a:effectLst/>
                <a:latin typeface="Roboto"/>
              </a:rPr>
              <a:t>engagement</a:t>
            </a:r>
            <a:endParaRPr lang="en-GB" b="0" i="0" u="none" strike="noStrike" dirty="0">
              <a:solidFill>
                <a:srgbClr val="000000"/>
              </a:solidFill>
              <a:effectLst/>
              <a:latin typeface="Roboto"/>
            </a:endParaRPr>
          </a:p>
          <a:p>
            <a:pPr algn="l">
              <a:buFont typeface="Arial" panose="020B0604020202020204" pitchFamily="34" charset="0"/>
              <a:buChar char="•"/>
            </a:pPr>
            <a:r>
              <a:rPr lang="en-GB" b="0" i="0" u="none" strike="noStrike" dirty="0">
                <a:solidFill>
                  <a:srgbClr val="000000"/>
                </a:solidFill>
                <a:effectLst/>
                <a:latin typeface="Roboto"/>
              </a:rPr>
              <a:t>Improves </a:t>
            </a:r>
            <a:r>
              <a:rPr lang="en-GB" b="1" i="0" u="none" strike="noStrike" dirty="0">
                <a:solidFill>
                  <a:srgbClr val="000000"/>
                </a:solidFill>
                <a:effectLst/>
                <a:latin typeface="Roboto"/>
              </a:rPr>
              <a:t>knowledge</a:t>
            </a:r>
            <a:r>
              <a:rPr lang="en-GB" b="0" i="0" u="none" strike="noStrike" dirty="0">
                <a:solidFill>
                  <a:srgbClr val="000000"/>
                </a:solidFill>
                <a:effectLst/>
                <a:latin typeface="Roboto"/>
              </a:rPr>
              <a:t> </a:t>
            </a:r>
          </a:p>
          <a:p>
            <a:pPr algn="l">
              <a:buFont typeface="Arial" panose="020B0604020202020204" pitchFamily="34" charset="0"/>
              <a:buChar char="•"/>
            </a:pPr>
            <a:r>
              <a:rPr lang="en-GB" b="0" i="0" u="none" strike="noStrike" dirty="0">
                <a:solidFill>
                  <a:srgbClr val="000000"/>
                </a:solidFill>
                <a:effectLst/>
                <a:latin typeface="Roboto"/>
              </a:rPr>
              <a:t>Encourages individual </a:t>
            </a:r>
            <a:r>
              <a:rPr lang="en-GB" b="1" i="0" u="none" strike="noStrike" dirty="0">
                <a:solidFill>
                  <a:srgbClr val="000000"/>
                </a:solidFill>
                <a:effectLst/>
                <a:latin typeface="Roboto"/>
              </a:rPr>
              <a:t>learning</a:t>
            </a:r>
            <a:endParaRPr lang="en-GB" b="0" i="0" u="none" strike="noStrike" dirty="0">
              <a:solidFill>
                <a:srgbClr val="000000"/>
              </a:solidFill>
              <a:effectLst/>
              <a:latin typeface="Roboto"/>
            </a:endParaRPr>
          </a:p>
          <a:p>
            <a:pPr algn="l">
              <a:buFont typeface="Arial" panose="020B0604020202020204" pitchFamily="34" charset="0"/>
              <a:buChar char="•"/>
            </a:pPr>
            <a:r>
              <a:rPr lang="en-GB" b="0" i="0" u="none" strike="noStrike" dirty="0">
                <a:solidFill>
                  <a:srgbClr val="000000"/>
                </a:solidFill>
                <a:effectLst/>
                <a:latin typeface="Roboto"/>
              </a:rPr>
              <a:t>Encourages </a:t>
            </a:r>
            <a:r>
              <a:rPr lang="en-GB" b="1" i="0" u="none" strike="noStrike" dirty="0">
                <a:solidFill>
                  <a:srgbClr val="000000"/>
                </a:solidFill>
                <a:effectLst/>
                <a:latin typeface="Roboto"/>
              </a:rPr>
              <a:t>collaboration</a:t>
            </a:r>
            <a:endParaRPr lang="en-GB" b="0" i="0" u="none" strike="noStrike" dirty="0">
              <a:solidFill>
                <a:srgbClr val="000000"/>
              </a:solidFill>
              <a:effectLst/>
              <a:latin typeface="Roboto"/>
            </a:endParaRPr>
          </a:p>
          <a:p>
            <a:pPr algn="l">
              <a:buFont typeface="Arial" panose="020B0604020202020204" pitchFamily="34" charset="0"/>
              <a:buChar char="•"/>
            </a:pPr>
            <a:r>
              <a:rPr lang="en-GB" b="0" i="0" u="none" strike="noStrike" dirty="0">
                <a:solidFill>
                  <a:srgbClr val="000000"/>
                </a:solidFill>
                <a:effectLst/>
                <a:latin typeface="Roboto"/>
              </a:rPr>
              <a:t>Students can learn useful life skills through technology</a:t>
            </a:r>
          </a:p>
          <a:p>
            <a:pPr algn="l">
              <a:buFont typeface="Arial" panose="020B0604020202020204" pitchFamily="34" charset="0"/>
              <a:buChar char="•"/>
            </a:pPr>
            <a:r>
              <a:rPr lang="en-GB" b="0" i="0" u="none" strike="noStrike" dirty="0">
                <a:solidFill>
                  <a:srgbClr val="000000"/>
                </a:solidFill>
                <a:effectLst/>
                <a:latin typeface="Roboto"/>
              </a:rPr>
              <a:t>Benefits for teachers.</a:t>
            </a:r>
          </a:p>
          <a:p>
            <a:pPr algn="l"/>
            <a:endParaRPr lang="en-GB" b="0" i="0" u="none" strike="noStrike" dirty="0">
              <a:solidFill>
                <a:srgbClr val="000000"/>
              </a:solidFill>
              <a:effectLst/>
              <a:latin typeface="HelveticaNeue-Regular"/>
            </a:endParaRPr>
          </a:p>
          <a:p>
            <a:pPr algn="l"/>
            <a:r>
              <a:rPr lang="en-GB" b="1" i="0" u="none" strike="noStrike" dirty="0">
                <a:solidFill>
                  <a:srgbClr val="3C4043"/>
                </a:solidFill>
                <a:effectLst/>
                <a:latin typeface="Roboto"/>
              </a:rPr>
              <a:t>Disadvantages</a:t>
            </a:r>
            <a:r>
              <a:rPr lang="en-GB" b="0" i="0" u="none" strike="noStrike" dirty="0">
                <a:solidFill>
                  <a:srgbClr val="3C4043"/>
                </a:solidFill>
                <a:effectLst/>
                <a:latin typeface="Roboto"/>
              </a:rPr>
              <a:t> </a:t>
            </a:r>
            <a:r>
              <a:rPr lang="en-GB" b="1" dirty="0">
                <a:solidFill>
                  <a:srgbClr val="3C4043"/>
                </a:solidFill>
                <a:latin typeface="Roboto"/>
              </a:rPr>
              <a:t>of</a:t>
            </a:r>
            <a:r>
              <a:rPr lang="en-GB" b="0" i="0" u="none" strike="noStrike" dirty="0">
                <a:solidFill>
                  <a:srgbClr val="3C4043"/>
                </a:solidFill>
                <a:effectLst/>
                <a:latin typeface="Roboto"/>
              </a:rPr>
              <a:t> </a:t>
            </a:r>
            <a:r>
              <a:rPr lang="en-GB" b="1" i="0" u="none" strike="noStrike" dirty="0">
                <a:solidFill>
                  <a:srgbClr val="3C4043"/>
                </a:solidFill>
                <a:effectLst/>
                <a:latin typeface="Roboto"/>
              </a:rPr>
              <a:t>technology</a:t>
            </a:r>
            <a:br>
              <a:rPr lang="en-GB" b="0" i="0" u="none" strike="noStrike" dirty="0">
                <a:solidFill>
                  <a:srgbClr val="000000"/>
                </a:solidFill>
                <a:effectLst/>
                <a:latin typeface="HelveticaNeue-Regular"/>
              </a:rPr>
            </a:br>
            <a:r>
              <a:rPr lang="en-GB" b="0" i="0" u="none" strike="noStrike" dirty="0">
                <a:solidFill>
                  <a:srgbClr val="3C4043"/>
                </a:solidFill>
                <a:effectLst/>
                <a:latin typeface="Roboto"/>
              </a:rPr>
              <a:t>Dependent on new </a:t>
            </a:r>
            <a:r>
              <a:rPr lang="en-GB" b="1" i="0" u="none" strike="noStrike" dirty="0">
                <a:solidFill>
                  <a:srgbClr val="3C4043"/>
                </a:solidFill>
                <a:effectLst/>
                <a:latin typeface="Roboto"/>
              </a:rPr>
              <a:t>technology</a:t>
            </a:r>
            <a:endParaRPr lang="en-GB" b="0" i="0" u="none" strike="noStrike" dirty="0">
              <a:solidFill>
                <a:srgbClr val="000000"/>
              </a:solidFill>
              <a:effectLst/>
              <a:latin typeface="HelveticaNeue-Regular"/>
            </a:endParaRPr>
          </a:p>
          <a:p>
            <a:pPr algn="l"/>
            <a:r>
              <a:rPr lang="en-GB" b="0" i="0" u="none" strike="noStrike" dirty="0">
                <a:solidFill>
                  <a:srgbClr val="3C4043"/>
                </a:solidFill>
                <a:effectLst/>
                <a:latin typeface="Roboto"/>
              </a:rPr>
              <a:t>No longer need to think - information could be easily accessible etc.</a:t>
            </a:r>
            <a:endParaRPr lang="en-GB" b="0" i="0" u="none" strike="noStrike" dirty="0">
              <a:solidFill>
                <a:srgbClr val="000000"/>
              </a:solidFill>
              <a:effectLst/>
              <a:latin typeface="HelveticaNeue-Regular"/>
            </a:endParaRPr>
          </a:p>
          <a:p>
            <a:br>
              <a:rPr lang="en-GB" dirty="0"/>
            </a:br>
            <a:endParaRPr lang="en-US" dirty="0"/>
          </a:p>
        </p:txBody>
      </p:sp>
    </p:spTree>
    <p:extLst>
      <p:ext uri="{BB962C8B-B14F-4D97-AF65-F5344CB8AC3E}">
        <p14:creationId xmlns:p14="http://schemas.microsoft.com/office/powerpoint/2010/main" val="4217499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44EF44-0478-EC42-8E14-FA5F7FF0ABA8}"/>
              </a:ext>
            </a:extLst>
          </p:cNvPr>
          <p:cNvSpPr txBox="1"/>
          <p:nvPr/>
        </p:nvSpPr>
        <p:spPr>
          <a:xfrm>
            <a:off x="903111" y="536222"/>
            <a:ext cx="10512778" cy="5616922"/>
          </a:xfrm>
          <a:prstGeom prst="rect">
            <a:avLst/>
          </a:prstGeom>
          <a:noFill/>
        </p:spPr>
        <p:txBody>
          <a:bodyPr wrap="square">
            <a:spAutoFit/>
          </a:bodyPr>
          <a:lstStyle/>
          <a:p>
            <a:pPr marL="285750" indent="-285750" algn="l">
              <a:buFont typeface="Arial" panose="020B0604020202020204" pitchFamily="34" charset="0"/>
              <a:buChar char="•"/>
            </a:pPr>
            <a:endParaRPr lang="en-GB" b="0" i="0" u="none" strike="noStrike" dirty="0">
              <a:solidFill>
                <a:srgbClr val="000000"/>
              </a:solidFill>
              <a:effectLst/>
            </a:endParaRPr>
          </a:p>
          <a:p>
            <a:pPr algn="l"/>
            <a:r>
              <a:rPr lang="en-GB" sz="3500" u="sng" dirty="0">
                <a:solidFill>
                  <a:srgbClr val="000000"/>
                </a:solidFill>
              </a:rPr>
              <a:t>Conclusion</a:t>
            </a:r>
            <a:r>
              <a:rPr lang="en-GB" dirty="0">
                <a:solidFill>
                  <a:srgbClr val="000000"/>
                </a:solidFill>
              </a:rPr>
              <a:t> </a:t>
            </a:r>
          </a:p>
          <a:p>
            <a:pPr algn="l"/>
            <a:endParaRPr lang="en-GB" b="0" i="0" u="none" strike="noStrike" dirty="0">
              <a:solidFill>
                <a:srgbClr val="000000"/>
              </a:solidFill>
              <a:effectLst/>
            </a:endParaRPr>
          </a:p>
          <a:p>
            <a:pPr marL="285750" indent="-285750" algn="l">
              <a:buFont typeface="Arial" panose="020B0604020202020204" pitchFamily="34" charset="0"/>
              <a:buChar char="•"/>
            </a:pPr>
            <a:endParaRPr lang="en-GB" dirty="0">
              <a:solidFill>
                <a:srgbClr val="000000"/>
              </a:solidFill>
            </a:endParaRPr>
          </a:p>
          <a:p>
            <a:pPr marL="285750" indent="-285750" algn="l">
              <a:buFont typeface="Arial" panose="020B0604020202020204" pitchFamily="34" charset="0"/>
              <a:buChar char="•"/>
            </a:pPr>
            <a:r>
              <a:rPr lang="en-GB" b="0" i="0" u="none" strike="noStrike" dirty="0">
                <a:solidFill>
                  <a:srgbClr val="000000"/>
                </a:solidFill>
                <a:effectLst/>
              </a:rPr>
              <a:t>In conclusion the presentation above clarifies that Samsung is continuously expanding its market share and profit margins by providing products to customers as per their requirements.</a:t>
            </a:r>
          </a:p>
          <a:p>
            <a:pPr marL="285750" indent="-285750" algn="l">
              <a:buFont typeface="Arial" panose="020B0604020202020204" pitchFamily="34" charset="0"/>
              <a:buChar char="•"/>
            </a:pPr>
            <a:r>
              <a:rPr lang="en-GB" b="0" i="0" u="none" strike="noStrike" dirty="0">
                <a:solidFill>
                  <a:srgbClr val="000000"/>
                </a:solidFill>
                <a:effectLst/>
              </a:rPr>
              <a:t>It can be seen that Samsung is one of the biggest competitors like Apple which is has strong brand image and reputation in world.</a:t>
            </a:r>
          </a:p>
          <a:p>
            <a:pPr marL="285750" indent="-285750" algn="l">
              <a:buFont typeface="Arial" panose="020B0604020202020204" pitchFamily="34" charset="0"/>
              <a:buChar char="•"/>
            </a:pPr>
            <a:r>
              <a:rPr lang="en-GB" b="0" i="0" u="none" strike="noStrike" dirty="0">
                <a:solidFill>
                  <a:srgbClr val="000000"/>
                </a:solidFill>
                <a:effectLst/>
              </a:rPr>
              <a:t>Therefore it can be stated that companies following ethics and values can grow and expand its business operation across the globe.</a:t>
            </a:r>
          </a:p>
          <a:p>
            <a:pPr marL="285750" indent="-285750" algn="l">
              <a:buFont typeface="Arial" panose="020B0604020202020204" pitchFamily="34" charset="0"/>
              <a:buChar char="•"/>
            </a:pPr>
            <a:r>
              <a:rPr lang="en-GB" b="0" i="0" u="none" strike="noStrike" dirty="0">
                <a:solidFill>
                  <a:srgbClr val="000000"/>
                </a:solidFill>
                <a:effectLst/>
              </a:rPr>
              <a:t>Samsung electronics maintain strong products and services for the old and younger generations. Samsung focus on the innovation of the company. Samsung continue to develop and improve their products mainly focused on smart phones. </a:t>
            </a:r>
          </a:p>
          <a:p>
            <a:pPr marL="285750" indent="-285750" algn="l">
              <a:buFont typeface="Arial" panose="020B0604020202020204" pitchFamily="34" charset="0"/>
              <a:buChar char="•"/>
            </a:pPr>
            <a:r>
              <a:rPr lang="en-GB" b="0" i="0" u="none" strike="noStrike" dirty="0">
                <a:solidFill>
                  <a:srgbClr val="000000"/>
                </a:solidFill>
                <a:effectLst/>
              </a:rPr>
              <a:t>There are a variety of social networking sites and having a Samsung smartphone can creates an entirely new way for people to communicate and share with each other across great distances. As we discussed technology has vastly developed over time, through Samsung smartphones we can access from anywhere in the world. </a:t>
            </a:r>
          </a:p>
          <a:p>
            <a:pPr marL="285750" indent="-285750" algn="l">
              <a:buFont typeface="Arial" panose="020B0604020202020204" pitchFamily="34" charset="0"/>
              <a:buChar char="•"/>
            </a:pPr>
            <a:r>
              <a:rPr lang="en-GB" b="0" i="0" u="none" strike="noStrike" dirty="0">
                <a:solidFill>
                  <a:srgbClr val="000000"/>
                </a:solidFill>
                <a:effectLst/>
              </a:rPr>
              <a:t>We personally use Samsung products, as a customer we value their products and services that Samsung provide. Some of also use Samsung for both work and social life.</a:t>
            </a:r>
          </a:p>
        </p:txBody>
      </p:sp>
    </p:spTree>
    <p:extLst>
      <p:ext uri="{BB962C8B-B14F-4D97-AF65-F5344CB8AC3E}">
        <p14:creationId xmlns:p14="http://schemas.microsoft.com/office/powerpoint/2010/main" val="2485867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8F1115-B5A9-664E-BC1E-B30378A4E900}"/>
              </a:ext>
            </a:extLst>
          </p:cNvPr>
          <p:cNvSpPr txBox="1"/>
          <p:nvPr/>
        </p:nvSpPr>
        <p:spPr>
          <a:xfrm>
            <a:off x="1213555" y="474345"/>
            <a:ext cx="9313333" cy="5632311"/>
          </a:xfrm>
          <a:prstGeom prst="rect">
            <a:avLst/>
          </a:prstGeom>
          <a:noFill/>
        </p:spPr>
        <p:txBody>
          <a:bodyPr wrap="square">
            <a:spAutoFit/>
          </a:bodyPr>
          <a:lstStyle/>
          <a:p>
            <a:r>
              <a:rPr lang="en-GB" sz="1800" b="1" i="0" u="sng" dirty="0">
                <a:solidFill>
                  <a:srgbClr val="000000"/>
                </a:solidFill>
                <a:effectLst/>
              </a:rPr>
              <a:t>References</a:t>
            </a:r>
            <a:r>
              <a:rPr lang="en-GB" sz="1800" b="0" i="0" dirty="0">
                <a:solidFill>
                  <a:srgbClr val="000000"/>
                </a:solidFill>
                <a:effectLst/>
              </a:rPr>
              <a:t>:</a:t>
            </a:r>
          </a:p>
          <a:p>
            <a:pPr marL="342900" indent="-342900">
              <a:buFont typeface="+mj-lt"/>
              <a:buAutoNum type="arabicPeriod"/>
            </a:pPr>
            <a:r>
              <a:rPr lang="en-GB" sz="1800" b="0" i="0" dirty="0">
                <a:solidFill>
                  <a:srgbClr val="000000"/>
                </a:solidFill>
                <a:effectLst/>
              </a:rPr>
              <a:t>Samsung (2020) The Stay-at-Home Trend and Its Implications for Data </a:t>
            </a:r>
            <a:r>
              <a:rPr lang="en-GB" sz="1800" b="0" i="0" dirty="0" err="1">
                <a:solidFill>
                  <a:srgbClr val="000000"/>
                </a:solidFill>
                <a:effectLst/>
              </a:rPr>
              <a:t>Centers</a:t>
            </a:r>
            <a:r>
              <a:rPr lang="en-GB" sz="1800" b="0" i="0" dirty="0">
                <a:solidFill>
                  <a:srgbClr val="000000"/>
                </a:solidFill>
                <a:effectLst/>
              </a:rPr>
              <a:t>.</a:t>
            </a:r>
          </a:p>
          <a:p>
            <a:r>
              <a:rPr lang="en-GB" sz="1800" b="0" i="0" dirty="0" err="1">
                <a:solidFill>
                  <a:srgbClr val="000000"/>
                </a:solidFill>
                <a:effectLst/>
              </a:rPr>
              <a:t>Avaliable</a:t>
            </a:r>
            <a:r>
              <a:rPr lang="en-GB" sz="1800" b="0" i="0" dirty="0">
                <a:solidFill>
                  <a:srgbClr val="000000"/>
                </a:solidFill>
                <a:effectLst/>
              </a:rPr>
              <a:t> at: </a:t>
            </a:r>
          </a:p>
          <a:p>
            <a:r>
              <a:rPr lang="en-GB" sz="1800" b="0" i="0" dirty="0">
                <a:solidFill>
                  <a:srgbClr val="8B8354"/>
                </a:solidFill>
                <a:effectLst/>
              </a:rPr>
              <a:t>https://www.samsung.com/semiconductor/newsroom/tech-trends/the-stay-at-</a:t>
            </a:r>
          </a:p>
          <a:p>
            <a:r>
              <a:rPr lang="en-GB" sz="1800" b="0" i="0" dirty="0">
                <a:solidFill>
                  <a:srgbClr val="8B8354"/>
                </a:solidFill>
                <a:effectLst/>
              </a:rPr>
              <a:t>home-trend-and-its-implications-for-data-centers/</a:t>
            </a:r>
          </a:p>
          <a:p>
            <a:r>
              <a:rPr lang="en-GB" sz="1800" b="0" i="0" dirty="0">
                <a:solidFill>
                  <a:srgbClr val="000000"/>
                </a:solidFill>
                <a:effectLst/>
              </a:rPr>
              <a:t>(Accessed: 17 August 2020)</a:t>
            </a:r>
          </a:p>
          <a:p>
            <a:endParaRPr lang="en-GB" dirty="0">
              <a:solidFill>
                <a:srgbClr val="000000"/>
              </a:solidFill>
            </a:endParaRPr>
          </a:p>
          <a:p>
            <a:r>
              <a:rPr lang="en-GB" dirty="0">
                <a:solidFill>
                  <a:srgbClr val="000000"/>
                </a:solidFill>
              </a:rPr>
              <a:t>2. </a:t>
            </a:r>
            <a:r>
              <a:rPr lang="en-GB" sz="1800" b="0" i="0" dirty="0">
                <a:solidFill>
                  <a:srgbClr val="000000"/>
                </a:solidFill>
                <a:effectLst/>
              </a:rPr>
              <a:t>Samsung (2020) Samsung Cloud Web.</a:t>
            </a:r>
          </a:p>
          <a:p>
            <a:r>
              <a:rPr lang="en-GB" sz="1800" b="0" i="0" dirty="0" err="1">
                <a:solidFill>
                  <a:srgbClr val="000000"/>
                </a:solidFill>
                <a:effectLst/>
              </a:rPr>
              <a:t>Avaliable</a:t>
            </a:r>
            <a:r>
              <a:rPr lang="en-GB" sz="1800" b="0" i="0" dirty="0">
                <a:solidFill>
                  <a:srgbClr val="000000"/>
                </a:solidFill>
                <a:effectLst/>
              </a:rPr>
              <a:t> at: </a:t>
            </a:r>
          </a:p>
          <a:p>
            <a:r>
              <a:rPr lang="en-GB" sz="1800" b="0" i="0" dirty="0">
                <a:solidFill>
                  <a:srgbClr val="8B8354"/>
                </a:solidFill>
                <a:effectLst/>
              </a:rPr>
              <a:t>https://www.samsung.com/us/support/owners/app/samsung-cloud</a:t>
            </a:r>
          </a:p>
          <a:p>
            <a:r>
              <a:rPr lang="en-GB" sz="1800" b="0" i="0" dirty="0">
                <a:solidFill>
                  <a:srgbClr val="000000"/>
                </a:solidFill>
                <a:effectLst/>
              </a:rPr>
              <a:t>(Accessed: 17 August 2020)</a:t>
            </a:r>
          </a:p>
          <a:p>
            <a:endParaRPr lang="en-GB" dirty="0">
              <a:solidFill>
                <a:srgbClr val="000000"/>
              </a:solidFill>
            </a:endParaRPr>
          </a:p>
          <a:p>
            <a:r>
              <a:rPr lang="en-GB" dirty="0">
                <a:solidFill>
                  <a:srgbClr val="000000"/>
                </a:solidFill>
              </a:rPr>
              <a:t>3.</a:t>
            </a:r>
            <a:r>
              <a:rPr lang="en-GB" sz="1800" b="0" i="0" dirty="0">
                <a:solidFill>
                  <a:srgbClr val="000000"/>
                </a:solidFill>
                <a:effectLst/>
              </a:rPr>
              <a:t> Samsung (2019) Unlocking the Power of Cloud Computing.</a:t>
            </a:r>
          </a:p>
          <a:p>
            <a:r>
              <a:rPr lang="en-GB" sz="1800" b="0" i="0" dirty="0" err="1">
                <a:solidFill>
                  <a:srgbClr val="000000"/>
                </a:solidFill>
                <a:effectLst/>
              </a:rPr>
              <a:t>Avaliable</a:t>
            </a:r>
            <a:r>
              <a:rPr lang="en-GB" sz="1800" b="0" i="0" dirty="0">
                <a:solidFill>
                  <a:srgbClr val="000000"/>
                </a:solidFill>
                <a:effectLst/>
              </a:rPr>
              <a:t> at: </a:t>
            </a:r>
          </a:p>
          <a:p>
            <a:r>
              <a:rPr lang="en-GB" sz="1800" b="0" i="0" dirty="0">
                <a:solidFill>
                  <a:srgbClr val="8B8354"/>
                </a:solidFill>
                <a:effectLst/>
              </a:rPr>
              <a:t>https://www.samsung.com/semiconductor/newsroom/tech-</a:t>
            </a:r>
          </a:p>
          <a:p>
            <a:r>
              <a:rPr lang="en-GB" sz="1800" b="0" i="0" dirty="0">
                <a:solidFill>
                  <a:srgbClr val="8B8354"/>
                </a:solidFill>
                <a:effectLst/>
              </a:rPr>
              <a:t>leadership/unlocking-the-power-of-cloud-computing/</a:t>
            </a:r>
          </a:p>
          <a:p>
            <a:r>
              <a:rPr lang="en-GB" sz="1800" b="0" i="0" dirty="0">
                <a:solidFill>
                  <a:srgbClr val="000000"/>
                </a:solidFill>
                <a:effectLst/>
              </a:rPr>
              <a:t>(Accessed: 17 August 2020)</a:t>
            </a:r>
          </a:p>
          <a:p>
            <a:br>
              <a:rPr lang="en-GB" sz="1800" dirty="0">
                <a:hlinkClick r:id="rId2"/>
              </a:rPr>
            </a:br>
            <a:br>
              <a:rPr lang="en-GB" sz="1800" dirty="0">
                <a:hlinkClick r:id="rId3"/>
              </a:rPr>
            </a:br>
            <a:endParaRPr lang="en-US" dirty="0"/>
          </a:p>
        </p:txBody>
      </p:sp>
    </p:spTree>
    <p:extLst>
      <p:ext uri="{BB962C8B-B14F-4D97-AF65-F5344CB8AC3E}">
        <p14:creationId xmlns:p14="http://schemas.microsoft.com/office/powerpoint/2010/main" val="1364721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page9">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E2860A1-D3DF-43A3-AC4A-B1624CDBCBA8}"/>
              </a:ext>
            </a:extLst>
          </p:cNvPr>
          <p:cNvSpPr txBox="1">
            <a:spLocks noGrp="1"/>
          </p:cNvSpPr>
          <p:nvPr>
            <p:ph type="body" idx="4294967295"/>
          </p:nvPr>
        </p:nvSpPr>
        <p:spPr>
          <a:xfrm>
            <a:off x="691445" y="504177"/>
            <a:ext cx="10061222" cy="5253155"/>
          </a:xfrm>
        </p:spPr>
        <p:txBody>
          <a:bodyPr>
            <a:normAutofit fontScale="25000" lnSpcReduction="20000"/>
          </a:bodyPr>
          <a:lstStyle/>
          <a:p>
            <a:pPr marL="0" lvl="0" indent="0">
              <a:buNone/>
            </a:pPr>
            <a:endParaRPr lang="en-GB" sz="1500" b="1" dirty="0"/>
          </a:p>
          <a:p>
            <a:pPr marL="0" lvl="0" indent="0">
              <a:buNone/>
            </a:pPr>
            <a:endParaRPr lang="en-GB" sz="1500" b="1" dirty="0"/>
          </a:p>
          <a:p>
            <a:pPr marL="0" lvl="0" indent="0">
              <a:buNone/>
            </a:pPr>
            <a:r>
              <a:rPr lang="en-GB" sz="1500" b="1" dirty="0"/>
              <a:t>     </a:t>
            </a:r>
            <a:r>
              <a:rPr lang="en-US" sz="1800" b="1" dirty="0"/>
              <a:t> </a:t>
            </a:r>
            <a:r>
              <a:rPr lang="en-GB" sz="6000" b="1" i="1" dirty="0"/>
              <a:t>4. Swart</a:t>
            </a:r>
            <a:r>
              <a:rPr lang="en-US" sz="6000" b="1" i="1" dirty="0"/>
              <a:t> j. (2017)USA TODAY,Samsung has something positive to talk about</a:t>
            </a:r>
            <a:r>
              <a:rPr lang="en-GB" sz="6000" b="1" i="1" dirty="0"/>
              <a:t>, 29 March</a:t>
            </a:r>
            <a:r>
              <a:rPr lang="en-US" sz="6000" b="1" i="1" dirty="0"/>
              <a:t>.    </a:t>
            </a:r>
            <a:endParaRPr lang="en-GB" sz="6000" b="1" i="1" dirty="0"/>
          </a:p>
          <a:p>
            <a:pPr marL="0" lvl="0" indent="0">
              <a:buNone/>
            </a:pPr>
            <a:endParaRPr lang="en-GB" sz="6000" b="1" i="1" dirty="0"/>
          </a:p>
          <a:p>
            <a:pPr marL="0" lvl="0" indent="0">
              <a:buNone/>
            </a:pPr>
            <a:r>
              <a:rPr lang="en-US" sz="6000" b="1" i="1" dirty="0"/>
              <a:t> </a:t>
            </a:r>
            <a:r>
              <a:rPr lang="en-GB" sz="6000" b="1" i="1" dirty="0"/>
              <a:t>5. </a:t>
            </a:r>
            <a:r>
              <a:rPr lang="en-US" sz="6000" b="1" i="1" dirty="0"/>
              <a:t>Samsung newsroom https;//news.samsung.com (accessed </a:t>
            </a:r>
            <a:r>
              <a:rPr lang="en-GB" sz="6000" b="1" i="1" dirty="0"/>
              <a:t>J</a:t>
            </a:r>
            <a:r>
              <a:rPr lang="en-US" sz="6000" b="1" i="1" dirty="0" err="1"/>
              <a:t>uly8,2014</a:t>
            </a:r>
            <a:r>
              <a:rPr lang="en-US" sz="6000" b="1" i="1" dirty="0"/>
              <a:t>).</a:t>
            </a:r>
          </a:p>
          <a:p>
            <a:pPr marL="0" lvl="0" indent="0">
              <a:buNone/>
            </a:pPr>
            <a:endParaRPr lang="en-GB" sz="6000" b="1" i="1" dirty="0"/>
          </a:p>
          <a:p>
            <a:pPr marL="0" lvl="0" indent="0">
              <a:buNone/>
            </a:pPr>
            <a:r>
              <a:rPr lang="en-GB" sz="6000" b="1" i="1" dirty="0"/>
              <a:t>6. </a:t>
            </a:r>
            <a:r>
              <a:rPr lang="en-US" sz="6000" b="1" i="1" dirty="0" err="1"/>
              <a:t>Makala</a:t>
            </a:r>
            <a:r>
              <a:rPr lang="en-US" sz="6000" b="1" i="1" dirty="0"/>
              <a:t> </a:t>
            </a:r>
            <a:r>
              <a:rPr lang="en-US" sz="6000" b="1" i="1" dirty="0" err="1"/>
              <a:t>Meaney;how</a:t>
            </a:r>
            <a:r>
              <a:rPr lang="en-US" sz="6000" b="1" i="1" dirty="0"/>
              <a:t> Samsung affected  the world, https//</a:t>
            </a:r>
            <a:r>
              <a:rPr lang="en-US" sz="6000" b="1" i="1" dirty="0" err="1"/>
              <a:t>venngage.net</a:t>
            </a:r>
            <a:r>
              <a:rPr lang="en-US" sz="6000" b="1" i="1" dirty="0"/>
              <a:t>.</a:t>
            </a:r>
            <a:endParaRPr lang="en-GB" sz="6000" b="1" i="1" dirty="0"/>
          </a:p>
          <a:p>
            <a:pPr marL="0" indent="0">
              <a:buNone/>
            </a:pPr>
            <a:endParaRPr lang="en-GB" sz="6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6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7</a:t>
            </a:r>
            <a:r>
              <a:rPr lang="en-GB" sz="6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60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Peter </a:t>
            </a:r>
            <a:r>
              <a:rPr lang="en-GB" sz="6000" u="none" strike="noStrike" dirty="0" err="1">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Bondarenko</a:t>
            </a:r>
            <a:r>
              <a:rPr lang="en-GB" sz="6000" u="none" strike="noStrike" dirty="0">
                <a:latin typeface="Calibri" panose="020F0502020204030204" pitchFamily="34" charset="0"/>
                <a:ea typeface="Calibri" panose="020F0502020204030204" pitchFamily="34" charset="0"/>
                <a:cs typeface="Times New Roman" panose="02020603050405020304" pitchFamily="18" charset="0"/>
              </a:rPr>
              <a:t> </a:t>
            </a:r>
            <a:r>
              <a:rPr lang="en-GB" sz="6000" dirty="0">
                <a:effectLst/>
                <a:latin typeface="Times New Roman" panose="02020603050405020304" pitchFamily="18" charset="0"/>
                <a:ea typeface="Calibri" panose="020F0502020204030204" pitchFamily="34" charset="0"/>
                <a:cs typeface="Times New Roman" panose="02020603050405020304" pitchFamily="18" charset="0"/>
              </a:rPr>
              <a:t>Former assistant editor, economics, </a:t>
            </a:r>
            <a:r>
              <a:rPr lang="en-GB" sz="6000" dirty="0" err="1">
                <a:effectLst/>
                <a:latin typeface="Times New Roman" panose="02020603050405020304" pitchFamily="18" charset="0"/>
                <a:ea typeface="Calibri" panose="020F0502020204030204" pitchFamily="34" charset="0"/>
                <a:cs typeface="Times New Roman" panose="02020603050405020304" pitchFamily="18" charset="0"/>
              </a:rPr>
              <a:t>Encyclopædia</a:t>
            </a:r>
            <a:r>
              <a:rPr lang="en-GB" sz="6000" dirty="0">
                <a:effectLst/>
                <a:latin typeface="Times New Roman" panose="02020603050405020304" pitchFamily="18" charset="0"/>
                <a:ea typeface="Calibri" panose="020F0502020204030204" pitchFamily="34" charset="0"/>
                <a:cs typeface="Times New Roman" panose="02020603050405020304" pitchFamily="18" charset="0"/>
              </a:rPr>
              <a:t> Britannica.</a:t>
            </a:r>
            <a:endParaRPr lang="en-GB" sz="6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60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endParaRPr>
          </a:p>
          <a:p>
            <a:pPr marL="0" indent="0">
              <a:buNone/>
            </a:pPr>
            <a:r>
              <a:rPr lang="en-GB" sz="6000"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8.</a:t>
            </a:r>
            <a:r>
              <a:rPr lang="en-GB" sz="6000" dirty="0">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6000" u="none" strike="noStrike"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a:t>
            </a:r>
            <a:r>
              <a:rPr lang="en-GB" sz="6000" u="none" strike="noStrike" dirty="0" err="1">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www.britannica.com</a:t>
            </a:r>
            <a:r>
              <a:rPr lang="en-GB" sz="60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/topic/Samsung-Electronics</a:t>
            </a:r>
            <a:endParaRPr lang="en-GB" sz="6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6000" b="1" u="none" strike="noStrike"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endParaRPr>
          </a:p>
          <a:p>
            <a:pPr marL="0" indent="0">
              <a:buNone/>
            </a:pPr>
            <a:r>
              <a:rPr lang="en-GB" sz="6000" b="1"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9. </a:t>
            </a:r>
            <a:r>
              <a:rPr lang="en-GB" sz="6000" b="1" u="none" strike="noStrike" dirty="0">
                <a:effectLst/>
                <a:latin typeface="Calibri Light" panose="020F030202020403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VICTORIA MARTIN</a:t>
            </a:r>
            <a:r>
              <a:rPr lang="en-GB" sz="6000" b="1" dirty="0">
                <a:effectLst/>
                <a:latin typeface="Calibri Light" panose="020F0302020204030204" pitchFamily="34" charset="0"/>
                <a:ea typeface="Times New Roman" panose="02020603050405020304" pitchFamily="18" charset="0"/>
                <a:cs typeface="Times New Roman" panose="02020603050405020304" pitchFamily="18" charset="0"/>
              </a:rPr>
              <a:t>. ( 2019 )</a:t>
            </a:r>
            <a:r>
              <a:rPr lang="en-GB" sz="6000" b="1" dirty="0">
                <a:effectLst/>
                <a:latin typeface="Helvetica Neue" panose="02000503000000020004" pitchFamily="2"/>
                <a:ea typeface="Times New Roman" panose="02020603050405020304" pitchFamily="18" charset="0"/>
                <a:cs typeface="Times New Roman" panose="02020603050405020304" pitchFamily="18" charset="0"/>
              </a:rPr>
              <a:t> </a:t>
            </a:r>
            <a:r>
              <a:rPr lang="en-GB" sz="6000" b="1" u="sng" dirty="0">
                <a:effectLst/>
                <a:latin typeface="Helvetica Neue" panose="02000503000000020004" pitchFamily="2"/>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Samsung’s Mission Statement &amp; Vision Statement (An Analysis)</a:t>
            </a:r>
            <a:endParaRPr lang="en-GB" sz="6000" b="1" u="sng" dirty="0">
              <a:latin typeface="Calibri Light" panose="020F0302020204030204" pitchFamily="34" charset="0"/>
              <a:ea typeface="Times New Roman" panose="02020603050405020304" pitchFamily="18" charset="0"/>
              <a:cs typeface="Times New Roman" panose="02020603050405020304" pitchFamily="18" charset="0"/>
            </a:endParaRPr>
          </a:p>
          <a:p>
            <a:pPr marL="0" indent="0">
              <a:buNone/>
            </a:pPr>
            <a:endParaRPr lang="en-GB" sz="6000" b="1" u="sng" strike="noStrike" dirty="0">
              <a:solidFill>
                <a:srgbClr val="0563C1"/>
              </a:solidFill>
              <a:effectLst/>
              <a:latin typeface="Calibri Light" panose="020F03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endParaRPr>
          </a:p>
          <a:p>
            <a:pPr marL="0" indent="0">
              <a:buNone/>
            </a:pPr>
            <a:r>
              <a:rPr lang="en-GB" sz="6000" b="1" u="sng" dirty="0">
                <a:solidFill>
                  <a:srgbClr val="0563C1"/>
                </a:solidFill>
                <a:latin typeface="Calibri Light" panose="020F03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10. </a:t>
            </a:r>
            <a:r>
              <a:rPr lang="en-GB" sz="6000" b="1" u="sng" dirty="0">
                <a:solidFill>
                  <a:srgbClr val="0563C1"/>
                </a:solidFill>
                <a:latin typeface="Calibri Light" panose="020F03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a:t>
            </a:r>
            <a:r>
              <a:rPr lang="en-GB" sz="60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a:t>
            </a:r>
            <a:r>
              <a:rPr lang="en-GB" sz="6000" u="none" strike="noStrike"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www.ukessays.com</a:t>
            </a:r>
            <a:r>
              <a:rPr lang="en-GB" sz="6000" u="none" strike="noStrike" dirty="0">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/essays/management/samsung-electronics-company-sec-management-essay.php#one</a:t>
            </a:r>
            <a:endParaRPr lang="en-GB" sz="6000" u="none" strike="noStrike"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6000" dirty="0">
                <a:latin typeface="Calibri" panose="020F0502020204030204" pitchFamily="34" charset="0"/>
                <a:ea typeface="Calibri" panose="020F0502020204030204" pitchFamily="34" charset="0"/>
                <a:cs typeface="Times New Roman" panose="02020603050405020304" pitchFamily="18" charset="0"/>
              </a:rPr>
              <a:t>11. </a:t>
            </a:r>
            <a:r>
              <a:rPr lang="en-US" sz="6000" dirty="0">
                <a:effectLst/>
                <a:latin typeface="Times New Roman" panose="02020603050405020304" pitchFamily="18" charset="0"/>
                <a:ea typeface="Calibri" panose="020F0502020204030204" pitchFamily="34" charset="0"/>
                <a:cs typeface="Times New Roman" panose="02020603050405020304" pitchFamily="18" charset="0"/>
              </a:rPr>
              <a:t>UKEssays. (November 2018). Samsung Electronics Company | Analysis. </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6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6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0" dirty="0">
                <a:effectLst/>
                <a:latin typeface="Times New Roman" panose="02020603050405020304" pitchFamily="18" charset="0"/>
                <a:ea typeface="Calibri" panose="020F0502020204030204" pitchFamily="34" charset="0"/>
                <a:cs typeface="Times New Roman" panose="02020603050405020304" pitchFamily="18" charset="0"/>
              </a:rPr>
              <a:t>12. Lecture notes 2020 - </a:t>
            </a:r>
            <a:r>
              <a:rPr lang="en-GB" sz="6000" dirty="0"/>
              <a:t>Dr O.Richard</a:t>
            </a:r>
            <a:endParaRPr lang="en-US" sz="1800" b="1" i="1" dirty="0"/>
          </a:p>
        </p:txBody>
      </p:sp>
    </p:spTree>
    <p:extLst>
      <p:ext uri="{BB962C8B-B14F-4D97-AF65-F5344CB8AC3E}">
        <p14:creationId xmlns:p14="http://schemas.microsoft.com/office/powerpoint/2010/main" val="3240353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6FC92-A65C-514A-B006-597264E4C9D8}"/>
              </a:ext>
            </a:extLst>
          </p:cNvPr>
          <p:cNvSpPr>
            <a:spLocks noGrp="1"/>
          </p:cNvSpPr>
          <p:nvPr>
            <p:ph type="title"/>
          </p:nvPr>
        </p:nvSpPr>
        <p:spPr/>
        <p:txBody>
          <a:bodyPr>
            <a:normAutofit/>
          </a:bodyPr>
          <a:lstStyle/>
          <a:p>
            <a:r>
              <a:rPr lang="en-GB" sz="7500" dirty="0">
                <a:latin typeface="+mn-lt"/>
              </a:rPr>
              <a:t>Thank you</a:t>
            </a:r>
            <a:endParaRPr lang="en-US" sz="7500" dirty="0">
              <a:latin typeface="+mn-lt"/>
            </a:endParaRPr>
          </a:p>
        </p:txBody>
      </p:sp>
      <p:sp>
        <p:nvSpPr>
          <p:cNvPr id="3" name="Content Placeholder 2">
            <a:extLst>
              <a:ext uri="{FF2B5EF4-FFF2-40B4-BE49-F238E27FC236}">
                <a16:creationId xmlns:a16="http://schemas.microsoft.com/office/drawing/2014/main" id="{8ECAC9B9-4A70-7242-B1BD-80D1650D9A2E}"/>
              </a:ext>
            </a:extLst>
          </p:cNvPr>
          <p:cNvSpPr>
            <a:spLocks noGrp="1"/>
          </p:cNvSpPr>
          <p:nvPr>
            <p:ph idx="1"/>
          </p:nvPr>
        </p:nvSpPr>
        <p:spPr>
          <a:xfrm>
            <a:off x="838200" y="2751667"/>
            <a:ext cx="10027356" cy="3425296"/>
          </a:xfrm>
        </p:spPr>
        <p:txBody>
          <a:bodyPr>
            <a:normAutofit/>
          </a:bodyPr>
          <a:lstStyle/>
          <a:p>
            <a:pPr marL="0" indent="0">
              <a:buNone/>
            </a:pPr>
            <a:r>
              <a:rPr lang="en-GB" sz="7800" dirty="0"/>
              <a:t>Question and Answer </a:t>
            </a:r>
            <a:endParaRPr lang="en-US" sz="7800" dirty="0"/>
          </a:p>
        </p:txBody>
      </p:sp>
    </p:spTree>
    <p:extLst>
      <p:ext uri="{BB962C8B-B14F-4D97-AF65-F5344CB8AC3E}">
        <p14:creationId xmlns:p14="http://schemas.microsoft.com/office/powerpoint/2010/main" val="33135475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5</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 </vt:lpstr>
      <vt:lpstr>Group Presentation - Samsung</vt:lpstr>
      <vt:lpstr>Contents </vt:lpstr>
      <vt:lpstr>PowerPoint Presentation</vt:lpstr>
      <vt:lpstr>Background of the Organization </vt:lpstr>
      <vt:lpstr>Aim and Objective of the Organisation  </vt:lpstr>
      <vt:lpstr>PowerPoint Presentation</vt:lpstr>
      <vt:lpstr>PowerPoint Presentation</vt:lpstr>
      <vt:lpstr>  CURRENT STATUS </vt:lpstr>
      <vt:lpstr>PowerPoint Presentation</vt:lpstr>
      <vt:lpstr>Challenges before introducing modern Technology  </vt:lpstr>
      <vt:lpstr>PowerPoint Presentation</vt:lpstr>
      <vt:lpstr>PowerPoint Presentation</vt:lpstr>
      <vt:lpstr>PowerPoint Presentation</vt:lpstr>
      <vt:lpstr>PowerPoint Presentation</vt:lpstr>
      <vt:lpstr>PowerPoint Presentation</vt:lpstr>
      <vt:lpstr>PowerPoint Presentation</vt:lpstr>
      <vt:lpstr>Impacts of Modern Technology introduced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Istvan Csizmar (1921097)</dc:creator>
  <cp:lastModifiedBy>Samata Khatoon (1919228)</cp:lastModifiedBy>
  <cp:revision>47</cp:revision>
  <dcterms:created xsi:type="dcterms:W3CDTF">2020-08-17T18:07:24Z</dcterms:created>
  <dcterms:modified xsi:type="dcterms:W3CDTF">2020-08-22T11:15:02Z</dcterms:modified>
</cp:coreProperties>
</file>