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sldIdLst>
    <p:sldId id="256" r:id="rId2"/>
    <p:sldId id="261" r:id="rId3"/>
    <p:sldId id="262" r:id="rId4"/>
    <p:sldId id="306" r:id="rId5"/>
    <p:sldId id="307" r:id="rId6"/>
    <p:sldId id="308" r:id="rId7"/>
    <p:sldId id="309" r:id="rId8"/>
    <p:sldId id="319" r:id="rId9"/>
    <p:sldId id="318" r:id="rId10"/>
    <p:sldId id="317" r:id="rId11"/>
    <p:sldId id="316" r:id="rId12"/>
    <p:sldId id="315" r:id="rId13"/>
    <p:sldId id="314" r:id="rId14"/>
    <p:sldId id="313" r:id="rId15"/>
    <p:sldId id="332" r:id="rId16"/>
    <p:sldId id="333" r:id="rId17"/>
    <p:sldId id="334" r:id="rId18"/>
    <p:sldId id="335" r:id="rId19"/>
    <p:sldId id="346" r:id="rId20"/>
    <p:sldId id="347" r:id="rId21"/>
    <p:sldId id="348" r:id="rId22"/>
    <p:sldId id="329" r:id="rId23"/>
    <p:sldId id="312" r:id="rId24"/>
    <p:sldId id="330" r:id="rId25"/>
    <p:sldId id="328" r:id="rId26"/>
    <p:sldId id="327" r:id="rId27"/>
    <p:sldId id="326" r:id="rId28"/>
    <p:sldId id="336" r:id="rId29"/>
    <p:sldId id="337" r:id="rId30"/>
    <p:sldId id="338" r:id="rId31"/>
    <p:sldId id="339" r:id="rId32"/>
    <p:sldId id="340" r:id="rId33"/>
    <p:sldId id="341" r:id="rId34"/>
    <p:sldId id="342" r:id="rId35"/>
    <p:sldId id="343" r:id="rId36"/>
    <p:sldId id="344" r:id="rId37"/>
    <p:sldId id="345" r:id="rId38"/>
    <p:sldId id="349" r:id="rId39"/>
    <p:sldId id="311"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4" d="100"/>
          <a:sy n="104" d="100"/>
        </p:scale>
        <p:origin x="1746" y="108"/>
      </p:cViewPr>
      <p:guideLst>
        <p:guide orient="horz" pos="2160"/>
        <p:guide pos="2880"/>
      </p:guideLst>
    </p:cSldViewPr>
  </p:slideViewPr>
  <p:notesTextViewPr>
    <p:cViewPr>
      <p:scale>
        <a:sx n="1" d="1"/>
        <a:sy n="1" d="1"/>
      </p:scale>
      <p:origin x="0" y="0"/>
    </p:cViewPr>
  </p:notesTextViewPr>
  <p:notesViewPr>
    <p:cSldViewPr>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EC7E173-A26C-4743-877E-7D79A467471C}" type="datetimeFigureOut">
              <a:rPr lang="en-GB" smtClean="0"/>
              <a:t>13/10/2021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5D2A665-4E53-489E-8E78-034FE7231816}" type="slidenum">
              <a:rPr lang="en-GB" smtClean="0"/>
              <a:t>‹#›</a:t>
            </a:fld>
            <a:endParaRPr lang="en-GB"/>
          </a:p>
        </p:txBody>
      </p:sp>
    </p:spTree>
    <p:extLst>
      <p:ext uri="{BB962C8B-B14F-4D97-AF65-F5344CB8AC3E}">
        <p14:creationId xmlns:p14="http://schemas.microsoft.com/office/powerpoint/2010/main" val="32124667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D2A665-4E53-489E-8E78-034FE7231816}" type="slidenum">
              <a:rPr lang="en-GB" smtClean="0"/>
              <a:t>3</a:t>
            </a:fld>
            <a:endParaRPr lang="en-GB"/>
          </a:p>
        </p:txBody>
      </p:sp>
    </p:spTree>
    <p:extLst>
      <p:ext uri="{BB962C8B-B14F-4D97-AF65-F5344CB8AC3E}">
        <p14:creationId xmlns:p14="http://schemas.microsoft.com/office/powerpoint/2010/main" val="16418749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0"/>
          </p:nvPr>
        </p:nvSpPr>
        <p:spPr/>
        <p:txBody>
          <a:bodyPr/>
          <a:lstStyle/>
          <a:p>
            <a:fld id="{D5D2A665-4E53-489E-8E78-034FE7231816}" type="slidenum">
              <a:rPr lang="en-GB" smtClean="0"/>
              <a:t>4</a:t>
            </a:fld>
            <a:endParaRPr lang="en-GB"/>
          </a:p>
        </p:txBody>
      </p:sp>
    </p:spTree>
    <p:extLst>
      <p:ext uri="{BB962C8B-B14F-4D97-AF65-F5344CB8AC3E}">
        <p14:creationId xmlns:p14="http://schemas.microsoft.com/office/powerpoint/2010/main" val="41592613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D2A665-4E53-489E-8E78-034FE7231816}" type="slidenum">
              <a:rPr lang="en-GB" smtClean="0"/>
              <a:t>5</a:t>
            </a:fld>
            <a:endParaRPr lang="en-GB"/>
          </a:p>
        </p:txBody>
      </p:sp>
    </p:spTree>
    <p:extLst>
      <p:ext uri="{BB962C8B-B14F-4D97-AF65-F5344CB8AC3E}">
        <p14:creationId xmlns:p14="http://schemas.microsoft.com/office/powerpoint/2010/main" val="28251512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0"/>
          </p:nvPr>
        </p:nvSpPr>
        <p:spPr/>
        <p:txBody>
          <a:bodyPr/>
          <a:lstStyle/>
          <a:p>
            <a:fld id="{D5D2A665-4E53-489E-8E78-034FE7231816}" type="slidenum">
              <a:rPr lang="en-GB" smtClean="0"/>
              <a:t>6</a:t>
            </a:fld>
            <a:endParaRPr lang="en-GB"/>
          </a:p>
        </p:txBody>
      </p:sp>
    </p:spTree>
    <p:extLst>
      <p:ext uri="{BB962C8B-B14F-4D97-AF65-F5344CB8AC3E}">
        <p14:creationId xmlns:p14="http://schemas.microsoft.com/office/powerpoint/2010/main" val="7879483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D2A665-4E53-489E-8E78-034FE7231816}" type="slidenum">
              <a:rPr lang="en-GB" smtClean="0"/>
              <a:t>7</a:t>
            </a:fld>
            <a:endParaRPr lang="en-GB"/>
          </a:p>
        </p:txBody>
      </p:sp>
    </p:spTree>
    <p:extLst>
      <p:ext uri="{BB962C8B-B14F-4D97-AF65-F5344CB8AC3E}">
        <p14:creationId xmlns:p14="http://schemas.microsoft.com/office/powerpoint/2010/main" val="40696984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D2A665-4E53-489E-8E78-034FE7231816}" type="slidenum">
              <a:rPr lang="en-GB" smtClean="0"/>
              <a:t>8</a:t>
            </a:fld>
            <a:endParaRPr lang="en-GB"/>
          </a:p>
        </p:txBody>
      </p:sp>
    </p:spTree>
    <p:extLst>
      <p:ext uri="{BB962C8B-B14F-4D97-AF65-F5344CB8AC3E}">
        <p14:creationId xmlns:p14="http://schemas.microsoft.com/office/powerpoint/2010/main" val="9786746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5D2A665-4E53-489E-8E78-034FE7231816}" type="slidenum">
              <a:rPr lang="en-GB" smtClean="0"/>
              <a:t>9</a:t>
            </a:fld>
            <a:endParaRPr lang="en-GB"/>
          </a:p>
        </p:txBody>
      </p:sp>
    </p:spTree>
    <p:extLst>
      <p:ext uri="{BB962C8B-B14F-4D97-AF65-F5344CB8AC3E}">
        <p14:creationId xmlns:p14="http://schemas.microsoft.com/office/powerpoint/2010/main" val="5627858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0"/>
          </p:nvPr>
        </p:nvSpPr>
        <p:spPr/>
        <p:txBody>
          <a:bodyPr/>
          <a:lstStyle/>
          <a:p>
            <a:fld id="{D5D2A665-4E53-489E-8E78-034FE7231816}" type="slidenum">
              <a:rPr lang="en-GB" smtClean="0"/>
              <a:t>10</a:t>
            </a:fld>
            <a:endParaRPr lang="en-GB"/>
          </a:p>
        </p:txBody>
      </p:sp>
    </p:spTree>
    <p:extLst>
      <p:ext uri="{BB962C8B-B14F-4D97-AF65-F5344CB8AC3E}">
        <p14:creationId xmlns:p14="http://schemas.microsoft.com/office/powerpoint/2010/main" val="40495473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D2A665-4E53-489E-8E78-034FE7231816}" type="slidenum">
              <a:rPr lang="en-GB" smtClean="0"/>
              <a:t>11</a:t>
            </a:fld>
            <a:endParaRPr lang="en-GB"/>
          </a:p>
        </p:txBody>
      </p:sp>
    </p:spTree>
    <p:extLst>
      <p:ext uri="{BB962C8B-B14F-4D97-AF65-F5344CB8AC3E}">
        <p14:creationId xmlns:p14="http://schemas.microsoft.com/office/powerpoint/2010/main" val="8063460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D2A665-4E53-489E-8E78-034FE7231816}" type="slidenum">
              <a:rPr lang="en-GB" smtClean="0"/>
              <a:t>12</a:t>
            </a:fld>
            <a:endParaRPr lang="en-GB"/>
          </a:p>
        </p:txBody>
      </p:sp>
    </p:spTree>
    <p:extLst>
      <p:ext uri="{BB962C8B-B14F-4D97-AF65-F5344CB8AC3E}">
        <p14:creationId xmlns:p14="http://schemas.microsoft.com/office/powerpoint/2010/main" val="11243200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5D2A665-4E53-489E-8E78-034FE7231816}" type="slidenum">
              <a:rPr lang="en-GB" smtClean="0"/>
              <a:t>13</a:t>
            </a:fld>
            <a:endParaRPr lang="en-GB"/>
          </a:p>
        </p:txBody>
      </p:sp>
    </p:spTree>
    <p:extLst>
      <p:ext uri="{BB962C8B-B14F-4D97-AF65-F5344CB8AC3E}">
        <p14:creationId xmlns:p14="http://schemas.microsoft.com/office/powerpoint/2010/main" val="15013958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D2A665-4E53-489E-8E78-034FE7231816}" type="slidenum">
              <a:rPr lang="en-GB" smtClean="0"/>
              <a:t>14</a:t>
            </a:fld>
            <a:endParaRPr lang="en-GB"/>
          </a:p>
        </p:txBody>
      </p:sp>
    </p:spTree>
    <p:extLst>
      <p:ext uri="{BB962C8B-B14F-4D97-AF65-F5344CB8AC3E}">
        <p14:creationId xmlns:p14="http://schemas.microsoft.com/office/powerpoint/2010/main" val="19664102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0"/>
          </p:nvPr>
        </p:nvSpPr>
        <p:spPr/>
        <p:txBody>
          <a:bodyPr/>
          <a:lstStyle/>
          <a:p>
            <a:fld id="{D5D2A665-4E53-489E-8E78-034FE7231816}" type="slidenum">
              <a:rPr lang="en-GB" smtClean="0"/>
              <a:t>15</a:t>
            </a:fld>
            <a:endParaRPr lang="en-GB"/>
          </a:p>
        </p:txBody>
      </p:sp>
    </p:spTree>
    <p:extLst>
      <p:ext uri="{BB962C8B-B14F-4D97-AF65-F5344CB8AC3E}">
        <p14:creationId xmlns:p14="http://schemas.microsoft.com/office/powerpoint/2010/main" val="12813220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0"/>
          </p:nvPr>
        </p:nvSpPr>
        <p:spPr/>
        <p:txBody>
          <a:bodyPr/>
          <a:lstStyle/>
          <a:p>
            <a:fld id="{D5D2A665-4E53-489E-8E78-034FE7231816}" type="slidenum">
              <a:rPr lang="en-GB" smtClean="0"/>
              <a:t>16</a:t>
            </a:fld>
            <a:endParaRPr lang="en-GB"/>
          </a:p>
        </p:txBody>
      </p:sp>
    </p:spTree>
    <p:extLst>
      <p:ext uri="{BB962C8B-B14F-4D97-AF65-F5344CB8AC3E}">
        <p14:creationId xmlns:p14="http://schemas.microsoft.com/office/powerpoint/2010/main" val="12813220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5D2A665-4E53-489E-8E78-034FE7231816}" type="slidenum">
              <a:rPr lang="en-GB" smtClean="0"/>
              <a:t>17</a:t>
            </a:fld>
            <a:endParaRPr lang="en-GB"/>
          </a:p>
        </p:txBody>
      </p:sp>
    </p:spTree>
    <p:extLst>
      <p:ext uri="{BB962C8B-B14F-4D97-AF65-F5344CB8AC3E}">
        <p14:creationId xmlns:p14="http://schemas.microsoft.com/office/powerpoint/2010/main" val="12813220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is!</a:t>
            </a:r>
            <a:endParaRPr lang="en-GB" dirty="0"/>
          </a:p>
        </p:txBody>
      </p:sp>
      <p:sp>
        <p:nvSpPr>
          <p:cNvPr id="4" name="Slide Number Placeholder 3"/>
          <p:cNvSpPr>
            <a:spLocks noGrp="1"/>
          </p:cNvSpPr>
          <p:nvPr>
            <p:ph type="sldNum" sz="quarter" idx="10"/>
          </p:nvPr>
        </p:nvSpPr>
        <p:spPr/>
        <p:txBody>
          <a:bodyPr/>
          <a:lstStyle/>
          <a:p>
            <a:fld id="{D5D2A665-4E53-489E-8E78-034FE7231816}" type="slidenum">
              <a:rPr lang="en-GB" smtClean="0"/>
              <a:t>18</a:t>
            </a:fld>
            <a:endParaRPr lang="en-GB"/>
          </a:p>
        </p:txBody>
      </p:sp>
    </p:spTree>
    <p:extLst>
      <p:ext uri="{BB962C8B-B14F-4D97-AF65-F5344CB8AC3E}">
        <p14:creationId xmlns:p14="http://schemas.microsoft.com/office/powerpoint/2010/main" val="12813220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D2A665-4E53-489E-8E78-034FE7231816}" type="slidenum">
              <a:rPr lang="en-GB" smtClean="0"/>
              <a:t>19</a:t>
            </a:fld>
            <a:endParaRPr lang="en-GB"/>
          </a:p>
        </p:txBody>
      </p:sp>
    </p:spTree>
    <p:extLst>
      <p:ext uri="{BB962C8B-B14F-4D97-AF65-F5344CB8AC3E}">
        <p14:creationId xmlns:p14="http://schemas.microsoft.com/office/powerpoint/2010/main" val="4968228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D2A665-4E53-489E-8E78-034FE7231816}" type="slidenum">
              <a:rPr lang="en-GB" smtClean="0"/>
              <a:t>20</a:t>
            </a:fld>
            <a:endParaRPr lang="en-GB"/>
          </a:p>
        </p:txBody>
      </p:sp>
    </p:spTree>
    <p:extLst>
      <p:ext uri="{BB962C8B-B14F-4D97-AF65-F5344CB8AC3E}">
        <p14:creationId xmlns:p14="http://schemas.microsoft.com/office/powerpoint/2010/main" val="19975291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D2A665-4E53-489E-8E78-034FE7231816}" type="slidenum">
              <a:rPr lang="en-GB" smtClean="0"/>
              <a:t>21</a:t>
            </a:fld>
            <a:endParaRPr lang="en-GB"/>
          </a:p>
        </p:txBody>
      </p:sp>
    </p:spTree>
    <p:extLst>
      <p:ext uri="{BB962C8B-B14F-4D97-AF65-F5344CB8AC3E}">
        <p14:creationId xmlns:p14="http://schemas.microsoft.com/office/powerpoint/2010/main" val="244165921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D2A665-4E53-489E-8E78-034FE7231816}" type="slidenum">
              <a:rPr lang="en-GB" smtClean="0"/>
              <a:t>22</a:t>
            </a:fld>
            <a:endParaRPr lang="en-GB"/>
          </a:p>
        </p:txBody>
      </p:sp>
    </p:spTree>
    <p:extLst>
      <p:ext uri="{BB962C8B-B14F-4D97-AF65-F5344CB8AC3E}">
        <p14:creationId xmlns:p14="http://schemas.microsoft.com/office/powerpoint/2010/main" val="4752300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D2A665-4E53-489E-8E78-034FE7231816}" type="slidenum">
              <a:rPr lang="en-GB" smtClean="0"/>
              <a:t>23</a:t>
            </a:fld>
            <a:endParaRPr lang="en-GB"/>
          </a:p>
        </p:txBody>
      </p:sp>
    </p:spTree>
    <p:extLst>
      <p:ext uri="{BB962C8B-B14F-4D97-AF65-F5344CB8AC3E}">
        <p14:creationId xmlns:p14="http://schemas.microsoft.com/office/powerpoint/2010/main" val="7897204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D2A665-4E53-489E-8E78-034FE7231816}" type="slidenum">
              <a:rPr lang="en-GB" smtClean="0"/>
              <a:t>24</a:t>
            </a:fld>
            <a:endParaRPr lang="en-GB"/>
          </a:p>
        </p:txBody>
      </p:sp>
    </p:spTree>
    <p:extLst>
      <p:ext uri="{BB962C8B-B14F-4D97-AF65-F5344CB8AC3E}">
        <p14:creationId xmlns:p14="http://schemas.microsoft.com/office/powerpoint/2010/main" val="92115452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D2A665-4E53-489E-8E78-034FE7231816}" type="slidenum">
              <a:rPr lang="en-GB" smtClean="0"/>
              <a:t>25</a:t>
            </a:fld>
            <a:endParaRPr lang="en-GB"/>
          </a:p>
        </p:txBody>
      </p:sp>
    </p:spTree>
    <p:extLst>
      <p:ext uri="{BB962C8B-B14F-4D97-AF65-F5344CB8AC3E}">
        <p14:creationId xmlns:p14="http://schemas.microsoft.com/office/powerpoint/2010/main" val="45470301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D2A665-4E53-489E-8E78-034FE7231816}" type="slidenum">
              <a:rPr lang="en-GB" smtClean="0"/>
              <a:t>26</a:t>
            </a:fld>
            <a:endParaRPr lang="en-GB"/>
          </a:p>
        </p:txBody>
      </p:sp>
    </p:spTree>
    <p:extLst>
      <p:ext uri="{BB962C8B-B14F-4D97-AF65-F5344CB8AC3E}">
        <p14:creationId xmlns:p14="http://schemas.microsoft.com/office/powerpoint/2010/main" val="285868460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D2A665-4E53-489E-8E78-034FE7231816}" type="slidenum">
              <a:rPr lang="en-GB" smtClean="0"/>
              <a:t>27</a:t>
            </a:fld>
            <a:endParaRPr lang="en-GB"/>
          </a:p>
        </p:txBody>
      </p:sp>
    </p:spTree>
    <p:extLst>
      <p:ext uri="{BB962C8B-B14F-4D97-AF65-F5344CB8AC3E}">
        <p14:creationId xmlns:p14="http://schemas.microsoft.com/office/powerpoint/2010/main" val="67211170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D2A665-4E53-489E-8E78-034FE7231816}" type="slidenum">
              <a:rPr lang="en-GB" smtClean="0"/>
              <a:t>28</a:t>
            </a:fld>
            <a:endParaRPr lang="en-GB"/>
          </a:p>
        </p:txBody>
      </p:sp>
    </p:spTree>
    <p:extLst>
      <p:ext uri="{BB962C8B-B14F-4D97-AF65-F5344CB8AC3E}">
        <p14:creationId xmlns:p14="http://schemas.microsoft.com/office/powerpoint/2010/main" val="230598184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D2A665-4E53-489E-8E78-034FE7231816}" type="slidenum">
              <a:rPr lang="en-GB" smtClean="0"/>
              <a:t>29</a:t>
            </a:fld>
            <a:endParaRPr lang="en-GB"/>
          </a:p>
        </p:txBody>
      </p:sp>
    </p:spTree>
    <p:extLst>
      <p:ext uri="{BB962C8B-B14F-4D97-AF65-F5344CB8AC3E}">
        <p14:creationId xmlns:p14="http://schemas.microsoft.com/office/powerpoint/2010/main" val="324495881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D2A665-4E53-489E-8E78-034FE7231816}" type="slidenum">
              <a:rPr lang="en-GB" smtClean="0"/>
              <a:t>30</a:t>
            </a:fld>
            <a:endParaRPr lang="en-GB"/>
          </a:p>
        </p:txBody>
      </p:sp>
    </p:spTree>
    <p:extLst>
      <p:ext uri="{BB962C8B-B14F-4D97-AF65-F5344CB8AC3E}">
        <p14:creationId xmlns:p14="http://schemas.microsoft.com/office/powerpoint/2010/main" val="142482932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D2A665-4E53-489E-8E78-034FE7231816}" type="slidenum">
              <a:rPr lang="en-GB" smtClean="0"/>
              <a:t>31</a:t>
            </a:fld>
            <a:endParaRPr lang="en-GB"/>
          </a:p>
        </p:txBody>
      </p:sp>
    </p:spTree>
    <p:extLst>
      <p:ext uri="{BB962C8B-B14F-4D97-AF65-F5344CB8AC3E}">
        <p14:creationId xmlns:p14="http://schemas.microsoft.com/office/powerpoint/2010/main" val="98488393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D2A665-4E53-489E-8E78-034FE7231816}" type="slidenum">
              <a:rPr lang="en-GB" smtClean="0"/>
              <a:t>32</a:t>
            </a:fld>
            <a:endParaRPr lang="en-GB"/>
          </a:p>
        </p:txBody>
      </p:sp>
    </p:spTree>
    <p:extLst>
      <p:ext uri="{BB962C8B-B14F-4D97-AF65-F5344CB8AC3E}">
        <p14:creationId xmlns:p14="http://schemas.microsoft.com/office/powerpoint/2010/main" val="6103384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D2A665-4E53-489E-8E78-034FE7231816}" type="slidenum">
              <a:rPr lang="en-GB" smtClean="0"/>
              <a:t>33</a:t>
            </a:fld>
            <a:endParaRPr lang="en-GB"/>
          </a:p>
        </p:txBody>
      </p:sp>
    </p:spTree>
    <p:extLst>
      <p:ext uri="{BB962C8B-B14F-4D97-AF65-F5344CB8AC3E}">
        <p14:creationId xmlns:p14="http://schemas.microsoft.com/office/powerpoint/2010/main" val="184098868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D2A665-4E53-489E-8E78-034FE7231816}" type="slidenum">
              <a:rPr lang="en-GB" smtClean="0"/>
              <a:t>34</a:t>
            </a:fld>
            <a:endParaRPr lang="en-GB"/>
          </a:p>
        </p:txBody>
      </p:sp>
    </p:spTree>
    <p:extLst>
      <p:ext uri="{BB962C8B-B14F-4D97-AF65-F5344CB8AC3E}">
        <p14:creationId xmlns:p14="http://schemas.microsoft.com/office/powerpoint/2010/main" val="211978664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D2A665-4E53-489E-8E78-034FE7231816}" type="slidenum">
              <a:rPr lang="en-GB" smtClean="0"/>
              <a:t>35</a:t>
            </a:fld>
            <a:endParaRPr lang="en-GB"/>
          </a:p>
        </p:txBody>
      </p:sp>
    </p:spTree>
    <p:extLst>
      <p:ext uri="{BB962C8B-B14F-4D97-AF65-F5344CB8AC3E}">
        <p14:creationId xmlns:p14="http://schemas.microsoft.com/office/powerpoint/2010/main" val="373388490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D2A665-4E53-489E-8E78-034FE7231816}" type="slidenum">
              <a:rPr lang="en-GB" smtClean="0"/>
              <a:t>36</a:t>
            </a:fld>
            <a:endParaRPr lang="en-GB"/>
          </a:p>
        </p:txBody>
      </p:sp>
    </p:spTree>
    <p:extLst>
      <p:ext uri="{BB962C8B-B14F-4D97-AF65-F5344CB8AC3E}">
        <p14:creationId xmlns:p14="http://schemas.microsoft.com/office/powerpoint/2010/main" val="75630524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D2A665-4E53-489E-8E78-034FE7231816}" type="slidenum">
              <a:rPr lang="en-GB" smtClean="0"/>
              <a:t>37</a:t>
            </a:fld>
            <a:endParaRPr lang="en-GB"/>
          </a:p>
        </p:txBody>
      </p:sp>
    </p:spTree>
    <p:extLst>
      <p:ext uri="{BB962C8B-B14F-4D97-AF65-F5344CB8AC3E}">
        <p14:creationId xmlns:p14="http://schemas.microsoft.com/office/powerpoint/2010/main" val="317427427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D2A665-4E53-489E-8E78-034FE7231816}" type="slidenum">
              <a:rPr lang="en-GB" smtClean="0"/>
              <a:t>39</a:t>
            </a:fld>
            <a:endParaRPr lang="en-GB"/>
          </a:p>
        </p:txBody>
      </p:sp>
    </p:spTree>
    <p:extLst>
      <p:ext uri="{BB962C8B-B14F-4D97-AF65-F5344CB8AC3E}">
        <p14:creationId xmlns:p14="http://schemas.microsoft.com/office/powerpoint/2010/main" val="27452336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6818C7A-7628-4D37-8EFB-F14371BF517F}" type="datetimeFigureOut">
              <a:rPr lang="en-GB" smtClean="0"/>
              <a:t>13/10/2021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4B680A-02B6-44A2-89F9-2547EA48AEB8}" type="slidenum">
              <a:rPr lang="en-GB" smtClean="0"/>
              <a:t>‹#›</a:t>
            </a:fld>
            <a:endParaRPr lang="en-GB"/>
          </a:p>
        </p:txBody>
      </p:sp>
    </p:spTree>
    <p:extLst>
      <p:ext uri="{BB962C8B-B14F-4D97-AF65-F5344CB8AC3E}">
        <p14:creationId xmlns:p14="http://schemas.microsoft.com/office/powerpoint/2010/main" val="12447472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6818C7A-7628-4D37-8EFB-F14371BF517F}" type="datetimeFigureOut">
              <a:rPr lang="en-GB" smtClean="0"/>
              <a:t>13/10/2021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4B680A-02B6-44A2-89F9-2547EA48AEB8}" type="slidenum">
              <a:rPr lang="en-GB" smtClean="0"/>
              <a:t>‹#›</a:t>
            </a:fld>
            <a:endParaRPr lang="en-GB"/>
          </a:p>
        </p:txBody>
      </p:sp>
    </p:spTree>
    <p:extLst>
      <p:ext uri="{BB962C8B-B14F-4D97-AF65-F5344CB8AC3E}">
        <p14:creationId xmlns:p14="http://schemas.microsoft.com/office/powerpoint/2010/main" val="14940302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6818C7A-7628-4D37-8EFB-F14371BF517F}" type="datetimeFigureOut">
              <a:rPr lang="en-GB" smtClean="0"/>
              <a:t>13/10/2021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4B680A-02B6-44A2-89F9-2547EA48AEB8}" type="slidenum">
              <a:rPr lang="en-GB" smtClean="0"/>
              <a:t>‹#›</a:t>
            </a:fld>
            <a:endParaRPr lang="en-GB"/>
          </a:p>
        </p:txBody>
      </p:sp>
    </p:spTree>
    <p:extLst>
      <p:ext uri="{BB962C8B-B14F-4D97-AF65-F5344CB8AC3E}">
        <p14:creationId xmlns:p14="http://schemas.microsoft.com/office/powerpoint/2010/main" val="2988784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6818C7A-7628-4D37-8EFB-F14371BF517F}" type="datetimeFigureOut">
              <a:rPr lang="en-GB" smtClean="0"/>
              <a:t>13/10/2021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4B680A-02B6-44A2-89F9-2547EA48AEB8}" type="slidenum">
              <a:rPr lang="en-GB" smtClean="0"/>
              <a:t>‹#›</a:t>
            </a:fld>
            <a:endParaRPr lang="en-GB"/>
          </a:p>
        </p:txBody>
      </p:sp>
    </p:spTree>
    <p:extLst>
      <p:ext uri="{BB962C8B-B14F-4D97-AF65-F5344CB8AC3E}">
        <p14:creationId xmlns:p14="http://schemas.microsoft.com/office/powerpoint/2010/main" val="38227375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6818C7A-7628-4D37-8EFB-F14371BF517F}" type="datetimeFigureOut">
              <a:rPr lang="en-GB" smtClean="0"/>
              <a:t>13/10/2021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E4B680A-02B6-44A2-89F9-2547EA48AEB8}" type="slidenum">
              <a:rPr lang="en-GB" smtClean="0"/>
              <a:t>‹#›</a:t>
            </a:fld>
            <a:endParaRPr lang="en-GB"/>
          </a:p>
        </p:txBody>
      </p:sp>
    </p:spTree>
    <p:extLst>
      <p:ext uri="{BB962C8B-B14F-4D97-AF65-F5344CB8AC3E}">
        <p14:creationId xmlns:p14="http://schemas.microsoft.com/office/powerpoint/2010/main" val="29092132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6818C7A-7628-4D37-8EFB-F14371BF517F}" type="datetimeFigureOut">
              <a:rPr lang="en-GB" smtClean="0"/>
              <a:t>13/10/2021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E4B680A-02B6-44A2-89F9-2547EA48AEB8}" type="slidenum">
              <a:rPr lang="en-GB" smtClean="0"/>
              <a:t>‹#›</a:t>
            </a:fld>
            <a:endParaRPr lang="en-GB"/>
          </a:p>
        </p:txBody>
      </p:sp>
    </p:spTree>
    <p:extLst>
      <p:ext uri="{BB962C8B-B14F-4D97-AF65-F5344CB8AC3E}">
        <p14:creationId xmlns:p14="http://schemas.microsoft.com/office/powerpoint/2010/main" val="27571238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6818C7A-7628-4D37-8EFB-F14371BF517F}" type="datetimeFigureOut">
              <a:rPr lang="en-GB" smtClean="0"/>
              <a:t>13/10/2021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E4B680A-02B6-44A2-89F9-2547EA48AEB8}" type="slidenum">
              <a:rPr lang="en-GB" smtClean="0"/>
              <a:t>‹#›</a:t>
            </a:fld>
            <a:endParaRPr lang="en-GB"/>
          </a:p>
        </p:txBody>
      </p:sp>
    </p:spTree>
    <p:extLst>
      <p:ext uri="{BB962C8B-B14F-4D97-AF65-F5344CB8AC3E}">
        <p14:creationId xmlns:p14="http://schemas.microsoft.com/office/powerpoint/2010/main" val="40380610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6818C7A-7628-4D37-8EFB-F14371BF517F}" type="datetimeFigureOut">
              <a:rPr lang="en-GB" smtClean="0"/>
              <a:t>13/10/2021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4B680A-02B6-44A2-89F9-2547EA48AEB8}" type="slidenum">
              <a:rPr lang="en-GB" smtClean="0"/>
              <a:t>‹#›</a:t>
            </a:fld>
            <a:endParaRPr lang="en-GB"/>
          </a:p>
        </p:txBody>
      </p:sp>
    </p:spTree>
    <p:extLst>
      <p:ext uri="{BB962C8B-B14F-4D97-AF65-F5344CB8AC3E}">
        <p14:creationId xmlns:p14="http://schemas.microsoft.com/office/powerpoint/2010/main" val="10062622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6818C7A-7628-4D37-8EFB-F14371BF517F}" type="datetimeFigureOut">
              <a:rPr lang="en-GB" smtClean="0"/>
              <a:t>13/10/2021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4B680A-02B6-44A2-89F9-2547EA48AEB8}" type="slidenum">
              <a:rPr lang="en-GB" smtClean="0"/>
              <a:t>‹#›</a:t>
            </a:fld>
            <a:endParaRPr lang="en-GB"/>
          </a:p>
        </p:txBody>
      </p:sp>
    </p:spTree>
    <p:extLst>
      <p:ext uri="{BB962C8B-B14F-4D97-AF65-F5344CB8AC3E}">
        <p14:creationId xmlns:p14="http://schemas.microsoft.com/office/powerpoint/2010/main" val="25456200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6818C7A-7628-4D37-8EFB-F14371BF517F}" type="datetimeFigureOut">
              <a:rPr lang="en-GB" smtClean="0"/>
              <a:t>13/10/2021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4B680A-02B6-44A2-89F9-2547EA48AEB8}" type="slidenum">
              <a:rPr lang="en-GB" smtClean="0"/>
              <a:t>‹#›</a:t>
            </a:fld>
            <a:endParaRPr lang="en-GB"/>
          </a:p>
        </p:txBody>
      </p:sp>
    </p:spTree>
    <p:extLst>
      <p:ext uri="{BB962C8B-B14F-4D97-AF65-F5344CB8AC3E}">
        <p14:creationId xmlns:p14="http://schemas.microsoft.com/office/powerpoint/2010/main" val="33153490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6818C7A-7628-4D37-8EFB-F14371BF517F}" type="datetimeFigureOut">
              <a:rPr lang="en-GB" smtClean="0"/>
              <a:t>13/10/2021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4B680A-02B6-44A2-89F9-2547EA48AEB8}" type="slidenum">
              <a:rPr lang="en-GB" smtClean="0"/>
              <a:t>‹#›</a:t>
            </a:fld>
            <a:endParaRPr lang="en-GB"/>
          </a:p>
        </p:txBody>
      </p:sp>
    </p:spTree>
    <p:extLst>
      <p:ext uri="{BB962C8B-B14F-4D97-AF65-F5344CB8AC3E}">
        <p14:creationId xmlns:p14="http://schemas.microsoft.com/office/powerpoint/2010/main" val="34024844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E1424433-25B7-42E3-8EC4-F955AFBB46C9}" type="slidenum">
              <a:rPr lang="en-US"/>
              <a:pPr>
                <a:defRPr/>
              </a:pPr>
              <a:t>‹#›</a:t>
            </a:fld>
            <a:endParaRPr lang="en-US"/>
          </a:p>
        </p:txBody>
      </p:sp>
    </p:spTree>
    <p:extLst>
      <p:ext uri="{BB962C8B-B14F-4D97-AF65-F5344CB8AC3E}">
        <p14:creationId xmlns:p14="http://schemas.microsoft.com/office/powerpoint/2010/main" val="5975737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499A8B8C-2A54-4AA2-8DDF-4560DC807877}" type="slidenum">
              <a:rPr lang="en-US"/>
              <a:pPr>
                <a:defRPr/>
              </a:pPr>
              <a:t>‹#›</a:t>
            </a:fld>
            <a:endParaRPr lang="en-US"/>
          </a:p>
        </p:txBody>
      </p:sp>
    </p:spTree>
    <p:extLst>
      <p:ext uri="{BB962C8B-B14F-4D97-AF65-F5344CB8AC3E}">
        <p14:creationId xmlns:p14="http://schemas.microsoft.com/office/powerpoint/2010/main" val="12378597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6818C7A-7628-4D37-8EFB-F14371BF517F}" type="datetimeFigureOut">
              <a:rPr lang="en-GB" smtClean="0"/>
              <a:t>13/10/2021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4B680A-02B6-44A2-89F9-2547EA48AEB8}" type="slidenum">
              <a:rPr lang="en-GB" smtClean="0"/>
              <a:t>‹#›</a:t>
            </a:fld>
            <a:endParaRPr lang="en-GB"/>
          </a:p>
        </p:txBody>
      </p:sp>
    </p:spTree>
    <p:extLst>
      <p:ext uri="{BB962C8B-B14F-4D97-AF65-F5344CB8AC3E}">
        <p14:creationId xmlns:p14="http://schemas.microsoft.com/office/powerpoint/2010/main" val="38946699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6.xml"/><Relationship Id="rId1" Type="http://schemas.openxmlformats.org/officeDocument/2006/relationships/slideLayout" Target="../slideLayouts/slideLayout12.xml"/><Relationship Id="rId4" Type="http://schemas.openxmlformats.org/officeDocument/2006/relationships/image" Target="../media/image7.png"/></Relationships>
</file>

<file path=ppt/slides/_rels/slide2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7.xml"/><Relationship Id="rId1" Type="http://schemas.openxmlformats.org/officeDocument/2006/relationships/slideLayout" Target="../slideLayouts/slideLayout13.xml"/><Relationship Id="rId4" Type="http://schemas.openxmlformats.org/officeDocument/2006/relationships/image" Target="../media/image7.png"/></Relationships>
</file>

<file path=ppt/slides/_rels/slide3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8.xml"/><Relationship Id="rId1" Type="http://schemas.openxmlformats.org/officeDocument/2006/relationships/slideLayout" Target="../slideLayouts/slideLayout12.xml"/><Relationship Id="rId4" Type="http://schemas.openxmlformats.org/officeDocument/2006/relationships/image" Target="../media/image7.png"/></Relationships>
</file>

<file path=ppt/slides/_rels/slide3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1.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3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8.gif"/><Relationship Id="rId2" Type="http://schemas.openxmlformats.org/officeDocument/2006/relationships/notesSlide" Target="../notesSlides/notesSlide34.xml"/><Relationship Id="rId1" Type="http://schemas.openxmlformats.org/officeDocument/2006/relationships/slideLayout" Target="../slideLayouts/slideLayout13.xml"/><Relationship Id="rId4" Type="http://schemas.openxmlformats.org/officeDocument/2006/relationships/image" Target="../media/image19.png"/></Relationships>
</file>

<file path=ppt/slides/_rels/slide3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Quantitative Research &amp; Ethics</a:t>
            </a:r>
          </a:p>
        </p:txBody>
      </p:sp>
      <p:sp>
        <p:nvSpPr>
          <p:cNvPr id="3" name="Subtitle 2"/>
          <p:cNvSpPr>
            <a:spLocks noGrp="1"/>
          </p:cNvSpPr>
          <p:nvPr>
            <p:ph type="subTitle" idx="1"/>
          </p:nvPr>
        </p:nvSpPr>
        <p:spPr>
          <a:xfrm>
            <a:off x="1371600" y="3429000"/>
            <a:ext cx="6400800" cy="648072"/>
          </a:xfrm>
        </p:spPr>
        <p:txBody>
          <a:bodyPr>
            <a:normAutofit fontScale="85000" lnSpcReduction="10000"/>
          </a:bodyPr>
          <a:lstStyle/>
          <a:p>
            <a:r>
              <a:rPr lang="en-GB" dirty="0"/>
              <a:t>  Advanced Research Methods in Counselling</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4077072"/>
            <a:ext cx="8568952" cy="27263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7095" y="188640"/>
            <a:ext cx="3550809" cy="1228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1155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 of Lecture</a:t>
            </a:r>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GB" sz="4000" dirty="0"/>
              <a:t>To introduce the concept of quantitative research methodology;</a:t>
            </a:r>
          </a:p>
          <a:p>
            <a:pPr>
              <a:buFont typeface="Wingdings" panose="05000000000000000000" pitchFamily="2" charset="2"/>
              <a:buChar char="§"/>
            </a:pPr>
            <a:r>
              <a:rPr lang="en-GB" sz="4000" dirty="0"/>
              <a:t>Appreciate what we mean by ethics in a research environment and understand the importance of ethical research.</a:t>
            </a:r>
          </a:p>
          <a:p>
            <a:pPr marL="0" indent="0">
              <a:buNone/>
            </a:pPr>
            <a:endParaRPr lang="en-GB" sz="4000"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66252" y="5805264"/>
            <a:ext cx="3177747" cy="10511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16541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Quantitative Research</a:t>
            </a: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29250" y="5627640"/>
            <a:ext cx="3714750" cy="1228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5"/>
          <p:cNvSpPr>
            <a:spLocks noGrp="1"/>
          </p:cNvSpPr>
          <p:nvPr>
            <p:ph idx="1"/>
          </p:nvPr>
        </p:nvSpPr>
        <p:spPr/>
        <p:txBody>
          <a:bodyPr/>
          <a:lstStyle/>
          <a:p>
            <a:pPr>
              <a:buFont typeface="Wingdings" panose="05000000000000000000" pitchFamily="2" charset="2"/>
              <a:buChar char="§"/>
            </a:pPr>
            <a:r>
              <a:rPr lang="en-GB" dirty="0"/>
              <a:t>Research methods in the social sciences are often divided into two types: </a:t>
            </a:r>
            <a:r>
              <a:rPr lang="en-GB" dirty="0" err="1"/>
              <a:t>Qua</a:t>
            </a:r>
            <a:r>
              <a:rPr lang="en-GB" sz="4800" dirty="0" err="1">
                <a:solidFill>
                  <a:srgbClr val="FF0000"/>
                </a:solidFill>
              </a:rPr>
              <a:t>L</a:t>
            </a:r>
            <a:r>
              <a:rPr lang="en-GB" dirty="0" err="1"/>
              <a:t>itative</a:t>
            </a:r>
            <a:r>
              <a:rPr lang="en-GB" dirty="0"/>
              <a:t> and </a:t>
            </a:r>
            <a:r>
              <a:rPr lang="en-GB" dirty="0" err="1"/>
              <a:t>Qua</a:t>
            </a:r>
            <a:r>
              <a:rPr lang="en-GB" sz="4800" dirty="0" err="1">
                <a:solidFill>
                  <a:srgbClr val="FF0000"/>
                </a:solidFill>
              </a:rPr>
              <a:t>N</a:t>
            </a:r>
            <a:r>
              <a:rPr lang="en-GB" dirty="0" err="1"/>
              <a:t>titative</a:t>
            </a:r>
            <a:endParaRPr lang="en-GB" dirty="0"/>
          </a:p>
          <a:p>
            <a:pPr algn="ctr">
              <a:buFont typeface="Wingdings" panose="05000000000000000000" pitchFamily="2" charset="2"/>
              <a:buChar char="§"/>
            </a:pPr>
            <a:r>
              <a:rPr lang="en-GB" dirty="0"/>
              <a:t>Today, we are going to focus upon </a:t>
            </a:r>
            <a:r>
              <a:rPr lang="en-GB" dirty="0">
                <a:solidFill>
                  <a:srgbClr val="FF0000"/>
                </a:solidFill>
              </a:rPr>
              <a:t>QUA</a:t>
            </a:r>
            <a:r>
              <a:rPr lang="en-GB" sz="4800" dirty="0"/>
              <a:t>N</a:t>
            </a:r>
            <a:r>
              <a:rPr lang="en-GB" dirty="0">
                <a:solidFill>
                  <a:srgbClr val="FF0000"/>
                </a:solidFill>
              </a:rPr>
              <a:t>TITATIVE</a:t>
            </a:r>
            <a:r>
              <a:rPr lang="en-GB" dirty="0"/>
              <a:t> research so for a moment, try to forget about all things qualitative……..</a:t>
            </a:r>
          </a:p>
        </p:txBody>
      </p:sp>
    </p:spTree>
    <p:extLst>
      <p:ext uri="{BB962C8B-B14F-4D97-AF65-F5344CB8AC3E}">
        <p14:creationId xmlns:p14="http://schemas.microsoft.com/office/powerpoint/2010/main" val="4240107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Effect transition="in" filter="fade">
                                      <p:cBhvr>
                                        <p:cTn id="13" dur="1000"/>
                                        <p:tgtEl>
                                          <p:spTgt spid="6">
                                            <p:txEl>
                                              <p:pRg st="1" end="1"/>
                                            </p:txEl>
                                          </p:spTgt>
                                        </p:tgtEl>
                                      </p:cBhvr>
                                    </p:animEffect>
                                    <p:anim calcmode="lin" valueType="num">
                                      <p:cBhvr>
                                        <p:cTn id="14"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is Quantitative Research?</a:t>
            </a: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29250" y="5627640"/>
            <a:ext cx="3714750" cy="1228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5"/>
          <p:cNvSpPr>
            <a:spLocks noGrp="1"/>
          </p:cNvSpPr>
          <p:nvPr>
            <p:ph idx="1"/>
          </p:nvPr>
        </p:nvSpPr>
        <p:spPr/>
        <p:txBody>
          <a:bodyPr/>
          <a:lstStyle/>
          <a:p>
            <a:pPr marL="0" indent="0">
              <a:buNone/>
            </a:pPr>
            <a:r>
              <a:rPr lang="en-GB" dirty="0"/>
              <a:t>Quantitative research: </a:t>
            </a:r>
          </a:p>
          <a:p>
            <a:pPr marL="0" indent="0">
              <a:buNone/>
            </a:pPr>
            <a:r>
              <a:rPr lang="en-GB" dirty="0"/>
              <a:t> </a:t>
            </a:r>
          </a:p>
          <a:p>
            <a:pPr marL="0" indent="0">
              <a:buNone/>
            </a:pPr>
            <a:r>
              <a:rPr lang="en-GB" dirty="0"/>
              <a:t>‘Explaining phenomena by collecting numerical data that are analysed using mathematically based methods (in particular statistics)’.</a:t>
            </a:r>
          </a:p>
          <a:p>
            <a:pPr marL="0" indent="0" algn="ctr">
              <a:buNone/>
            </a:pPr>
            <a:endParaRPr lang="en-GB" dirty="0"/>
          </a:p>
          <a:p>
            <a:pPr marL="0" indent="0" algn="ctr">
              <a:buNone/>
            </a:pPr>
            <a:r>
              <a:rPr lang="en-GB" dirty="0"/>
              <a:t>(</a:t>
            </a:r>
            <a:r>
              <a:rPr lang="en-GB" dirty="0" err="1"/>
              <a:t>Aliaga</a:t>
            </a:r>
            <a:r>
              <a:rPr lang="en-GB" dirty="0"/>
              <a:t> and Gunderson, 2000)</a:t>
            </a:r>
          </a:p>
        </p:txBody>
      </p:sp>
    </p:spTree>
    <p:extLst>
      <p:ext uri="{BB962C8B-B14F-4D97-AF65-F5344CB8AC3E}">
        <p14:creationId xmlns:p14="http://schemas.microsoft.com/office/powerpoint/2010/main" val="1825190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animEffect transition="in" filter="barn(inVertical)">
                                      <p:cBhvr>
                                        <p:cTn id="7" dur="500"/>
                                        <p:tgtEl>
                                          <p:spTgt spid="6">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6">
                                            <p:txEl>
                                              <p:pRg st="4" end="4"/>
                                            </p:txEl>
                                          </p:spTgt>
                                        </p:tgtEl>
                                        <p:attrNameLst>
                                          <p:attrName>style.visibility</p:attrName>
                                        </p:attrNameLst>
                                      </p:cBhvr>
                                      <p:to>
                                        <p:strVal val="visible"/>
                                      </p:to>
                                    </p:set>
                                    <p:anim calcmode="lin" valueType="num">
                                      <p:cBhvr additive="base">
                                        <p:cTn id="12"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Quantitative Research</a:t>
            </a: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4128" y="5725177"/>
            <a:ext cx="3419872" cy="11311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5"/>
          <p:cNvSpPr>
            <a:spLocks noGrp="1"/>
          </p:cNvSpPr>
          <p:nvPr>
            <p:ph idx="1"/>
          </p:nvPr>
        </p:nvSpPr>
        <p:spPr/>
        <p:txBody>
          <a:bodyPr>
            <a:normAutofit lnSpcReduction="10000"/>
          </a:bodyPr>
          <a:lstStyle/>
          <a:p>
            <a:pPr>
              <a:buFont typeface="Wingdings" panose="05000000000000000000" pitchFamily="2" charset="2"/>
              <a:buChar char="§"/>
            </a:pPr>
            <a:r>
              <a:rPr lang="en-GB" dirty="0"/>
              <a:t>‘Explaining phenomena’- a key element of </a:t>
            </a:r>
            <a:r>
              <a:rPr lang="en-GB" i="1" dirty="0"/>
              <a:t>all </a:t>
            </a:r>
            <a:r>
              <a:rPr lang="en-GB" dirty="0"/>
              <a:t>research whether it’s quantitative or qualitative</a:t>
            </a:r>
            <a:r>
              <a:rPr lang="en-GB" i="1" dirty="0"/>
              <a:t>.</a:t>
            </a:r>
          </a:p>
          <a:p>
            <a:pPr>
              <a:buFont typeface="Wingdings" panose="05000000000000000000" pitchFamily="2" charset="2"/>
              <a:buChar char="§"/>
            </a:pPr>
            <a:r>
              <a:rPr lang="en-GB" dirty="0"/>
              <a:t>When we set out to do some research, we are  always looking to explain/explore something.  In counselling research, this could be something like:-</a:t>
            </a:r>
          </a:p>
          <a:p>
            <a:pPr marL="0" indent="0" algn="ctr">
              <a:buNone/>
            </a:pPr>
            <a:r>
              <a:rPr lang="en-GB" dirty="0">
                <a:solidFill>
                  <a:srgbClr val="0070C0"/>
                </a:solidFill>
              </a:rPr>
              <a:t>‘How effective is CBT for those suffering with depression?’</a:t>
            </a:r>
          </a:p>
        </p:txBody>
      </p:sp>
    </p:spTree>
    <p:extLst>
      <p:ext uri="{BB962C8B-B14F-4D97-AF65-F5344CB8AC3E}">
        <p14:creationId xmlns:p14="http://schemas.microsoft.com/office/powerpoint/2010/main" val="3083015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a:t>
            </a: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29250" y="5627640"/>
            <a:ext cx="3714750" cy="1228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5"/>
          <p:cNvSpPr>
            <a:spLocks noGrp="1"/>
          </p:cNvSpPr>
          <p:nvPr>
            <p:ph idx="1"/>
          </p:nvPr>
        </p:nvSpPr>
        <p:spPr/>
        <p:txBody>
          <a:bodyPr/>
          <a:lstStyle/>
          <a:p>
            <a:pPr marL="0" indent="0" algn="ctr">
              <a:buNone/>
            </a:pPr>
            <a:r>
              <a:rPr lang="en-GB" b="1" dirty="0">
                <a:solidFill>
                  <a:srgbClr val="0070C0"/>
                </a:solidFill>
              </a:rPr>
              <a:t>‘How effective is CBT for those suffering with depression?’</a:t>
            </a:r>
          </a:p>
          <a:p>
            <a:pPr marL="0" indent="0">
              <a:buNone/>
            </a:pPr>
            <a:endParaRPr lang="en-GB" dirty="0"/>
          </a:p>
          <a:p>
            <a:pPr marL="0" indent="0">
              <a:buNone/>
            </a:pPr>
            <a:r>
              <a:rPr lang="en-GB" dirty="0"/>
              <a:t>This research question could be explored using qualitative or quantitative methodology….</a:t>
            </a:r>
          </a:p>
          <a:p>
            <a:pPr marL="0" indent="0" algn="ctr">
              <a:buNone/>
            </a:pPr>
            <a:endParaRPr lang="en-GB" dirty="0"/>
          </a:p>
        </p:txBody>
      </p:sp>
    </p:spTree>
    <p:extLst>
      <p:ext uri="{BB962C8B-B14F-4D97-AF65-F5344CB8AC3E}">
        <p14:creationId xmlns:p14="http://schemas.microsoft.com/office/powerpoint/2010/main" val="2023284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anim calcmode="lin" valueType="num">
                                      <p:cBhvr additive="base">
                                        <p:cTn id="7"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Quantitative Research</a:t>
            </a: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29250" y="5627640"/>
            <a:ext cx="3714750" cy="1228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5"/>
          <p:cNvSpPr>
            <a:spLocks noGrp="1"/>
          </p:cNvSpPr>
          <p:nvPr>
            <p:ph idx="1"/>
          </p:nvPr>
        </p:nvSpPr>
        <p:spPr/>
        <p:txBody>
          <a:bodyPr/>
          <a:lstStyle/>
          <a:p>
            <a:pPr>
              <a:buFont typeface="Wingdings" panose="05000000000000000000" pitchFamily="2" charset="2"/>
              <a:buChar char="§"/>
            </a:pPr>
            <a:r>
              <a:rPr lang="en-GB" dirty="0"/>
              <a:t>‘collecting numerical data that are analysed using mathematically based methods’- so the ‘nitty gritty’ of this approach…..</a:t>
            </a:r>
          </a:p>
          <a:p>
            <a:pPr marL="0" indent="0" algn="ctr">
              <a:buNone/>
            </a:pPr>
            <a:r>
              <a:rPr lang="en-GB" sz="4400" i="1" dirty="0"/>
              <a:t>Is…. </a:t>
            </a:r>
          </a:p>
          <a:p>
            <a:pPr algn="ctr">
              <a:buFont typeface="Wingdings" panose="05000000000000000000" pitchFamily="2" charset="2"/>
              <a:buChar char="§"/>
            </a:pPr>
            <a:r>
              <a:rPr lang="en-GB" sz="4000" dirty="0"/>
              <a:t>We are dealing with </a:t>
            </a:r>
            <a:r>
              <a:rPr lang="en-GB" sz="4000" dirty="0">
                <a:solidFill>
                  <a:srgbClr val="FF0000"/>
                </a:solidFill>
              </a:rPr>
              <a:t>NUMBERS!!!!!!!</a:t>
            </a:r>
          </a:p>
        </p:txBody>
      </p:sp>
    </p:spTree>
    <p:extLst>
      <p:ext uri="{BB962C8B-B14F-4D97-AF65-F5344CB8AC3E}">
        <p14:creationId xmlns:p14="http://schemas.microsoft.com/office/powerpoint/2010/main" val="390119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anim calcmode="lin" valueType="num">
                                      <p:cBhvr additive="base">
                                        <p:cTn id="11"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wipe(down)">
                                      <p:cBhvr>
                                        <p:cTn id="17"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err="1"/>
              <a:t>Numerophobiacs</a:t>
            </a:r>
            <a:r>
              <a:rPr lang="en-GB" sz="3200" b="1" dirty="0"/>
              <a:t>- Do Not Panic!!! </a:t>
            </a: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29250" y="5627640"/>
            <a:ext cx="3714750" cy="1228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5"/>
          <p:cNvSpPr>
            <a:spLocks noGrp="1"/>
          </p:cNvSpPr>
          <p:nvPr>
            <p:ph idx="1"/>
          </p:nvPr>
        </p:nvSpPr>
        <p:spPr/>
        <p:txBody>
          <a:bodyPr/>
          <a:lstStyle/>
          <a:p>
            <a:pPr>
              <a:buFont typeface="Wingdings" panose="05000000000000000000" pitchFamily="2" charset="2"/>
              <a:buChar char="§"/>
            </a:pPr>
            <a:r>
              <a:rPr lang="en-GB" dirty="0"/>
              <a:t>Whilst quantitative research deals with numbers, we have specific software that can help you to analyse this type of data and interpret results</a:t>
            </a:r>
          </a:p>
          <a:p>
            <a:pPr marL="0" indent="0" algn="ctr">
              <a:buNone/>
            </a:pPr>
            <a:r>
              <a:rPr lang="en-GB" sz="4000" dirty="0">
                <a:solidFill>
                  <a:srgbClr val="FF0000"/>
                </a:solidFill>
              </a:rPr>
              <a:t>So……..</a:t>
            </a:r>
          </a:p>
          <a:p>
            <a:pPr>
              <a:buFont typeface="Wingdings" panose="05000000000000000000" pitchFamily="2" charset="2"/>
              <a:buChar char="§"/>
            </a:pPr>
            <a:r>
              <a:rPr lang="en-GB" dirty="0"/>
              <a:t>You don’t need to be Stephen Hawking to do quantitative research!!!!</a:t>
            </a:r>
          </a:p>
        </p:txBody>
      </p:sp>
      <p:pic>
        <p:nvPicPr>
          <p:cNvPr id="512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96336" y="1"/>
            <a:ext cx="1547663" cy="16218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83070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Effect transition="in" filter="fade">
                                      <p:cBhvr>
                                        <p:cTn id="13" dur="500"/>
                                        <p:tgtEl>
                                          <p:spTgt spid="6">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nodeType="clickEffect">
                                  <p:stCondLst>
                                    <p:cond delay="0"/>
                                  </p:stCondLst>
                                  <p:childTnLst>
                                    <p:set>
                                      <p:cBhvr>
                                        <p:cTn id="17" dur="1" fill="hold">
                                          <p:stCondLst>
                                            <p:cond delay="0"/>
                                          </p:stCondLst>
                                        </p:cTn>
                                        <p:tgtEl>
                                          <p:spTgt spid="6">
                                            <p:txEl>
                                              <p:pRg st="2" end="2"/>
                                            </p:txEl>
                                          </p:spTgt>
                                        </p:tgtEl>
                                        <p:attrNameLst>
                                          <p:attrName>style.visibility</p:attrName>
                                        </p:attrNameLst>
                                      </p:cBhvr>
                                      <p:to>
                                        <p:strVal val="visible"/>
                                      </p:to>
                                    </p:set>
                                    <p:animEffect transition="in" filter="circle(in)">
                                      <p:cBhvr>
                                        <p:cTn id="18" dur="20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Quantitative Research</a:t>
            </a: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96136" y="5748995"/>
            <a:ext cx="3347864" cy="11073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5"/>
          <p:cNvSpPr>
            <a:spLocks noGrp="1"/>
          </p:cNvSpPr>
          <p:nvPr>
            <p:ph idx="1"/>
          </p:nvPr>
        </p:nvSpPr>
        <p:spPr/>
        <p:txBody>
          <a:bodyPr/>
          <a:lstStyle/>
          <a:p>
            <a:r>
              <a:rPr lang="en-GB" dirty="0"/>
              <a:t>Because we are dealing with numbers, some types of research question may lend themselves to quantitative research……</a:t>
            </a:r>
          </a:p>
          <a:p>
            <a:endParaRPr lang="en-GB" dirty="0"/>
          </a:p>
          <a:p>
            <a:endParaRPr lang="en-GB" dirty="0"/>
          </a:p>
          <a:p>
            <a:endParaRPr lang="en-GB" dirty="0"/>
          </a:p>
          <a:p>
            <a:r>
              <a:rPr lang="en-GB" dirty="0"/>
              <a:t>What types of questions may be best explored using quantitative methods?</a:t>
            </a:r>
          </a:p>
          <a:p>
            <a:endParaRPr lang="en-GB" dirty="0"/>
          </a:p>
        </p:txBody>
      </p:sp>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47864" y="3284985"/>
            <a:ext cx="2448272" cy="16561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41654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4" end="4"/>
                                            </p:txEl>
                                          </p:spTgt>
                                        </p:tgtEl>
                                        <p:attrNameLst>
                                          <p:attrName>style.visibility</p:attrName>
                                        </p:attrNameLst>
                                      </p:cBhvr>
                                      <p:to>
                                        <p:strVal val="visible"/>
                                      </p:to>
                                    </p:set>
                                    <p:anim calcmode="lin" valueType="num">
                                      <p:cBhvr additive="base">
                                        <p:cTn id="13"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Quantitative Research</a:t>
            </a: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29250" y="5627640"/>
            <a:ext cx="3714750" cy="1228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5"/>
          <p:cNvSpPr>
            <a:spLocks noGrp="1"/>
          </p:cNvSpPr>
          <p:nvPr>
            <p:ph idx="1"/>
          </p:nvPr>
        </p:nvSpPr>
        <p:spPr/>
        <p:txBody>
          <a:bodyPr/>
          <a:lstStyle/>
          <a:p>
            <a:pPr marL="0" indent="0">
              <a:buNone/>
            </a:pPr>
            <a:r>
              <a:rPr lang="en-GB" dirty="0"/>
              <a:t>Quantitative research questions….</a:t>
            </a:r>
          </a:p>
          <a:p>
            <a:pPr>
              <a:buFont typeface="Wingdings" panose="05000000000000000000" pitchFamily="2" charset="2"/>
              <a:buChar char="§"/>
            </a:pPr>
            <a:endParaRPr lang="en-GB" dirty="0"/>
          </a:p>
          <a:p>
            <a:pPr>
              <a:buFont typeface="Wingdings" panose="05000000000000000000" pitchFamily="2" charset="2"/>
              <a:buChar char="§"/>
            </a:pPr>
            <a:r>
              <a:rPr lang="en-GB" dirty="0"/>
              <a:t>How many females achieve a first-class honours degree compared to males?</a:t>
            </a:r>
          </a:p>
          <a:p>
            <a:pPr>
              <a:buFont typeface="Wingdings" panose="05000000000000000000" pitchFamily="2" charset="2"/>
              <a:buChar char="§"/>
            </a:pPr>
            <a:r>
              <a:rPr lang="en-GB" dirty="0"/>
              <a:t>What is the prevalence of anxiety disorder in those under 30?</a:t>
            </a:r>
          </a:p>
          <a:p>
            <a:pPr>
              <a:buFont typeface="Wingdings" panose="05000000000000000000" pitchFamily="2" charset="2"/>
              <a:buChar char="§"/>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873915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anim calcmode="lin" valueType="num">
                                      <p:cBhvr additive="base">
                                        <p:cTn id="7"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anim calcmode="lin" valueType="num">
                                      <p:cBhvr additive="base">
                                        <p:cTn id="13"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Quantitative Research- Limited???</a:t>
            </a: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4288" y="5627640"/>
            <a:ext cx="1979712" cy="1228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5"/>
          <p:cNvSpPr>
            <a:spLocks noGrp="1"/>
          </p:cNvSpPr>
          <p:nvPr>
            <p:ph idx="1"/>
          </p:nvPr>
        </p:nvSpPr>
        <p:spPr/>
        <p:txBody>
          <a:bodyPr/>
          <a:lstStyle/>
          <a:p>
            <a:pPr>
              <a:buFont typeface="Wingdings" panose="05000000000000000000" pitchFamily="2" charset="2"/>
              <a:buChar char="§"/>
            </a:pPr>
            <a:r>
              <a:rPr lang="en-GB" sz="4000" dirty="0"/>
              <a:t>As research naturally lending itself to quantitative methods seems to be largely about counting, this approach is seriously limited…</a:t>
            </a:r>
          </a:p>
          <a:p>
            <a:pPr marL="0" indent="0" algn="ctr">
              <a:buNone/>
            </a:pPr>
            <a:r>
              <a:rPr lang="en-GB" sz="4800" dirty="0">
                <a:solidFill>
                  <a:srgbClr val="00B050"/>
                </a:solidFill>
              </a:rPr>
              <a:t>OR IS IT?????</a:t>
            </a:r>
          </a:p>
          <a:p>
            <a:pPr marL="0" indent="0" algn="ctr">
              <a:buNone/>
            </a:pPr>
            <a:r>
              <a:rPr lang="en-GB" sz="4800" dirty="0">
                <a:solidFill>
                  <a:srgbClr val="00B050"/>
                </a:solidFill>
              </a:rPr>
              <a:t>Read around this!</a:t>
            </a:r>
          </a:p>
        </p:txBody>
      </p:sp>
    </p:spTree>
    <p:extLst>
      <p:ext uri="{BB962C8B-B14F-4D97-AF65-F5344CB8AC3E}">
        <p14:creationId xmlns:p14="http://schemas.microsoft.com/office/powerpoint/2010/main" val="1968736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Effect transition="in" filter="fade">
                                      <p:cBhvr>
                                        <p:cTn id="13" dur="1000"/>
                                        <p:tgtEl>
                                          <p:spTgt spid="6">
                                            <p:txEl>
                                              <p:pRg st="1" end="1"/>
                                            </p:txEl>
                                          </p:spTgt>
                                        </p:tgtEl>
                                      </p:cBhvr>
                                    </p:animEffect>
                                    <p:anim calcmode="lin" valueType="num">
                                      <p:cBhvr>
                                        <p:cTn id="14"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6">
                                            <p:txEl>
                                              <p:pRg st="2" end="2"/>
                                            </p:txEl>
                                          </p:spTgt>
                                        </p:tgtEl>
                                        <p:attrNameLst>
                                          <p:attrName>style.visibility</p:attrName>
                                        </p:attrNameLst>
                                      </p:cBhvr>
                                      <p:to>
                                        <p:strVal val="visible"/>
                                      </p:to>
                                    </p:set>
                                    <p:animEffect transition="in" filter="fade">
                                      <p:cBhvr>
                                        <p:cTn id="20" dur="1000"/>
                                        <p:tgtEl>
                                          <p:spTgt spid="6">
                                            <p:txEl>
                                              <p:pRg st="2" end="2"/>
                                            </p:txEl>
                                          </p:spTgt>
                                        </p:tgtEl>
                                      </p:cBhvr>
                                    </p:animEffect>
                                    <p:anim calcmode="lin" valueType="num">
                                      <p:cBhvr>
                                        <p:cTn id="21"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Quantitative Research</a:t>
            </a: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29250" y="5627640"/>
            <a:ext cx="3714750" cy="1228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5"/>
          <p:cNvSpPr>
            <a:spLocks noGrp="1"/>
          </p:cNvSpPr>
          <p:nvPr>
            <p:ph idx="1"/>
          </p:nvPr>
        </p:nvSpPr>
        <p:spPr/>
        <p:txBody>
          <a:bodyPr>
            <a:normAutofit/>
          </a:bodyPr>
          <a:lstStyle/>
          <a:p>
            <a:pPr>
              <a:buFont typeface="Wingdings" panose="05000000000000000000" pitchFamily="2" charset="2"/>
              <a:buChar char="§"/>
            </a:pPr>
            <a:r>
              <a:rPr lang="en-GB" dirty="0"/>
              <a:t> Many data that do not naturally appear in quantitative form can be collected in a quantitative way. </a:t>
            </a:r>
          </a:p>
          <a:p>
            <a:pPr>
              <a:buFont typeface="Wingdings" panose="05000000000000000000" pitchFamily="2" charset="2"/>
              <a:buChar char="§"/>
            </a:pPr>
            <a:r>
              <a:rPr lang="en-GB" dirty="0"/>
              <a:t>We do this by designing research instruments aimed specifically at converting phenomena that don’t naturally exist in quantitative form into quantitative data, which we can analyse statistically…..</a:t>
            </a:r>
          </a:p>
          <a:p>
            <a:pPr>
              <a:buFont typeface="Wingdings" panose="05000000000000000000" pitchFamily="2" charset="2"/>
              <a:buChar char="§"/>
            </a:pPr>
            <a:endParaRPr lang="en-GB" dirty="0"/>
          </a:p>
        </p:txBody>
      </p:sp>
    </p:spTree>
    <p:extLst>
      <p:ext uri="{BB962C8B-B14F-4D97-AF65-F5344CB8AC3E}">
        <p14:creationId xmlns:p14="http://schemas.microsoft.com/office/powerpoint/2010/main" val="923863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Quantitative Research</a:t>
            </a: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29250" y="5627640"/>
            <a:ext cx="3714750" cy="1228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5"/>
          <p:cNvSpPr>
            <a:spLocks noGrp="1"/>
          </p:cNvSpPr>
          <p:nvPr>
            <p:ph idx="1"/>
          </p:nvPr>
        </p:nvSpPr>
        <p:spPr/>
        <p:txBody>
          <a:bodyPr>
            <a:normAutofit/>
          </a:bodyPr>
          <a:lstStyle/>
          <a:p>
            <a:pPr>
              <a:buFont typeface="Wingdings" panose="05000000000000000000" pitchFamily="2" charset="2"/>
              <a:buChar char="§"/>
            </a:pPr>
            <a:r>
              <a:rPr lang="en-GB" dirty="0"/>
              <a:t>An excellent example of this are </a:t>
            </a:r>
            <a:r>
              <a:rPr lang="en-GB" dirty="0">
                <a:solidFill>
                  <a:srgbClr val="00B050"/>
                </a:solidFill>
              </a:rPr>
              <a:t>attitudes</a:t>
            </a:r>
            <a:r>
              <a:rPr lang="en-GB" dirty="0"/>
              <a:t> and </a:t>
            </a:r>
            <a:r>
              <a:rPr lang="en-GB" dirty="0">
                <a:solidFill>
                  <a:schemeClr val="accent2"/>
                </a:solidFill>
              </a:rPr>
              <a:t>beliefs</a:t>
            </a:r>
            <a:r>
              <a:rPr lang="en-GB" dirty="0"/>
              <a:t>; </a:t>
            </a:r>
          </a:p>
          <a:p>
            <a:pPr>
              <a:buFont typeface="Wingdings" panose="05000000000000000000" pitchFamily="2" charset="2"/>
              <a:buChar char="§"/>
            </a:pPr>
            <a:r>
              <a:rPr lang="en-GB" dirty="0"/>
              <a:t>Imagine we want to collect data on students’  attitudes to counselling; </a:t>
            </a:r>
          </a:p>
          <a:p>
            <a:pPr>
              <a:buFont typeface="Wingdings" panose="05000000000000000000" pitchFamily="2" charset="2"/>
              <a:buChar char="§"/>
            </a:pPr>
            <a:r>
              <a:rPr lang="en-GB" dirty="0"/>
              <a:t>These attitudes obviously do not naturally exist in quantitative form as we don’t form our attitudes in the shape of numerical scales! </a:t>
            </a:r>
          </a:p>
        </p:txBody>
      </p:sp>
    </p:spTree>
    <p:extLst>
      <p:ext uri="{BB962C8B-B14F-4D97-AF65-F5344CB8AC3E}">
        <p14:creationId xmlns:p14="http://schemas.microsoft.com/office/powerpoint/2010/main" val="2325110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Quantitative Research</a:t>
            </a: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4128" y="5949279"/>
            <a:ext cx="3419872" cy="9070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5"/>
          <p:cNvSpPr>
            <a:spLocks noGrp="1"/>
          </p:cNvSpPr>
          <p:nvPr>
            <p:ph idx="1"/>
          </p:nvPr>
        </p:nvSpPr>
        <p:spPr/>
        <p:txBody>
          <a:bodyPr>
            <a:normAutofit/>
          </a:bodyPr>
          <a:lstStyle/>
          <a:p>
            <a:pPr>
              <a:buFont typeface="Wingdings" panose="05000000000000000000" pitchFamily="2" charset="2"/>
              <a:buChar char="§"/>
            </a:pPr>
            <a:r>
              <a:rPr lang="en-GB" dirty="0"/>
              <a:t>But……. we can develop a questionnaire that asks students to respond to a number of statements such as:</a:t>
            </a:r>
          </a:p>
          <a:p>
            <a:pPr marL="0" indent="0">
              <a:buNone/>
            </a:pPr>
            <a:r>
              <a:rPr lang="en-GB" i="1" dirty="0"/>
              <a:t>‘I think counselling is useful for those in emotional distress’ </a:t>
            </a:r>
            <a:r>
              <a:rPr lang="en-GB" dirty="0"/>
              <a:t>and ask them to indicate whether they ‘agree or ‘disagree’</a:t>
            </a:r>
          </a:p>
          <a:p>
            <a:pPr>
              <a:buFont typeface="Wingdings" panose="05000000000000000000" pitchFamily="2" charset="2"/>
              <a:buChar char="§"/>
            </a:pPr>
            <a:r>
              <a:rPr lang="en-GB" dirty="0"/>
              <a:t>We then give the answer a numerical value (1- agree 2-disagree)</a:t>
            </a:r>
          </a:p>
        </p:txBody>
      </p:sp>
    </p:spTree>
    <p:extLst>
      <p:ext uri="{BB962C8B-B14F-4D97-AF65-F5344CB8AC3E}">
        <p14:creationId xmlns:p14="http://schemas.microsoft.com/office/powerpoint/2010/main" val="3688281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Effect transition="in" filter="barn(inVertical)">
                                      <p:cBhvr>
                                        <p:cTn id="13" dur="500"/>
                                        <p:tgtEl>
                                          <p:spTgt spid="6">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6">
                                            <p:txEl>
                                              <p:pRg st="2" end="2"/>
                                            </p:txEl>
                                          </p:spTgt>
                                        </p:tgtEl>
                                        <p:attrNameLst>
                                          <p:attrName>style.visibility</p:attrName>
                                        </p:attrNameLst>
                                      </p:cBhvr>
                                      <p:to>
                                        <p:strVal val="visible"/>
                                      </p:to>
                                    </p:set>
                                    <p:anim calcmode="lin" valueType="num">
                                      <p:cBhvr additive="base">
                                        <p:cTn id="18"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Quantitative Research</a:t>
            </a: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4128" y="5949279"/>
            <a:ext cx="3419872" cy="9070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5"/>
          <p:cNvSpPr>
            <a:spLocks noGrp="1"/>
          </p:cNvSpPr>
          <p:nvPr>
            <p:ph idx="1"/>
          </p:nvPr>
        </p:nvSpPr>
        <p:spPr/>
        <p:txBody>
          <a:bodyPr>
            <a:normAutofit lnSpcReduction="10000"/>
          </a:bodyPr>
          <a:lstStyle/>
          <a:p>
            <a:pPr>
              <a:buFont typeface="Wingdings" panose="05000000000000000000" pitchFamily="2" charset="2"/>
              <a:buChar char="§"/>
            </a:pPr>
            <a:r>
              <a:rPr lang="en-GB" dirty="0"/>
              <a:t>Now we have numerical data on students attitudes to counselling! </a:t>
            </a:r>
          </a:p>
          <a:p>
            <a:pPr>
              <a:buFont typeface="Wingdings" panose="05000000000000000000" pitchFamily="2" charset="2"/>
              <a:buChar char="§"/>
            </a:pPr>
            <a:endParaRPr lang="en-GB" dirty="0"/>
          </a:p>
          <a:p>
            <a:pPr>
              <a:buFont typeface="Wingdings" panose="05000000000000000000" pitchFamily="2" charset="2"/>
              <a:buChar char="§"/>
            </a:pPr>
            <a:endParaRPr lang="en-GB" dirty="0"/>
          </a:p>
          <a:p>
            <a:pPr>
              <a:buFont typeface="Wingdings" panose="05000000000000000000" pitchFamily="2" charset="2"/>
              <a:buChar char="§"/>
            </a:pPr>
            <a:endParaRPr lang="en-GB" dirty="0"/>
          </a:p>
          <a:p>
            <a:pPr>
              <a:buFont typeface="Wingdings" panose="05000000000000000000" pitchFamily="2" charset="2"/>
              <a:buChar char="§"/>
            </a:pPr>
            <a:r>
              <a:rPr lang="en-GB" dirty="0"/>
              <a:t>How many of you have been research participants in studies run in the University or else where? Consider this experience in light of your new learning.</a:t>
            </a:r>
          </a:p>
          <a:p>
            <a:pPr>
              <a:buFont typeface="Wingdings" panose="05000000000000000000" pitchFamily="2" charset="2"/>
              <a:buChar char="§"/>
            </a:pPr>
            <a:endParaRPr lang="en-GB" dirty="0"/>
          </a:p>
          <a:p>
            <a:pPr>
              <a:buFont typeface="Wingdings" panose="05000000000000000000" pitchFamily="2" charset="2"/>
              <a:buChar char="§"/>
            </a:pPr>
            <a:endParaRPr lang="en-GB" dirty="0"/>
          </a:p>
        </p:txBody>
      </p:sp>
      <p:pic>
        <p:nvPicPr>
          <p:cNvPr id="4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9832" y="2636912"/>
            <a:ext cx="3036454" cy="16561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56770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barn(inVertical)">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6">
                                            <p:txEl>
                                              <p:pRg st="4" end="4"/>
                                            </p:txEl>
                                          </p:spTgt>
                                        </p:tgtEl>
                                        <p:attrNameLst>
                                          <p:attrName>style.visibility</p:attrName>
                                        </p:attrNameLst>
                                      </p:cBhvr>
                                      <p:to>
                                        <p:strVal val="visible"/>
                                      </p:to>
                                    </p:set>
                                    <p:anim calcmode="lin" valueType="num">
                                      <p:cBhvr additive="base">
                                        <p:cTn id="12"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Quantitative Research-</a:t>
            </a:r>
            <a:br>
              <a:rPr lang="en-GB" dirty="0"/>
            </a:br>
            <a:r>
              <a:rPr lang="en-GB" dirty="0"/>
              <a:t>Avoidance</a:t>
            </a: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4128" y="5949279"/>
            <a:ext cx="3419872" cy="9070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5"/>
          <p:cNvSpPr>
            <a:spLocks noGrp="1"/>
          </p:cNvSpPr>
          <p:nvPr>
            <p:ph idx="1"/>
          </p:nvPr>
        </p:nvSpPr>
        <p:spPr/>
        <p:txBody>
          <a:bodyPr>
            <a:normAutofit/>
          </a:bodyPr>
          <a:lstStyle/>
          <a:p>
            <a:pPr>
              <a:buFont typeface="Wingdings" panose="05000000000000000000" pitchFamily="2" charset="2"/>
              <a:buChar char="§"/>
            </a:pPr>
            <a:r>
              <a:rPr lang="en-GB" dirty="0"/>
              <a:t>So if I decide that I don’t like the sound of quantitative research because I don’t like numbers, can I just avoid it????</a:t>
            </a:r>
          </a:p>
          <a:p>
            <a:pPr>
              <a:buFont typeface="Wingdings" panose="05000000000000000000" pitchFamily="2" charset="2"/>
              <a:buChar char="§"/>
            </a:pPr>
            <a:endParaRPr lang="en-GB" dirty="0"/>
          </a:p>
          <a:p>
            <a:pPr marL="0" indent="0">
              <a:buNone/>
            </a:pPr>
            <a:r>
              <a:rPr lang="en-GB" sz="5400" dirty="0">
                <a:solidFill>
                  <a:srgbClr val="FF0000"/>
                </a:solidFill>
              </a:rPr>
              <a:t>                </a:t>
            </a:r>
            <a:r>
              <a:rPr lang="en-GB" sz="9600" dirty="0">
                <a:solidFill>
                  <a:srgbClr val="FF0000"/>
                </a:solidFill>
              </a:rPr>
              <a:t>NO!!!!!</a:t>
            </a:r>
            <a:endParaRPr lang="en-GB" sz="5400" dirty="0">
              <a:solidFill>
                <a:srgbClr val="FF0000"/>
              </a:solidFill>
            </a:endParaRPr>
          </a:p>
          <a:p>
            <a:pPr>
              <a:buFont typeface="Wingdings" panose="05000000000000000000" pitchFamily="2" charset="2"/>
              <a:buChar char="§"/>
            </a:pPr>
            <a:endParaRPr lang="en-GB" dirty="0"/>
          </a:p>
        </p:txBody>
      </p:sp>
    </p:spTree>
    <p:extLst>
      <p:ext uri="{BB962C8B-B14F-4D97-AF65-F5344CB8AC3E}">
        <p14:creationId xmlns:p14="http://schemas.microsoft.com/office/powerpoint/2010/main" val="2457033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1" presetClass="entr" presetSubtype="1"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Effect transition="in" filter="wheel(1)">
                                      <p:cBhvr>
                                        <p:cTn id="13" dur="20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Quantitative Research-</a:t>
            </a:r>
            <a:br>
              <a:rPr lang="en-GB" dirty="0"/>
            </a:br>
            <a:r>
              <a:rPr lang="en-GB" dirty="0"/>
              <a:t>Avoidance</a:t>
            </a: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4128" y="5949279"/>
            <a:ext cx="3419872" cy="9070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5"/>
          <p:cNvSpPr>
            <a:spLocks noGrp="1"/>
          </p:cNvSpPr>
          <p:nvPr>
            <p:ph idx="1"/>
          </p:nvPr>
        </p:nvSpPr>
        <p:spPr/>
        <p:txBody>
          <a:bodyPr>
            <a:normAutofit/>
          </a:bodyPr>
          <a:lstStyle/>
          <a:p>
            <a:pPr>
              <a:buFont typeface="Wingdings" panose="05000000000000000000" pitchFamily="2" charset="2"/>
              <a:buChar char="§"/>
            </a:pPr>
            <a:r>
              <a:rPr lang="en-GB" dirty="0"/>
              <a:t>Even if we decide our research and academic career will focus purely upon qualitative research, literature we need to use to inform our research or academic pursuits will often be presented in quantitative format;</a:t>
            </a:r>
          </a:p>
          <a:p>
            <a:pPr>
              <a:buFont typeface="Wingdings" panose="05000000000000000000" pitchFamily="2" charset="2"/>
              <a:buChar char="§"/>
            </a:pPr>
            <a:r>
              <a:rPr lang="en-GB" dirty="0"/>
              <a:t>Getting to grips with quantitative research will help you in academia.</a:t>
            </a:r>
          </a:p>
          <a:p>
            <a:pPr>
              <a:buFont typeface="Wingdings" panose="05000000000000000000" pitchFamily="2" charset="2"/>
              <a:buChar char="§"/>
            </a:pPr>
            <a:endParaRPr lang="en-GB" dirty="0"/>
          </a:p>
        </p:txBody>
      </p:sp>
    </p:spTree>
    <p:extLst>
      <p:ext uri="{BB962C8B-B14F-4D97-AF65-F5344CB8AC3E}">
        <p14:creationId xmlns:p14="http://schemas.microsoft.com/office/powerpoint/2010/main" val="229197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Quantitative Research-</a:t>
            </a:r>
            <a:br>
              <a:rPr lang="en-GB" dirty="0"/>
            </a:br>
            <a:r>
              <a:rPr lang="en-GB" dirty="0"/>
              <a:t>Some Tips</a:t>
            </a: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4128" y="5949279"/>
            <a:ext cx="3419872" cy="9070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5"/>
          <p:cNvSpPr>
            <a:spLocks noGrp="1"/>
          </p:cNvSpPr>
          <p:nvPr>
            <p:ph idx="1"/>
          </p:nvPr>
        </p:nvSpPr>
        <p:spPr/>
        <p:txBody>
          <a:bodyPr>
            <a:normAutofit fontScale="92500"/>
          </a:bodyPr>
          <a:lstStyle/>
          <a:p>
            <a:pPr>
              <a:buFont typeface="Wingdings" panose="05000000000000000000" pitchFamily="2" charset="2"/>
              <a:buChar char="§"/>
            </a:pPr>
            <a:r>
              <a:rPr lang="en-GB" dirty="0"/>
              <a:t>Engage with research early on in your studies;</a:t>
            </a:r>
          </a:p>
          <a:p>
            <a:pPr>
              <a:buFont typeface="Wingdings" panose="05000000000000000000" pitchFamily="2" charset="2"/>
              <a:buChar char="§"/>
            </a:pPr>
            <a:r>
              <a:rPr lang="en-GB" dirty="0"/>
              <a:t>With quantitative results sections, it can often aid understanding if you read the discussion section first and then link it back to the results section;</a:t>
            </a:r>
          </a:p>
          <a:p>
            <a:pPr>
              <a:buFont typeface="Wingdings" panose="05000000000000000000" pitchFamily="2" charset="2"/>
              <a:buChar char="§"/>
            </a:pPr>
            <a:r>
              <a:rPr lang="en-GB" dirty="0"/>
              <a:t>In this way, your understanding of basic stats (p-values etc., will grow);</a:t>
            </a:r>
          </a:p>
          <a:p>
            <a:pPr>
              <a:buFont typeface="Wingdings" panose="05000000000000000000" pitchFamily="2" charset="2"/>
              <a:buChar char="§"/>
            </a:pPr>
            <a:r>
              <a:rPr lang="en-GB" dirty="0"/>
              <a:t>Remember: NOBODY expects you to be a mathematician; relax and go with the process… </a:t>
            </a:r>
          </a:p>
        </p:txBody>
      </p:sp>
    </p:spTree>
    <p:extLst>
      <p:ext uri="{BB962C8B-B14F-4D97-AF65-F5344CB8AC3E}">
        <p14:creationId xmlns:p14="http://schemas.microsoft.com/office/powerpoint/2010/main" val="3813469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Qualitative Vs Quantitative Research</a:t>
            </a:r>
          </a:p>
        </p:txBody>
      </p:sp>
      <p:pic>
        <p:nvPicPr>
          <p:cNvPr id="1126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11560" y="1412776"/>
            <a:ext cx="8064896" cy="47133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436462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Qualitative vs Quantitative</a:t>
            </a:r>
          </a:p>
        </p:txBody>
      </p:sp>
      <p:sp>
        <p:nvSpPr>
          <p:cNvPr id="3" name="Content Placeholder 2"/>
          <p:cNvSpPr>
            <a:spLocks noGrp="1"/>
          </p:cNvSpPr>
          <p:nvPr>
            <p:ph idx="1"/>
          </p:nvPr>
        </p:nvSpPr>
        <p:spPr/>
        <p:txBody>
          <a:bodyPr>
            <a:normAutofit fontScale="92500" lnSpcReduction="10000"/>
          </a:bodyPr>
          <a:lstStyle/>
          <a:p>
            <a:pPr marL="0" indent="0" algn="ctr">
              <a:buNone/>
            </a:pPr>
            <a:r>
              <a:rPr lang="en-GB" dirty="0"/>
              <a:t>An intelligent way of differentiating the two methodologies is that </a:t>
            </a:r>
            <a:r>
              <a:rPr lang="en-GB" i="1" dirty="0"/>
              <a:t>largely:</a:t>
            </a:r>
          </a:p>
          <a:p>
            <a:endParaRPr lang="en-GB" i="1" dirty="0"/>
          </a:p>
          <a:p>
            <a:pPr marL="514350" indent="-514350">
              <a:buAutoNum type="arabicPeriod"/>
            </a:pPr>
            <a:r>
              <a:rPr lang="en-GB" i="1" dirty="0"/>
              <a:t>Qualitative research is exploratory, whilst quantitative research is descriptive, predictive and conclusive;</a:t>
            </a:r>
          </a:p>
          <a:p>
            <a:pPr marL="514350" indent="-514350">
              <a:buAutoNum type="arabicPeriod"/>
            </a:pPr>
            <a:r>
              <a:rPr lang="en-GB" i="1" dirty="0"/>
              <a:t>Quantitative data is measureable while qualitative data cannot be put into a context that can be graphed or displayed as a mathematical term</a:t>
            </a: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08545" y="5733256"/>
            <a:ext cx="3402275" cy="11287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29180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And don’t forget…</a:t>
            </a:r>
          </a:p>
        </p:txBody>
      </p:sp>
      <p:sp>
        <p:nvSpPr>
          <p:cNvPr id="3" name="Content Placeholder 2"/>
          <p:cNvSpPr>
            <a:spLocks noGrp="1"/>
          </p:cNvSpPr>
          <p:nvPr>
            <p:ph idx="1"/>
          </p:nvPr>
        </p:nvSpPr>
        <p:spPr>
          <a:xfrm>
            <a:off x="0" y="1600200"/>
            <a:ext cx="9180512" cy="5257800"/>
          </a:xfrm>
        </p:spPr>
        <p:txBody>
          <a:bodyPr>
            <a:normAutofit/>
          </a:bodyPr>
          <a:lstStyle/>
          <a:p>
            <a:pPr>
              <a:buFont typeface="Wingdings" panose="05000000000000000000" pitchFamily="2" charset="2"/>
              <a:buChar char="§"/>
            </a:pPr>
            <a:r>
              <a:rPr lang="en-GB" sz="4400" dirty="0"/>
              <a:t>There is also a </a:t>
            </a:r>
            <a:r>
              <a:rPr lang="en-GB" sz="4400" i="1" dirty="0"/>
              <a:t>mixed-methods</a:t>
            </a:r>
            <a:r>
              <a:rPr lang="en-GB" sz="4400" dirty="0"/>
              <a:t> approach;</a:t>
            </a:r>
          </a:p>
          <a:p>
            <a:pPr>
              <a:buFont typeface="Wingdings" panose="05000000000000000000" pitchFamily="2" charset="2"/>
              <a:buChar char="§"/>
            </a:pPr>
            <a:r>
              <a:rPr lang="en-GB" sz="4400" dirty="0"/>
              <a:t>Combines qualitative and quantitative methodology;</a:t>
            </a:r>
          </a:p>
          <a:p>
            <a:pPr>
              <a:buFont typeface="Wingdings" panose="05000000000000000000" pitchFamily="2" charset="2"/>
              <a:buChar char="§"/>
            </a:pPr>
            <a:r>
              <a:rPr lang="en-GB" sz="4400" dirty="0"/>
              <a:t>The PERFECT research solution????? </a:t>
            </a:r>
            <a:r>
              <a:rPr lang="en-GB" sz="4400" dirty="0">
                <a:solidFill>
                  <a:srgbClr val="92D050"/>
                </a:solidFill>
              </a:rPr>
              <a:t>Read around this.</a:t>
            </a:r>
          </a:p>
          <a:p>
            <a:pPr>
              <a:buFont typeface="Wingdings" panose="05000000000000000000" pitchFamily="2" charset="2"/>
              <a:buChar char="§"/>
            </a:pPr>
            <a:endParaRPr lang="en-GB" sz="4400"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76256" y="5600923"/>
            <a:ext cx="2267744" cy="1228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86730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Ethics- What does this have to do with Research?</a:t>
            </a:r>
            <a:br>
              <a:rPr lang="en-GB" dirty="0"/>
            </a:b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
            </a:pPr>
            <a:r>
              <a:rPr lang="en-GB" dirty="0"/>
              <a:t>Is ‘pure’ research above ethics and morality?</a:t>
            </a:r>
          </a:p>
          <a:p>
            <a:pPr>
              <a:buFont typeface="Wingdings" panose="05000000000000000000" pitchFamily="2" charset="2"/>
              <a:buChar char="§"/>
            </a:pPr>
            <a:r>
              <a:rPr lang="en-GB" dirty="0"/>
              <a:t>Is ethics a political process?  More about the application of the research than the research itself?</a:t>
            </a:r>
          </a:p>
          <a:p>
            <a:pPr marL="3657600" lvl="8" indent="0">
              <a:buNone/>
            </a:pPr>
            <a:r>
              <a:rPr lang="en-GB" sz="4800" dirty="0">
                <a:solidFill>
                  <a:srgbClr val="FF0000"/>
                </a:solidFill>
              </a:rPr>
              <a:t>NO!!!!</a:t>
            </a:r>
          </a:p>
          <a:p>
            <a:pPr marL="0" indent="0" algn="ctr">
              <a:buNone/>
            </a:pPr>
            <a:r>
              <a:rPr lang="en-GB" dirty="0"/>
              <a:t>As researchers we have a responsibility to conduct research in an ethical manner</a:t>
            </a:r>
          </a:p>
        </p:txBody>
      </p:sp>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84168" y="5844267"/>
            <a:ext cx="3059832" cy="10120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43931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wipe(down)">
                                      <p:cBhvr>
                                        <p:cTn id="19" dur="500"/>
                                        <p:tgtEl>
                                          <p:spTgt spid="3">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 calcmode="lin" valueType="num">
                                      <p:cBhvr additive="base">
                                        <p:cTn id="24"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Human Research Ethics- The basics</a:t>
            </a:r>
          </a:p>
        </p:txBody>
      </p:sp>
      <p:sp>
        <p:nvSpPr>
          <p:cNvPr id="3" name="Content Placeholder 2"/>
          <p:cNvSpPr>
            <a:spLocks noGrp="1"/>
          </p:cNvSpPr>
          <p:nvPr>
            <p:ph idx="1"/>
          </p:nvPr>
        </p:nvSpPr>
        <p:spPr/>
        <p:txBody>
          <a:bodyPr/>
          <a:lstStyle/>
          <a:p>
            <a:pPr marL="0" indent="0" algn="ctr">
              <a:buNone/>
            </a:pPr>
            <a:r>
              <a:rPr lang="en-GB" dirty="0"/>
              <a:t>Human research is:</a:t>
            </a:r>
          </a:p>
          <a:p>
            <a:pPr marL="0" indent="0">
              <a:buNone/>
            </a:pPr>
            <a:r>
              <a:rPr lang="en-GB" sz="3600" dirty="0"/>
              <a:t>1. Research conducted about people</a:t>
            </a:r>
          </a:p>
          <a:p>
            <a:pPr marL="0" indent="0">
              <a:buNone/>
            </a:pPr>
            <a:endParaRPr lang="en-GB" sz="3600" dirty="0"/>
          </a:p>
          <a:p>
            <a:pPr marL="0" indent="0">
              <a:buNone/>
            </a:pPr>
            <a:r>
              <a:rPr lang="en-GB" sz="3600" dirty="0"/>
              <a:t>2. Research conducted with people</a:t>
            </a:r>
          </a:p>
          <a:p>
            <a:pPr marL="0" indent="0">
              <a:buNone/>
            </a:pPr>
            <a:endParaRPr lang="en-GB" sz="3600" dirty="0"/>
          </a:p>
          <a:p>
            <a:pPr marL="0" indent="0">
              <a:buNone/>
            </a:pPr>
            <a:r>
              <a:rPr lang="en-GB" sz="3600" dirty="0"/>
              <a:t>3. Research dealing in their data or tissue</a:t>
            </a:r>
          </a:p>
        </p:txBody>
      </p:sp>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29250" y="5627640"/>
            <a:ext cx="3714750" cy="1228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6"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502649" y="2348880"/>
            <a:ext cx="1641351" cy="16413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91195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Question….</a:t>
            </a:r>
          </a:p>
        </p:txBody>
      </p:sp>
      <p:sp>
        <p:nvSpPr>
          <p:cNvPr id="3" name="Content Placeholder 2"/>
          <p:cNvSpPr>
            <a:spLocks noGrp="1"/>
          </p:cNvSpPr>
          <p:nvPr>
            <p:ph idx="1"/>
          </p:nvPr>
        </p:nvSpPr>
        <p:spPr/>
        <p:txBody>
          <a:bodyPr>
            <a:normAutofit/>
          </a:bodyPr>
          <a:lstStyle/>
          <a:p>
            <a:pPr marL="0" indent="0">
              <a:buNone/>
            </a:pPr>
            <a:r>
              <a:rPr lang="en-GB" sz="7200" dirty="0"/>
              <a:t>What do you already understand about ethics???  </a:t>
            </a:r>
          </a:p>
        </p:txBody>
      </p:sp>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39488" y="5862565"/>
            <a:ext cx="3004512" cy="993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77396" y="3717032"/>
            <a:ext cx="5472609" cy="19168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519423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Ethics</a:t>
            </a:r>
          </a:p>
        </p:txBody>
      </p:sp>
      <p:sp>
        <p:nvSpPr>
          <p:cNvPr id="3" name="Content Placeholder 2"/>
          <p:cNvSpPr>
            <a:spLocks noGrp="1"/>
          </p:cNvSpPr>
          <p:nvPr>
            <p:ph idx="1"/>
          </p:nvPr>
        </p:nvSpPr>
        <p:spPr/>
        <p:txBody>
          <a:bodyPr>
            <a:normAutofit fontScale="85000" lnSpcReduction="10000"/>
          </a:bodyPr>
          <a:lstStyle/>
          <a:p>
            <a:pPr>
              <a:buFont typeface="Wingdings" panose="05000000000000000000" pitchFamily="2" charset="2"/>
              <a:buChar char="§"/>
            </a:pPr>
            <a:r>
              <a:rPr lang="en-GB" dirty="0"/>
              <a:t>Research involving human subjects in the Medical, Social and Behavioural Sciences poses complex ethical issues. </a:t>
            </a:r>
          </a:p>
          <a:p>
            <a:pPr>
              <a:buFont typeface="Wingdings" panose="05000000000000000000" pitchFamily="2" charset="2"/>
              <a:buChar char="§"/>
            </a:pPr>
            <a:endParaRPr lang="en-GB" dirty="0"/>
          </a:p>
          <a:p>
            <a:pPr>
              <a:buFont typeface="Wingdings" panose="05000000000000000000" pitchFamily="2" charset="2"/>
              <a:buChar char="§"/>
            </a:pPr>
            <a:r>
              <a:rPr lang="en-GB" dirty="0"/>
              <a:t>It requires careful thought and consideration on the part of both researchers and research participants. </a:t>
            </a:r>
          </a:p>
          <a:p>
            <a:pPr>
              <a:buFont typeface="Wingdings" panose="05000000000000000000" pitchFamily="2" charset="2"/>
              <a:buChar char="§"/>
            </a:pPr>
            <a:endParaRPr lang="en-GB" dirty="0"/>
          </a:p>
          <a:p>
            <a:pPr>
              <a:buFont typeface="Wingdings" panose="05000000000000000000" pitchFamily="2" charset="2"/>
              <a:buChar char="§"/>
            </a:pPr>
            <a:r>
              <a:rPr lang="en-GB" dirty="0"/>
              <a:t>Prospective participants must be given adequate information on both the possible risks and the potential benefits of their involvement to allow them to make informed decisions.</a:t>
            </a:r>
          </a:p>
          <a:p>
            <a:pPr>
              <a:buFont typeface="Wingdings" panose="05000000000000000000" pitchFamily="2" charset="2"/>
              <a:buChar char="§"/>
            </a:pPr>
            <a:endParaRPr lang="en-GB" dirty="0"/>
          </a:p>
        </p:txBody>
      </p:sp>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84168" y="5844267"/>
            <a:ext cx="3059832" cy="10120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67053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Ethical Issues</a:t>
            </a:r>
          </a:p>
        </p:txBody>
      </p:sp>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29250" y="5627640"/>
            <a:ext cx="3714750" cy="1228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Content Placeholder 3"/>
          <p:cNvSpPr>
            <a:spLocks noGrp="1"/>
          </p:cNvSpPr>
          <p:nvPr>
            <p:ph idx="1"/>
          </p:nvPr>
        </p:nvSpPr>
        <p:spPr/>
        <p:txBody>
          <a:bodyPr/>
          <a:lstStyle/>
          <a:p>
            <a:pPr>
              <a:buFont typeface="Wingdings" panose="05000000000000000000" pitchFamily="2" charset="2"/>
              <a:buChar char="§"/>
            </a:pPr>
            <a:r>
              <a:rPr lang="en-GB" dirty="0"/>
              <a:t>Justification for the research;</a:t>
            </a:r>
          </a:p>
          <a:p>
            <a:pPr>
              <a:buFont typeface="Wingdings" panose="05000000000000000000" pitchFamily="2" charset="2"/>
              <a:buChar char="§"/>
            </a:pPr>
            <a:endParaRPr lang="en-GB" dirty="0"/>
          </a:p>
          <a:p>
            <a:pPr>
              <a:buFont typeface="Wingdings" panose="05000000000000000000" pitchFamily="2" charset="2"/>
              <a:buChar char="§"/>
            </a:pPr>
            <a:r>
              <a:rPr lang="en-GB" dirty="0"/>
              <a:t>Access to participants/Privacy;</a:t>
            </a:r>
          </a:p>
          <a:p>
            <a:pPr>
              <a:buFont typeface="Wingdings" panose="05000000000000000000" pitchFamily="2" charset="2"/>
              <a:buChar char="§"/>
            </a:pPr>
            <a:endParaRPr lang="en-GB" dirty="0"/>
          </a:p>
          <a:p>
            <a:pPr>
              <a:buFont typeface="Wingdings" panose="05000000000000000000" pitchFamily="2" charset="2"/>
              <a:buChar char="§"/>
            </a:pPr>
            <a:r>
              <a:rPr lang="en-GB" dirty="0"/>
              <a:t>Informed consent;</a:t>
            </a:r>
          </a:p>
          <a:p>
            <a:pPr>
              <a:buFont typeface="Wingdings" panose="05000000000000000000" pitchFamily="2" charset="2"/>
              <a:buChar char="§"/>
            </a:pPr>
            <a:endParaRPr lang="en-GB" dirty="0"/>
          </a:p>
          <a:p>
            <a:pPr>
              <a:buFont typeface="Wingdings" panose="05000000000000000000" pitchFamily="2" charset="2"/>
              <a:buChar char="§"/>
            </a:pPr>
            <a:r>
              <a:rPr lang="en-GB" dirty="0"/>
              <a:t>Potential harm.</a:t>
            </a:r>
          </a:p>
          <a:p>
            <a:endParaRPr lang="en-GB" dirty="0"/>
          </a:p>
        </p:txBody>
      </p:sp>
      <p:pic>
        <p:nvPicPr>
          <p:cNvPr id="819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68144" y="1819275"/>
            <a:ext cx="3288917" cy="3219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69293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animEffect transition="in" filter="fade">
                                      <p:cBhvr>
                                        <p:cTn id="19" dur="1000"/>
                                        <p:tgtEl>
                                          <p:spTgt spid="4">
                                            <p:txEl>
                                              <p:pRg st="4" end="4"/>
                                            </p:txEl>
                                          </p:spTgt>
                                        </p:tgtEl>
                                      </p:cBhvr>
                                    </p:animEffect>
                                    <p:anim calcmode="lin" valueType="num">
                                      <p:cBhvr>
                                        <p:cTn id="20"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4">
                                            <p:txEl>
                                              <p:pRg st="6" end="6"/>
                                            </p:txEl>
                                          </p:spTgt>
                                        </p:tgtEl>
                                        <p:attrNameLst>
                                          <p:attrName>style.visibility</p:attrName>
                                        </p:attrNameLst>
                                      </p:cBhvr>
                                      <p:to>
                                        <p:strVal val="visible"/>
                                      </p:to>
                                    </p:set>
                                    <p:anim calcmode="lin" valueType="num">
                                      <p:cBhvr additive="base">
                                        <p:cTn id="26"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Ethics</a:t>
            </a:r>
          </a:p>
        </p:txBody>
      </p:sp>
      <p:sp>
        <p:nvSpPr>
          <p:cNvPr id="3" name="Content Placeholder 2"/>
          <p:cNvSpPr>
            <a:spLocks noGrp="1"/>
          </p:cNvSpPr>
          <p:nvPr>
            <p:ph idx="1"/>
          </p:nvPr>
        </p:nvSpPr>
        <p:spPr/>
        <p:txBody>
          <a:bodyPr/>
          <a:lstStyle/>
          <a:p>
            <a:pPr>
              <a:buFont typeface="Wingdings" panose="05000000000000000000" pitchFamily="2" charset="2"/>
              <a:buChar char="§"/>
            </a:pPr>
            <a:r>
              <a:rPr lang="en-GB" dirty="0"/>
              <a:t>With research involving human subjects the risks and costs must be balanced against the potential benefits.</a:t>
            </a:r>
          </a:p>
          <a:p>
            <a:pPr>
              <a:buFont typeface="Wingdings" panose="05000000000000000000" pitchFamily="2" charset="2"/>
              <a:buChar char="§"/>
            </a:pPr>
            <a:r>
              <a:rPr lang="en-GB" dirty="0"/>
              <a:t>Trivial or repetitive research  may be unethical where the subjects are at risk. </a:t>
            </a:r>
          </a:p>
          <a:p>
            <a:pPr>
              <a:buFont typeface="Wingdings" panose="05000000000000000000" pitchFamily="2" charset="2"/>
              <a:buChar char="§"/>
            </a:pPr>
            <a:r>
              <a:rPr lang="en-GB" dirty="0"/>
              <a:t>Who knows the story of ‘Little Albert’?.... READ UP ON HTIS</a:t>
            </a:r>
          </a:p>
          <a:p>
            <a:pPr>
              <a:buFont typeface="Wingdings" panose="05000000000000000000" pitchFamily="2" charset="2"/>
              <a:buChar char="§"/>
            </a:pPr>
            <a:endParaRPr lang="en-GB" dirty="0"/>
          </a:p>
          <a:p>
            <a:pPr>
              <a:buFont typeface="Wingdings" panose="05000000000000000000" pitchFamily="2" charset="2"/>
              <a:buChar char="§"/>
            </a:pPr>
            <a:endParaRPr lang="en-GB" dirty="0"/>
          </a:p>
          <a:p>
            <a:pPr marL="0" indent="0">
              <a:buNone/>
            </a:pPr>
            <a:endParaRPr lang="en-GB" dirty="0"/>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0192" y="4941168"/>
            <a:ext cx="2520280" cy="1829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36341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9218"/>
                                        </p:tgtEl>
                                        <p:attrNameLst>
                                          <p:attrName>style.visibility</p:attrName>
                                        </p:attrNameLst>
                                      </p:cBhvr>
                                      <p:to>
                                        <p:strVal val="visible"/>
                                      </p:to>
                                    </p:set>
                                    <p:animEffect transition="in" filter="fade">
                                      <p:cBhvr>
                                        <p:cTn id="25" dur="1000"/>
                                        <p:tgtEl>
                                          <p:spTgt spid="9218"/>
                                        </p:tgtEl>
                                      </p:cBhvr>
                                    </p:animEffect>
                                    <p:anim calcmode="lin" valueType="num">
                                      <p:cBhvr>
                                        <p:cTn id="26" dur="1000" fill="hold"/>
                                        <p:tgtEl>
                                          <p:spTgt spid="9218"/>
                                        </p:tgtEl>
                                        <p:attrNameLst>
                                          <p:attrName>ppt_x</p:attrName>
                                        </p:attrNameLst>
                                      </p:cBhvr>
                                      <p:tavLst>
                                        <p:tav tm="0">
                                          <p:val>
                                            <p:strVal val="#ppt_x"/>
                                          </p:val>
                                        </p:tav>
                                        <p:tav tm="100000">
                                          <p:val>
                                            <p:strVal val="#ppt_x"/>
                                          </p:val>
                                        </p:tav>
                                      </p:tavLst>
                                    </p:anim>
                                    <p:anim calcmode="lin" valueType="num">
                                      <p:cBhvr>
                                        <p:cTn id="27" dur="1000" fill="hold"/>
                                        <p:tgtEl>
                                          <p:spTgt spid="92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dirty="0"/>
              <a:t>Autonomy</a:t>
            </a:r>
            <a:endParaRPr lang="en-US" altLang="en-US" dirty="0"/>
          </a:p>
        </p:txBody>
      </p:sp>
      <p:sp>
        <p:nvSpPr>
          <p:cNvPr id="12291" name="Rectangle 3"/>
          <p:cNvSpPr>
            <a:spLocks noGrp="1" noChangeArrowheads="1"/>
          </p:cNvSpPr>
          <p:nvPr>
            <p:ph type="body" sz="half" idx="1"/>
          </p:nvPr>
        </p:nvSpPr>
        <p:spPr>
          <a:xfrm>
            <a:off x="468313" y="1412875"/>
            <a:ext cx="4038600" cy="4525963"/>
          </a:xfrm>
        </p:spPr>
        <p:txBody>
          <a:bodyPr>
            <a:normAutofit fontScale="92500"/>
          </a:bodyPr>
          <a:lstStyle/>
          <a:p>
            <a:pPr eaLnBrk="1" hangingPunct="1">
              <a:lnSpc>
                <a:spcPct val="80000"/>
              </a:lnSpc>
              <a:buFont typeface="Wingdings" panose="05000000000000000000" pitchFamily="2" charset="2"/>
              <a:buChar char="§"/>
            </a:pPr>
            <a:r>
              <a:rPr lang="en-US" altLang="en-US" sz="2400" dirty="0"/>
              <a:t>The ethical principle of autonomy means that each person should be given the respect, time, and opportunity necessary to make his or her own decisions. </a:t>
            </a:r>
          </a:p>
          <a:p>
            <a:pPr eaLnBrk="1" hangingPunct="1">
              <a:lnSpc>
                <a:spcPct val="80000"/>
              </a:lnSpc>
              <a:buFont typeface="Wingdings" panose="05000000000000000000" pitchFamily="2" charset="2"/>
              <a:buChar char="§"/>
            </a:pPr>
            <a:endParaRPr lang="en-US" altLang="en-US" sz="2400" dirty="0"/>
          </a:p>
          <a:p>
            <a:pPr eaLnBrk="1" hangingPunct="1">
              <a:lnSpc>
                <a:spcPct val="80000"/>
              </a:lnSpc>
              <a:buFont typeface="Wingdings" panose="05000000000000000000" pitchFamily="2" charset="2"/>
              <a:buChar char="§"/>
            </a:pPr>
            <a:r>
              <a:rPr lang="en-US" altLang="en-US" sz="2400" dirty="0"/>
              <a:t>Prospective participants must be given the information they will need to decide whether to enter a study or not to participate. </a:t>
            </a:r>
          </a:p>
          <a:p>
            <a:pPr eaLnBrk="1" hangingPunct="1">
              <a:lnSpc>
                <a:spcPct val="80000"/>
              </a:lnSpc>
              <a:buFont typeface="Wingdings" panose="05000000000000000000" pitchFamily="2" charset="2"/>
              <a:buChar char="§"/>
            </a:pPr>
            <a:endParaRPr lang="en-US" altLang="en-US" sz="2400" dirty="0"/>
          </a:p>
          <a:p>
            <a:pPr eaLnBrk="1" hangingPunct="1">
              <a:lnSpc>
                <a:spcPct val="80000"/>
              </a:lnSpc>
              <a:buFont typeface="Wingdings" panose="05000000000000000000" pitchFamily="2" charset="2"/>
              <a:buChar char="§"/>
            </a:pPr>
            <a:r>
              <a:rPr lang="en-US" altLang="en-US" sz="2400" dirty="0"/>
              <a:t>There should </a:t>
            </a:r>
            <a:r>
              <a:rPr lang="en-US" altLang="en-US" sz="2400" dirty="0">
                <a:solidFill>
                  <a:srgbClr val="FF0000"/>
                </a:solidFill>
              </a:rPr>
              <a:t>not</a:t>
            </a:r>
            <a:r>
              <a:rPr lang="en-US" altLang="en-US" sz="2400" dirty="0"/>
              <a:t> be pressure to participate. </a:t>
            </a:r>
          </a:p>
        </p:txBody>
      </p:sp>
      <p:sp>
        <p:nvSpPr>
          <p:cNvPr id="12292"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dirty="0"/>
          </a:p>
        </p:txBody>
      </p:sp>
      <p:pic>
        <p:nvPicPr>
          <p:cNvPr id="12293" name="Picture 2"/>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4787900" y="2133600"/>
            <a:ext cx="4014788" cy="3038475"/>
          </a:xfrm>
          <a:noFill/>
        </p:spPr>
      </p:pic>
      <p:pic>
        <p:nvPicPr>
          <p:cNvPr id="1024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97657" y="5630114"/>
            <a:ext cx="3713163" cy="1231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33608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 calcmode="lin" valueType="num">
                                      <p:cBhvr additive="base">
                                        <p:cTn id="7" dur="500" fill="hold"/>
                                        <p:tgtEl>
                                          <p:spTgt spid="1229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29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291">
                                            <p:txEl>
                                              <p:pRg st="2" end="2"/>
                                            </p:txEl>
                                          </p:spTgt>
                                        </p:tgtEl>
                                        <p:attrNameLst>
                                          <p:attrName>style.visibility</p:attrName>
                                        </p:attrNameLst>
                                      </p:cBhvr>
                                      <p:to>
                                        <p:strVal val="visible"/>
                                      </p:to>
                                    </p:set>
                                    <p:anim calcmode="lin" valueType="num">
                                      <p:cBhvr additive="base">
                                        <p:cTn id="13" dur="500" fill="hold"/>
                                        <p:tgtEl>
                                          <p:spTgt spid="12291">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29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2291">
                                            <p:txEl>
                                              <p:pRg st="4" end="4"/>
                                            </p:txEl>
                                          </p:spTgt>
                                        </p:tgtEl>
                                        <p:attrNameLst>
                                          <p:attrName>style.visibility</p:attrName>
                                        </p:attrNameLst>
                                      </p:cBhvr>
                                      <p:to>
                                        <p:strVal val="visible"/>
                                      </p:to>
                                    </p:set>
                                    <p:anim calcmode="lin" valueType="num">
                                      <p:cBhvr additive="base">
                                        <p:cTn id="19" dur="500" fill="hold"/>
                                        <p:tgtEl>
                                          <p:spTgt spid="12291">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2291">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57200" y="274638"/>
            <a:ext cx="8229600" cy="777875"/>
          </a:xfrm>
        </p:spPr>
        <p:txBody>
          <a:bodyPr/>
          <a:lstStyle/>
          <a:p>
            <a:pPr eaLnBrk="1" hangingPunct="1"/>
            <a:r>
              <a:rPr lang="en-GB" altLang="en-US"/>
              <a:t>Vulnerable participants</a:t>
            </a:r>
            <a:endParaRPr lang="en-US" altLang="en-US"/>
          </a:p>
        </p:txBody>
      </p:sp>
      <p:sp>
        <p:nvSpPr>
          <p:cNvPr id="13315" name="Rectangle 3"/>
          <p:cNvSpPr>
            <a:spLocks noGrp="1" noChangeArrowheads="1"/>
          </p:cNvSpPr>
          <p:nvPr>
            <p:ph type="body" sz="half" idx="1"/>
          </p:nvPr>
        </p:nvSpPr>
        <p:spPr>
          <a:xfrm>
            <a:off x="250825" y="1052512"/>
            <a:ext cx="5113338" cy="5303837"/>
          </a:xfrm>
        </p:spPr>
        <p:txBody>
          <a:bodyPr>
            <a:noAutofit/>
          </a:bodyPr>
          <a:lstStyle/>
          <a:p>
            <a:pPr eaLnBrk="1" hangingPunct="1">
              <a:lnSpc>
                <a:spcPct val="80000"/>
              </a:lnSpc>
              <a:buFont typeface="Wingdings" panose="05000000000000000000" pitchFamily="2" charset="2"/>
              <a:buChar char="§"/>
            </a:pPr>
            <a:r>
              <a:rPr lang="en-US" altLang="en-US" sz="2400" dirty="0"/>
              <a:t>Potentially vulnerable participants such as children, the elderly, or the mentally ill may be incapable of understanding information that would enable them to make an informed decision about study participation.</a:t>
            </a:r>
          </a:p>
          <a:p>
            <a:pPr eaLnBrk="1" hangingPunct="1">
              <a:lnSpc>
                <a:spcPct val="80000"/>
              </a:lnSpc>
              <a:buFont typeface="Wingdings" panose="05000000000000000000" pitchFamily="2" charset="2"/>
              <a:buChar char="§"/>
            </a:pPr>
            <a:r>
              <a:rPr lang="en-US" altLang="en-US" sz="2400" dirty="0"/>
              <a:t>Consequently, careful consideration of their situation and needs is required, and extra care must be taken to protect them. </a:t>
            </a:r>
          </a:p>
          <a:p>
            <a:pPr eaLnBrk="1" hangingPunct="1">
              <a:lnSpc>
                <a:spcPct val="80000"/>
              </a:lnSpc>
              <a:buFont typeface="Wingdings" panose="05000000000000000000" pitchFamily="2" charset="2"/>
              <a:buChar char="§"/>
            </a:pPr>
            <a:r>
              <a:rPr lang="en-US" altLang="en-US" sz="2400" dirty="0"/>
              <a:t>For example, how will you assess the diminished capacity of an elderly individual, who will be the guardian, and how and when will you involve another individual as guardian in the process?</a:t>
            </a:r>
          </a:p>
        </p:txBody>
      </p:sp>
      <p:pic>
        <p:nvPicPr>
          <p:cNvPr id="13316" name="Picture 4" descr="hdm_legal_icon2a"/>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5904552" y="1484313"/>
            <a:ext cx="3085461" cy="3312839"/>
          </a:xfrm>
        </p:spPr>
      </p:pic>
      <p:sp>
        <p:nvSpPr>
          <p:cNvPr id="13317"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DD25FFD5-A9A8-4263-9AEF-FD6AA20B7CB1}" type="slidenum">
              <a:rPr lang="en-US" altLang="en-US" smtClean="0"/>
              <a:pPr eaLnBrk="1" hangingPunct="1"/>
              <a:t>29</a:t>
            </a:fld>
            <a:endParaRPr lang="en-US" altLang="en-US"/>
          </a:p>
        </p:txBody>
      </p:sp>
      <p:pic>
        <p:nvPicPr>
          <p:cNvPr id="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97657" y="5630114"/>
            <a:ext cx="3713163" cy="1231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129437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457200" y="274638"/>
            <a:ext cx="8229600" cy="777875"/>
          </a:xfrm>
        </p:spPr>
        <p:txBody>
          <a:bodyPr>
            <a:normAutofit fontScale="90000"/>
          </a:bodyPr>
          <a:lstStyle/>
          <a:p>
            <a:pPr eaLnBrk="1" hangingPunct="1"/>
            <a:r>
              <a:rPr lang="en-GB" altLang="en-US" dirty="0"/>
              <a:t>The Participants- Some things to consider….</a:t>
            </a:r>
            <a:endParaRPr lang="en-US" altLang="en-US" dirty="0"/>
          </a:p>
        </p:txBody>
      </p:sp>
      <p:sp>
        <p:nvSpPr>
          <p:cNvPr id="15363" name="Rectangle 3"/>
          <p:cNvSpPr>
            <a:spLocks noGrp="1" noChangeArrowheads="1"/>
          </p:cNvSpPr>
          <p:nvPr>
            <p:ph type="body" sz="half" idx="1"/>
          </p:nvPr>
        </p:nvSpPr>
        <p:spPr>
          <a:xfrm>
            <a:off x="179388" y="1052513"/>
            <a:ext cx="4608512" cy="5113337"/>
          </a:xfrm>
        </p:spPr>
        <p:txBody>
          <a:bodyPr>
            <a:normAutofit lnSpcReduction="10000"/>
          </a:bodyPr>
          <a:lstStyle/>
          <a:p>
            <a:pPr marL="0" indent="0" eaLnBrk="1" hangingPunct="1">
              <a:lnSpc>
                <a:spcPct val="80000"/>
              </a:lnSpc>
              <a:buNone/>
            </a:pPr>
            <a:endParaRPr lang="en-GB" altLang="en-US" sz="2400" dirty="0"/>
          </a:p>
          <a:p>
            <a:pPr eaLnBrk="1" hangingPunct="1">
              <a:lnSpc>
                <a:spcPct val="80000"/>
              </a:lnSpc>
              <a:buFont typeface="Wingdings" panose="05000000000000000000" pitchFamily="2" charset="2"/>
              <a:buChar char="§"/>
            </a:pPr>
            <a:r>
              <a:rPr lang="en-GB" altLang="en-US" sz="2400" dirty="0"/>
              <a:t>The participants may not have the experience or educational background in order to fully understand the implications of the research;</a:t>
            </a:r>
          </a:p>
          <a:p>
            <a:pPr eaLnBrk="1" hangingPunct="1">
              <a:lnSpc>
                <a:spcPct val="80000"/>
              </a:lnSpc>
              <a:buFont typeface="Wingdings" panose="05000000000000000000" pitchFamily="2" charset="2"/>
              <a:buChar char="§"/>
            </a:pPr>
            <a:endParaRPr lang="en-GB" altLang="en-US" sz="2400" dirty="0"/>
          </a:p>
          <a:p>
            <a:pPr eaLnBrk="1" hangingPunct="1">
              <a:lnSpc>
                <a:spcPct val="80000"/>
              </a:lnSpc>
              <a:buFont typeface="Wingdings" panose="05000000000000000000" pitchFamily="2" charset="2"/>
              <a:buChar char="§"/>
            </a:pPr>
            <a:r>
              <a:rPr lang="en-GB" altLang="en-US" sz="2400" dirty="0"/>
              <a:t>They may be swayed because of their respect of and trust in the researcher who stands as an authority figure;</a:t>
            </a:r>
          </a:p>
          <a:p>
            <a:pPr eaLnBrk="1" hangingPunct="1">
              <a:lnSpc>
                <a:spcPct val="80000"/>
              </a:lnSpc>
              <a:buFont typeface="Wingdings" panose="05000000000000000000" pitchFamily="2" charset="2"/>
              <a:buChar char="§"/>
            </a:pPr>
            <a:endParaRPr lang="en-GB" altLang="en-US" sz="2400" dirty="0"/>
          </a:p>
          <a:p>
            <a:pPr eaLnBrk="1" hangingPunct="1">
              <a:lnSpc>
                <a:spcPct val="80000"/>
              </a:lnSpc>
              <a:buFont typeface="Wingdings" panose="05000000000000000000" pitchFamily="2" charset="2"/>
              <a:buChar char="§"/>
            </a:pPr>
            <a:r>
              <a:rPr lang="en-GB" altLang="en-US" sz="2400" dirty="0"/>
              <a:t>If they are being paid for their participation they may be swayed by economic considerations from a free judgement of the risks.</a:t>
            </a:r>
          </a:p>
        </p:txBody>
      </p:sp>
      <p:pic>
        <p:nvPicPr>
          <p:cNvPr id="15364" name="Picture 4" descr="interview"/>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4932363" y="2276475"/>
            <a:ext cx="4038600" cy="2838450"/>
          </a:xfrm>
        </p:spPr>
      </p:pic>
      <p:sp>
        <p:nvSpPr>
          <p:cNvPr id="15365"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3D6CFF61-30D0-4F08-9A4B-3513696D1653}" type="slidenum">
              <a:rPr lang="en-US" altLang="en-US" smtClean="0"/>
              <a:pPr eaLnBrk="1" hangingPunct="1"/>
              <a:t>30</a:t>
            </a:fld>
            <a:endParaRPr lang="en-US" altLang="en-US"/>
          </a:p>
        </p:txBody>
      </p:sp>
      <p:pic>
        <p:nvPicPr>
          <p:cNvPr id="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97657" y="5630114"/>
            <a:ext cx="3713163" cy="1231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167884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pPr eaLnBrk="1" hangingPunct="1"/>
            <a:r>
              <a:rPr lang="en-GB" altLang="en-US"/>
              <a:t>Peer pressure</a:t>
            </a:r>
          </a:p>
        </p:txBody>
      </p:sp>
      <p:sp>
        <p:nvSpPr>
          <p:cNvPr id="16387" name="Text Placeholder 2"/>
          <p:cNvSpPr>
            <a:spLocks noGrp="1"/>
          </p:cNvSpPr>
          <p:nvPr>
            <p:ph type="body" sz="half" idx="1"/>
          </p:nvPr>
        </p:nvSpPr>
        <p:spPr/>
        <p:txBody>
          <a:bodyPr/>
          <a:lstStyle/>
          <a:p>
            <a:pPr eaLnBrk="1" hangingPunct="1">
              <a:buFont typeface="Wingdings" panose="05000000000000000000" pitchFamily="2" charset="2"/>
              <a:buChar char="§"/>
            </a:pPr>
            <a:r>
              <a:rPr lang="en-GB" altLang="en-US" dirty="0"/>
              <a:t>Participants may be subject to social pressure of their peer group</a:t>
            </a:r>
          </a:p>
          <a:p>
            <a:pPr eaLnBrk="1" hangingPunct="1">
              <a:buFont typeface="Wingdings" panose="05000000000000000000" pitchFamily="2" charset="2"/>
              <a:buChar char="§"/>
            </a:pPr>
            <a:r>
              <a:rPr lang="en-GB" altLang="en-US" dirty="0"/>
              <a:t>This is particularly prevalent in research groups</a:t>
            </a:r>
            <a:endParaRPr lang="en-US" altLang="en-US" dirty="0"/>
          </a:p>
          <a:p>
            <a:pPr eaLnBrk="1" hangingPunct="1"/>
            <a:endParaRPr lang="en-GB" altLang="en-US" dirty="0"/>
          </a:p>
        </p:txBody>
      </p:sp>
      <p:sp>
        <p:nvSpPr>
          <p:cNvPr id="16388"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E47D1B1D-2F70-4261-80E5-8BCD448DE753}" type="slidenum">
              <a:rPr lang="en-US" altLang="en-US" smtClean="0"/>
              <a:pPr eaLnBrk="1" hangingPunct="1"/>
              <a:t>31</a:t>
            </a:fld>
            <a:endParaRPr lang="en-US" altLang="en-US"/>
          </a:p>
        </p:txBody>
      </p:sp>
      <p:pic>
        <p:nvPicPr>
          <p:cNvPr id="16389" name="Picture 4" descr="LabRats"/>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4643438" y="1196975"/>
            <a:ext cx="4017962" cy="4968875"/>
          </a:xfrm>
        </p:spPr>
      </p:pic>
    </p:spTree>
    <p:extLst>
      <p:ext uri="{BB962C8B-B14F-4D97-AF65-F5344CB8AC3E}">
        <p14:creationId xmlns:p14="http://schemas.microsoft.com/office/powerpoint/2010/main" val="1600793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anim calcmode="lin" valueType="num">
                                      <p:cBhvr additive="base">
                                        <p:cTn id="7" dur="500" fill="hold"/>
                                        <p:tgtEl>
                                          <p:spTgt spid="1638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638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6387">
                                            <p:txEl>
                                              <p:pRg st="1" end="1"/>
                                            </p:txEl>
                                          </p:spTgt>
                                        </p:tgtEl>
                                        <p:attrNameLst>
                                          <p:attrName>style.visibility</p:attrName>
                                        </p:attrNameLst>
                                      </p:cBhvr>
                                      <p:to>
                                        <p:strVal val="visible"/>
                                      </p:to>
                                    </p:set>
                                    <p:anim calcmode="lin" valueType="num">
                                      <p:cBhvr additive="base">
                                        <p:cTn id="13" dur="500" fill="hold"/>
                                        <p:tgtEl>
                                          <p:spTgt spid="1638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6387">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US" altLang="en-US" i="1"/>
              <a:t>Withdrawal</a:t>
            </a:r>
          </a:p>
        </p:txBody>
      </p:sp>
      <p:sp>
        <p:nvSpPr>
          <p:cNvPr id="20483" name="Rectangle 3"/>
          <p:cNvSpPr>
            <a:spLocks noGrp="1" noChangeArrowheads="1"/>
          </p:cNvSpPr>
          <p:nvPr>
            <p:ph type="body" idx="1"/>
          </p:nvPr>
        </p:nvSpPr>
        <p:spPr>
          <a:xfrm>
            <a:off x="0" y="1484313"/>
            <a:ext cx="8460432" cy="4525962"/>
          </a:xfrm>
        </p:spPr>
        <p:txBody>
          <a:bodyPr>
            <a:normAutofit/>
          </a:bodyPr>
          <a:lstStyle/>
          <a:p>
            <a:pPr eaLnBrk="1" hangingPunct="1">
              <a:lnSpc>
                <a:spcPct val="80000"/>
              </a:lnSpc>
              <a:buFont typeface="Wingdings" panose="05000000000000000000" pitchFamily="2" charset="2"/>
              <a:buChar char="§"/>
            </a:pPr>
            <a:r>
              <a:rPr lang="en-US" altLang="en-US" sz="2800" dirty="0"/>
              <a:t>Always stress the fact that participation is voluntary and that the participant can withdraw at any time  </a:t>
            </a:r>
          </a:p>
          <a:p>
            <a:pPr eaLnBrk="1" hangingPunct="1">
              <a:lnSpc>
                <a:spcPct val="80000"/>
              </a:lnSpc>
              <a:buFont typeface="Wingdings" panose="05000000000000000000" pitchFamily="2" charset="2"/>
              <a:buChar char="§"/>
            </a:pPr>
            <a:r>
              <a:rPr lang="en-US" altLang="en-US" sz="2800" dirty="0"/>
              <a:t>State that refusing to participate will involve no penalty or decrease in benefits to which the participant is otherwise entitled. </a:t>
            </a:r>
          </a:p>
          <a:p>
            <a:pPr eaLnBrk="1" hangingPunct="1">
              <a:lnSpc>
                <a:spcPct val="80000"/>
              </a:lnSpc>
              <a:buFont typeface="Wingdings" panose="05000000000000000000" pitchFamily="2" charset="2"/>
              <a:buChar char="§"/>
            </a:pPr>
            <a:r>
              <a:rPr lang="en-US" altLang="en-US" sz="2800" dirty="0"/>
              <a:t>Emphasize that the individual may discontinue participation at any time without penalty or loss of benefits. </a:t>
            </a:r>
          </a:p>
          <a:p>
            <a:pPr eaLnBrk="1" hangingPunct="1">
              <a:lnSpc>
                <a:spcPct val="80000"/>
              </a:lnSpc>
              <a:buFont typeface="Wingdings" panose="05000000000000000000" pitchFamily="2" charset="2"/>
              <a:buChar char="§"/>
            </a:pPr>
            <a:r>
              <a:rPr lang="en-US" altLang="en-US" sz="2800" dirty="0"/>
              <a:t>If there are limitations or risks involved in withdrawal, such as a danger to the participant's well being, these must also be clearly explained.</a:t>
            </a:r>
            <a:br>
              <a:rPr lang="en-US" altLang="en-US" sz="2800" dirty="0"/>
            </a:br>
            <a:endParaRPr lang="en-US" altLang="en-US" sz="2800" dirty="0"/>
          </a:p>
        </p:txBody>
      </p:sp>
      <p:sp>
        <p:nvSpPr>
          <p:cNvPr id="20485"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79798351-F04E-4516-964C-952FA6A3DBD6}" type="slidenum">
              <a:rPr lang="en-US" altLang="en-US" smtClean="0"/>
              <a:pPr eaLnBrk="1" hangingPunct="1"/>
              <a:t>32</a:t>
            </a:fld>
            <a:endParaRPr lang="en-US" altLang="en-US"/>
          </a:p>
        </p:txBody>
      </p:sp>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29250" y="5627640"/>
            <a:ext cx="3714750" cy="1228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58462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 calcmode="lin" valueType="num">
                                      <p:cBhvr additive="base">
                                        <p:cTn id="7" dur="500" fill="hold"/>
                                        <p:tgtEl>
                                          <p:spTgt spid="2048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048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0483">
                                            <p:txEl>
                                              <p:pRg st="1" end="1"/>
                                            </p:txEl>
                                          </p:spTgt>
                                        </p:tgtEl>
                                        <p:attrNameLst>
                                          <p:attrName>style.visibility</p:attrName>
                                        </p:attrNameLst>
                                      </p:cBhvr>
                                      <p:to>
                                        <p:strVal val="visible"/>
                                      </p:to>
                                    </p:set>
                                    <p:anim calcmode="lin" valueType="num">
                                      <p:cBhvr additive="base">
                                        <p:cTn id="13" dur="500" fill="hold"/>
                                        <p:tgtEl>
                                          <p:spTgt spid="2048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048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0483">
                                            <p:txEl>
                                              <p:pRg st="2" end="2"/>
                                            </p:txEl>
                                          </p:spTgt>
                                        </p:tgtEl>
                                        <p:attrNameLst>
                                          <p:attrName>style.visibility</p:attrName>
                                        </p:attrNameLst>
                                      </p:cBhvr>
                                      <p:to>
                                        <p:strVal val="visible"/>
                                      </p:to>
                                    </p:set>
                                    <p:anim calcmode="lin" valueType="num">
                                      <p:cBhvr additive="base">
                                        <p:cTn id="19" dur="500" fill="hold"/>
                                        <p:tgtEl>
                                          <p:spTgt spid="2048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048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0483">
                                            <p:txEl>
                                              <p:pRg st="3" end="3"/>
                                            </p:txEl>
                                          </p:spTgt>
                                        </p:tgtEl>
                                        <p:attrNameLst>
                                          <p:attrName>style.visibility</p:attrName>
                                        </p:attrNameLst>
                                      </p:cBhvr>
                                      <p:to>
                                        <p:strVal val="visible"/>
                                      </p:to>
                                    </p:set>
                                    <p:anim calcmode="lin" valueType="num">
                                      <p:cBhvr additive="base">
                                        <p:cTn id="25" dur="500" fill="hold"/>
                                        <p:tgtEl>
                                          <p:spTgt spid="2048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048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US" altLang="en-US"/>
              <a:t>Ethical problems may arise</a:t>
            </a:r>
          </a:p>
        </p:txBody>
      </p:sp>
      <p:sp>
        <p:nvSpPr>
          <p:cNvPr id="21507" name="Rectangle 3"/>
          <p:cNvSpPr>
            <a:spLocks noGrp="1" noChangeArrowheads="1"/>
          </p:cNvSpPr>
          <p:nvPr>
            <p:ph type="body" sz="half" idx="1"/>
          </p:nvPr>
        </p:nvSpPr>
        <p:spPr/>
        <p:txBody>
          <a:bodyPr>
            <a:normAutofit/>
          </a:bodyPr>
          <a:lstStyle/>
          <a:p>
            <a:pPr>
              <a:buFont typeface="Wingdings" panose="05000000000000000000" pitchFamily="2" charset="2"/>
              <a:buChar char="§"/>
            </a:pPr>
            <a:r>
              <a:rPr lang="en-US" altLang="en-US" sz="2400" dirty="0"/>
              <a:t>The requirements of effective research sometimes conflict with the simple fulfillment of the obligation to obtain informed consent. </a:t>
            </a:r>
          </a:p>
          <a:p>
            <a:pPr marL="0" indent="0">
              <a:buNone/>
            </a:pPr>
            <a:r>
              <a:rPr lang="en-US" altLang="en-US" sz="2400" dirty="0"/>
              <a:t>For example:</a:t>
            </a:r>
          </a:p>
          <a:p>
            <a:pPr eaLnBrk="1" hangingPunct="1">
              <a:buFont typeface="Wingdings" panose="05000000000000000000" pitchFamily="2" charset="2"/>
              <a:buChar char="§"/>
            </a:pPr>
            <a:r>
              <a:rPr lang="en-US" altLang="en-US" sz="2400" dirty="0"/>
              <a:t>In psychological research information and fore-knowledge may bias the results….</a:t>
            </a:r>
          </a:p>
          <a:p>
            <a:pPr eaLnBrk="1" hangingPunct="1">
              <a:buFontTx/>
              <a:buNone/>
            </a:pPr>
            <a:endParaRPr lang="en-US" altLang="en-US" sz="2400" dirty="0"/>
          </a:p>
        </p:txBody>
      </p:sp>
      <p:pic>
        <p:nvPicPr>
          <p:cNvPr id="21508" name="Picture 4" descr="inkblotjoke"/>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5219700" y="1268761"/>
            <a:ext cx="3722688" cy="4358880"/>
          </a:xfrm>
        </p:spPr>
      </p:pic>
      <p:sp>
        <p:nvSpPr>
          <p:cNvPr id="21509"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342424C4-8D2C-4E85-AEA1-FABE612B1D7F}" type="slidenum">
              <a:rPr lang="en-US" altLang="en-US" smtClean="0"/>
              <a:pPr eaLnBrk="1" hangingPunct="1"/>
              <a:t>33</a:t>
            </a:fld>
            <a:endParaRPr lang="en-US" altLang="en-US"/>
          </a:p>
        </p:txBody>
      </p:sp>
      <p:pic>
        <p:nvPicPr>
          <p:cNvPr id="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84168" y="6021288"/>
            <a:ext cx="3059832" cy="8350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2546561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457200" y="274638"/>
            <a:ext cx="8229600" cy="777875"/>
          </a:xfrm>
        </p:spPr>
        <p:txBody>
          <a:bodyPr/>
          <a:lstStyle/>
          <a:p>
            <a:pPr eaLnBrk="1" hangingPunct="1"/>
            <a:r>
              <a:rPr lang="en-GB" altLang="en-US" dirty="0"/>
              <a:t>Reasons for limiting information</a:t>
            </a:r>
            <a:endParaRPr lang="en-US" altLang="en-US" dirty="0"/>
          </a:p>
        </p:txBody>
      </p:sp>
      <p:sp>
        <p:nvSpPr>
          <p:cNvPr id="22531" name="Rectangle 3"/>
          <p:cNvSpPr>
            <a:spLocks noGrp="1" noChangeArrowheads="1"/>
          </p:cNvSpPr>
          <p:nvPr>
            <p:ph type="body" sz="half" idx="1"/>
          </p:nvPr>
        </p:nvSpPr>
        <p:spPr>
          <a:xfrm>
            <a:off x="0" y="1196975"/>
            <a:ext cx="5292080" cy="5327650"/>
          </a:xfrm>
        </p:spPr>
        <p:txBody>
          <a:bodyPr>
            <a:normAutofit/>
          </a:bodyPr>
          <a:lstStyle/>
          <a:p>
            <a:pPr eaLnBrk="1" hangingPunct="1">
              <a:lnSpc>
                <a:spcPct val="80000"/>
              </a:lnSpc>
              <a:buFont typeface="Wingdings" panose="05000000000000000000" pitchFamily="2" charset="2"/>
              <a:buChar char="§"/>
            </a:pPr>
            <a:r>
              <a:rPr lang="en-US" altLang="en-US" sz="2400" dirty="0"/>
              <a:t>The most common reason for limiting information is that valid data could not be obtained if the participants were fully informed about the purposes and procedures of the research. </a:t>
            </a:r>
          </a:p>
          <a:p>
            <a:pPr eaLnBrk="1" hangingPunct="1">
              <a:lnSpc>
                <a:spcPct val="80000"/>
              </a:lnSpc>
              <a:buFont typeface="Wingdings" panose="05000000000000000000" pitchFamily="2" charset="2"/>
              <a:buChar char="§"/>
            </a:pPr>
            <a:r>
              <a:rPr lang="en-US" altLang="en-US" sz="2400" dirty="0"/>
              <a:t>Methodological requirements of the research may demand that the participants remain unaware of the specific hypotheses under investigation. </a:t>
            </a:r>
          </a:p>
          <a:p>
            <a:pPr eaLnBrk="1" hangingPunct="1">
              <a:lnSpc>
                <a:spcPct val="80000"/>
              </a:lnSpc>
              <a:buFont typeface="Wingdings" panose="05000000000000000000" pitchFamily="2" charset="2"/>
              <a:buChar char="§"/>
            </a:pPr>
            <a:r>
              <a:rPr lang="en-US" altLang="en-US" sz="2400" dirty="0"/>
              <a:t>In other situations, incomplete information or misinformation may have to be provided to elicit the behavior of a naive individual or to create psychological reality under conditions that permit valid inference. </a:t>
            </a:r>
          </a:p>
          <a:p>
            <a:pPr eaLnBrk="1" hangingPunct="1">
              <a:lnSpc>
                <a:spcPct val="80000"/>
              </a:lnSpc>
            </a:pPr>
            <a:endParaRPr lang="en-US" altLang="en-US" sz="2400" dirty="0"/>
          </a:p>
        </p:txBody>
      </p:sp>
      <p:pic>
        <p:nvPicPr>
          <p:cNvPr id="22532" name="Picture 4" descr="Far-Side"/>
          <p:cNvPicPr>
            <a:picLocks noGrp="1" noChangeAspect="1" noChangeArrowheads="1"/>
          </p:cNvPicPr>
          <p:nvPr>
            <p:ph sz="half" idx="2"/>
          </p:nvPr>
        </p:nvPicPr>
        <p:blipFill>
          <a:blip r:embed="rId3">
            <a:lum bright="-12000" contrast="8000"/>
            <a:extLst>
              <a:ext uri="{28A0092B-C50C-407E-A947-70E740481C1C}">
                <a14:useLocalDpi xmlns:a14="http://schemas.microsoft.com/office/drawing/2010/main" val="0"/>
              </a:ext>
            </a:extLst>
          </a:blip>
          <a:srcRect/>
          <a:stretch>
            <a:fillRect/>
          </a:stretch>
        </p:blipFill>
        <p:spPr>
          <a:xfrm>
            <a:off x="5184872" y="1268760"/>
            <a:ext cx="3978275" cy="5370959"/>
          </a:xfrm>
        </p:spPr>
      </p:pic>
      <p:sp>
        <p:nvSpPr>
          <p:cNvPr id="22533"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A2DDFF85-71A0-4FEF-BDA2-E0C40CB55581}" type="slidenum">
              <a:rPr lang="en-US" altLang="en-US" smtClean="0"/>
              <a:pPr eaLnBrk="1" hangingPunct="1"/>
              <a:t>34</a:t>
            </a:fld>
            <a:endParaRPr lang="en-US" altLang="en-US"/>
          </a:p>
        </p:txBody>
      </p:sp>
    </p:spTree>
    <p:extLst>
      <p:ext uri="{BB962C8B-B14F-4D97-AF65-F5344CB8AC3E}">
        <p14:creationId xmlns:p14="http://schemas.microsoft.com/office/powerpoint/2010/main" val="469573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 calcmode="lin" valueType="num">
                                      <p:cBhvr additive="base">
                                        <p:cTn id="7" dur="5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253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2531">
                                            <p:txEl>
                                              <p:pRg st="1" end="1"/>
                                            </p:txEl>
                                          </p:spTgt>
                                        </p:tgtEl>
                                        <p:attrNameLst>
                                          <p:attrName>style.visibility</p:attrName>
                                        </p:attrNameLst>
                                      </p:cBhvr>
                                      <p:to>
                                        <p:strVal val="visible"/>
                                      </p:to>
                                    </p:set>
                                    <p:anim calcmode="lin" valueType="num">
                                      <p:cBhvr additive="base">
                                        <p:cTn id="13" dur="5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253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2531">
                                            <p:txEl>
                                              <p:pRg st="2" end="2"/>
                                            </p:txEl>
                                          </p:spTgt>
                                        </p:tgtEl>
                                        <p:attrNameLst>
                                          <p:attrName>style.visibility</p:attrName>
                                        </p:attrNameLst>
                                      </p:cBhvr>
                                      <p:to>
                                        <p:strVal val="visible"/>
                                      </p:to>
                                    </p:set>
                                    <p:anim calcmode="lin" valueType="num">
                                      <p:cBhvr additive="base">
                                        <p:cTn id="19" dur="500" fill="hold"/>
                                        <p:tgtEl>
                                          <p:spTgt spid="2253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2531">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57200" y="274638"/>
            <a:ext cx="8229600" cy="706437"/>
          </a:xfrm>
        </p:spPr>
        <p:txBody>
          <a:bodyPr/>
          <a:lstStyle/>
          <a:p>
            <a:pPr eaLnBrk="1" hangingPunct="1"/>
            <a:r>
              <a:rPr lang="en-GB" altLang="en-US" sz="4000" dirty="0"/>
              <a:t>Deception or Concealment</a:t>
            </a:r>
            <a:endParaRPr lang="en-US" altLang="en-US" sz="4000" dirty="0"/>
          </a:p>
        </p:txBody>
      </p:sp>
      <p:sp>
        <p:nvSpPr>
          <p:cNvPr id="23555" name="Rectangle 3"/>
          <p:cNvSpPr>
            <a:spLocks noGrp="1" noChangeArrowheads="1"/>
          </p:cNvSpPr>
          <p:nvPr>
            <p:ph type="body" idx="1"/>
          </p:nvPr>
        </p:nvSpPr>
        <p:spPr>
          <a:xfrm>
            <a:off x="457200" y="1196975"/>
            <a:ext cx="7571184" cy="5400675"/>
          </a:xfrm>
        </p:spPr>
        <p:txBody>
          <a:bodyPr>
            <a:normAutofit/>
          </a:bodyPr>
          <a:lstStyle/>
          <a:p>
            <a:pPr marL="0" indent="0">
              <a:lnSpc>
                <a:spcPct val="80000"/>
              </a:lnSpc>
              <a:buNone/>
            </a:pPr>
            <a:r>
              <a:rPr lang="en-US" altLang="en-US" sz="2400" dirty="0"/>
              <a:t>Fully informed consent cannot be obtained in some kinds of research without the possibility that the results may be biased. In those circumstances where a methodological requirement necessitates the use of concealment or deception, the researcher has a special responsibility:</a:t>
            </a:r>
          </a:p>
          <a:p>
            <a:pPr eaLnBrk="1" hangingPunct="1">
              <a:lnSpc>
                <a:spcPct val="80000"/>
              </a:lnSpc>
              <a:buFont typeface="Wingdings" panose="05000000000000000000" pitchFamily="2" charset="2"/>
              <a:buChar char="§"/>
            </a:pPr>
            <a:r>
              <a:rPr lang="en-US" altLang="en-US" sz="2400" dirty="0"/>
              <a:t>To determine whether the use of such techniques is justified by the study's prospective scientific, educational, or applied value</a:t>
            </a:r>
          </a:p>
          <a:p>
            <a:pPr eaLnBrk="1" hangingPunct="1">
              <a:lnSpc>
                <a:spcPct val="80000"/>
              </a:lnSpc>
              <a:buFont typeface="Wingdings" panose="05000000000000000000" pitchFamily="2" charset="2"/>
              <a:buChar char="§"/>
            </a:pPr>
            <a:r>
              <a:rPr lang="en-US" altLang="en-US" sz="2400" dirty="0"/>
              <a:t>Are alternative procedures available that do not use concealment or deception?</a:t>
            </a:r>
          </a:p>
          <a:p>
            <a:pPr eaLnBrk="1" hangingPunct="1">
              <a:lnSpc>
                <a:spcPct val="80000"/>
              </a:lnSpc>
              <a:buFont typeface="Wingdings" panose="05000000000000000000" pitchFamily="2" charset="2"/>
              <a:buChar char="§"/>
            </a:pPr>
            <a:r>
              <a:rPr lang="en-US" altLang="en-US" sz="2400" dirty="0"/>
              <a:t>The participants must be provided with sufficient explanation as soon as possible. </a:t>
            </a:r>
          </a:p>
          <a:p>
            <a:pPr eaLnBrk="1" hangingPunct="1">
              <a:lnSpc>
                <a:spcPct val="80000"/>
              </a:lnSpc>
              <a:buFont typeface="Wingdings" panose="05000000000000000000" pitchFamily="2" charset="2"/>
              <a:buChar char="§"/>
            </a:pPr>
            <a:r>
              <a:rPr lang="en-US" altLang="en-US" sz="2400" dirty="0"/>
              <a:t>These issues should be explored before undertaking the research with colleagues, supervisor(s) and the school/departmental ethics committee. </a:t>
            </a:r>
          </a:p>
        </p:txBody>
      </p:sp>
      <p:sp>
        <p:nvSpPr>
          <p:cNvPr id="23557"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214CC0A1-FC30-4728-BCD9-01239FB8B4B4}" type="slidenum">
              <a:rPr lang="en-US" altLang="en-US" smtClean="0"/>
              <a:pPr eaLnBrk="1" hangingPunct="1"/>
              <a:t>35</a:t>
            </a:fld>
            <a:endParaRPr lang="en-US" altLang="en-US"/>
          </a:p>
        </p:txBody>
      </p:sp>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76724" y="6021288"/>
            <a:ext cx="2534096" cy="8407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61674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3555">
                                            <p:txEl>
                                              <p:pRg st="1" end="1"/>
                                            </p:txEl>
                                          </p:spTgt>
                                        </p:tgtEl>
                                        <p:attrNameLst>
                                          <p:attrName>style.visibility</p:attrName>
                                        </p:attrNameLst>
                                      </p:cBhvr>
                                      <p:to>
                                        <p:strVal val="visible"/>
                                      </p:to>
                                    </p:set>
                                    <p:anim calcmode="lin" valueType="num">
                                      <p:cBhvr additive="base">
                                        <p:cTn id="7" dur="500" fill="hold"/>
                                        <p:tgtEl>
                                          <p:spTgt spid="2355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55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3555">
                                            <p:txEl>
                                              <p:pRg st="2" end="2"/>
                                            </p:txEl>
                                          </p:spTgt>
                                        </p:tgtEl>
                                        <p:attrNameLst>
                                          <p:attrName>style.visibility</p:attrName>
                                        </p:attrNameLst>
                                      </p:cBhvr>
                                      <p:to>
                                        <p:strVal val="visible"/>
                                      </p:to>
                                    </p:set>
                                    <p:anim calcmode="lin" valueType="num">
                                      <p:cBhvr additive="base">
                                        <p:cTn id="13" dur="500" fill="hold"/>
                                        <p:tgtEl>
                                          <p:spTgt spid="2355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355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3555">
                                            <p:txEl>
                                              <p:pRg st="3" end="3"/>
                                            </p:txEl>
                                          </p:spTgt>
                                        </p:tgtEl>
                                        <p:attrNameLst>
                                          <p:attrName>style.visibility</p:attrName>
                                        </p:attrNameLst>
                                      </p:cBhvr>
                                      <p:to>
                                        <p:strVal val="visible"/>
                                      </p:to>
                                    </p:set>
                                    <p:anim calcmode="lin" valueType="num">
                                      <p:cBhvr additive="base">
                                        <p:cTn id="19" dur="500" fill="hold"/>
                                        <p:tgtEl>
                                          <p:spTgt spid="23555">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355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3555">
                                            <p:txEl>
                                              <p:pRg st="4" end="4"/>
                                            </p:txEl>
                                          </p:spTgt>
                                        </p:tgtEl>
                                        <p:attrNameLst>
                                          <p:attrName>style.visibility</p:attrName>
                                        </p:attrNameLst>
                                      </p:cBhvr>
                                      <p:to>
                                        <p:strVal val="visible"/>
                                      </p:to>
                                    </p:set>
                                    <p:anim calcmode="lin" valueType="num">
                                      <p:cBhvr additive="base">
                                        <p:cTn id="25" dur="500" fill="hold"/>
                                        <p:tgtEl>
                                          <p:spTgt spid="23555">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355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altLang="en-US"/>
              <a:t>Confidentiality</a:t>
            </a:r>
            <a:endParaRPr lang="en-US" altLang="en-US"/>
          </a:p>
        </p:txBody>
      </p:sp>
      <p:sp>
        <p:nvSpPr>
          <p:cNvPr id="35843" name="Rectangle 3"/>
          <p:cNvSpPr>
            <a:spLocks noGrp="1" noChangeArrowheads="1"/>
          </p:cNvSpPr>
          <p:nvPr>
            <p:ph type="body" sz="half" idx="1"/>
          </p:nvPr>
        </p:nvSpPr>
        <p:spPr>
          <a:xfrm>
            <a:off x="457200" y="1600200"/>
            <a:ext cx="4402832" cy="4525963"/>
          </a:xfrm>
        </p:spPr>
        <p:txBody>
          <a:bodyPr>
            <a:normAutofit fontScale="92500" lnSpcReduction="10000"/>
          </a:bodyPr>
          <a:lstStyle/>
          <a:p>
            <a:pPr marL="0" indent="0" eaLnBrk="1" hangingPunct="1">
              <a:buNone/>
            </a:pPr>
            <a:r>
              <a:rPr lang="en-US" altLang="en-US" sz="2400" dirty="0"/>
              <a:t>Things to consider:</a:t>
            </a:r>
          </a:p>
          <a:p>
            <a:pPr eaLnBrk="1" hangingPunct="1">
              <a:buFont typeface="Wingdings" panose="05000000000000000000" pitchFamily="2" charset="2"/>
              <a:buChar char="§"/>
            </a:pPr>
            <a:r>
              <a:rPr lang="en-US" altLang="en-US" sz="2400" dirty="0"/>
              <a:t>Confidentiality of electronically stored participant  information; </a:t>
            </a:r>
          </a:p>
          <a:p>
            <a:pPr eaLnBrk="1" hangingPunct="1">
              <a:buFont typeface="Wingdings" panose="05000000000000000000" pitchFamily="2" charset="2"/>
              <a:buChar char="§"/>
            </a:pPr>
            <a:endParaRPr lang="en-US" altLang="en-US" sz="2400" dirty="0"/>
          </a:p>
          <a:p>
            <a:pPr eaLnBrk="1" hangingPunct="1">
              <a:buFont typeface="Wingdings" panose="05000000000000000000" pitchFamily="2" charset="2"/>
              <a:buChar char="§"/>
            </a:pPr>
            <a:r>
              <a:rPr lang="en-US" altLang="en-US" sz="2400" dirty="0"/>
              <a:t>Appropriate selection and use of tools for analysis of the primary data;</a:t>
            </a:r>
          </a:p>
          <a:p>
            <a:pPr eaLnBrk="1" hangingPunct="1">
              <a:buFont typeface="Wingdings" panose="05000000000000000000" pitchFamily="2" charset="2"/>
              <a:buChar char="§"/>
            </a:pPr>
            <a:endParaRPr lang="en-US" altLang="en-US" sz="2400" dirty="0"/>
          </a:p>
          <a:p>
            <a:pPr eaLnBrk="1" hangingPunct="1">
              <a:buFont typeface="Wingdings" panose="05000000000000000000" pitchFamily="2" charset="2"/>
              <a:buChar char="§"/>
            </a:pPr>
            <a:r>
              <a:rPr lang="en-US" altLang="en-US" sz="2400" dirty="0"/>
              <a:t>Who has access to the data? </a:t>
            </a:r>
          </a:p>
          <a:p>
            <a:pPr eaLnBrk="1" hangingPunct="1">
              <a:buFont typeface="Wingdings" panose="05000000000000000000" pitchFamily="2" charset="2"/>
              <a:buChar char="§"/>
            </a:pPr>
            <a:endParaRPr lang="en-US" altLang="en-US" sz="2400" dirty="0"/>
          </a:p>
          <a:p>
            <a:pPr>
              <a:buFont typeface="Wingdings" panose="05000000000000000000" pitchFamily="2" charset="2"/>
              <a:buChar char="§"/>
            </a:pPr>
            <a:r>
              <a:rPr lang="en-US" altLang="en-US" sz="2400" dirty="0"/>
              <a:t>Data protection act. GDPR. </a:t>
            </a:r>
            <a:r>
              <a:rPr lang="en-US" altLang="en-US" sz="2400" dirty="0">
                <a:solidFill>
                  <a:srgbClr val="92D050"/>
                </a:solidFill>
              </a:rPr>
              <a:t>READ UP ON THIS.</a:t>
            </a:r>
          </a:p>
        </p:txBody>
      </p:sp>
      <p:pic>
        <p:nvPicPr>
          <p:cNvPr id="35844" name="Picture 5" descr="031800a"/>
          <p:cNvPicPr>
            <a:picLocks noGrp="1" noChangeAspect="1" noChangeArrowheads="1" noCrop="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5148263" y="1484313"/>
            <a:ext cx="3044825" cy="2513012"/>
          </a:xfrm>
        </p:spPr>
      </p:pic>
      <p:pic>
        <p:nvPicPr>
          <p:cNvPr id="35845" name="Picture 7" descr="ict10dpasmall"/>
          <p:cNvPicPr>
            <a:picLocks noGrp="1" noChangeAspect="1" noChangeArrowheads="1"/>
          </p:cNvPicPr>
          <p:nvPr>
            <p:ph sz="quarter" idx="3"/>
          </p:nvPr>
        </p:nvPicPr>
        <p:blipFill>
          <a:blip r:embed="rId4">
            <a:lum bright="-20000" contrast="20000"/>
            <a:extLst>
              <a:ext uri="{28A0092B-C50C-407E-A947-70E740481C1C}">
                <a14:useLocalDpi xmlns:a14="http://schemas.microsoft.com/office/drawing/2010/main" val="0"/>
              </a:ext>
            </a:extLst>
          </a:blip>
          <a:srcRect/>
          <a:stretch>
            <a:fillRect/>
          </a:stretch>
        </p:blipFill>
        <p:spPr>
          <a:xfrm>
            <a:off x="5148263" y="3751263"/>
            <a:ext cx="3095625" cy="3095625"/>
          </a:xfrm>
        </p:spPr>
      </p:pic>
      <p:sp>
        <p:nvSpPr>
          <p:cNvPr id="35846"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982A5D97-7435-4E97-869C-2F7EAAFAEFF6}" type="slidenum">
              <a:rPr lang="en-US" altLang="en-US" smtClean="0"/>
              <a:pPr eaLnBrk="1" hangingPunct="1"/>
              <a:t>36</a:t>
            </a:fld>
            <a:endParaRPr lang="en-US" altLang="en-US"/>
          </a:p>
        </p:txBody>
      </p:sp>
    </p:spTree>
    <p:extLst>
      <p:ext uri="{BB962C8B-B14F-4D97-AF65-F5344CB8AC3E}">
        <p14:creationId xmlns:p14="http://schemas.microsoft.com/office/powerpoint/2010/main" val="392747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5843">
                                            <p:txEl>
                                              <p:pRg st="1" end="1"/>
                                            </p:txEl>
                                          </p:spTgt>
                                        </p:tgtEl>
                                        <p:attrNameLst>
                                          <p:attrName>style.visibility</p:attrName>
                                        </p:attrNameLst>
                                      </p:cBhvr>
                                      <p:to>
                                        <p:strVal val="visible"/>
                                      </p:to>
                                    </p:set>
                                    <p:anim calcmode="lin" valueType="num">
                                      <p:cBhvr additive="base">
                                        <p:cTn id="7" dur="500" fill="hold"/>
                                        <p:tgtEl>
                                          <p:spTgt spid="3584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584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5843">
                                            <p:txEl>
                                              <p:pRg st="3" end="3"/>
                                            </p:txEl>
                                          </p:spTgt>
                                        </p:tgtEl>
                                        <p:attrNameLst>
                                          <p:attrName>style.visibility</p:attrName>
                                        </p:attrNameLst>
                                      </p:cBhvr>
                                      <p:to>
                                        <p:strVal val="visible"/>
                                      </p:to>
                                    </p:set>
                                    <p:anim calcmode="lin" valueType="num">
                                      <p:cBhvr additive="base">
                                        <p:cTn id="13" dur="500" fill="hold"/>
                                        <p:tgtEl>
                                          <p:spTgt spid="3584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584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5843">
                                            <p:txEl>
                                              <p:pRg st="5" end="5"/>
                                            </p:txEl>
                                          </p:spTgt>
                                        </p:tgtEl>
                                        <p:attrNameLst>
                                          <p:attrName>style.visibility</p:attrName>
                                        </p:attrNameLst>
                                      </p:cBhvr>
                                      <p:to>
                                        <p:strVal val="visible"/>
                                      </p:to>
                                    </p:set>
                                    <p:anim calcmode="lin" valueType="num">
                                      <p:cBhvr additive="base">
                                        <p:cTn id="19" dur="500" fill="hold"/>
                                        <p:tgtEl>
                                          <p:spTgt spid="3584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584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5843">
                                            <p:txEl>
                                              <p:pRg st="7" end="7"/>
                                            </p:txEl>
                                          </p:spTgt>
                                        </p:tgtEl>
                                        <p:attrNameLst>
                                          <p:attrName>style.visibility</p:attrName>
                                        </p:attrNameLst>
                                      </p:cBhvr>
                                      <p:to>
                                        <p:strVal val="visible"/>
                                      </p:to>
                                    </p:set>
                                    <p:anim calcmode="lin" valueType="num">
                                      <p:cBhvr additive="base">
                                        <p:cTn id="25" dur="500" fill="hold"/>
                                        <p:tgtEl>
                                          <p:spTgt spid="35843">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584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a:t>Overall….</a:t>
            </a:r>
          </a:p>
        </p:txBody>
      </p:sp>
      <p:sp>
        <p:nvSpPr>
          <p:cNvPr id="7" name="Content Placeholder 6"/>
          <p:cNvSpPr>
            <a:spLocks noGrp="1"/>
          </p:cNvSpPr>
          <p:nvPr>
            <p:ph idx="1"/>
          </p:nvPr>
        </p:nvSpPr>
        <p:spPr/>
        <p:txBody>
          <a:bodyPr/>
          <a:lstStyle/>
          <a:p>
            <a:pPr marL="0" indent="0">
              <a:buNone/>
            </a:pPr>
            <a:r>
              <a:rPr lang="en-GB" dirty="0"/>
              <a:t>As researchers we must always be mindful of our responsibility to:-</a:t>
            </a:r>
          </a:p>
          <a:p>
            <a:pPr>
              <a:buFont typeface="Wingdings" panose="05000000000000000000" pitchFamily="2" charset="2"/>
              <a:buChar char="§"/>
            </a:pPr>
            <a:endParaRPr lang="en-GB" dirty="0"/>
          </a:p>
          <a:p>
            <a:pPr marL="0" indent="0" algn="ctr">
              <a:buNone/>
            </a:pPr>
            <a:r>
              <a:rPr lang="en-GB" sz="5400" dirty="0">
                <a:solidFill>
                  <a:srgbClr val="FF0000"/>
                </a:solidFill>
              </a:rPr>
              <a:t>‘Above all, do no harm……..’</a:t>
            </a:r>
          </a:p>
        </p:txBody>
      </p:sp>
      <p:pic>
        <p:nvPicPr>
          <p:cNvPr id="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7657" y="5630114"/>
            <a:ext cx="3713163" cy="1231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57988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animEffect transition="in" filter="barn(inVertical)">
                                      <p:cBhvr>
                                        <p:cTn id="7" dur="5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2BAAC-D9A7-4A8C-92B3-0B39ED91F4B3}"/>
              </a:ext>
            </a:extLst>
          </p:cNvPr>
          <p:cNvSpPr>
            <a:spLocks noGrp="1"/>
          </p:cNvSpPr>
          <p:nvPr>
            <p:ph type="title"/>
          </p:nvPr>
        </p:nvSpPr>
        <p:spPr/>
        <p:txBody>
          <a:bodyPr>
            <a:normAutofit fontScale="90000"/>
          </a:bodyPr>
          <a:lstStyle/>
          <a:p>
            <a:r>
              <a:rPr lang="en-GB" dirty="0"/>
              <a:t>ETHICS ARE THE BASIS OF ALL GOOD RESEARCH</a:t>
            </a:r>
          </a:p>
        </p:txBody>
      </p:sp>
      <p:sp>
        <p:nvSpPr>
          <p:cNvPr id="3" name="Content Placeholder 2">
            <a:extLst>
              <a:ext uri="{FF2B5EF4-FFF2-40B4-BE49-F238E27FC236}">
                <a16:creationId xmlns:a16="http://schemas.microsoft.com/office/drawing/2014/main" id="{D72FB46C-6987-4977-A079-B06E99FB1AD8}"/>
              </a:ext>
            </a:extLst>
          </p:cNvPr>
          <p:cNvSpPr>
            <a:spLocks noGrp="1"/>
          </p:cNvSpPr>
          <p:nvPr>
            <p:ph idx="1"/>
          </p:nvPr>
        </p:nvSpPr>
        <p:spPr/>
        <p:txBody>
          <a:bodyPr/>
          <a:lstStyle/>
          <a:p>
            <a:endParaRPr lang="en-GB" dirty="0"/>
          </a:p>
          <a:p>
            <a:endParaRPr lang="en-GB" dirty="0"/>
          </a:p>
          <a:p>
            <a:r>
              <a:rPr lang="en-GB" dirty="0"/>
              <a:t>No research is ever ethically neutral</a:t>
            </a:r>
          </a:p>
          <a:p>
            <a:r>
              <a:rPr lang="en-GB" dirty="0"/>
              <a:t>Ethical approval has to be obtained </a:t>
            </a:r>
            <a:r>
              <a:rPr lang="en-GB" b="1" dirty="0"/>
              <a:t>BEFORE</a:t>
            </a:r>
            <a:r>
              <a:rPr lang="en-GB" dirty="0"/>
              <a:t> any data collection begins.</a:t>
            </a:r>
          </a:p>
        </p:txBody>
      </p:sp>
    </p:spTree>
    <p:extLst>
      <p:ext uri="{BB962C8B-B14F-4D97-AF65-F5344CB8AC3E}">
        <p14:creationId xmlns:p14="http://schemas.microsoft.com/office/powerpoint/2010/main" val="334765187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Summary…..</a:t>
            </a:r>
          </a:p>
        </p:txBody>
      </p:sp>
      <p:sp>
        <p:nvSpPr>
          <p:cNvPr id="3" name="Content Placeholder 2"/>
          <p:cNvSpPr>
            <a:spLocks noGrp="1"/>
          </p:cNvSpPr>
          <p:nvPr>
            <p:ph idx="1"/>
          </p:nvPr>
        </p:nvSpPr>
        <p:spPr/>
        <p:txBody>
          <a:bodyPr>
            <a:normAutofit fontScale="85000" lnSpcReduction="20000"/>
          </a:bodyPr>
          <a:lstStyle/>
          <a:p>
            <a:pPr>
              <a:buFont typeface="Wingdings" panose="05000000000000000000" pitchFamily="2" charset="2"/>
              <a:buChar char="§"/>
            </a:pPr>
            <a:r>
              <a:rPr lang="en-GB" dirty="0"/>
              <a:t>Quantitative research deals with numbers</a:t>
            </a:r>
          </a:p>
          <a:p>
            <a:pPr>
              <a:buFont typeface="Wingdings" panose="05000000000000000000" pitchFamily="2" charset="2"/>
              <a:buChar char="§"/>
            </a:pPr>
            <a:r>
              <a:rPr lang="en-GB" dirty="0"/>
              <a:t>Participating in any type of research if you get the chance is excellent experience</a:t>
            </a:r>
          </a:p>
          <a:p>
            <a:pPr>
              <a:buFont typeface="Wingdings" panose="05000000000000000000" pitchFamily="2" charset="2"/>
              <a:buChar char="§"/>
            </a:pPr>
            <a:r>
              <a:rPr lang="en-GB" dirty="0"/>
              <a:t>Don’t avoid quantitative research, trust the process and all will become clear</a:t>
            </a:r>
          </a:p>
          <a:p>
            <a:pPr>
              <a:buFont typeface="Wingdings" panose="05000000000000000000" pitchFamily="2" charset="2"/>
              <a:buChar char="§"/>
            </a:pPr>
            <a:r>
              <a:rPr lang="en-GB" dirty="0"/>
              <a:t>Ethics are extremely important for researchers</a:t>
            </a:r>
          </a:p>
          <a:p>
            <a:pPr>
              <a:buFont typeface="Wingdings" panose="05000000000000000000" pitchFamily="2" charset="2"/>
              <a:buChar char="§"/>
            </a:pPr>
            <a:r>
              <a:rPr lang="en-GB" dirty="0"/>
              <a:t>As researchers, we are answerable to ethics committees and so we need to understand ethics forms and how ethical committees work</a:t>
            </a:r>
          </a:p>
          <a:p>
            <a:pPr>
              <a:buFont typeface="Wingdings" panose="05000000000000000000" pitchFamily="2" charset="2"/>
              <a:buChar char="§"/>
            </a:pPr>
            <a:r>
              <a:rPr lang="en-GB" dirty="0"/>
              <a:t>Putting ourselves in the shoes of the participant is often a great way to start!</a:t>
            </a: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29250" y="5627640"/>
            <a:ext cx="3714750" cy="1228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20058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337</TotalTime>
  <Words>1817</Words>
  <Application>Microsoft Office PowerPoint</Application>
  <PresentationFormat>On-screen Show (4:3)</PresentationFormat>
  <Paragraphs>232</Paragraphs>
  <Slides>39</Slides>
  <Notes>36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39</vt:i4>
      </vt:variant>
    </vt:vector>
  </HeadingPairs>
  <TitlesOfParts>
    <vt:vector size="43" baseType="lpstr">
      <vt:lpstr>Arial</vt:lpstr>
      <vt:lpstr>Calibri</vt:lpstr>
      <vt:lpstr>Wingdings</vt:lpstr>
      <vt:lpstr>Office Theme</vt:lpstr>
      <vt:lpstr>Quantitative Research &amp; Ethics</vt:lpstr>
      <vt:lpstr>Aim of Lecture</vt:lpstr>
      <vt:lpstr>Quantitative Research</vt:lpstr>
      <vt:lpstr>What is Quantitative Research?</vt:lpstr>
      <vt:lpstr>Quantitative Research</vt:lpstr>
      <vt:lpstr>Research</vt:lpstr>
      <vt:lpstr>Quantitative Research</vt:lpstr>
      <vt:lpstr>Numerophobiacs- Do Not Panic!!! </vt:lpstr>
      <vt:lpstr>Quantitative Research</vt:lpstr>
      <vt:lpstr>Quantitative Research</vt:lpstr>
      <vt:lpstr>Quantitative Research- Limited???</vt:lpstr>
      <vt:lpstr>Quantitative Research</vt:lpstr>
      <vt:lpstr>Quantitative Research</vt:lpstr>
      <vt:lpstr>Quantitative Research</vt:lpstr>
      <vt:lpstr>Quantitative Research</vt:lpstr>
      <vt:lpstr>Quantitative Research- Avoidance</vt:lpstr>
      <vt:lpstr>Quantitative Research- Avoidance</vt:lpstr>
      <vt:lpstr>Quantitative Research- Some Tips</vt:lpstr>
      <vt:lpstr>Qualitative Vs Quantitative Research</vt:lpstr>
      <vt:lpstr>Qualitative vs Quantitative</vt:lpstr>
      <vt:lpstr>And don’t forget…</vt:lpstr>
      <vt:lpstr>Ethics- What does this have to do with Research? </vt:lpstr>
      <vt:lpstr>Human Research Ethics- The basics</vt:lpstr>
      <vt:lpstr>A Question….</vt:lpstr>
      <vt:lpstr>Ethics</vt:lpstr>
      <vt:lpstr>Ethical Issues</vt:lpstr>
      <vt:lpstr>Ethics</vt:lpstr>
      <vt:lpstr>Autonomy</vt:lpstr>
      <vt:lpstr>Vulnerable participants</vt:lpstr>
      <vt:lpstr>The Participants- Some things to consider….</vt:lpstr>
      <vt:lpstr>Peer pressure</vt:lpstr>
      <vt:lpstr>Withdrawal</vt:lpstr>
      <vt:lpstr>Ethical problems may arise</vt:lpstr>
      <vt:lpstr>Reasons for limiting information</vt:lpstr>
      <vt:lpstr>Deception or Concealment</vt:lpstr>
      <vt:lpstr>Confidentiality</vt:lpstr>
      <vt:lpstr>Overall….</vt:lpstr>
      <vt:lpstr>ETHICS ARE THE BASIS OF ALL GOOD RESEARCH</vt:lpstr>
      <vt:lpstr>In 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Louise Bowen</dc:creator>
  <cp:lastModifiedBy>Beverly Cole</cp:lastModifiedBy>
  <cp:revision>63</cp:revision>
  <dcterms:created xsi:type="dcterms:W3CDTF">2016-02-03T14:10:27Z</dcterms:created>
  <dcterms:modified xsi:type="dcterms:W3CDTF">2021-10-13T05:53:51Z</dcterms:modified>
</cp:coreProperties>
</file>