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59" r:id="rId3"/>
    <p:sldId id="262" r:id="rId4"/>
    <p:sldId id="280"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1" r:id="rId22"/>
    <p:sldId id="282" r:id="rId23"/>
    <p:sldId id="283" r:id="rId24"/>
    <p:sldId id="284" r:id="rId25"/>
    <p:sldId id="285" r:id="rId26"/>
    <p:sldId id="287" r:id="rId27"/>
    <p:sldId id="286" r:id="rId28"/>
    <p:sldId id="288" r:id="rId29"/>
    <p:sldId id="289"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5" autoAdjust="0"/>
    <p:restoredTop sz="68639" autoAdjust="0"/>
  </p:normalViewPr>
  <p:slideViewPr>
    <p:cSldViewPr snapToGrid="0">
      <p:cViewPr varScale="1">
        <p:scale>
          <a:sx n="64" d="100"/>
          <a:sy n="64" d="100"/>
        </p:scale>
        <p:origin x="99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136BC-8CEA-4024-8C47-ACD4CDBA57FB}"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C0FB9B4E-F244-4B1F-A114-D593D3BBD799}">
      <dgm:prSet/>
      <dgm:spPr/>
      <dgm:t>
        <a:bodyPr/>
        <a:lstStyle/>
        <a:p>
          <a:r>
            <a:rPr lang="en-GB"/>
            <a:t>Understand the term ‘</a:t>
          </a:r>
          <a:r>
            <a:rPr lang="en-GB" b="1" i="1"/>
            <a:t>Methodology</a:t>
          </a:r>
          <a:r>
            <a:rPr lang="en-GB" b="1"/>
            <a:t>’</a:t>
          </a:r>
          <a:r>
            <a:rPr lang="en-GB"/>
            <a:t> &amp; ‘</a:t>
          </a:r>
          <a:r>
            <a:rPr lang="en-GB" b="1" i="1"/>
            <a:t>Research methods</a:t>
          </a:r>
          <a:r>
            <a:rPr lang="en-GB" b="1"/>
            <a:t>’</a:t>
          </a:r>
          <a:endParaRPr lang="en-US"/>
        </a:p>
      </dgm:t>
    </dgm:pt>
    <dgm:pt modelId="{72738DCC-C06C-492D-A492-5C13CB2023E8}" type="parTrans" cxnId="{148CCE3B-52E9-4C4D-B650-27656EAEC896}">
      <dgm:prSet/>
      <dgm:spPr/>
      <dgm:t>
        <a:bodyPr/>
        <a:lstStyle/>
        <a:p>
          <a:endParaRPr lang="en-US"/>
        </a:p>
      </dgm:t>
    </dgm:pt>
    <dgm:pt modelId="{74B4CCBC-0D82-481D-A48D-DF2675A70BAC}" type="sibTrans" cxnId="{148CCE3B-52E9-4C4D-B650-27656EAEC896}">
      <dgm:prSet/>
      <dgm:spPr/>
      <dgm:t>
        <a:bodyPr/>
        <a:lstStyle/>
        <a:p>
          <a:endParaRPr lang="en-US"/>
        </a:p>
      </dgm:t>
    </dgm:pt>
    <dgm:pt modelId="{27A9F1BE-9140-4B58-9B95-7CA4CAF25DAD}">
      <dgm:prSet/>
      <dgm:spPr/>
      <dgm:t>
        <a:bodyPr/>
        <a:lstStyle/>
        <a:p>
          <a:r>
            <a:rPr lang="en-GB"/>
            <a:t>List the 3 types of Data Collection</a:t>
          </a:r>
          <a:endParaRPr lang="en-US"/>
        </a:p>
      </dgm:t>
    </dgm:pt>
    <dgm:pt modelId="{71D3E15E-5ABA-4BEF-8E99-37E3E2CAD4B0}" type="parTrans" cxnId="{DF9747E8-77D2-4F65-A377-13AFE58DE54B}">
      <dgm:prSet/>
      <dgm:spPr/>
      <dgm:t>
        <a:bodyPr/>
        <a:lstStyle/>
        <a:p>
          <a:endParaRPr lang="en-US"/>
        </a:p>
      </dgm:t>
    </dgm:pt>
    <dgm:pt modelId="{767041B8-581C-431E-9BC9-5FE4827465D6}" type="sibTrans" cxnId="{DF9747E8-77D2-4F65-A377-13AFE58DE54B}">
      <dgm:prSet/>
      <dgm:spPr/>
      <dgm:t>
        <a:bodyPr/>
        <a:lstStyle/>
        <a:p>
          <a:endParaRPr lang="en-US"/>
        </a:p>
      </dgm:t>
    </dgm:pt>
    <dgm:pt modelId="{755A59A7-692D-4966-99C0-00A7EDE92D03}">
      <dgm:prSet/>
      <dgm:spPr/>
      <dgm:t>
        <a:bodyPr/>
        <a:lstStyle/>
        <a:p>
          <a:r>
            <a:rPr lang="en-GB"/>
            <a:t>Describe the difference between ‘</a:t>
          </a:r>
          <a:r>
            <a:rPr lang="en-GB" i="1"/>
            <a:t>Quantitative &amp; Qualitative data</a:t>
          </a:r>
          <a:r>
            <a:rPr lang="en-GB"/>
            <a:t>’, ‘</a:t>
          </a:r>
          <a:r>
            <a:rPr lang="en-GB" i="1"/>
            <a:t>Primary &amp; Secondary data</a:t>
          </a:r>
          <a:r>
            <a:rPr lang="en-GB"/>
            <a:t>’, ‘</a:t>
          </a:r>
          <a:r>
            <a:rPr lang="en-GB" i="1"/>
            <a:t>Descriptive &amp; Experimental Data’</a:t>
          </a:r>
          <a:endParaRPr lang="en-US"/>
        </a:p>
      </dgm:t>
    </dgm:pt>
    <dgm:pt modelId="{72F60966-969F-4AF6-81F1-EE46E0418F33}" type="parTrans" cxnId="{CE669B84-0F47-4F8E-8094-97DD655A5FF7}">
      <dgm:prSet/>
      <dgm:spPr/>
      <dgm:t>
        <a:bodyPr/>
        <a:lstStyle/>
        <a:p>
          <a:endParaRPr lang="en-US"/>
        </a:p>
      </dgm:t>
    </dgm:pt>
    <dgm:pt modelId="{1B19B5E3-ED3B-47EB-9570-A2DE4E23BB18}" type="sibTrans" cxnId="{CE669B84-0F47-4F8E-8094-97DD655A5FF7}">
      <dgm:prSet/>
      <dgm:spPr/>
      <dgm:t>
        <a:bodyPr/>
        <a:lstStyle/>
        <a:p>
          <a:endParaRPr lang="en-US"/>
        </a:p>
      </dgm:t>
    </dgm:pt>
    <dgm:pt modelId="{481B3072-52B0-4D7F-AB73-6519632625AD}">
      <dgm:prSet/>
      <dgm:spPr/>
      <dgm:t>
        <a:bodyPr/>
        <a:lstStyle/>
        <a:p>
          <a:r>
            <a:rPr lang="en-GB"/>
            <a:t>List the different types of methods for data collection</a:t>
          </a:r>
          <a:endParaRPr lang="en-US"/>
        </a:p>
      </dgm:t>
    </dgm:pt>
    <dgm:pt modelId="{FD865BBD-29BB-487F-BECF-5D95E3F7B5FB}" type="parTrans" cxnId="{725480B5-4CBD-4C71-B1A8-A576A355ECEB}">
      <dgm:prSet/>
      <dgm:spPr/>
      <dgm:t>
        <a:bodyPr/>
        <a:lstStyle/>
        <a:p>
          <a:endParaRPr lang="en-US"/>
        </a:p>
      </dgm:t>
    </dgm:pt>
    <dgm:pt modelId="{F3AD7F04-0248-4A83-BF8F-BEF326AF9FDF}" type="sibTrans" cxnId="{725480B5-4CBD-4C71-B1A8-A576A355ECEB}">
      <dgm:prSet/>
      <dgm:spPr/>
      <dgm:t>
        <a:bodyPr/>
        <a:lstStyle/>
        <a:p>
          <a:endParaRPr lang="en-US"/>
        </a:p>
      </dgm:t>
    </dgm:pt>
    <dgm:pt modelId="{506BE9D2-9B20-48E6-AAD7-E514CCA645E1}">
      <dgm:prSet/>
      <dgm:spPr/>
      <dgm:t>
        <a:bodyPr/>
        <a:lstStyle/>
        <a:p>
          <a:r>
            <a:rPr lang="en-GB"/>
            <a:t>List the 4 main methods of data analysis</a:t>
          </a:r>
          <a:endParaRPr lang="en-US"/>
        </a:p>
      </dgm:t>
    </dgm:pt>
    <dgm:pt modelId="{B15FFFC1-6ABC-439E-BA69-4819252164DA}" type="parTrans" cxnId="{4CE0740C-5934-40D2-BAB9-B84051A56E0C}">
      <dgm:prSet/>
      <dgm:spPr/>
      <dgm:t>
        <a:bodyPr/>
        <a:lstStyle/>
        <a:p>
          <a:endParaRPr lang="en-US"/>
        </a:p>
      </dgm:t>
    </dgm:pt>
    <dgm:pt modelId="{63E2236E-2BCD-48D7-B15A-33414DACF204}" type="sibTrans" cxnId="{4CE0740C-5934-40D2-BAB9-B84051A56E0C}">
      <dgm:prSet/>
      <dgm:spPr/>
      <dgm:t>
        <a:bodyPr/>
        <a:lstStyle/>
        <a:p>
          <a:endParaRPr lang="en-US"/>
        </a:p>
      </dgm:t>
    </dgm:pt>
    <dgm:pt modelId="{2B7BFB22-45DF-4852-8E1A-9980DD4CDCBC}">
      <dgm:prSet/>
      <dgm:spPr/>
      <dgm:t>
        <a:bodyPr/>
        <a:lstStyle/>
        <a:p>
          <a:r>
            <a:rPr lang="en-GB"/>
            <a:t>How to structure your ‘methodology chapter’</a:t>
          </a:r>
          <a:endParaRPr lang="en-US"/>
        </a:p>
      </dgm:t>
    </dgm:pt>
    <dgm:pt modelId="{C28ADF48-D9CA-4D71-A86E-BF3A2729CA2E}" type="parTrans" cxnId="{B6BF07DD-36FA-49C1-80EF-CCAE805A24F7}">
      <dgm:prSet/>
      <dgm:spPr/>
      <dgm:t>
        <a:bodyPr/>
        <a:lstStyle/>
        <a:p>
          <a:endParaRPr lang="en-US"/>
        </a:p>
      </dgm:t>
    </dgm:pt>
    <dgm:pt modelId="{5F90A51E-AFAF-4147-BF29-498964D3C40A}" type="sibTrans" cxnId="{B6BF07DD-36FA-49C1-80EF-CCAE805A24F7}">
      <dgm:prSet/>
      <dgm:spPr/>
      <dgm:t>
        <a:bodyPr/>
        <a:lstStyle/>
        <a:p>
          <a:endParaRPr lang="en-US"/>
        </a:p>
      </dgm:t>
    </dgm:pt>
    <dgm:pt modelId="{A9666AE5-429F-3D44-898C-D81BAD51E86A}" type="pres">
      <dgm:prSet presAssocID="{A6F136BC-8CEA-4024-8C47-ACD4CDBA57FB}" presName="linear" presStyleCnt="0">
        <dgm:presLayoutVars>
          <dgm:animLvl val="lvl"/>
          <dgm:resizeHandles val="exact"/>
        </dgm:presLayoutVars>
      </dgm:prSet>
      <dgm:spPr/>
    </dgm:pt>
    <dgm:pt modelId="{FF8CC154-B657-694F-8D94-FB8A4DF7F761}" type="pres">
      <dgm:prSet presAssocID="{C0FB9B4E-F244-4B1F-A114-D593D3BBD799}" presName="parentText" presStyleLbl="node1" presStyleIdx="0" presStyleCnt="6">
        <dgm:presLayoutVars>
          <dgm:chMax val="0"/>
          <dgm:bulletEnabled val="1"/>
        </dgm:presLayoutVars>
      </dgm:prSet>
      <dgm:spPr/>
    </dgm:pt>
    <dgm:pt modelId="{63271725-9C3B-164C-8D25-AAFA11ECC3FE}" type="pres">
      <dgm:prSet presAssocID="{74B4CCBC-0D82-481D-A48D-DF2675A70BAC}" presName="spacer" presStyleCnt="0"/>
      <dgm:spPr/>
    </dgm:pt>
    <dgm:pt modelId="{15EF7190-17C7-F842-81B0-B5C412D2912C}" type="pres">
      <dgm:prSet presAssocID="{27A9F1BE-9140-4B58-9B95-7CA4CAF25DAD}" presName="parentText" presStyleLbl="node1" presStyleIdx="1" presStyleCnt="6">
        <dgm:presLayoutVars>
          <dgm:chMax val="0"/>
          <dgm:bulletEnabled val="1"/>
        </dgm:presLayoutVars>
      </dgm:prSet>
      <dgm:spPr/>
    </dgm:pt>
    <dgm:pt modelId="{5F09EB6F-0D4D-9349-8BE8-1FEB6022D0BD}" type="pres">
      <dgm:prSet presAssocID="{767041B8-581C-431E-9BC9-5FE4827465D6}" presName="spacer" presStyleCnt="0"/>
      <dgm:spPr/>
    </dgm:pt>
    <dgm:pt modelId="{7FC2C128-6930-F648-97F2-2D0790B6774D}" type="pres">
      <dgm:prSet presAssocID="{755A59A7-692D-4966-99C0-00A7EDE92D03}" presName="parentText" presStyleLbl="node1" presStyleIdx="2" presStyleCnt="6">
        <dgm:presLayoutVars>
          <dgm:chMax val="0"/>
          <dgm:bulletEnabled val="1"/>
        </dgm:presLayoutVars>
      </dgm:prSet>
      <dgm:spPr/>
    </dgm:pt>
    <dgm:pt modelId="{47D0719A-AACE-D640-9245-43C992CAF76E}" type="pres">
      <dgm:prSet presAssocID="{1B19B5E3-ED3B-47EB-9570-A2DE4E23BB18}" presName="spacer" presStyleCnt="0"/>
      <dgm:spPr/>
    </dgm:pt>
    <dgm:pt modelId="{7FF19EC5-6B86-B942-959E-3DA1307A5D47}" type="pres">
      <dgm:prSet presAssocID="{481B3072-52B0-4D7F-AB73-6519632625AD}" presName="parentText" presStyleLbl="node1" presStyleIdx="3" presStyleCnt="6">
        <dgm:presLayoutVars>
          <dgm:chMax val="0"/>
          <dgm:bulletEnabled val="1"/>
        </dgm:presLayoutVars>
      </dgm:prSet>
      <dgm:spPr/>
    </dgm:pt>
    <dgm:pt modelId="{0A843484-6514-164A-B6EB-10574AB491AA}" type="pres">
      <dgm:prSet presAssocID="{F3AD7F04-0248-4A83-BF8F-BEF326AF9FDF}" presName="spacer" presStyleCnt="0"/>
      <dgm:spPr/>
    </dgm:pt>
    <dgm:pt modelId="{77A653A4-1716-014C-A982-6384ACDD32E8}" type="pres">
      <dgm:prSet presAssocID="{506BE9D2-9B20-48E6-AAD7-E514CCA645E1}" presName="parentText" presStyleLbl="node1" presStyleIdx="4" presStyleCnt="6">
        <dgm:presLayoutVars>
          <dgm:chMax val="0"/>
          <dgm:bulletEnabled val="1"/>
        </dgm:presLayoutVars>
      </dgm:prSet>
      <dgm:spPr/>
    </dgm:pt>
    <dgm:pt modelId="{18506410-5D51-6A43-97E2-06A241A76889}" type="pres">
      <dgm:prSet presAssocID="{63E2236E-2BCD-48D7-B15A-33414DACF204}" presName="spacer" presStyleCnt="0"/>
      <dgm:spPr/>
    </dgm:pt>
    <dgm:pt modelId="{38A8821A-70A6-1140-8A05-3ACD163E2D7D}" type="pres">
      <dgm:prSet presAssocID="{2B7BFB22-45DF-4852-8E1A-9980DD4CDCBC}" presName="parentText" presStyleLbl="node1" presStyleIdx="5" presStyleCnt="6">
        <dgm:presLayoutVars>
          <dgm:chMax val="0"/>
          <dgm:bulletEnabled val="1"/>
        </dgm:presLayoutVars>
      </dgm:prSet>
      <dgm:spPr/>
    </dgm:pt>
  </dgm:ptLst>
  <dgm:cxnLst>
    <dgm:cxn modelId="{6D795107-AC16-3147-8319-6A5EA7BDFF88}" type="presOf" srcId="{C0FB9B4E-F244-4B1F-A114-D593D3BBD799}" destId="{FF8CC154-B657-694F-8D94-FB8A4DF7F761}" srcOrd="0" destOrd="0" presId="urn:microsoft.com/office/officeart/2005/8/layout/vList2"/>
    <dgm:cxn modelId="{4CE0740C-5934-40D2-BAB9-B84051A56E0C}" srcId="{A6F136BC-8CEA-4024-8C47-ACD4CDBA57FB}" destId="{506BE9D2-9B20-48E6-AAD7-E514CCA645E1}" srcOrd="4" destOrd="0" parTransId="{B15FFFC1-6ABC-439E-BA69-4819252164DA}" sibTransId="{63E2236E-2BCD-48D7-B15A-33414DACF204}"/>
    <dgm:cxn modelId="{70613631-6D8F-E641-A94D-6AE55E9D6ECF}" type="presOf" srcId="{481B3072-52B0-4D7F-AB73-6519632625AD}" destId="{7FF19EC5-6B86-B942-959E-3DA1307A5D47}" srcOrd="0" destOrd="0" presId="urn:microsoft.com/office/officeart/2005/8/layout/vList2"/>
    <dgm:cxn modelId="{12690C39-565A-1B4B-9C0F-475CB2DEFDF0}" type="presOf" srcId="{A6F136BC-8CEA-4024-8C47-ACD4CDBA57FB}" destId="{A9666AE5-429F-3D44-898C-D81BAD51E86A}" srcOrd="0" destOrd="0" presId="urn:microsoft.com/office/officeart/2005/8/layout/vList2"/>
    <dgm:cxn modelId="{148CCE3B-52E9-4C4D-B650-27656EAEC896}" srcId="{A6F136BC-8CEA-4024-8C47-ACD4CDBA57FB}" destId="{C0FB9B4E-F244-4B1F-A114-D593D3BBD799}" srcOrd="0" destOrd="0" parTransId="{72738DCC-C06C-492D-A492-5C13CB2023E8}" sibTransId="{74B4CCBC-0D82-481D-A48D-DF2675A70BAC}"/>
    <dgm:cxn modelId="{08303962-8EF9-3C44-A44E-EBEC3EFC25AD}" type="presOf" srcId="{27A9F1BE-9140-4B58-9B95-7CA4CAF25DAD}" destId="{15EF7190-17C7-F842-81B0-B5C412D2912C}" srcOrd="0" destOrd="0" presId="urn:microsoft.com/office/officeart/2005/8/layout/vList2"/>
    <dgm:cxn modelId="{CE669B84-0F47-4F8E-8094-97DD655A5FF7}" srcId="{A6F136BC-8CEA-4024-8C47-ACD4CDBA57FB}" destId="{755A59A7-692D-4966-99C0-00A7EDE92D03}" srcOrd="2" destOrd="0" parTransId="{72F60966-969F-4AF6-81F1-EE46E0418F33}" sibTransId="{1B19B5E3-ED3B-47EB-9570-A2DE4E23BB18}"/>
    <dgm:cxn modelId="{3A4A08A9-B528-6D43-8567-A24EC661F8DF}" type="presOf" srcId="{506BE9D2-9B20-48E6-AAD7-E514CCA645E1}" destId="{77A653A4-1716-014C-A982-6384ACDD32E8}" srcOrd="0" destOrd="0" presId="urn:microsoft.com/office/officeart/2005/8/layout/vList2"/>
    <dgm:cxn modelId="{725480B5-4CBD-4C71-B1A8-A576A355ECEB}" srcId="{A6F136BC-8CEA-4024-8C47-ACD4CDBA57FB}" destId="{481B3072-52B0-4D7F-AB73-6519632625AD}" srcOrd="3" destOrd="0" parTransId="{FD865BBD-29BB-487F-BECF-5D95E3F7B5FB}" sibTransId="{F3AD7F04-0248-4A83-BF8F-BEF326AF9FDF}"/>
    <dgm:cxn modelId="{476A9BBF-BA63-2F47-A205-BD54055583B6}" type="presOf" srcId="{755A59A7-692D-4966-99C0-00A7EDE92D03}" destId="{7FC2C128-6930-F648-97F2-2D0790B6774D}" srcOrd="0" destOrd="0" presId="urn:microsoft.com/office/officeart/2005/8/layout/vList2"/>
    <dgm:cxn modelId="{9197FDCF-63DE-884B-BBC2-398288357B27}" type="presOf" srcId="{2B7BFB22-45DF-4852-8E1A-9980DD4CDCBC}" destId="{38A8821A-70A6-1140-8A05-3ACD163E2D7D}" srcOrd="0" destOrd="0" presId="urn:microsoft.com/office/officeart/2005/8/layout/vList2"/>
    <dgm:cxn modelId="{B6BF07DD-36FA-49C1-80EF-CCAE805A24F7}" srcId="{A6F136BC-8CEA-4024-8C47-ACD4CDBA57FB}" destId="{2B7BFB22-45DF-4852-8E1A-9980DD4CDCBC}" srcOrd="5" destOrd="0" parTransId="{C28ADF48-D9CA-4D71-A86E-BF3A2729CA2E}" sibTransId="{5F90A51E-AFAF-4147-BF29-498964D3C40A}"/>
    <dgm:cxn modelId="{DF9747E8-77D2-4F65-A377-13AFE58DE54B}" srcId="{A6F136BC-8CEA-4024-8C47-ACD4CDBA57FB}" destId="{27A9F1BE-9140-4B58-9B95-7CA4CAF25DAD}" srcOrd="1" destOrd="0" parTransId="{71D3E15E-5ABA-4BEF-8E99-37E3E2CAD4B0}" sibTransId="{767041B8-581C-431E-9BC9-5FE4827465D6}"/>
    <dgm:cxn modelId="{1E28B183-5A2E-FB42-B6FF-36EDC6087DFD}" type="presParOf" srcId="{A9666AE5-429F-3D44-898C-D81BAD51E86A}" destId="{FF8CC154-B657-694F-8D94-FB8A4DF7F761}" srcOrd="0" destOrd="0" presId="urn:microsoft.com/office/officeart/2005/8/layout/vList2"/>
    <dgm:cxn modelId="{A5E981EA-685A-9E4B-AEBE-C416AB572CD9}" type="presParOf" srcId="{A9666AE5-429F-3D44-898C-D81BAD51E86A}" destId="{63271725-9C3B-164C-8D25-AAFA11ECC3FE}" srcOrd="1" destOrd="0" presId="urn:microsoft.com/office/officeart/2005/8/layout/vList2"/>
    <dgm:cxn modelId="{BF87C7B0-9C66-E247-9FA9-76F33940A381}" type="presParOf" srcId="{A9666AE5-429F-3D44-898C-D81BAD51E86A}" destId="{15EF7190-17C7-F842-81B0-B5C412D2912C}" srcOrd="2" destOrd="0" presId="urn:microsoft.com/office/officeart/2005/8/layout/vList2"/>
    <dgm:cxn modelId="{02CAB0D2-EF95-E343-9EFD-13AA31F1DBC8}" type="presParOf" srcId="{A9666AE5-429F-3D44-898C-D81BAD51E86A}" destId="{5F09EB6F-0D4D-9349-8BE8-1FEB6022D0BD}" srcOrd="3" destOrd="0" presId="urn:microsoft.com/office/officeart/2005/8/layout/vList2"/>
    <dgm:cxn modelId="{2A8F4436-961A-C643-B073-C893FD7AF8E8}" type="presParOf" srcId="{A9666AE5-429F-3D44-898C-D81BAD51E86A}" destId="{7FC2C128-6930-F648-97F2-2D0790B6774D}" srcOrd="4" destOrd="0" presId="urn:microsoft.com/office/officeart/2005/8/layout/vList2"/>
    <dgm:cxn modelId="{53EC0518-D3CA-9548-A45C-302FF6628547}" type="presParOf" srcId="{A9666AE5-429F-3D44-898C-D81BAD51E86A}" destId="{47D0719A-AACE-D640-9245-43C992CAF76E}" srcOrd="5" destOrd="0" presId="urn:microsoft.com/office/officeart/2005/8/layout/vList2"/>
    <dgm:cxn modelId="{23F0ED53-E726-A941-A406-F6D4B0B4F24A}" type="presParOf" srcId="{A9666AE5-429F-3D44-898C-D81BAD51E86A}" destId="{7FF19EC5-6B86-B942-959E-3DA1307A5D47}" srcOrd="6" destOrd="0" presId="urn:microsoft.com/office/officeart/2005/8/layout/vList2"/>
    <dgm:cxn modelId="{5CA5A69F-6A20-594D-B727-F3D059527165}" type="presParOf" srcId="{A9666AE5-429F-3D44-898C-D81BAD51E86A}" destId="{0A843484-6514-164A-B6EB-10574AB491AA}" srcOrd="7" destOrd="0" presId="urn:microsoft.com/office/officeart/2005/8/layout/vList2"/>
    <dgm:cxn modelId="{C8182322-0DB1-5F43-A9CD-43DF82915BC1}" type="presParOf" srcId="{A9666AE5-429F-3D44-898C-D81BAD51E86A}" destId="{77A653A4-1716-014C-A982-6384ACDD32E8}" srcOrd="8" destOrd="0" presId="urn:microsoft.com/office/officeart/2005/8/layout/vList2"/>
    <dgm:cxn modelId="{D02C3D33-E480-724F-8156-C8340EC60F29}" type="presParOf" srcId="{A9666AE5-429F-3D44-898C-D81BAD51E86A}" destId="{18506410-5D51-6A43-97E2-06A241A76889}" srcOrd="9" destOrd="0" presId="urn:microsoft.com/office/officeart/2005/8/layout/vList2"/>
    <dgm:cxn modelId="{78A238EB-79B6-1C40-8A6A-11F1324373FD}" type="presParOf" srcId="{A9666AE5-429F-3D44-898C-D81BAD51E86A}" destId="{38A8821A-70A6-1140-8A05-3ACD163E2D7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dgm:spPr/>
      <dgm:t>
        <a:bodyPr/>
        <a:lstStyle/>
        <a:p>
          <a:r>
            <a:rPr lang="en-GB" b="1" i="1" dirty="0">
              <a:solidFill>
                <a:srgbClr val="7030A0"/>
              </a:solidFill>
            </a:rPr>
            <a:t>Methodology</a:t>
          </a:r>
          <a:r>
            <a:rPr lang="en-GB"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data use to collect and analyse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36EB5C-4F5A-43D8-B91C-1432BB3950E1}"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B4AA55B2-57FE-4B30-8D93-EC58677C3FE0}">
      <dgm:prSet phldrT="[Text]"/>
      <dgm:spPr/>
      <dgm:t>
        <a:bodyPr/>
        <a:lstStyle/>
        <a:p>
          <a:r>
            <a:rPr lang="en-GB" dirty="0"/>
            <a:t>Qualitative v Quantitative data</a:t>
          </a:r>
        </a:p>
      </dgm:t>
    </dgm:pt>
    <dgm:pt modelId="{571D1D0A-055E-40BA-B706-ED09CA271B3A}" type="parTrans" cxnId="{4CF81EEC-E6D3-47FA-BE5D-678A14526E86}">
      <dgm:prSet/>
      <dgm:spPr/>
      <dgm:t>
        <a:bodyPr/>
        <a:lstStyle/>
        <a:p>
          <a:endParaRPr lang="en-GB"/>
        </a:p>
      </dgm:t>
    </dgm:pt>
    <dgm:pt modelId="{C318D7D3-081F-49B0-8B48-981EF15938B1}" type="sibTrans" cxnId="{4CF81EEC-E6D3-47FA-BE5D-678A14526E86}">
      <dgm:prSet/>
      <dgm:spPr/>
      <dgm:t>
        <a:bodyPr/>
        <a:lstStyle/>
        <a:p>
          <a:endParaRPr lang="en-GB"/>
        </a:p>
      </dgm:t>
    </dgm:pt>
    <dgm:pt modelId="{FF4B578B-C117-49D8-8FF0-82D17261C175}">
      <dgm:prSet phldrT="[Text]"/>
      <dgm:spPr/>
      <dgm:t>
        <a:bodyPr/>
        <a:lstStyle/>
        <a:p>
          <a:r>
            <a:rPr lang="en-GB" dirty="0"/>
            <a:t>Primary v Secondary data</a:t>
          </a:r>
        </a:p>
      </dgm:t>
    </dgm:pt>
    <dgm:pt modelId="{450BA118-5AE1-4A07-BBEA-E8D622AD48D0}" type="parTrans" cxnId="{85A2F306-95BF-4B68-8295-7433BCA1FB29}">
      <dgm:prSet/>
      <dgm:spPr/>
      <dgm:t>
        <a:bodyPr/>
        <a:lstStyle/>
        <a:p>
          <a:endParaRPr lang="en-GB"/>
        </a:p>
      </dgm:t>
    </dgm:pt>
    <dgm:pt modelId="{142D5813-3A2D-4E72-8014-1470FBC8E909}" type="sibTrans" cxnId="{85A2F306-95BF-4B68-8295-7433BCA1FB29}">
      <dgm:prSet/>
      <dgm:spPr/>
      <dgm:t>
        <a:bodyPr/>
        <a:lstStyle/>
        <a:p>
          <a:endParaRPr lang="en-GB"/>
        </a:p>
      </dgm:t>
    </dgm:pt>
    <dgm:pt modelId="{1E1159F1-483D-4354-BF5D-C08EE64F3330}">
      <dgm:prSet phldrT="[Text]"/>
      <dgm:spPr/>
      <dgm:t>
        <a:bodyPr/>
        <a:lstStyle/>
        <a:p>
          <a:r>
            <a:rPr lang="en-GB" dirty="0"/>
            <a:t>Descriptive v experimental data</a:t>
          </a:r>
        </a:p>
      </dgm:t>
    </dgm:pt>
    <dgm:pt modelId="{84F78C43-5D4C-43B3-B773-05F4841D4F99}" type="parTrans" cxnId="{611C6F2A-D416-44AF-AB3A-47AA0F84D035}">
      <dgm:prSet/>
      <dgm:spPr/>
      <dgm:t>
        <a:bodyPr/>
        <a:lstStyle/>
        <a:p>
          <a:endParaRPr lang="en-GB"/>
        </a:p>
      </dgm:t>
    </dgm:pt>
    <dgm:pt modelId="{57A60337-09C8-4D78-BA39-E6E4F019670B}" type="sibTrans" cxnId="{611C6F2A-D416-44AF-AB3A-47AA0F84D035}">
      <dgm:prSet/>
      <dgm:spPr/>
      <dgm:t>
        <a:bodyPr/>
        <a:lstStyle/>
        <a:p>
          <a:endParaRPr lang="en-GB"/>
        </a:p>
      </dgm:t>
    </dgm:pt>
    <dgm:pt modelId="{7FFEE06F-0D16-48C2-9BDA-10D0142EE5D0}" type="pres">
      <dgm:prSet presAssocID="{9136EB5C-4F5A-43D8-B91C-1432BB3950E1}" presName="linear" presStyleCnt="0">
        <dgm:presLayoutVars>
          <dgm:dir/>
          <dgm:animLvl val="lvl"/>
          <dgm:resizeHandles val="exact"/>
        </dgm:presLayoutVars>
      </dgm:prSet>
      <dgm:spPr/>
    </dgm:pt>
    <dgm:pt modelId="{68BBDF78-0935-4DCD-839C-49284DD6CB2D}" type="pres">
      <dgm:prSet presAssocID="{B4AA55B2-57FE-4B30-8D93-EC58677C3FE0}" presName="parentLin" presStyleCnt="0"/>
      <dgm:spPr/>
    </dgm:pt>
    <dgm:pt modelId="{0A6F6B6A-7E8F-4251-8536-533EFD5D8C2F}" type="pres">
      <dgm:prSet presAssocID="{B4AA55B2-57FE-4B30-8D93-EC58677C3FE0}" presName="parentLeftMargin" presStyleLbl="node1" presStyleIdx="0" presStyleCnt="3"/>
      <dgm:spPr/>
    </dgm:pt>
    <dgm:pt modelId="{AF0C2030-0231-4169-A931-5A72A725BDD1}" type="pres">
      <dgm:prSet presAssocID="{B4AA55B2-57FE-4B30-8D93-EC58677C3FE0}" presName="parentText" presStyleLbl="node1" presStyleIdx="0" presStyleCnt="3">
        <dgm:presLayoutVars>
          <dgm:chMax val="0"/>
          <dgm:bulletEnabled val="1"/>
        </dgm:presLayoutVars>
      </dgm:prSet>
      <dgm:spPr/>
    </dgm:pt>
    <dgm:pt modelId="{66D3FDAF-A6D5-4F25-B8E5-810422773FD6}" type="pres">
      <dgm:prSet presAssocID="{B4AA55B2-57FE-4B30-8D93-EC58677C3FE0}" presName="negativeSpace" presStyleCnt="0"/>
      <dgm:spPr/>
    </dgm:pt>
    <dgm:pt modelId="{0714AE74-9D85-4A59-B810-5AA17BDFDB5E}" type="pres">
      <dgm:prSet presAssocID="{B4AA55B2-57FE-4B30-8D93-EC58677C3FE0}" presName="childText" presStyleLbl="conFgAcc1" presStyleIdx="0" presStyleCnt="3">
        <dgm:presLayoutVars>
          <dgm:bulletEnabled val="1"/>
        </dgm:presLayoutVars>
      </dgm:prSet>
      <dgm:spPr/>
    </dgm:pt>
    <dgm:pt modelId="{3DD220B3-F1E1-4CDD-BB70-583E0862B795}" type="pres">
      <dgm:prSet presAssocID="{C318D7D3-081F-49B0-8B48-981EF15938B1}" presName="spaceBetweenRectangles" presStyleCnt="0"/>
      <dgm:spPr/>
    </dgm:pt>
    <dgm:pt modelId="{61804FA0-E551-4B7D-879E-2F2488CB8DAB}" type="pres">
      <dgm:prSet presAssocID="{FF4B578B-C117-49D8-8FF0-82D17261C175}" presName="parentLin" presStyleCnt="0"/>
      <dgm:spPr/>
    </dgm:pt>
    <dgm:pt modelId="{6A0D43AD-157B-4400-85C4-DC2BB2EDBD04}" type="pres">
      <dgm:prSet presAssocID="{FF4B578B-C117-49D8-8FF0-82D17261C175}" presName="parentLeftMargin" presStyleLbl="node1" presStyleIdx="0" presStyleCnt="3"/>
      <dgm:spPr/>
    </dgm:pt>
    <dgm:pt modelId="{7B3B643D-3A67-4C58-9C3C-1DA66DA67574}" type="pres">
      <dgm:prSet presAssocID="{FF4B578B-C117-49D8-8FF0-82D17261C175}" presName="parentText" presStyleLbl="node1" presStyleIdx="1" presStyleCnt="3">
        <dgm:presLayoutVars>
          <dgm:chMax val="0"/>
          <dgm:bulletEnabled val="1"/>
        </dgm:presLayoutVars>
      </dgm:prSet>
      <dgm:spPr/>
    </dgm:pt>
    <dgm:pt modelId="{79916F07-0223-44F9-B6D1-DD52263A5BD8}" type="pres">
      <dgm:prSet presAssocID="{FF4B578B-C117-49D8-8FF0-82D17261C175}" presName="negativeSpace" presStyleCnt="0"/>
      <dgm:spPr/>
    </dgm:pt>
    <dgm:pt modelId="{F7DD9EE3-4911-4AFE-B2AA-DC2836CD83C0}" type="pres">
      <dgm:prSet presAssocID="{FF4B578B-C117-49D8-8FF0-82D17261C175}" presName="childText" presStyleLbl="conFgAcc1" presStyleIdx="1" presStyleCnt="3">
        <dgm:presLayoutVars>
          <dgm:bulletEnabled val="1"/>
        </dgm:presLayoutVars>
      </dgm:prSet>
      <dgm:spPr/>
    </dgm:pt>
    <dgm:pt modelId="{CF9D80A1-382F-4F15-83D4-86375414EABF}" type="pres">
      <dgm:prSet presAssocID="{142D5813-3A2D-4E72-8014-1470FBC8E909}" presName="spaceBetweenRectangles" presStyleCnt="0"/>
      <dgm:spPr/>
    </dgm:pt>
    <dgm:pt modelId="{77F0BC56-401E-4B44-891A-994CB179797F}" type="pres">
      <dgm:prSet presAssocID="{1E1159F1-483D-4354-BF5D-C08EE64F3330}" presName="parentLin" presStyleCnt="0"/>
      <dgm:spPr/>
    </dgm:pt>
    <dgm:pt modelId="{089C0BA3-4002-4F1F-ADE2-97F5A72A16F6}" type="pres">
      <dgm:prSet presAssocID="{1E1159F1-483D-4354-BF5D-C08EE64F3330}" presName="parentLeftMargin" presStyleLbl="node1" presStyleIdx="1" presStyleCnt="3"/>
      <dgm:spPr/>
    </dgm:pt>
    <dgm:pt modelId="{EE02543C-1CC5-42FC-9D1A-9057598F5C21}" type="pres">
      <dgm:prSet presAssocID="{1E1159F1-483D-4354-BF5D-C08EE64F3330}" presName="parentText" presStyleLbl="node1" presStyleIdx="2" presStyleCnt="3">
        <dgm:presLayoutVars>
          <dgm:chMax val="0"/>
          <dgm:bulletEnabled val="1"/>
        </dgm:presLayoutVars>
      </dgm:prSet>
      <dgm:spPr/>
    </dgm:pt>
    <dgm:pt modelId="{E563AAAC-9B60-4B95-AC56-5DC2D7948DE4}" type="pres">
      <dgm:prSet presAssocID="{1E1159F1-483D-4354-BF5D-C08EE64F3330}" presName="negativeSpace" presStyleCnt="0"/>
      <dgm:spPr/>
    </dgm:pt>
    <dgm:pt modelId="{66AE0611-9581-4976-BD68-24351CE4761B}" type="pres">
      <dgm:prSet presAssocID="{1E1159F1-483D-4354-BF5D-C08EE64F3330}" presName="childText" presStyleLbl="conFgAcc1" presStyleIdx="2" presStyleCnt="3">
        <dgm:presLayoutVars>
          <dgm:bulletEnabled val="1"/>
        </dgm:presLayoutVars>
      </dgm:prSet>
      <dgm:spPr/>
    </dgm:pt>
  </dgm:ptLst>
  <dgm:cxnLst>
    <dgm:cxn modelId="{85A2F306-95BF-4B68-8295-7433BCA1FB29}" srcId="{9136EB5C-4F5A-43D8-B91C-1432BB3950E1}" destId="{FF4B578B-C117-49D8-8FF0-82D17261C175}" srcOrd="1" destOrd="0" parTransId="{450BA118-5AE1-4A07-BBEA-E8D622AD48D0}" sibTransId="{142D5813-3A2D-4E72-8014-1470FBC8E909}"/>
    <dgm:cxn modelId="{611C6F2A-D416-44AF-AB3A-47AA0F84D035}" srcId="{9136EB5C-4F5A-43D8-B91C-1432BB3950E1}" destId="{1E1159F1-483D-4354-BF5D-C08EE64F3330}" srcOrd="2" destOrd="0" parTransId="{84F78C43-5D4C-43B3-B773-05F4841D4F99}" sibTransId="{57A60337-09C8-4D78-BA39-E6E4F019670B}"/>
    <dgm:cxn modelId="{F606452C-6D9E-468A-BC6B-ACA235F7E11F}" type="presOf" srcId="{9136EB5C-4F5A-43D8-B91C-1432BB3950E1}" destId="{7FFEE06F-0D16-48C2-9BDA-10D0142EE5D0}" srcOrd="0" destOrd="0" presId="urn:microsoft.com/office/officeart/2005/8/layout/list1"/>
    <dgm:cxn modelId="{185B1D3A-8A37-4969-8079-2FD42ED1E86A}" type="presOf" srcId="{FF4B578B-C117-49D8-8FF0-82D17261C175}" destId="{6A0D43AD-157B-4400-85C4-DC2BB2EDBD04}" srcOrd="0" destOrd="0" presId="urn:microsoft.com/office/officeart/2005/8/layout/list1"/>
    <dgm:cxn modelId="{80FFE154-DAFD-4146-BA2A-4750EE9215EB}" type="presOf" srcId="{FF4B578B-C117-49D8-8FF0-82D17261C175}" destId="{7B3B643D-3A67-4C58-9C3C-1DA66DA67574}" srcOrd="1" destOrd="0" presId="urn:microsoft.com/office/officeart/2005/8/layout/list1"/>
    <dgm:cxn modelId="{D9377E8B-43D3-4FFD-A1A3-74FADF7524F1}" type="presOf" srcId="{B4AA55B2-57FE-4B30-8D93-EC58677C3FE0}" destId="{0A6F6B6A-7E8F-4251-8536-533EFD5D8C2F}" srcOrd="0" destOrd="0" presId="urn:microsoft.com/office/officeart/2005/8/layout/list1"/>
    <dgm:cxn modelId="{BD2054CE-959C-498E-A47D-B4F1B6BA51FB}" type="presOf" srcId="{1E1159F1-483D-4354-BF5D-C08EE64F3330}" destId="{EE02543C-1CC5-42FC-9D1A-9057598F5C21}" srcOrd="1" destOrd="0" presId="urn:microsoft.com/office/officeart/2005/8/layout/list1"/>
    <dgm:cxn modelId="{94F69CE0-356A-49D3-8044-F3026839F09C}" type="presOf" srcId="{1E1159F1-483D-4354-BF5D-C08EE64F3330}" destId="{089C0BA3-4002-4F1F-ADE2-97F5A72A16F6}" srcOrd="0" destOrd="0" presId="urn:microsoft.com/office/officeart/2005/8/layout/list1"/>
    <dgm:cxn modelId="{411817E8-B61E-48CF-AD95-F1D05B941338}" type="presOf" srcId="{B4AA55B2-57FE-4B30-8D93-EC58677C3FE0}" destId="{AF0C2030-0231-4169-A931-5A72A725BDD1}" srcOrd="1" destOrd="0" presId="urn:microsoft.com/office/officeart/2005/8/layout/list1"/>
    <dgm:cxn modelId="{4CF81EEC-E6D3-47FA-BE5D-678A14526E86}" srcId="{9136EB5C-4F5A-43D8-B91C-1432BB3950E1}" destId="{B4AA55B2-57FE-4B30-8D93-EC58677C3FE0}" srcOrd="0" destOrd="0" parTransId="{571D1D0A-055E-40BA-B706-ED09CA271B3A}" sibTransId="{C318D7D3-081F-49B0-8B48-981EF15938B1}"/>
    <dgm:cxn modelId="{934F5084-BA29-41E1-BD26-54952E129BE2}" type="presParOf" srcId="{7FFEE06F-0D16-48C2-9BDA-10D0142EE5D0}" destId="{68BBDF78-0935-4DCD-839C-49284DD6CB2D}" srcOrd="0" destOrd="0" presId="urn:microsoft.com/office/officeart/2005/8/layout/list1"/>
    <dgm:cxn modelId="{EBA714BA-99D8-4A0B-BC58-3B1E888113B2}" type="presParOf" srcId="{68BBDF78-0935-4DCD-839C-49284DD6CB2D}" destId="{0A6F6B6A-7E8F-4251-8536-533EFD5D8C2F}" srcOrd="0" destOrd="0" presId="urn:microsoft.com/office/officeart/2005/8/layout/list1"/>
    <dgm:cxn modelId="{0BBB03E1-46BE-4487-B73A-001ACC84E825}" type="presParOf" srcId="{68BBDF78-0935-4DCD-839C-49284DD6CB2D}" destId="{AF0C2030-0231-4169-A931-5A72A725BDD1}" srcOrd="1" destOrd="0" presId="urn:microsoft.com/office/officeart/2005/8/layout/list1"/>
    <dgm:cxn modelId="{48DAAA68-8C6C-4A87-B84E-26AB3699EFE2}" type="presParOf" srcId="{7FFEE06F-0D16-48C2-9BDA-10D0142EE5D0}" destId="{66D3FDAF-A6D5-4F25-B8E5-810422773FD6}" srcOrd="1" destOrd="0" presId="urn:microsoft.com/office/officeart/2005/8/layout/list1"/>
    <dgm:cxn modelId="{BA4C4603-2683-4189-96E7-F88A27503A98}" type="presParOf" srcId="{7FFEE06F-0D16-48C2-9BDA-10D0142EE5D0}" destId="{0714AE74-9D85-4A59-B810-5AA17BDFDB5E}" srcOrd="2" destOrd="0" presId="urn:microsoft.com/office/officeart/2005/8/layout/list1"/>
    <dgm:cxn modelId="{604933EA-98F1-4F4F-B410-639A2C4F304F}" type="presParOf" srcId="{7FFEE06F-0D16-48C2-9BDA-10D0142EE5D0}" destId="{3DD220B3-F1E1-4CDD-BB70-583E0862B795}" srcOrd="3" destOrd="0" presId="urn:microsoft.com/office/officeart/2005/8/layout/list1"/>
    <dgm:cxn modelId="{474655FE-CA7F-4DB8-BADB-27360B568BA3}" type="presParOf" srcId="{7FFEE06F-0D16-48C2-9BDA-10D0142EE5D0}" destId="{61804FA0-E551-4B7D-879E-2F2488CB8DAB}" srcOrd="4" destOrd="0" presId="urn:microsoft.com/office/officeart/2005/8/layout/list1"/>
    <dgm:cxn modelId="{2A2740A0-F7A4-4A55-B0BF-E97F10C8509D}" type="presParOf" srcId="{61804FA0-E551-4B7D-879E-2F2488CB8DAB}" destId="{6A0D43AD-157B-4400-85C4-DC2BB2EDBD04}" srcOrd="0" destOrd="0" presId="urn:microsoft.com/office/officeart/2005/8/layout/list1"/>
    <dgm:cxn modelId="{658E5C53-1A20-47E4-9C34-83CEA32E485F}" type="presParOf" srcId="{61804FA0-E551-4B7D-879E-2F2488CB8DAB}" destId="{7B3B643D-3A67-4C58-9C3C-1DA66DA67574}" srcOrd="1" destOrd="0" presId="urn:microsoft.com/office/officeart/2005/8/layout/list1"/>
    <dgm:cxn modelId="{0C3A4195-E020-4387-8BF0-F32E7B3ECFE9}" type="presParOf" srcId="{7FFEE06F-0D16-48C2-9BDA-10D0142EE5D0}" destId="{79916F07-0223-44F9-B6D1-DD52263A5BD8}" srcOrd="5" destOrd="0" presId="urn:microsoft.com/office/officeart/2005/8/layout/list1"/>
    <dgm:cxn modelId="{5B4ACE0E-D09D-4549-BBA8-5EFDFCABA3CC}" type="presParOf" srcId="{7FFEE06F-0D16-48C2-9BDA-10D0142EE5D0}" destId="{F7DD9EE3-4911-4AFE-B2AA-DC2836CD83C0}" srcOrd="6" destOrd="0" presId="urn:microsoft.com/office/officeart/2005/8/layout/list1"/>
    <dgm:cxn modelId="{07ED2DC2-70A3-4702-B47D-76CF9D73F8BD}" type="presParOf" srcId="{7FFEE06F-0D16-48C2-9BDA-10D0142EE5D0}" destId="{CF9D80A1-382F-4F15-83D4-86375414EABF}" srcOrd="7" destOrd="0" presId="urn:microsoft.com/office/officeart/2005/8/layout/list1"/>
    <dgm:cxn modelId="{8A477897-E228-474C-BB6D-21D407ECDC54}" type="presParOf" srcId="{7FFEE06F-0D16-48C2-9BDA-10D0142EE5D0}" destId="{77F0BC56-401E-4B44-891A-994CB179797F}" srcOrd="8" destOrd="0" presId="urn:microsoft.com/office/officeart/2005/8/layout/list1"/>
    <dgm:cxn modelId="{91FE5778-AB04-4AD8-8336-BD23CC5F1609}" type="presParOf" srcId="{77F0BC56-401E-4B44-891A-994CB179797F}" destId="{089C0BA3-4002-4F1F-ADE2-97F5A72A16F6}" srcOrd="0" destOrd="0" presId="urn:microsoft.com/office/officeart/2005/8/layout/list1"/>
    <dgm:cxn modelId="{913D2D74-AE5C-482F-88BD-A144E2FFA01B}" type="presParOf" srcId="{77F0BC56-401E-4B44-891A-994CB179797F}" destId="{EE02543C-1CC5-42FC-9D1A-9057598F5C21}" srcOrd="1" destOrd="0" presId="urn:microsoft.com/office/officeart/2005/8/layout/list1"/>
    <dgm:cxn modelId="{3A5BAA40-37B7-440B-AC1F-1895C2F4EAF7}" type="presParOf" srcId="{7FFEE06F-0D16-48C2-9BDA-10D0142EE5D0}" destId="{E563AAAC-9B60-4B95-AC56-5DC2D7948DE4}" srcOrd="9" destOrd="0" presId="urn:microsoft.com/office/officeart/2005/8/layout/list1"/>
    <dgm:cxn modelId="{D7961296-BA63-4BBF-BC7C-F504A2B27470}" type="presParOf" srcId="{7FFEE06F-0D16-48C2-9BDA-10D0142EE5D0}" destId="{66AE0611-9581-4976-BD68-24351CE4761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633498-21BF-4DCF-B15F-289191F764CF}" type="doc">
      <dgm:prSet loTypeId="urn:microsoft.com/office/officeart/2005/8/layout/hProcess9" loCatId="process" qsTypeId="urn:microsoft.com/office/officeart/2005/8/quickstyle/simple1" qsCatId="simple" csTypeId="urn:microsoft.com/office/officeart/2005/8/colors/colorful4" csCatId="colorful" phldr="1"/>
      <dgm:spPr/>
    </dgm:pt>
    <dgm:pt modelId="{FA1BDB5D-4E5E-4484-99A1-D6E7F96A30B5}">
      <dgm:prSet phldrT="[Text]"/>
      <dgm:spPr/>
      <dgm:t>
        <a:bodyPr/>
        <a:lstStyle/>
        <a:p>
          <a:r>
            <a:rPr lang="en-GB" dirty="0"/>
            <a:t>Statistical analysis</a:t>
          </a:r>
        </a:p>
      </dgm:t>
    </dgm:pt>
    <dgm:pt modelId="{142D66D3-A784-4E71-95AE-C7A892274795}" type="parTrans" cxnId="{29B34085-3B8B-41D9-BC26-77333114AC89}">
      <dgm:prSet/>
      <dgm:spPr/>
      <dgm:t>
        <a:bodyPr/>
        <a:lstStyle/>
        <a:p>
          <a:endParaRPr lang="en-GB"/>
        </a:p>
      </dgm:t>
    </dgm:pt>
    <dgm:pt modelId="{488F28B1-F566-448D-A435-A9D52880FABD}" type="sibTrans" cxnId="{29B34085-3B8B-41D9-BC26-77333114AC89}">
      <dgm:prSet/>
      <dgm:spPr/>
      <dgm:t>
        <a:bodyPr/>
        <a:lstStyle/>
        <a:p>
          <a:endParaRPr lang="en-GB"/>
        </a:p>
      </dgm:t>
    </dgm:pt>
    <dgm:pt modelId="{08B84B91-C2A2-40C3-9D57-72F63582DA0C}">
      <dgm:prSet phldrT="[Text]"/>
      <dgm:spPr/>
      <dgm:t>
        <a:bodyPr/>
        <a:lstStyle/>
        <a:p>
          <a:r>
            <a:rPr lang="en-GB" dirty="0"/>
            <a:t>Meta-analysis</a:t>
          </a:r>
        </a:p>
      </dgm:t>
    </dgm:pt>
    <dgm:pt modelId="{73425713-2193-4860-99AD-C076C05C5052}" type="parTrans" cxnId="{E10648EF-4C47-43AD-81C9-FAE48A47E9E3}">
      <dgm:prSet/>
      <dgm:spPr/>
      <dgm:t>
        <a:bodyPr/>
        <a:lstStyle/>
        <a:p>
          <a:endParaRPr lang="en-GB"/>
        </a:p>
      </dgm:t>
    </dgm:pt>
    <dgm:pt modelId="{6DD65272-DBBF-40B5-9C34-5C924A686B10}" type="sibTrans" cxnId="{E10648EF-4C47-43AD-81C9-FAE48A47E9E3}">
      <dgm:prSet/>
      <dgm:spPr/>
      <dgm:t>
        <a:bodyPr/>
        <a:lstStyle/>
        <a:p>
          <a:endParaRPr lang="en-GB"/>
        </a:p>
      </dgm:t>
    </dgm:pt>
    <dgm:pt modelId="{EF7669AC-1E4E-47BA-8E8B-381AD226C606}">
      <dgm:prSet phldrT="[Text]"/>
      <dgm:spPr/>
      <dgm:t>
        <a:bodyPr/>
        <a:lstStyle/>
        <a:p>
          <a:r>
            <a:rPr lang="en-GB" dirty="0"/>
            <a:t>Thematic analysis</a:t>
          </a:r>
        </a:p>
      </dgm:t>
    </dgm:pt>
    <dgm:pt modelId="{7FB97386-918B-4BE7-8BCB-74108142BBAF}" type="parTrans" cxnId="{2E7C0870-23D4-4769-AEDB-82E773FA4F0C}">
      <dgm:prSet/>
      <dgm:spPr/>
      <dgm:t>
        <a:bodyPr/>
        <a:lstStyle/>
        <a:p>
          <a:endParaRPr lang="en-GB"/>
        </a:p>
      </dgm:t>
    </dgm:pt>
    <dgm:pt modelId="{2E957AF9-56DD-4F7A-A0AE-173B622BCCCF}" type="sibTrans" cxnId="{2E7C0870-23D4-4769-AEDB-82E773FA4F0C}">
      <dgm:prSet/>
      <dgm:spPr/>
      <dgm:t>
        <a:bodyPr/>
        <a:lstStyle/>
        <a:p>
          <a:endParaRPr lang="en-GB"/>
        </a:p>
      </dgm:t>
    </dgm:pt>
    <dgm:pt modelId="{C3616AD2-F241-4CF5-9885-D102DD7ACCA8}">
      <dgm:prSet/>
      <dgm:spPr/>
      <dgm:t>
        <a:bodyPr/>
        <a:lstStyle/>
        <a:p>
          <a:r>
            <a:rPr lang="en-GB" dirty="0"/>
            <a:t>Content analysis</a:t>
          </a:r>
        </a:p>
      </dgm:t>
    </dgm:pt>
    <dgm:pt modelId="{44B2A61C-46DC-41DE-8FD2-03CE913AABBA}" type="parTrans" cxnId="{DD751264-284F-4582-9BD6-9CBB8028711E}">
      <dgm:prSet/>
      <dgm:spPr/>
      <dgm:t>
        <a:bodyPr/>
        <a:lstStyle/>
        <a:p>
          <a:endParaRPr lang="en-GB"/>
        </a:p>
      </dgm:t>
    </dgm:pt>
    <dgm:pt modelId="{89CE95EB-FF75-4F23-8312-8DABC0CF568B}" type="sibTrans" cxnId="{DD751264-284F-4582-9BD6-9CBB8028711E}">
      <dgm:prSet/>
      <dgm:spPr/>
      <dgm:t>
        <a:bodyPr/>
        <a:lstStyle/>
        <a:p>
          <a:endParaRPr lang="en-GB"/>
        </a:p>
      </dgm:t>
    </dgm:pt>
    <dgm:pt modelId="{417D76F9-E512-407B-8B1A-7DE14F6CEC29}" type="pres">
      <dgm:prSet presAssocID="{72633498-21BF-4DCF-B15F-289191F764CF}" presName="CompostProcess" presStyleCnt="0">
        <dgm:presLayoutVars>
          <dgm:dir/>
          <dgm:resizeHandles val="exact"/>
        </dgm:presLayoutVars>
      </dgm:prSet>
      <dgm:spPr/>
    </dgm:pt>
    <dgm:pt modelId="{622383A3-2F0E-454E-8645-D3337CA3350B}" type="pres">
      <dgm:prSet presAssocID="{72633498-21BF-4DCF-B15F-289191F764CF}" presName="arrow" presStyleLbl="bgShp" presStyleIdx="0" presStyleCnt="1"/>
      <dgm:spPr/>
    </dgm:pt>
    <dgm:pt modelId="{409D74F5-1281-4566-83AF-656EE6B23C38}" type="pres">
      <dgm:prSet presAssocID="{72633498-21BF-4DCF-B15F-289191F764CF}" presName="linearProcess" presStyleCnt="0"/>
      <dgm:spPr/>
    </dgm:pt>
    <dgm:pt modelId="{0F1F0FD0-68B3-4D20-9B84-F0B5867205AC}" type="pres">
      <dgm:prSet presAssocID="{FA1BDB5D-4E5E-4484-99A1-D6E7F96A30B5}" presName="textNode" presStyleLbl="node1" presStyleIdx="0" presStyleCnt="4">
        <dgm:presLayoutVars>
          <dgm:bulletEnabled val="1"/>
        </dgm:presLayoutVars>
      </dgm:prSet>
      <dgm:spPr/>
    </dgm:pt>
    <dgm:pt modelId="{1F98BD25-D3B6-40E5-A411-F7B1930CB4A1}" type="pres">
      <dgm:prSet presAssocID="{488F28B1-F566-448D-A435-A9D52880FABD}" presName="sibTrans" presStyleCnt="0"/>
      <dgm:spPr/>
    </dgm:pt>
    <dgm:pt modelId="{6B9C864A-8034-4657-8803-0D010AD5ABC9}" type="pres">
      <dgm:prSet presAssocID="{08B84B91-C2A2-40C3-9D57-72F63582DA0C}" presName="textNode" presStyleLbl="node1" presStyleIdx="1" presStyleCnt="4">
        <dgm:presLayoutVars>
          <dgm:bulletEnabled val="1"/>
        </dgm:presLayoutVars>
      </dgm:prSet>
      <dgm:spPr/>
    </dgm:pt>
    <dgm:pt modelId="{B3D3C526-89A1-49D5-B220-62987DA81346}" type="pres">
      <dgm:prSet presAssocID="{6DD65272-DBBF-40B5-9C34-5C924A686B10}" presName="sibTrans" presStyleCnt="0"/>
      <dgm:spPr/>
    </dgm:pt>
    <dgm:pt modelId="{B49448E7-CE79-4237-AB61-85735FF4AEF3}" type="pres">
      <dgm:prSet presAssocID="{EF7669AC-1E4E-47BA-8E8B-381AD226C606}" presName="textNode" presStyleLbl="node1" presStyleIdx="2" presStyleCnt="4">
        <dgm:presLayoutVars>
          <dgm:bulletEnabled val="1"/>
        </dgm:presLayoutVars>
      </dgm:prSet>
      <dgm:spPr/>
    </dgm:pt>
    <dgm:pt modelId="{05A399AE-80A1-4508-A8AB-560DC1A3EF69}" type="pres">
      <dgm:prSet presAssocID="{2E957AF9-56DD-4F7A-A0AE-173B622BCCCF}" presName="sibTrans" presStyleCnt="0"/>
      <dgm:spPr/>
    </dgm:pt>
    <dgm:pt modelId="{0BA47B3E-59A7-4DAE-A818-98B1C5D1381D}" type="pres">
      <dgm:prSet presAssocID="{C3616AD2-F241-4CF5-9885-D102DD7ACCA8}" presName="textNode" presStyleLbl="node1" presStyleIdx="3" presStyleCnt="4">
        <dgm:presLayoutVars>
          <dgm:bulletEnabled val="1"/>
        </dgm:presLayoutVars>
      </dgm:prSet>
      <dgm:spPr/>
    </dgm:pt>
  </dgm:ptLst>
  <dgm:cxnLst>
    <dgm:cxn modelId="{DD751264-284F-4582-9BD6-9CBB8028711E}" srcId="{72633498-21BF-4DCF-B15F-289191F764CF}" destId="{C3616AD2-F241-4CF5-9885-D102DD7ACCA8}" srcOrd="3" destOrd="0" parTransId="{44B2A61C-46DC-41DE-8FD2-03CE913AABBA}" sibTransId="{89CE95EB-FF75-4F23-8312-8DABC0CF568B}"/>
    <dgm:cxn modelId="{112CF54D-CF63-4359-834B-C4CA8C344AC6}" type="presOf" srcId="{EF7669AC-1E4E-47BA-8E8B-381AD226C606}" destId="{B49448E7-CE79-4237-AB61-85735FF4AEF3}" srcOrd="0" destOrd="0" presId="urn:microsoft.com/office/officeart/2005/8/layout/hProcess9"/>
    <dgm:cxn modelId="{2E7C0870-23D4-4769-AEDB-82E773FA4F0C}" srcId="{72633498-21BF-4DCF-B15F-289191F764CF}" destId="{EF7669AC-1E4E-47BA-8E8B-381AD226C606}" srcOrd="2" destOrd="0" parTransId="{7FB97386-918B-4BE7-8BCB-74108142BBAF}" sibTransId="{2E957AF9-56DD-4F7A-A0AE-173B622BCCCF}"/>
    <dgm:cxn modelId="{29B34085-3B8B-41D9-BC26-77333114AC89}" srcId="{72633498-21BF-4DCF-B15F-289191F764CF}" destId="{FA1BDB5D-4E5E-4484-99A1-D6E7F96A30B5}" srcOrd="0" destOrd="0" parTransId="{142D66D3-A784-4E71-95AE-C7A892274795}" sibTransId="{488F28B1-F566-448D-A435-A9D52880FABD}"/>
    <dgm:cxn modelId="{84AA02A0-39B8-4F47-9E68-397544C4203D}" type="presOf" srcId="{08B84B91-C2A2-40C3-9D57-72F63582DA0C}" destId="{6B9C864A-8034-4657-8803-0D010AD5ABC9}" srcOrd="0" destOrd="0" presId="urn:microsoft.com/office/officeart/2005/8/layout/hProcess9"/>
    <dgm:cxn modelId="{D43B6AA4-4DB0-4AC9-837B-65322635E92F}" type="presOf" srcId="{72633498-21BF-4DCF-B15F-289191F764CF}" destId="{417D76F9-E512-407B-8B1A-7DE14F6CEC29}" srcOrd="0" destOrd="0" presId="urn:microsoft.com/office/officeart/2005/8/layout/hProcess9"/>
    <dgm:cxn modelId="{9F7A10D6-95F6-4895-976C-AD9B6CE02CBF}" type="presOf" srcId="{C3616AD2-F241-4CF5-9885-D102DD7ACCA8}" destId="{0BA47B3E-59A7-4DAE-A818-98B1C5D1381D}" srcOrd="0" destOrd="0" presId="urn:microsoft.com/office/officeart/2005/8/layout/hProcess9"/>
    <dgm:cxn modelId="{945CF6E0-8B91-4681-93EC-D2F800342A6A}" type="presOf" srcId="{FA1BDB5D-4E5E-4484-99A1-D6E7F96A30B5}" destId="{0F1F0FD0-68B3-4D20-9B84-F0B5867205AC}" srcOrd="0" destOrd="0" presId="urn:microsoft.com/office/officeart/2005/8/layout/hProcess9"/>
    <dgm:cxn modelId="{E10648EF-4C47-43AD-81C9-FAE48A47E9E3}" srcId="{72633498-21BF-4DCF-B15F-289191F764CF}" destId="{08B84B91-C2A2-40C3-9D57-72F63582DA0C}" srcOrd="1" destOrd="0" parTransId="{73425713-2193-4860-99AD-C076C05C5052}" sibTransId="{6DD65272-DBBF-40B5-9C34-5C924A686B10}"/>
    <dgm:cxn modelId="{4565DB07-F015-4FC8-8212-1CF82E79D810}" type="presParOf" srcId="{417D76F9-E512-407B-8B1A-7DE14F6CEC29}" destId="{622383A3-2F0E-454E-8645-D3337CA3350B}" srcOrd="0" destOrd="0" presId="urn:microsoft.com/office/officeart/2005/8/layout/hProcess9"/>
    <dgm:cxn modelId="{5D8FCB74-1470-4F40-959F-6951B0C236E0}" type="presParOf" srcId="{417D76F9-E512-407B-8B1A-7DE14F6CEC29}" destId="{409D74F5-1281-4566-83AF-656EE6B23C38}" srcOrd="1" destOrd="0" presId="urn:microsoft.com/office/officeart/2005/8/layout/hProcess9"/>
    <dgm:cxn modelId="{C751B056-5D3A-4DC0-A718-631FB5D953A1}" type="presParOf" srcId="{409D74F5-1281-4566-83AF-656EE6B23C38}" destId="{0F1F0FD0-68B3-4D20-9B84-F0B5867205AC}" srcOrd="0" destOrd="0" presId="urn:microsoft.com/office/officeart/2005/8/layout/hProcess9"/>
    <dgm:cxn modelId="{8BEA2A66-8848-44EE-A6DB-AC618148F064}" type="presParOf" srcId="{409D74F5-1281-4566-83AF-656EE6B23C38}" destId="{1F98BD25-D3B6-40E5-A411-F7B1930CB4A1}" srcOrd="1" destOrd="0" presId="urn:microsoft.com/office/officeart/2005/8/layout/hProcess9"/>
    <dgm:cxn modelId="{B30A89EB-B0FE-4BC6-A060-9C947017162A}" type="presParOf" srcId="{409D74F5-1281-4566-83AF-656EE6B23C38}" destId="{6B9C864A-8034-4657-8803-0D010AD5ABC9}" srcOrd="2" destOrd="0" presId="urn:microsoft.com/office/officeart/2005/8/layout/hProcess9"/>
    <dgm:cxn modelId="{CBD4E0C4-8418-4B21-98F3-486F2D4B42CD}" type="presParOf" srcId="{409D74F5-1281-4566-83AF-656EE6B23C38}" destId="{B3D3C526-89A1-49D5-B220-62987DA81346}" srcOrd="3" destOrd="0" presId="urn:microsoft.com/office/officeart/2005/8/layout/hProcess9"/>
    <dgm:cxn modelId="{287205D4-5852-4847-84D9-7799F328BC64}" type="presParOf" srcId="{409D74F5-1281-4566-83AF-656EE6B23C38}" destId="{B49448E7-CE79-4237-AB61-85735FF4AEF3}" srcOrd="4" destOrd="0" presId="urn:microsoft.com/office/officeart/2005/8/layout/hProcess9"/>
    <dgm:cxn modelId="{B56B55CE-0AED-4912-960B-2D6FC09C553E}" type="presParOf" srcId="{409D74F5-1281-4566-83AF-656EE6B23C38}" destId="{05A399AE-80A1-4508-A8AB-560DC1A3EF69}" srcOrd="5" destOrd="0" presId="urn:microsoft.com/office/officeart/2005/8/layout/hProcess9"/>
    <dgm:cxn modelId="{B4402B41-B62B-4F3C-BF44-7E20F8DBD9A2}" type="presParOf" srcId="{409D74F5-1281-4566-83AF-656EE6B23C38}" destId="{0BA47B3E-59A7-4DAE-A818-98B1C5D1381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2_3" csCatId="accent2"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dirty="0"/>
            <a:t>https://</a:t>
          </a:r>
          <a:r>
            <a:rPr lang="en-GB" dirty="0" err="1"/>
            <a:t>www.sagepub.com</a:t>
          </a:r>
          <a:r>
            <a:rPr lang="en-GB" dirty="0"/>
            <a:t>/sites/default/files/</a:t>
          </a:r>
          <a:r>
            <a:rPr lang="en-GB" dirty="0" err="1"/>
            <a:t>upm</a:t>
          </a:r>
          <a:r>
            <a:rPr lang="en-GB" dirty="0"/>
            <a:t>-binaries/18533_Chapter3.pdf</a:t>
          </a:r>
          <a:endParaRPr lang="en-US" dirty="0"/>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custLinFactNeighborX="-729" custLinFactNeighborY="-36298"/>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CC154-B657-694F-8D94-FB8A4DF7F761}">
      <dsp:nvSpPr>
        <dsp:cNvPr id="0" name=""/>
        <dsp:cNvSpPr/>
      </dsp:nvSpPr>
      <dsp:spPr>
        <a:xfrm>
          <a:off x="0" y="643872"/>
          <a:ext cx="5588000" cy="59684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Understand the term ‘</a:t>
          </a:r>
          <a:r>
            <a:rPr lang="en-GB" sz="1400" b="1" i="1" kern="1200"/>
            <a:t>Methodology</a:t>
          </a:r>
          <a:r>
            <a:rPr lang="en-GB" sz="1400" b="1" kern="1200"/>
            <a:t>’</a:t>
          </a:r>
          <a:r>
            <a:rPr lang="en-GB" sz="1400" kern="1200"/>
            <a:t> &amp; ‘</a:t>
          </a:r>
          <a:r>
            <a:rPr lang="en-GB" sz="1400" b="1" i="1" kern="1200"/>
            <a:t>Research methods</a:t>
          </a:r>
          <a:r>
            <a:rPr lang="en-GB" sz="1400" b="1" kern="1200"/>
            <a:t>’</a:t>
          </a:r>
          <a:endParaRPr lang="en-US" sz="1400" kern="1200"/>
        </a:p>
      </dsp:txBody>
      <dsp:txXfrm>
        <a:off x="29136" y="673008"/>
        <a:ext cx="5529728" cy="538574"/>
      </dsp:txXfrm>
    </dsp:sp>
    <dsp:sp modelId="{15EF7190-17C7-F842-81B0-B5C412D2912C}">
      <dsp:nvSpPr>
        <dsp:cNvPr id="0" name=""/>
        <dsp:cNvSpPr/>
      </dsp:nvSpPr>
      <dsp:spPr>
        <a:xfrm>
          <a:off x="0" y="1281038"/>
          <a:ext cx="5588000" cy="596846"/>
        </a:xfrm>
        <a:prstGeom prst="roundRect">
          <a:avLst/>
        </a:prstGeom>
        <a:gradFill rotWithShape="0">
          <a:gsLst>
            <a:gs pos="0">
              <a:schemeClr val="accent5">
                <a:hueOff val="-1986775"/>
                <a:satOff val="7962"/>
                <a:lumOff val="1726"/>
                <a:alphaOff val="0"/>
                <a:tint val="50000"/>
                <a:satMod val="300000"/>
              </a:schemeClr>
            </a:gs>
            <a:gs pos="35000">
              <a:schemeClr val="accent5">
                <a:hueOff val="-1986775"/>
                <a:satOff val="7962"/>
                <a:lumOff val="1726"/>
                <a:alphaOff val="0"/>
                <a:tint val="37000"/>
                <a:satMod val="300000"/>
              </a:schemeClr>
            </a:gs>
            <a:gs pos="100000">
              <a:schemeClr val="accent5">
                <a:hueOff val="-1986775"/>
                <a:satOff val="7962"/>
                <a:lumOff val="1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List the 3 types of Data Collection</a:t>
          </a:r>
          <a:endParaRPr lang="en-US" sz="1400" kern="1200"/>
        </a:p>
      </dsp:txBody>
      <dsp:txXfrm>
        <a:off x="29136" y="1310174"/>
        <a:ext cx="5529728" cy="538574"/>
      </dsp:txXfrm>
    </dsp:sp>
    <dsp:sp modelId="{7FC2C128-6930-F648-97F2-2D0790B6774D}">
      <dsp:nvSpPr>
        <dsp:cNvPr id="0" name=""/>
        <dsp:cNvSpPr/>
      </dsp:nvSpPr>
      <dsp:spPr>
        <a:xfrm>
          <a:off x="0" y="1918204"/>
          <a:ext cx="5588000" cy="596846"/>
        </a:xfrm>
        <a:prstGeom prst="roundRect">
          <a:avLst/>
        </a:prstGeom>
        <a:gradFill rotWithShape="0">
          <a:gsLst>
            <a:gs pos="0">
              <a:schemeClr val="accent5">
                <a:hueOff val="-3973551"/>
                <a:satOff val="15924"/>
                <a:lumOff val="3451"/>
                <a:alphaOff val="0"/>
                <a:tint val="50000"/>
                <a:satMod val="300000"/>
              </a:schemeClr>
            </a:gs>
            <a:gs pos="35000">
              <a:schemeClr val="accent5">
                <a:hueOff val="-3973551"/>
                <a:satOff val="15924"/>
                <a:lumOff val="3451"/>
                <a:alphaOff val="0"/>
                <a:tint val="37000"/>
                <a:satMod val="300000"/>
              </a:schemeClr>
            </a:gs>
            <a:gs pos="100000">
              <a:schemeClr val="accent5">
                <a:hueOff val="-3973551"/>
                <a:satOff val="15924"/>
                <a:lumOff val="345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Describe the difference between ‘</a:t>
          </a:r>
          <a:r>
            <a:rPr lang="en-GB" sz="1400" i="1" kern="1200"/>
            <a:t>Quantitative &amp; Qualitative data</a:t>
          </a:r>
          <a:r>
            <a:rPr lang="en-GB" sz="1400" kern="1200"/>
            <a:t>’, ‘</a:t>
          </a:r>
          <a:r>
            <a:rPr lang="en-GB" sz="1400" i="1" kern="1200"/>
            <a:t>Primary &amp; Secondary data</a:t>
          </a:r>
          <a:r>
            <a:rPr lang="en-GB" sz="1400" kern="1200"/>
            <a:t>’, ‘</a:t>
          </a:r>
          <a:r>
            <a:rPr lang="en-GB" sz="1400" i="1" kern="1200"/>
            <a:t>Descriptive &amp; Experimental Data’</a:t>
          </a:r>
          <a:endParaRPr lang="en-US" sz="1400" kern="1200"/>
        </a:p>
      </dsp:txBody>
      <dsp:txXfrm>
        <a:off x="29136" y="1947340"/>
        <a:ext cx="5529728" cy="538574"/>
      </dsp:txXfrm>
    </dsp:sp>
    <dsp:sp modelId="{7FF19EC5-6B86-B942-959E-3DA1307A5D47}">
      <dsp:nvSpPr>
        <dsp:cNvPr id="0" name=""/>
        <dsp:cNvSpPr/>
      </dsp:nvSpPr>
      <dsp:spPr>
        <a:xfrm>
          <a:off x="0" y="2555370"/>
          <a:ext cx="5588000" cy="596846"/>
        </a:xfrm>
        <a:prstGeom prst="roundRect">
          <a:avLst/>
        </a:prstGeom>
        <a:gradFill rotWithShape="0">
          <a:gsLst>
            <a:gs pos="0">
              <a:schemeClr val="accent5">
                <a:hueOff val="-5960326"/>
                <a:satOff val="23887"/>
                <a:lumOff val="5177"/>
                <a:alphaOff val="0"/>
                <a:tint val="50000"/>
                <a:satMod val="300000"/>
              </a:schemeClr>
            </a:gs>
            <a:gs pos="35000">
              <a:schemeClr val="accent5">
                <a:hueOff val="-5960326"/>
                <a:satOff val="23887"/>
                <a:lumOff val="5177"/>
                <a:alphaOff val="0"/>
                <a:tint val="37000"/>
                <a:satMod val="300000"/>
              </a:schemeClr>
            </a:gs>
            <a:gs pos="100000">
              <a:schemeClr val="accent5">
                <a:hueOff val="-5960326"/>
                <a:satOff val="23887"/>
                <a:lumOff val="517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List the different types of methods for data collection</a:t>
          </a:r>
          <a:endParaRPr lang="en-US" sz="1400" kern="1200"/>
        </a:p>
      </dsp:txBody>
      <dsp:txXfrm>
        <a:off x="29136" y="2584506"/>
        <a:ext cx="5529728" cy="538574"/>
      </dsp:txXfrm>
    </dsp:sp>
    <dsp:sp modelId="{77A653A4-1716-014C-A982-6384ACDD32E8}">
      <dsp:nvSpPr>
        <dsp:cNvPr id="0" name=""/>
        <dsp:cNvSpPr/>
      </dsp:nvSpPr>
      <dsp:spPr>
        <a:xfrm>
          <a:off x="0" y="3192537"/>
          <a:ext cx="5588000" cy="596846"/>
        </a:xfrm>
        <a:prstGeom prst="roundRect">
          <a:avLst/>
        </a:prstGeom>
        <a:gradFill rotWithShape="0">
          <a:gsLst>
            <a:gs pos="0">
              <a:schemeClr val="accent5">
                <a:hueOff val="-7947101"/>
                <a:satOff val="31849"/>
                <a:lumOff val="6902"/>
                <a:alphaOff val="0"/>
                <a:tint val="50000"/>
                <a:satMod val="300000"/>
              </a:schemeClr>
            </a:gs>
            <a:gs pos="35000">
              <a:schemeClr val="accent5">
                <a:hueOff val="-7947101"/>
                <a:satOff val="31849"/>
                <a:lumOff val="6902"/>
                <a:alphaOff val="0"/>
                <a:tint val="37000"/>
                <a:satMod val="300000"/>
              </a:schemeClr>
            </a:gs>
            <a:gs pos="100000">
              <a:schemeClr val="accent5">
                <a:hueOff val="-7947101"/>
                <a:satOff val="31849"/>
                <a:lumOff val="690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List the 4 main methods of data analysis</a:t>
          </a:r>
          <a:endParaRPr lang="en-US" sz="1400" kern="1200"/>
        </a:p>
      </dsp:txBody>
      <dsp:txXfrm>
        <a:off x="29136" y="3221673"/>
        <a:ext cx="5529728" cy="538574"/>
      </dsp:txXfrm>
    </dsp:sp>
    <dsp:sp modelId="{38A8821A-70A6-1140-8A05-3ACD163E2D7D}">
      <dsp:nvSpPr>
        <dsp:cNvPr id="0" name=""/>
        <dsp:cNvSpPr/>
      </dsp:nvSpPr>
      <dsp:spPr>
        <a:xfrm>
          <a:off x="0" y="3829703"/>
          <a:ext cx="5588000" cy="596846"/>
        </a:xfrm>
        <a:prstGeom prst="round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How to structure your ‘methodology chapter’</a:t>
          </a:r>
          <a:endParaRPr lang="en-US" sz="1400" kern="1200"/>
        </a:p>
      </dsp:txBody>
      <dsp:txXfrm>
        <a:off x="29136" y="3858839"/>
        <a:ext cx="5529728" cy="538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21847" y="1991304"/>
          <a:ext cx="11433774" cy="1000553"/>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377296" y="249158"/>
          <a:ext cx="3443240" cy="1993264"/>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6083058" y="0"/>
          <a:ext cx="3672790" cy="2092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i="1" kern="1200" dirty="0">
              <a:solidFill>
                <a:srgbClr val="7030A0"/>
              </a:solidFill>
            </a:rPr>
            <a:t>Methodology</a:t>
          </a:r>
          <a:r>
            <a:rPr lang="en-GB" sz="2100" kern="1200" dirty="0"/>
            <a:t> – overarching strategy and rationale of your research project – a study of the methods, theories and principles </a:t>
          </a:r>
        </a:p>
      </dsp:txBody>
      <dsp:txXfrm>
        <a:off x="6083058" y="0"/>
        <a:ext cx="3672790" cy="2092928"/>
      </dsp:txXfrm>
    </dsp:sp>
    <dsp:sp modelId="{B7163D13-FD51-46EC-801C-CB98E17DB749}">
      <dsp:nvSpPr>
        <dsp:cNvPr id="0" name=""/>
        <dsp:cNvSpPr/>
      </dsp:nvSpPr>
      <dsp:spPr>
        <a:xfrm>
          <a:off x="6656932" y="2740739"/>
          <a:ext cx="3443240" cy="1993264"/>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1721620" y="2890233"/>
          <a:ext cx="3672790" cy="2092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i="1" kern="1200" dirty="0">
              <a:solidFill>
                <a:srgbClr val="00B0F0"/>
              </a:solidFill>
            </a:rPr>
            <a:t>Methods </a:t>
          </a:r>
          <a:r>
            <a:rPr lang="en-GB" sz="2100" kern="1200" dirty="0"/>
            <a:t>– specific tools and procedures data use to collect and analyse </a:t>
          </a:r>
        </a:p>
      </dsp:txBody>
      <dsp:txXfrm>
        <a:off x="1721620" y="2890233"/>
        <a:ext cx="3672790" cy="20929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4AE74-9D85-4A59-B810-5AA17BDFDB5E}">
      <dsp:nvSpPr>
        <dsp:cNvPr id="0" name=""/>
        <dsp:cNvSpPr/>
      </dsp:nvSpPr>
      <dsp:spPr>
        <a:xfrm>
          <a:off x="0" y="1139025"/>
          <a:ext cx="7175292" cy="655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C2030-0231-4169-A931-5A72A725BDD1}">
      <dsp:nvSpPr>
        <dsp:cNvPr id="0" name=""/>
        <dsp:cNvSpPr/>
      </dsp:nvSpPr>
      <dsp:spPr>
        <a:xfrm>
          <a:off x="358764" y="755265"/>
          <a:ext cx="5022704" cy="7675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Qualitative v Quantitative data</a:t>
          </a:r>
        </a:p>
      </dsp:txBody>
      <dsp:txXfrm>
        <a:off x="396231" y="792732"/>
        <a:ext cx="4947770" cy="692586"/>
      </dsp:txXfrm>
    </dsp:sp>
    <dsp:sp modelId="{F7DD9EE3-4911-4AFE-B2AA-DC2836CD83C0}">
      <dsp:nvSpPr>
        <dsp:cNvPr id="0" name=""/>
        <dsp:cNvSpPr/>
      </dsp:nvSpPr>
      <dsp:spPr>
        <a:xfrm>
          <a:off x="0" y="2318385"/>
          <a:ext cx="7175292" cy="655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7B3B643D-3A67-4C58-9C3C-1DA66DA67574}">
      <dsp:nvSpPr>
        <dsp:cNvPr id="0" name=""/>
        <dsp:cNvSpPr/>
      </dsp:nvSpPr>
      <dsp:spPr>
        <a:xfrm>
          <a:off x="358764" y="1934625"/>
          <a:ext cx="5022704" cy="7675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Primary v Secondary data</a:t>
          </a:r>
        </a:p>
      </dsp:txBody>
      <dsp:txXfrm>
        <a:off x="396231" y="1972092"/>
        <a:ext cx="4947770" cy="692586"/>
      </dsp:txXfrm>
    </dsp:sp>
    <dsp:sp modelId="{66AE0611-9581-4976-BD68-24351CE4761B}">
      <dsp:nvSpPr>
        <dsp:cNvPr id="0" name=""/>
        <dsp:cNvSpPr/>
      </dsp:nvSpPr>
      <dsp:spPr>
        <a:xfrm>
          <a:off x="0" y="3497745"/>
          <a:ext cx="7175292" cy="655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EE02543C-1CC5-42FC-9D1A-9057598F5C21}">
      <dsp:nvSpPr>
        <dsp:cNvPr id="0" name=""/>
        <dsp:cNvSpPr/>
      </dsp:nvSpPr>
      <dsp:spPr>
        <a:xfrm>
          <a:off x="358764" y="3113985"/>
          <a:ext cx="5022704" cy="7675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Descriptive v experimental data</a:t>
          </a:r>
        </a:p>
      </dsp:txBody>
      <dsp:txXfrm>
        <a:off x="396231" y="3151452"/>
        <a:ext cx="4947770" cy="692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83A3-2F0E-454E-8645-D3337CA3350B}">
      <dsp:nvSpPr>
        <dsp:cNvPr id="0" name=""/>
        <dsp:cNvSpPr/>
      </dsp:nvSpPr>
      <dsp:spPr>
        <a:xfrm>
          <a:off x="822959" y="0"/>
          <a:ext cx="9326880" cy="39163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F0FD0-68B3-4D20-9B84-F0B5867205AC}">
      <dsp:nvSpPr>
        <dsp:cNvPr id="0" name=""/>
        <dsp:cNvSpPr/>
      </dsp:nvSpPr>
      <dsp:spPr>
        <a:xfrm>
          <a:off x="5357" y="1174908"/>
          <a:ext cx="2591038" cy="1566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Statistical analysis</a:t>
          </a:r>
        </a:p>
      </dsp:txBody>
      <dsp:txXfrm>
        <a:off x="81829" y="1251380"/>
        <a:ext cx="2438094" cy="1413601"/>
      </dsp:txXfrm>
    </dsp:sp>
    <dsp:sp modelId="{6B9C864A-8034-4657-8803-0D010AD5ABC9}">
      <dsp:nvSpPr>
        <dsp:cNvPr id="0" name=""/>
        <dsp:cNvSpPr/>
      </dsp:nvSpPr>
      <dsp:spPr>
        <a:xfrm>
          <a:off x="2795706" y="1174908"/>
          <a:ext cx="2591038" cy="1566545"/>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Meta-analysis</a:t>
          </a:r>
        </a:p>
      </dsp:txBody>
      <dsp:txXfrm>
        <a:off x="2872178" y="1251380"/>
        <a:ext cx="2438094" cy="1413601"/>
      </dsp:txXfrm>
    </dsp:sp>
    <dsp:sp modelId="{B49448E7-CE79-4237-AB61-85735FF4AEF3}">
      <dsp:nvSpPr>
        <dsp:cNvPr id="0" name=""/>
        <dsp:cNvSpPr/>
      </dsp:nvSpPr>
      <dsp:spPr>
        <a:xfrm>
          <a:off x="5586055" y="1174908"/>
          <a:ext cx="2591038" cy="1566545"/>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Thematic analysis</a:t>
          </a:r>
        </a:p>
      </dsp:txBody>
      <dsp:txXfrm>
        <a:off x="5662527" y="1251380"/>
        <a:ext cx="2438094" cy="1413601"/>
      </dsp:txXfrm>
    </dsp:sp>
    <dsp:sp modelId="{0BA47B3E-59A7-4DAE-A818-98B1C5D1381D}">
      <dsp:nvSpPr>
        <dsp:cNvPr id="0" name=""/>
        <dsp:cNvSpPr/>
      </dsp:nvSpPr>
      <dsp:spPr>
        <a:xfrm>
          <a:off x="8376404" y="1174908"/>
          <a:ext cx="2591038" cy="15665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Content analysis</a:t>
          </a:r>
        </a:p>
      </dsp:txBody>
      <dsp:txXfrm>
        <a:off x="8452876" y="1251380"/>
        <a:ext cx="2438094" cy="14136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0" y="208925"/>
          <a:ext cx="3428999" cy="20574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1.Introduction to the chapter</a:t>
          </a:r>
        </a:p>
      </dsp:txBody>
      <dsp:txXfrm>
        <a:off x="0" y="208925"/>
        <a:ext cx="3428999" cy="2057400"/>
      </dsp:txXfrm>
    </dsp:sp>
    <dsp:sp modelId="{9BD69C2A-91F2-413B-8155-81F89E1112AD}">
      <dsp:nvSpPr>
        <dsp:cNvPr id="0" name=""/>
        <dsp:cNvSpPr/>
      </dsp:nvSpPr>
      <dsp:spPr>
        <a:xfrm>
          <a:off x="3771900" y="208925"/>
          <a:ext cx="3428999" cy="2057400"/>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2. Research strategy</a:t>
          </a:r>
        </a:p>
      </dsp:txBody>
      <dsp:txXfrm>
        <a:off x="3771900" y="208925"/>
        <a:ext cx="3428999" cy="2057400"/>
      </dsp:txXfrm>
    </dsp:sp>
    <dsp:sp modelId="{83354C05-9313-4D38-BEC0-E04898480531}">
      <dsp:nvSpPr>
        <dsp:cNvPr id="0" name=""/>
        <dsp:cNvSpPr/>
      </dsp:nvSpPr>
      <dsp:spPr>
        <a:xfrm>
          <a:off x="7543800" y="208925"/>
          <a:ext cx="3428999" cy="2057400"/>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3. Data collection</a:t>
          </a:r>
        </a:p>
      </dsp:txBody>
      <dsp:txXfrm>
        <a:off x="7543800" y="208925"/>
        <a:ext cx="3428999" cy="2057400"/>
      </dsp:txXfrm>
    </dsp:sp>
    <dsp:sp modelId="{1AEBE335-DC8E-400F-827F-86EC8B24706B}">
      <dsp:nvSpPr>
        <dsp:cNvPr id="0" name=""/>
        <dsp:cNvSpPr/>
      </dsp:nvSpPr>
      <dsp:spPr>
        <a:xfrm>
          <a:off x="1885950" y="2609225"/>
          <a:ext cx="3428999" cy="2057400"/>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4. Data Analysis</a:t>
          </a:r>
        </a:p>
      </dsp:txBody>
      <dsp:txXfrm>
        <a:off x="1885950" y="2609225"/>
        <a:ext cx="3428999" cy="2057400"/>
      </dsp:txXfrm>
    </dsp:sp>
    <dsp:sp modelId="{CEBB3608-0A4C-4EC9-9895-38E9795CF591}">
      <dsp:nvSpPr>
        <dsp:cNvPr id="0" name=""/>
        <dsp:cNvSpPr/>
      </dsp:nvSpPr>
      <dsp:spPr>
        <a:xfrm>
          <a:off x="5657850" y="2609225"/>
          <a:ext cx="3428999" cy="205740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5. Limitations </a:t>
          </a:r>
        </a:p>
      </dsp:txBody>
      <dsp:txXfrm>
        <a:off x="5657850" y="2609225"/>
        <a:ext cx="3428999" cy="20574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1762130"/>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dirty="0"/>
            <a:t>https://</a:t>
          </a:r>
          <a:r>
            <a:rPr lang="en-GB" sz="1900" kern="1200" dirty="0" err="1"/>
            <a:t>www.sagepub.com</a:t>
          </a:r>
          <a:r>
            <a:rPr lang="en-GB" sz="1900" kern="1200" dirty="0"/>
            <a:t>/sites/default/files/</a:t>
          </a:r>
          <a:r>
            <a:rPr lang="en-GB" sz="1900" kern="1200" dirty="0" err="1"/>
            <a:t>upm</a:t>
          </a:r>
          <a:r>
            <a:rPr lang="en-GB" sz="1900" kern="1200" dirty="0"/>
            <a:t>-binaries/18533_Chapter3.pdf</a:t>
          </a:r>
          <a:endParaRPr lang="en-US" sz="1900" kern="1200" dirty="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08/12/2023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174572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So lets begin by trying to define ‘methodology’ and ‘research methods’</a:t>
            </a:r>
          </a:p>
          <a:p>
            <a:pPr marL="0" indent="0">
              <a:buNone/>
            </a:pPr>
            <a:endParaRPr lang="en-GB" dirty="0"/>
          </a:p>
          <a:p>
            <a:pPr marL="0" indent="0">
              <a:buNone/>
            </a:pPr>
            <a:r>
              <a:rPr lang="en-GB" dirty="0"/>
              <a:t>Methodology is: </a:t>
            </a:r>
          </a:p>
          <a:p>
            <a:pPr marL="171450" indent="-171450">
              <a:buFont typeface="Arial" panose="020B0604020202020204" pitchFamily="34" charset="0"/>
              <a:buChar char="•"/>
            </a:pPr>
            <a:r>
              <a:rPr lang="en-GB" i="1" dirty="0">
                <a:solidFill>
                  <a:srgbClr val="002060"/>
                </a:solidFill>
              </a:rPr>
              <a:t>a set of systems, methods, procedures or rules that is used to conduct a structured research process for a dissertation</a:t>
            </a:r>
            <a:r>
              <a:rPr lang="en-GB" dirty="0"/>
              <a:t>’ or ( Dissertation-help.co.uk. 2022)</a:t>
            </a:r>
          </a:p>
          <a:p>
            <a:pPr marL="171450" indent="-171450">
              <a:buFont typeface="Arial" panose="020B0604020202020204" pitchFamily="34" charset="0"/>
              <a:buChar char="•"/>
            </a:pPr>
            <a:r>
              <a:rPr lang="en-GB" dirty="0"/>
              <a:t>‘a system of ways of doing, teaching or studying something’ ( Cambridge English Dictionary online, 2022)</a:t>
            </a:r>
          </a:p>
          <a:p>
            <a:pPr marL="171450" indent="-171450">
              <a:buFont typeface="Arial" panose="020B0604020202020204" pitchFamily="34" charset="0"/>
              <a:buChar char="•"/>
            </a:pPr>
            <a:r>
              <a:rPr lang="en-GB" dirty="0"/>
              <a:t>It explains what the exact activities and processes of your research is , through what methods you will be measuring the data and how you will interpret your results and outcome. ( dissertation.help.co.uk, 2022)</a:t>
            </a:r>
          </a:p>
          <a:p>
            <a:endParaRPr lang="en-GB" dirty="0"/>
          </a:p>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   ( </a:t>
            </a:r>
            <a:r>
              <a:rPr lang="en-GB" i="1" dirty="0" err="1">
                <a:solidFill>
                  <a:srgbClr val="0070C0"/>
                </a:solidFill>
              </a:rPr>
              <a:t>Scribbr</a:t>
            </a:r>
            <a:r>
              <a:rPr lang="en-GB" i="1" dirty="0">
                <a:solidFill>
                  <a:srgbClr val="0070C0"/>
                </a:solidFill>
              </a:rPr>
              <a:t>, 2022)</a:t>
            </a: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788656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395615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methods are specific procedures for collecting and analysing data. Developing your research methods is an integral part of your research design. When considering your methods around how you will plan your research , two key areas to consider:</a:t>
            </a:r>
          </a:p>
          <a:p>
            <a:endParaRPr lang="en-GB" b="1" dirty="0"/>
          </a:p>
          <a:p>
            <a:endParaRPr lang="en-GB" b="1" dirty="0"/>
          </a:p>
          <a:p>
            <a:r>
              <a:rPr lang="en-GB" b="1" dirty="0"/>
              <a:t>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Data is the information you collect for the purpose of answering your research question</a:t>
            </a:r>
          </a:p>
          <a:p>
            <a:r>
              <a:rPr lang="en-GB" dirty="0"/>
              <a:t>Keep referring back to your research question to make sure that what you are doing/your chosen methods will lead you to that answer</a:t>
            </a:r>
          </a:p>
          <a:p>
            <a:pPr marL="171450" indent="-171450">
              <a:buFont typeface="Arial" panose="020B0604020202020204" pitchFamily="34" charset="0"/>
              <a:buChar char="•"/>
            </a:pPr>
            <a:r>
              <a:rPr lang="en-GB" dirty="0"/>
              <a:t>The type of data you need depends on the aims of your research</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could be any of the following:</a:t>
            </a:r>
          </a:p>
          <a:p>
            <a:pPr marL="0" indent="0">
              <a:buFont typeface="Arial" panose="020B0604020202020204" pitchFamily="34" charset="0"/>
              <a:buNone/>
            </a:pPr>
            <a:r>
              <a:rPr lang="en-GB" dirty="0"/>
              <a:t>1. Qualitative v quantitative data</a:t>
            </a:r>
          </a:p>
          <a:p>
            <a:pPr marL="0" indent="0">
              <a:buFont typeface="Arial" panose="020B0604020202020204" pitchFamily="34" charset="0"/>
              <a:buNone/>
            </a:pPr>
            <a:r>
              <a:rPr lang="en-GB" dirty="0"/>
              <a:t>2. Primary v secondary  data</a:t>
            </a:r>
          </a:p>
          <a:p>
            <a:pPr marL="0" indent="0">
              <a:buFont typeface="Arial" panose="020B0604020202020204" pitchFamily="34" charset="0"/>
              <a:buNone/>
            </a:pPr>
            <a:r>
              <a:rPr lang="en-GB" dirty="0"/>
              <a:t>3. Descriptive v experimental data</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427378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QUALITATIVE data</a:t>
            </a:r>
          </a:p>
          <a:p>
            <a:pPr marL="228600" indent="-228600">
              <a:buAutoNum type="arabicPeriod"/>
            </a:pPr>
            <a:r>
              <a:rPr lang="en-GB" dirty="0"/>
              <a:t>If you want to develop a more systematic/automatic understanding of a subject, or your research involves hypothesis testing, collect – QUANTITATIVE data</a:t>
            </a: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the difference between PRIMARY and SECONDARY data?</a:t>
            </a:r>
          </a:p>
          <a:p>
            <a:endParaRPr lang="en-GB" dirty="0"/>
          </a:p>
          <a:p>
            <a:pPr marL="171450" indent="-171450">
              <a:buFont typeface="Arial" panose="020B0604020202020204" pitchFamily="34" charset="0"/>
              <a:buChar char="•"/>
            </a:pPr>
            <a:r>
              <a:rPr lang="en-GB" dirty="0"/>
              <a:t>PRIMARY is any original or new information that you collect for the purpose of answering your research question ( e.g. surveys, observations, experiments)</a:t>
            </a:r>
          </a:p>
          <a:p>
            <a:pPr marL="171450" indent="-171450">
              <a:buFont typeface="Arial" panose="020B0604020202020204" pitchFamily="34" charset="0"/>
              <a:buChar char="•"/>
            </a:pPr>
            <a:r>
              <a:rPr lang="en-GB" dirty="0"/>
              <a:t>SECONDARY is information that is already out there, which has been collected by other research that has been done ( previous studies, Govt stats etc)</a:t>
            </a:r>
          </a:p>
          <a:p>
            <a:endParaRPr lang="en-GB" dirty="0"/>
          </a:p>
          <a:p>
            <a:r>
              <a:rPr lang="en-GB" dirty="0"/>
              <a:t>So what are the pros/cons of each?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924405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taken from </a:t>
            </a:r>
            <a:r>
              <a:rPr lang="en-GB" dirty="0" err="1"/>
              <a:t>Scribbr</a:t>
            </a:r>
            <a:r>
              <a:rPr lang="en-GB" dirty="0"/>
              <a:t> , 2022</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36839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QUT Library , </a:t>
            </a:r>
            <a:r>
              <a:rPr lang="en-GB" dirty="0" err="1"/>
              <a:t>Youtube</a:t>
            </a:r>
            <a:r>
              <a:rPr lang="en-GB" dirty="0"/>
              <a:t> 2020</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42013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33737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err="1"/>
              <a:t>Scribbr</a:t>
            </a:r>
            <a:r>
              <a:rPr lang="en-GB" dirty="0"/>
              <a:t> , online 2022</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50009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data analysis methods will depend on the type of data you collect and how you prepare it for analysis.</a:t>
            </a:r>
          </a:p>
          <a:p>
            <a:r>
              <a:rPr lang="en-GB" b="1" dirty="0"/>
              <a:t>Qualitative analysis:</a:t>
            </a:r>
          </a:p>
          <a:p>
            <a:r>
              <a:rPr lang="en-GB" dirty="0"/>
              <a:t>Data can be analysed both quantitatively and qualitatively. </a:t>
            </a:r>
            <a:r>
              <a:rPr lang="en-GB" dirty="0" err="1"/>
              <a:t>e,g</a:t>
            </a:r>
            <a:r>
              <a:rPr lang="en-GB" dirty="0"/>
              <a:t> survey responses could be analysed qualitatively by studying the meanings of responses or quantitatively by studying the frequency of responses to a question.</a:t>
            </a:r>
          </a:p>
          <a:p>
            <a:r>
              <a:rPr lang="en-GB" dirty="0"/>
              <a:t>It relies upon the researchers judgements – so its good to reflect carefully on your choices and assumptions. It tends to be quite flexible.</a:t>
            </a:r>
          </a:p>
          <a:p>
            <a:endParaRPr lang="en-GB" dirty="0"/>
          </a:p>
          <a:p>
            <a:r>
              <a:rPr lang="en-GB" b="1" dirty="0"/>
              <a:t>Quantitative analysis:</a:t>
            </a:r>
          </a:p>
          <a:p>
            <a:r>
              <a:rPr lang="en-GB" dirty="0"/>
              <a:t>Uses numbers and statistics to understand frequencies, averages in descriptive studies and correlations or cause and effect relationships in experiments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1466366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 different methods for analysing data</a:t>
            </a:r>
          </a:p>
          <a:p>
            <a:endParaRPr lang="en-GB" dirty="0"/>
          </a:p>
          <a:p>
            <a:r>
              <a:rPr lang="en-GB" dirty="0"/>
              <a:t>How many have you heard of?</a:t>
            </a:r>
          </a:p>
          <a:p>
            <a:endParaRPr lang="en-GB" dirty="0"/>
          </a:p>
          <a:p>
            <a:r>
              <a:rPr lang="en-GB" dirty="0"/>
              <a:t>What do you think they mean?</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5432464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Methodology Workshop</a:t>
            </a: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315861"/>
            <a:ext cx="10972800" cy="1143000"/>
          </a:xfrm>
          <a:solidFill>
            <a:schemeClr val="accent3"/>
          </a:solidFill>
        </p:spPr>
        <p:txBody>
          <a:bodyPr anchor="ctr">
            <a:normAutofit/>
          </a:bodyPr>
          <a:lstStyle/>
          <a:p>
            <a:r>
              <a:rPr lang="en-GB" dirty="0"/>
              <a:t>Learning Outcomes </a:t>
            </a:r>
          </a:p>
        </p:txBody>
      </p:sp>
      <p:graphicFrame>
        <p:nvGraphicFramePr>
          <p:cNvPr id="8" name="Content Placeholder 5">
            <a:extLst>
              <a:ext uri="{FF2B5EF4-FFF2-40B4-BE49-F238E27FC236}">
                <a16:creationId xmlns:a16="http://schemas.microsoft.com/office/drawing/2014/main" id="{73DDB8BF-58FB-2F17-A44C-74E49040B724}"/>
              </a:ext>
            </a:extLst>
          </p:cNvPr>
          <p:cNvGraphicFramePr>
            <a:graphicFrameLocks noGrp="1"/>
          </p:cNvGraphicFramePr>
          <p:nvPr>
            <p:ph sz="half" idx="2"/>
            <p:extLst>
              <p:ext uri="{D42A27DB-BD31-4B8C-83A1-F6EECF244321}">
                <p14:modId xmlns:p14="http://schemas.microsoft.com/office/powerpoint/2010/main" val="2813023986"/>
              </p:ext>
            </p:extLst>
          </p:nvPr>
        </p:nvGraphicFramePr>
        <p:xfrm>
          <a:off x="5994400" y="1600201"/>
          <a:ext cx="5588000" cy="507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Student Learning Outcomes | School of Languages, Cultures, and Race |  Washington State University">
            <a:extLst>
              <a:ext uri="{FF2B5EF4-FFF2-40B4-BE49-F238E27FC236}">
                <a16:creationId xmlns:a16="http://schemas.microsoft.com/office/drawing/2014/main" id="{032D564F-1623-8A1A-9A10-D36F8A1428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99148" y="2413521"/>
            <a:ext cx="3835400" cy="3057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rgbClr val="002060"/>
                </a:solidFill>
              </a:rPr>
              <a:t>Methodology v Research methods</a:t>
            </a:r>
          </a:p>
        </p:txBody>
      </p:sp>
      <p:sp>
        <p:nvSpPr>
          <p:cNvPr id="4" name="Content Placeholder 3">
            <a:extLst>
              <a:ext uri="{FF2B5EF4-FFF2-40B4-BE49-F238E27FC236}">
                <a16:creationId xmlns:a16="http://schemas.microsoft.com/office/drawing/2014/main" id="{BD4D1202-7EC5-4934-BA17-95E0369E24CD}"/>
              </a:ext>
            </a:extLst>
          </p:cNvPr>
          <p:cNvSpPr>
            <a:spLocks noGrp="1"/>
          </p:cNvSpPr>
          <p:nvPr>
            <p:ph sz="half" idx="1"/>
          </p:nvPr>
        </p:nvSpPr>
        <p:spPr/>
        <p:txBody>
          <a:bodyPr>
            <a:normAutofit fontScale="70000" lnSpcReduction="20000"/>
          </a:bodyPr>
          <a:lstStyle/>
          <a:p>
            <a:pPr marL="0" indent="0">
              <a:buNone/>
            </a:pPr>
            <a:r>
              <a:rPr lang="en-GB" dirty="0"/>
              <a:t>Methodology is:</a:t>
            </a:r>
          </a:p>
          <a:p>
            <a:r>
              <a:rPr lang="en-GB" dirty="0"/>
              <a:t>‘ </a:t>
            </a:r>
            <a:r>
              <a:rPr lang="en-GB" i="1" dirty="0">
                <a:solidFill>
                  <a:srgbClr val="002060"/>
                </a:solidFill>
              </a:rPr>
              <a:t>a set of systems, methods, procedures or rules that is used to conduct a structured research process for a dissertation</a:t>
            </a:r>
            <a:r>
              <a:rPr lang="en-GB" dirty="0"/>
              <a:t>’ </a:t>
            </a:r>
          </a:p>
          <a:p>
            <a:r>
              <a:rPr lang="en-GB" dirty="0"/>
              <a:t>‘</a:t>
            </a:r>
            <a:r>
              <a:rPr lang="en-GB" i="1" dirty="0">
                <a:solidFill>
                  <a:srgbClr val="0070C0"/>
                </a:solidFill>
              </a:rPr>
              <a:t>the science of dealing with principles of procedure in research and study</a:t>
            </a:r>
            <a:r>
              <a:rPr lang="en-GB" dirty="0"/>
              <a:t>’</a:t>
            </a:r>
          </a:p>
          <a:p>
            <a:r>
              <a:rPr lang="en-GB" i="1" dirty="0"/>
              <a:t>‘A system of ways of doing, teaching or studying something</a:t>
            </a:r>
            <a:r>
              <a:rPr lang="en-GB" dirty="0"/>
              <a:t>’ </a:t>
            </a:r>
          </a:p>
          <a:p>
            <a:r>
              <a:rPr lang="en-GB" i="1" dirty="0"/>
              <a:t>It explains what the exact activities and processes of your research is , through what methods you will be measuring the data and how you will interpret your results and outcome</a:t>
            </a:r>
          </a:p>
          <a:p>
            <a:endParaRPr lang="en-GB" dirty="0"/>
          </a:p>
        </p:txBody>
      </p:sp>
      <p:sp>
        <p:nvSpPr>
          <p:cNvPr id="5" name="Content Placeholder 4">
            <a:extLst>
              <a:ext uri="{FF2B5EF4-FFF2-40B4-BE49-F238E27FC236}">
                <a16:creationId xmlns:a16="http://schemas.microsoft.com/office/drawing/2014/main" id="{1C8F0743-F9A0-410D-8164-CDE3BBAAFC9A}"/>
              </a:ext>
            </a:extLst>
          </p:cNvPr>
          <p:cNvSpPr>
            <a:spLocks noGrp="1"/>
          </p:cNvSpPr>
          <p:nvPr>
            <p:ph sz="half" idx="2"/>
          </p:nvPr>
        </p:nvSpPr>
        <p:spPr>
          <a:xfrm>
            <a:off x="6197600" y="1434480"/>
            <a:ext cx="5384800" cy="3989040"/>
          </a:xfrm>
        </p:spPr>
        <p:txBody>
          <a:bodyPr>
            <a:normAutofit fontScale="70000" lnSpcReduction="20000"/>
          </a:bodyPr>
          <a:lstStyle/>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a:t>
            </a:r>
          </a:p>
        </p:txBody>
      </p:sp>
      <p:pic>
        <p:nvPicPr>
          <p:cNvPr id="6" name="Picture 5">
            <a:extLst>
              <a:ext uri="{FF2B5EF4-FFF2-40B4-BE49-F238E27FC236}">
                <a16:creationId xmlns:a16="http://schemas.microsoft.com/office/drawing/2014/main" id="{79614797-E119-4378-9148-A9DA86E97FAB}"/>
              </a:ext>
            </a:extLst>
          </p:cNvPr>
          <p:cNvPicPr>
            <a:picLocks noChangeAspect="1"/>
          </p:cNvPicPr>
          <p:nvPr/>
        </p:nvPicPr>
        <p:blipFill>
          <a:blip r:embed="rId3"/>
          <a:stretch>
            <a:fillRect/>
          </a:stretch>
        </p:blipFill>
        <p:spPr>
          <a:xfrm>
            <a:off x="6880485" y="2849547"/>
            <a:ext cx="3723913" cy="3723913"/>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fade">
                                      <p:cBhvr>
                                        <p:cTn id="49" dur="1000"/>
                                        <p:tgtEl>
                                          <p:spTgt spid="5">
                                            <p:txEl>
                                              <p:pRg st="1" end="1"/>
                                            </p:txEl>
                                          </p:spTgt>
                                        </p:tgtEl>
                                      </p:cBhvr>
                                    </p:animEffect>
                                    <p:anim calcmode="lin" valueType="num">
                                      <p:cBhvr>
                                        <p:cTn id="5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Effect transition="in" filter="fade">
                                      <p:cBhvr>
                                        <p:cTn id="56" dur="1000"/>
                                        <p:tgtEl>
                                          <p:spTgt spid="5">
                                            <p:txEl>
                                              <p:pRg st="2" end="2"/>
                                            </p:txEl>
                                          </p:spTgt>
                                        </p:tgtEl>
                                      </p:cBhvr>
                                    </p:animEffect>
                                    <p:anim calcmode="lin" valueType="num">
                                      <p:cBhvr>
                                        <p:cTn id="57"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a:solidFill>
            <a:schemeClr val="accent3"/>
          </a:solidFill>
        </p:spPr>
        <p:txBody>
          <a:bodyPr/>
          <a:lstStyle/>
          <a:p>
            <a:r>
              <a:rPr lang="en-GB" dirty="0"/>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2065329244"/>
              </p:ext>
            </p:extLst>
          </p:nvPr>
        </p:nvGraphicFramePr>
        <p:xfrm>
          <a:off x="104931" y="1600200"/>
          <a:ext cx="11477469" cy="4983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119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chemeClr val="accent3"/>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pPr marL="0" indent="0">
              <a:buNone/>
            </a:pPr>
            <a:r>
              <a:rPr lang="en-GB" b="1" dirty="0"/>
              <a:t>Step 1 - Deciding on how you will collect data</a:t>
            </a:r>
          </a:p>
          <a:p>
            <a:r>
              <a:rPr lang="en-GB" dirty="0"/>
              <a:t>Methods will depend on the data required to answer your research question:</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7600013" y="3005263"/>
            <a:ext cx="3578099" cy="3578099"/>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219855" y="1840044"/>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8380183" y="2129618"/>
            <a:ext cx="3202218" cy="3202218"/>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1020-8A76-4D6A-A863-6A84E7CE2215}"/>
              </a:ext>
            </a:extLst>
          </p:cNvPr>
          <p:cNvSpPr>
            <a:spLocks noGrp="1"/>
          </p:cNvSpPr>
          <p:nvPr>
            <p:ph type="title"/>
          </p:nvPr>
        </p:nvSpPr>
        <p:spPr>
          <a:solidFill>
            <a:schemeClr val="accent3"/>
          </a:solidFill>
        </p:spPr>
        <p:txBody>
          <a:bodyPr/>
          <a:lstStyle/>
          <a:p>
            <a:pPr algn="l"/>
            <a:r>
              <a:rPr lang="en-GB" dirty="0"/>
              <a:t>Methods for collecting data</a:t>
            </a:r>
          </a:p>
        </p:txBody>
      </p:sp>
      <p:sp>
        <p:nvSpPr>
          <p:cNvPr id="3" name="Content Placeholder 2">
            <a:extLst>
              <a:ext uri="{FF2B5EF4-FFF2-40B4-BE49-F238E27FC236}">
                <a16:creationId xmlns:a16="http://schemas.microsoft.com/office/drawing/2014/main" id="{7168F237-CC29-4B65-ABAB-0F7661FE86B2}"/>
              </a:ext>
            </a:extLst>
          </p:cNvPr>
          <p:cNvSpPr>
            <a:spLocks noGrp="1"/>
          </p:cNvSpPr>
          <p:nvPr>
            <p:ph sz="half" idx="1"/>
          </p:nvPr>
        </p:nvSpPr>
        <p:spPr>
          <a:xfrm>
            <a:off x="609600" y="1600201"/>
            <a:ext cx="3797508" cy="4545766"/>
          </a:xfrm>
        </p:spPr>
        <p:txBody>
          <a:bodyPr/>
          <a:lstStyle/>
          <a:p>
            <a:r>
              <a:rPr lang="en-GB" dirty="0"/>
              <a:t>Data is the information you collect for the purpose of answering your research question</a:t>
            </a:r>
          </a:p>
          <a:p>
            <a:r>
              <a:rPr lang="en-GB" dirty="0"/>
              <a:t>Influenced by the aims of your research</a:t>
            </a:r>
          </a:p>
        </p:txBody>
      </p:sp>
      <p:graphicFrame>
        <p:nvGraphicFramePr>
          <p:cNvPr id="5" name="Content Placeholder 4">
            <a:extLst>
              <a:ext uri="{FF2B5EF4-FFF2-40B4-BE49-F238E27FC236}">
                <a16:creationId xmlns:a16="http://schemas.microsoft.com/office/drawing/2014/main" id="{55063FE1-A173-40D7-AC0A-38D2B21084F4}"/>
              </a:ext>
            </a:extLst>
          </p:cNvPr>
          <p:cNvGraphicFramePr>
            <a:graphicFrameLocks noGrp="1"/>
          </p:cNvGraphicFramePr>
          <p:nvPr>
            <p:ph sz="half" idx="2"/>
            <p:extLst>
              <p:ext uri="{D42A27DB-BD31-4B8C-83A1-F6EECF244321}">
                <p14:modId xmlns:p14="http://schemas.microsoft.com/office/powerpoint/2010/main" val="4275031524"/>
              </p:ext>
            </p:extLst>
          </p:nvPr>
        </p:nvGraphicFramePr>
        <p:xfrm>
          <a:off x="4407108" y="1417637"/>
          <a:ext cx="7175292" cy="4908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Methodology Images – Browse 22,456 Stock Photos, Vectors, and Video | Adobe  Stock">
            <a:extLst>
              <a:ext uri="{FF2B5EF4-FFF2-40B4-BE49-F238E27FC236}">
                <a16:creationId xmlns:a16="http://schemas.microsoft.com/office/drawing/2014/main" id="{B1531D2A-751E-D16D-7BEE-1CA748CA28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02891" y="274637"/>
            <a:ext cx="3179509" cy="178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5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a:solidFill>
            <a:schemeClr val="accent3"/>
          </a:solidFill>
        </p:spPr>
        <p:txBody>
          <a:bodyPr/>
          <a:lstStyle/>
          <a:p>
            <a:r>
              <a:rPr lang="en-GB" dirty="0"/>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p:txBody>
          <a:bodyPr/>
          <a:lstStyle/>
          <a:p>
            <a:pPr marL="0" indent="0">
              <a:buNone/>
            </a:pPr>
            <a:endParaRPr lang="en-GB" b="1" dirty="0">
              <a:solidFill>
                <a:srgbClr val="0070C0"/>
              </a:solidFill>
            </a:endParaRPr>
          </a:p>
          <a:p>
            <a:pPr marL="0" indent="0">
              <a:buNone/>
            </a:pPr>
            <a:endParaRPr lang="en-GB" b="1" dirty="0">
              <a:solidFill>
                <a:srgbClr val="0070C0"/>
              </a:solidFill>
            </a:endParaRPr>
          </a:p>
          <a:p>
            <a:pPr marL="0" indent="0">
              <a:buNone/>
            </a:pPr>
            <a:r>
              <a:rPr lang="en-GB" b="1" dirty="0">
                <a:solidFill>
                  <a:srgbClr val="0070C0"/>
                </a:solidFill>
              </a:rPr>
              <a:t>Qualitative data </a:t>
            </a:r>
            <a:r>
              <a:rPr lang="en-GB" dirty="0"/>
              <a:t>– deals with words</a:t>
            </a:r>
          </a:p>
          <a:p>
            <a:pPr marL="0" indent="0">
              <a:buNone/>
            </a:pPr>
            <a:endParaRPr lang="en-GB" dirty="0"/>
          </a:p>
          <a:p>
            <a:pPr marL="0" indent="0">
              <a:buNone/>
            </a:pPr>
            <a:r>
              <a:rPr lang="en-GB" b="1" dirty="0">
                <a:solidFill>
                  <a:srgbClr val="002060"/>
                </a:solidFill>
              </a:rPr>
              <a:t>Quantitative</a:t>
            </a:r>
            <a:r>
              <a:rPr lang="en-GB"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197602" y="2257087"/>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a:solidFill>
            <a:schemeClr val="accent3"/>
          </a:solidFill>
        </p:spPr>
        <p:txBody>
          <a:bodyPr/>
          <a:lstStyle/>
          <a:p>
            <a:r>
              <a:rPr lang="en-GB" dirty="0"/>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2109772632"/>
              </p:ext>
            </p:extLst>
          </p:nvPr>
        </p:nvGraphicFramePr>
        <p:xfrm>
          <a:off x="609600" y="1882333"/>
          <a:ext cx="10972797" cy="4012563"/>
        </p:xfrm>
        <a:graphic>
          <a:graphicData uri="http://schemas.openxmlformats.org/drawingml/2006/table">
            <a:tbl>
              <a:tblPr firstRow="1" bandRow="1">
                <a:tableStyleId>{74C1A8A3-306A-4EB7-A6B1-4F7E0EB9C5D6}</a:tableStyleId>
              </a:tblPr>
              <a:tblGrid>
                <a:gridCol w="2507673">
                  <a:extLst>
                    <a:ext uri="{9D8B030D-6E8A-4147-A177-3AD203B41FA5}">
                      <a16:colId xmlns:a16="http://schemas.microsoft.com/office/drawing/2014/main" val="1739314155"/>
                    </a:ext>
                  </a:extLst>
                </a:gridCol>
                <a:gridCol w="4807525">
                  <a:extLst>
                    <a:ext uri="{9D8B030D-6E8A-4147-A177-3AD203B41FA5}">
                      <a16:colId xmlns:a16="http://schemas.microsoft.com/office/drawing/2014/main" val="2589116716"/>
                    </a:ext>
                  </a:extLst>
                </a:gridCol>
                <a:gridCol w="3657599">
                  <a:extLst>
                    <a:ext uri="{9D8B030D-6E8A-4147-A177-3AD203B41FA5}">
                      <a16:colId xmlns:a16="http://schemas.microsoft.com/office/drawing/2014/main" val="3140247667"/>
                    </a:ext>
                  </a:extLst>
                </a:gridCol>
              </a:tblGrid>
              <a:tr h="931725">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1892118">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182574">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0845-CF15-40BF-AA03-099190FFA4FA}"/>
              </a:ext>
            </a:extLst>
          </p:cNvPr>
          <p:cNvSpPr>
            <a:spLocks noGrp="1"/>
          </p:cNvSpPr>
          <p:nvPr>
            <p:ph type="title"/>
          </p:nvPr>
        </p:nvSpPr>
        <p:spPr>
          <a:xfrm>
            <a:off x="609600" y="457201"/>
            <a:ext cx="10972800" cy="1143000"/>
          </a:xfrm>
          <a:solidFill>
            <a:schemeClr val="accent3"/>
          </a:solidFill>
        </p:spPr>
        <p:txBody>
          <a:bodyPr/>
          <a:lstStyle/>
          <a:p>
            <a:r>
              <a:rPr lang="en-GB" dirty="0"/>
              <a:t>Primary v Secondary data</a:t>
            </a:r>
          </a:p>
        </p:txBody>
      </p:sp>
      <p:sp>
        <p:nvSpPr>
          <p:cNvPr id="3" name="Content Placeholder 2">
            <a:extLst>
              <a:ext uri="{FF2B5EF4-FFF2-40B4-BE49-F238E27FC236}">
                <a16:creationId xmlns:a16="http://schemas.microsoft.com/office/drawing/2014/main" id="{1F15296A-B879-4284-808D-697E9517B1A1}"/>
              </a:ext>
            </a:extLst>
          </p:cNvPr>
          <p:cNvSpPr>
            <a:spLocks noGrp="1"/>
          </p:cNvSpPr>
          <p:nvPr>
            <p:ph sz="half" idx="1"/>
          </p:nvPr>
        </p:nvSpPr>
        <p:spPr>
          <a:xfrm>
            <a:off x="609600" y="1600201"/>
            <a:ext cx="5384800" cy="4800598"/>
          </a:xfrm>
        </p:spPr>
        <p:txBody>
          <a:bodyPr>
            <a:normAutofit/>
          </a:bodyPr>
          <a:lstStyle/>
          <a:p>
            <a:pPr marL="0" indent="0">
              <a:buNone/>
            </a:pPr>
            <a:endParaRPr lang="en-GB" b="1" dirty="0"/>
          </a:p>
          <a:p>
            <a:pPr marL="0" indent="0">
              <a:buNone/>
            </a:pPr>
            <a:r>
              <a:rPr lang="en-GB" b="1" dirty="0"/>
              <a:t>Primary data </a:t>
            </a:r>
            <a:r>
              <a:rPr lang="en-GB" dirty="0"/>
              <a:t>– any new or original information that you collect for the purposes of answering your research question</a:t>
            </a:r>
          </a:p>
          <a:p>
            <a:pPr marL="0" indent="0">
              <a:buNone/>
            </a:pPr>
            <a:endParaRPr lang="en-GB" dirty="0"/>
          </a:p>
          <a:p>
            <a:pPr marL="0" indent="0">
              <a:buNone/>
            </a:pPr>
            <a:r>
              <a:rPr lang="en-GB" b="1" dirty="0"/>
              <a:t>Secondary data </a:t>
            </a:r>
            <a:r>
              <a:rPr lang="en-GB" dirty="0"/>
              <a:t>– information that has already been collected by other researchers</a:t>
            </a:r>
          </a:p>
        </p:txBody>
      </p:sp>
      <p:pic>
        <p:nvPicPr>
          <p:cNvPr id="5" name="Content Placeholder 4">
            <a:extLst>
              <a:ext uri="{FF2B5EF4-FFF2-40B4-BE49-F238E27FC236}">
                <a16:creationId xmlns:a16="http://schemas.microsoft.com/office/drawing/2014/main" id="{6B83BB86-9599-405B-8513-E2371FB7FC8E}"/>
              </a:ext>
            </a:extLst>
          </p:cNvPr>
          <p:cNvPicPr>
            <a:picLocks noGrp="1" noChangeAspect="1"/>
          </p:cNvPicPr>
          <p:nvPr>
            <p:ph sz="half" idx="2"/>
          </p:nvPr>
        </p:nvPicPr>
        <p:blipFill>
          <a:blip r:embed="rId3"/>
          <a:stretch>
            <a:fillRect/>
          </a:stretch>
        </p:blipFill>
        <p:spPr>
          <a:xfrm>
            <a:off x="6112621" y="2108530"/>
            <a:ext cx="5469779" cy="3063076"/>
          </a:xfrm>
          <a:prstGeom prst="rect">
            <a:avLst/>
          </a:prstGeom>
        </p:spPr>
      </p:pic>
    </p:spTree>
    <p:extLst>
      <p:ext uri="{BB962C8B-B14F-4D97-AF65-F5344CB8AC3E}">
        <p14:creationId xmlns:p14="http://schemas.microsoft.com/office/powerpoint/2010/main" val="31806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B58F-B037-4781-8444-0E3D1131253A}"/>
              </a:ext>
            </a:extLst>
          </p:cNvPr>
          <p:cNvSpPr>
            <a:spLocks noGrp="1"/>
          </p:cNvSpPr>
          <p:nvPr>
            <p:ph type="title"/>
          </p:nvPr>
        </p:nvSpPr>
        <p:spPr>
          <a:solidFill>
            <a:schemeClr val="accent3"/>
          </a:solidFill>
        </p:spPr>
        <p:txBody>
          <a:bodyPr/>
          <a:lstStyle/>
          <a:p>
            <a:r>
              <a:rPr lang="en-GB" dirty="0"/>
              <a:t>Primary v Secondary Data</a:t>
            </a:r>
          </a:p>
        </p:txBody>
      </p:sp>
      <p:graphicFrame>
        <p:nvGraphicFramePr>
          <p:cNvPr id="4" name="Table 4">
            <a:extLst>
              <a:ext uri="{FF2B5EF4-FFF2-40B4-BE49-F238E27FC236}">
                <a16:creationId xmlns:a16="http://schemas.microsoft.com/office/drawing/2014/main" id="{BC4C8CB0-C73F-4FB0-8F59-BAE4ED7A6227}"/>
              </a:ext>
            </a:extLst>
          </p:cNvPr>
          <p:cNvGraphicFramePr>
            <a:graphicFrameLocks noGrp="1"/>
          </p:cNvGraphicFramePr>
          <p:nvPr>
            <p:ph idx="1"/>
            <p:extLst>
              <p:ext uri="{D42A27DB-BD31-4B8C-83A1-F6EECF244321}">
                <p14:modId xmlns:p14="http://schemas.microsoft.com/office/powerpoint/2010/main" val="756444188"/>
              </p:ext>
            </p:extLst>
          </p:nvPr>
        </p:nvGraphicFramePr>
        <p:xfrm>
          <a:off x="609600" y="1600199"/>
          <a:ext cx="10972797" cy="4149436"/>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005573371"/>
                    </a:ext>
                  </a:extLst>
                </a:gridCol>
                <a:gridCol w="3657599">
                  <a:extLst>
                    <a:ext uri="{9D8B030D-6E8A-4147-A177-3AD203B41FA5}">
                      <a16:colId xmlns:a16="http://schemas.microsoft.com/office/drawing/2014/main" val="494794257"/>
                    </a:ext>
                  </a:extLst>
                </a:gridCol>
                <a:gridCol w="3657599">
                  <a:extLst>
                    <a:ext uri="{9D8B030D-6E8A-4147-A177-3AD203B41FA5}">
                      <a16:colId xmlns:a16="http://schemas.microsoft.com/office/drawing/2014/main" val="1183763698"/>
                    </a:ext>
                  </a:extLst>
                </a:gridCol>
              </a:tblGrid>
              <a:tr h="949036">
                <a:tc>
                  <a:txBody>
                    <a:bodyPr/>
                    <a:lstStyle/>
                    <a:p>
                      <a:endParaRPr lang="en-GB" dirty="0"/>
                    </a:p>
                  </a:txBody>
                  <a:tcPr/>
                </a:tc>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1763431077"/>
                  </a:ext>
                </a:extLst>
              </a:tr>
              <a:tr h="949036">
                <a:tc>
                  <a:txBody>
                    <a:bodyPr/>
                    <a:lstStyle/>
                    <a:p>
                      <a:r>
                        <a:rPr lang="en-GB" dirty="0"/>
                        <a:t>Primary</a:t>
                      </a:r>
                    </a:p>
                  </a:txBody>
                  <a:tcPr/>
                </a:tc>
                <a:tc>
                  <a:txBody>
                    <a:bodyPr/>
                    <a:lstStyle/>
                    <a:p>
                      <a:pPr marL="285750" indent="-285750">
                        <a:buFont typeface="Arial" panose="020B0604020202020204" pitchFamily="34" charset="0"/>
                        <a:buChar char="•"/>
                      </a:pPr>
                      <a:r>
                        <a:rPr lang="en-GB" dirty="0"/>
                        <a:t>Can be collected to answer your specific question</a:t>
                      </a:r>
                    </a:p>
                    <a:p>
                      <a:pPr marL="285750" indent="-285750">
                        <a:buFont typeface="Arial" panose="020B0604020202020204" pitchFamily="34" charset="0"/>
                        <a:buChar char="•"/>
                      </a:pPr>
                      <a:r>
                        <a:rPr lang="en-GB" dirty="0"/>
                        <a:t>You have control over the sample methods</a:t>
                      </a:r>
                    </a:p>
                    <a:p>
                      <a:pPr marL="285750" indent="-285750">
                        <a:buFont typeface="Arial" panose="020B0604020202020204" pitchFamily="34" charset="0"/>
                        <a:buChar char="•"/>
                      </a:pPr>
                      <a:r>
                        <a:rPr lang="en-GB" dirty="0"/>
                        <a:t>Up to date data</a:t>
                      </a:r>
                    </a:p>
                  </a:txBody>
                  <a:tcPr/>
                </a:tc>
                <a:tc>
                  <a:txBody>
                    <a:bodyPr/>
                    <a:lstStyle/>
                    <a:p>
                      <a:pPr marL="285750" indent="-285750">
                        <a:buFont typeface="Arial" panose="020B0604020202020204" pitchFamily="34" charset="0"/>
                        <a:buChar char="•"/>
                      </a:pPr>
                      <a:r>
                        <a:rPr lang="en-GB" dirty="0"/>
                        <a:t>May be expensive/time consuming to collect</a:t>
                      </a:r>
                    </a:p>
                    <a:p>
                      <a:pPr marL="285750" indent="-285750">
                        <a:buFont typeface="Arial" panose="020B0604020202020204" pitchFamily="34" charset="0"/>
                        <a:buChar char="•"/>
                      </a:pPr>
                      <a:r>
                        <a:rPr lang="en-GB" dirty="0"/>
                        <a:t>Need to know data collection methods</a:t>
                      </a:r>
                    </a:p>
                  </a:txBody>
                  <a:tcPr/>
                </a:tc>
                <a:extLst>
                  <a:ext uri="{0D108BD9-81ED-4DB2-BD59-A6C34878D82A}">
                    <a16:rowId xmlns:a16="http://schemas.microsoft.com/office/drawing/2014/main" val="2045792142"/>
                  </a:ext>
                </a:extLst>
              </a:tr>
              <a:tr h="949036">
                <a:tc>
                  <a:txBody>
                    <a:bodyPr/>
                    <a:lstStyle/>
                    <a:p>
                      <a:r>
                        <a:rPr lang="en-GB" dirty="0"/>
                        <a:t>Secondary</a:t>
                      </a:r>
                    </a:p>
                  </a:txBody>
                  <a:tcPr/>
                </a:tc>
                <a:tc>
                  <a:txBody>
                    <a:bodyPr/>
                    <a:lstStyle/>
                    <a:p>
                      <a:pPr marL="285750" indent="-285750">
                        <a:buFont typeface="Arial" panose="020B0604020202020204" pitchFamily="34" charset="0"/>
                        <a:buChar char="•"/>
                      </a:pPr>
                      <a:r>
                        <a:rPr lang="en-GB" dirty="0"/>
                        <a:t>Easier and quicker to access</a:t>
                      </a:r>
                    </a:p>
                    <a:p>
                      <a:pPr marL="285750" indent="-285750">
                        <a:buFont typeface="Arial" panose="020B0604020202020204" pitchFamily="34" charset="0"/>
                        <a:buChar char="•"/>
                      </a:pPr>
                      <a:r>
                        <a:rPr lang="en-GB" dirty="0"/>
                        <a:t>Can collect data over a longer timescale and bigger geographical area</a:t>
                      </a:r>
                    </a:p>
                  </a:txBody>
                  <a:tcPr/>
                </a:tc>
                <a:tc>
                  <a:txBody>
                    <a:bodyPr/>
                    <a:lstStyle/>
                    <a:p>
                      <a:pPr marL="285750" indent="-285750">
                        <a:buFont typeface="Arial" panose="020B0604020202020204" pitchFamily="34" charset="0"/>
                        <a:buChar char="•"/>
                      </a:pPr>
                      <a:r>
                        <a:rPr lang="en-GB" dirty="0"/>
                        <a:t>No control over how data was generated</a:t>
                      </a:r>
                    </a:p>
                    <a:p>
                      <a:pPr marL="285750" indent="-285750">
                        <a:buFont typeface="Arial" panose="020B0604020202020204" pitchFamily="34" charset="0"/>
                        <a:buChar char="•"/>
                      </a:pPr>
                      <a:r>
                        <a:rPr lang="en-GB" dirty="0"/>
                        <a:t>Requires extra processing to make sure it works for your analysis</a:t>
                      </a:r>
                    </a:p>
                    <a:p>
                      <a:pPr marL="285750" indent="-285750">
                        <a:buFont typeface="Arial" panose="020B0604020202020204" pitchFamily="34" charset="0"/>
                        <a:buChar char="•"/>
                      </a:pPr>
                      <a:r>
                        <a:rPr lang="en-GB" dirty="0"/>
                        <a:t>Could be too old</a:t>
                      </a:r>
                    </a:p>
                  </a:txBody>
                  <a:tcPr/>
                </a:tc>
                <a:extLst>
                  <a:ext uri="{0D108BD9-81ED-4DB2-BD59-A6C34878D82A}">
                    <a16:rowId xmlns:a16="http://schemas.microsoft.com/office/drawing/2014/main" val="4288716320"/>
                  </a:ext>
                </a:extLst>
              </a:tr>
            </a:tbl>
          </a:graphicData>
        </a:graphic>
      </p:graphicFrame>
    </p:spTree>
    <p:extLst>
      <p:ext uri="{BB962C8B-B14F-4D97-AF65-F5344CB8AC3E}">
        <p14:creationId xmlns:p14="http://schemas.microsoft.com/office/powerpoint/2010/main" val="4177124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C38A-4361-488B-B083-7DB9F4FD24BF}"/>
              </a:ext>
            </a:extLst>
          </p:cNvPr>
          <p:cNvSpPr>
            <a:spLocks noGrp="1"/>
          </p:cNvSpPr>
          <p:nvPr>
            <p:ph type="title"/>
          </p:nvPr>
        </p:nvSpPr>
        <p:spPr>
          <a:solidFill>
            <a:schemeClr val="accent3"/>
          </a:solidFill>
        </p:spPr>
        <p:txBody>
          <a:bodyPr/>
          <a:lstStyle/>
          <a:p>
            <a:r>
              <a:rPr lang="en-GB" dirty="0"/>
              <a:t>Primary v Secondary data…</a:t>
            </a:r>
          </a:p>
        </p:txBody>
      </p:sp>
      <p:pic>
        <p:nvPicPr>
          <p:cNvPr id="4" name="Content Placeholder 3">
            <a:extLst>
              <a:ext uri="{FF2B5EF4-FFF2-40B4-BE49-F238E27FC236}">
                <a16:creationId xmlns:a16="http://schemas.microsoft.com/office/drawing/2014/main" id="{88FC9C8F-1E36-4E63-8E0E-DF44F266D95F}"/>
              </a:ext>
            </a:extLst>
          </p:cNvPr>
          <p:cNvPicPr>
            <a:picLocks noGrp="1" noChangeAspect="1"/>
          </p:cNvPicPr>
          <p:nvPr>
            <p:ph idx="1"/>
          </p:nvPr>
        </p:nvPicPr>
        <p:blipFill>
          <a:blip r:embed="rId3"/>
          <a:stretch>
            <a:fillRect/>
          </a:stretch>
        </p:blipFill>
        <p:spPr>
          <a:xfrm>
            <a:off x="1540175" y="1620155"/>
            <a:ext cx="8823479" cy="4963207"/>
          </a:xfrm>
          <a:prstGeom prst="rect">
            <a:avLst/>
          </a:prstGeom>
        </p:spPr>
      </p:pic>
    </p:spTree>
    <p:extLst>
      <p:ext uri="{BB962C8B-B14F-4D97-AF65-F5344CB8AC3E}">
        <p14:creationId xmlns:p14="http://schemas.microsoft.com/office/powerpoint/2010/main" val="3712625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4D8C-AFD3-409E-9922-0D714EAA8E5F}"/>
              </a:ext>
            </a:extLst>
          </p:cNvPr>
          <p:cNvSpPr>
            <a:spLocks noGrp="1"/>
          </p:cNvSpPr>
          <p:nvPr>
            <p:ph type="title"/>
          </p:nvPr>
        </p:nvSpPr>
        <p:spPr>
          <a:solidFill>
            <a:schemeClr val="accent3"/>
          </a:solidFill>
        </p:spPr>
        <p:txBody>
          <a:bodyPr/>
          <a:lstStyle/>
          <a:p>
            <a:r>
              <a:rPr lang="en-GB" dirty="0"/>
              <a:t>Descriptive v Experimental Data</a:t>
            </a:r>
          </a:p>
        </p:txBody>
      </p:sp>
      <p:sp>
        <p:nvSpPr>
          <p:cNvPr id="3" name="Content Placeholder 2">
            <a:extLst>
              <a:ext uri="{FF2B5EF4-FFF2-40B4-BE49-F238E27FC236}">
                <a16:creationId xmlns:a16="http://schemas.microsoft.com/office/drawing/2014/main" id="{E0434D78-EC43-432D-A2D0-CE0FAD9DA92F}"/>
              </a:ext>
            </a:extLst>
          </p:cNvPr>
          <p:cNvSpPr>
            <a:spLocks noGrp="1"/>
          </p:cNvSpPr>
          <p:nvPr>
            <p:ph idx="1"/>
          </p:nvPr>
        </p:nvSpPr>
        <p:spPr>
          <a:xfrm>
            <a:off x="461675" y="2094877"/>
            <a:ext cx="7599218" cy="3917032"/>
          </a:xfrm>
        </p:spPr>
        <p:txBody>
          <a:bodyPr>
            <a:normAutofit lnSpcReduction="10000"/>
          </a:bodyPr>
          <a:lstStyle/>
          <a:p>
            <a:r>
              <a:rPr lang="en-GB" b="1" dirty="0">
                <a:solidFill>
                  <a:srgbClr val="002060"/>
                </a:solidFill>
              </a:rPr>
              <a:t>Descriptive research </a:t>
            </a:r>
            <a:r>
              <a:rPr lang="en-GB" dirty="0"/>
              <a:t>– you collect data about your study subject without interviewing. Validity depends on sampling method.</a:t>
            </a:r>
          </a:p>
          <a:p>
            <a:r>
              <a:rPr lang="en-GB" b="1" dirty="0">
                <a:solidFill>
                  <a:srgbClr val="0070C0"/>
                </a:solidFill>
              </a:rPr>
              <a:t>Experimental research </a:t>
            </a:r>
            <a:r>
              <a:rPr lang="en-GB" dirty="0"/>
              <a:t>– you systematically intervene in a process and measure the outcome. Validity depends on experimental design.</a:t>
            </a:r>
          </a:p>
        </p:txBody>
      </p:sp>
      <p:pic>
        <p:nvPicPr>
          <p:cNvPr id="4" name="Picture 3">
            <a:extLst>
              <a:ext uri="{FF2B5EF4-FFF2-40B4-BE49-F238E27FC236}">
                <a16:creationId xmlns:a16="http://schemas.microsoft.com/office/drawing/2014/main" id="{D693F5B7-4A9C-4CF2-A6D2-5BA3EBC24376}"/>
              </a:ext>
            </a:extLst>
          </p:cNvPr>
          <p:cNvPicPr>
            <a:picLocks noChangeAspect="1"/>
          </p:cNvPicPr>
          <p:nvPr/>
        </p:nvPicPr>
        <p:blipFill>
          <a:blip r:embed="rId3"/>
          <a:stretch>
            <a:fillRect/>
          </a:stretch>
        </p:blipFill>
        <p:spPr>
          <a:xfrm>
            <a:off x="7930717" y="2801612"/>
            <a:ext cx="3651683" cy="1884362"/>
          </a:xfrm>
          <a:prstGeom prst="rect">
            <a:avLst/>
          </a:prstGeom>
        </p:spPr>
      </p:pic>
    </p:spTree>
    <p:extLst>
      <p:ext uri="{BB962C8B-B14F-4D97-AF65-F5344CB8AC3E}">
        <p14:creationId xmlns:p14="http://schemas.microsoft.com/office/powerpoint/2010/main" val="1355915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07FF-8583-4C7D-929D-FB6983A96E72}"/>
              </a:ext>
            </a:extLst>
          </p:cNvPr>
          <p:cNvSpPr>
            <a:spLocks noGrp="1"/>
          </p:cNvSpPr>
          <p:nvPr>
            <p:ph type="title"/>
          </p:nvPr>
        </p:nvSpPr>
        <p:spPr>
          <a:solidFill>
            <a:schemeClr val="accent3"/>
          </a:solidFill>
        </p:spPr>
        <p:txBody>
          <a:bodyPr/>
          <a:lstStyle/>
          <a:p>
            <a:r>
              <a:rPr lang="en-GB" dirty="0"/>
              <a:t>Descriptive v Experimental Data</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C06F0E70-0007-46DE-BF93-19C704987E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5040" y="1660161"/>
            <a:ext cx="11127360" cy="4923201"/>
          </a:xfrm>
        </p:spPr>
      </p:pic>
    </p:spTree>
    <p:extLst>
      <p:ext uri="{BB962C8B-B14F-4D97-AF65-F5344CB8AC3E}">
        <p14:creationId xmlns:p14="http://schemas.microsoft.com/office/powerpoint/2010/main" val="3590505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5436-603B-4504-93DD-6EF10910BD42}"/>
              </a:ext>
            </a:extLst>
          </p:cNvPr>
          <p:cNvSpPr>
            <a:spLocks noGrp="1"/>
          </p:cNvSpPr>
          <p:nvPr>
            <p:ph type="title"/>
          </p:nvPr>
        </p:nvSpPr>
        <p:spPr>
          <a:xfrm>
            <a:off x="609600" y="274638"/>
            <a:ext cx="10972800" cy="715962"/>
          </a:xfrm>
          <a:solidFill>
            <a:schemeClr val="accent3"/>
          </a:solidFill>
        </p:spPr>
        <p:txBody>
          <a:bodyPr>
            <a:normAutofit fontScale="90000"/>
          </a:bodyPr>
          <a:lstStyle/>
          <a:p>
            <a:r>
              <a:rPr lang="en-GB" dirty="0"/>
              <a:t>Research methods for collecting data</a:t>
            </a:r>
          </a:p>
        </p:txBody>
      </p:sp>
      <p:graphicFrame>
        <p:nvGraphicFramePr>
          <p:cNvPr id="4" name="Table 4">
            <a:extLst>
              <a:ext uri="{FF2B5EF4-FFF2-40B4-BE49-F238E27FC236}">
                <a16:creationId xmlns:a16="http://schemas.microsoft.com/office/drawing/2014/main" id="{A01A8DB9-69F6-4B5D-B9C9-9AFB1F77BC8C}"/>
              </a:ext>
            </a:extLst>
          </p:cNvPr>
          <p:cNvGraphicFramePr>
            <a:graphicFrameLocks noGrp="1"/>
          </p:cNvGraphicFramePr>
          <p:nvPr>
            <p:ph idx="1"/>
            <p:extLst>
              <p:ext uri="{D42A27DB-BD31-4B8C-83A1-F6EECF244321}">
                <p14:modId xmlns:p14="http://schemas.microsoft.com/office/powerpoint/2010/main" val="1921480835"/>
              </p:ext>
            </p:extLst>
          </p:nvPr>
        </p:nvGraphicFramePr>
        <p:xfrm>
          <a:off x="609600" y="1188720"/>
          <a:ext cx="10972800" cy="5394641"/>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3542566699"/>
                    </a:ext>
                  </a:extLst>
                </a:gridCol>
                <a:gridCol w="2743200">
                  <a:extLst>
                    <a:ext uri="{9D8B030D-6E8A-4147-A177-3AD203B41FA5}">
                      <a16:colId xmlns:a16="http://schemas.microsoft.com/office/drawing/2014/main" val="3096734614"/>
                    </a:ext>
                  </a:extLst>
                </a:gridCol>
                <a:gridCol w="2743200">
                  <a:extLst>
                    <a:ext uri="{9D8B030D-6E8A-4147-A177-3AD203B41FA5}">
                      <a16:colId xmlns:a16="http://schemas.microsoft.com/office/drawing/2014/main" val="3773595914"/>
                    </a:ext>
                  </a:extLst>
                </a:gridCol>
                <a:gridCol w="2743200">
                  <a:extLst>
                    <a:ext uri="{9D8B030D-6E8A-4147-A177-3AD203B41FA5}">
                      <a16:colId xmlns:a16="http://schemas.microsoft.com/office/drawing/2014/main" val="2565141656"/>
                    </a:ext>
                  </a:extLst>
                </a:gridCol>
              </a:tblGrid>
              <a:tr h="770663">
                <a:tc>
                  <a:txBody>
                    <a:bodyPr/>
                    <a:lstStyle/>
                    <a:p>
                      <a:r>
                        <a:rPr lang="en-GB" b="1" dirty="0">
                          <a:solidFill>
                            <a:srgbClr val="0070C0"/>
                          </a:solidFill>
                        </a:rPr>
                        <a:t>Research method</a:t>
                      </a:r>
                    </a:p>
                  </a:txBody>
                  <a:tcPr/>
                </a:tc>
                <a:tc>
                  <a:txBody>
                    <a:bodyPr/>
                    <a:lstStyle/>
                    <a:p>
                      <a:r>
                        <a:rPr lang="en-GB" b="1" dirty="0">
                          <a:solidFill>
                            <a:srgbClr val="002060"/>
                          </a:solidFill>
                        </a:rPr>
                        <a:t>Primary or secondary?</a:t>
                      </a:r>
                    </a:p>
                  </a:txBody>
                  <a:tcPr/>
                </a:tc>
                <a:tc>
                  <a:txBody>
                    <a:bodyPr/>
                    <a:lstStyle/>
                    <a:p>
                      <a:r>
                        <a:rPr lang="en-GB" b="1" dirty="0">
                          <a:solidFill>
                            <a:srgbClr val="7030A0"/>
                          </a:solidFill>
                        </a:rPr>
                        <a:t>Qualitative or quantitative?</a:t>
                      </a:r>
                    </a:p>
                  </a:txBody>
                  <a:tcPr/>
                </a:tc>
                <a:tc>
                  <a:txBody>
                    <a:bodyPr/>
                    <a:lstStyle/>
                    <a:p>
                      <a:r>
                        <a:rPr lang="en-GB" b="1" dirty="0">
                          <a:solidFill>
                            <a:schemeClr val="accent5">
                              <a:lumMod val="50000"/>
                            </a:schemeClr>
                          </a:solidFill>
                        </a:rPr>
                        <a:t>When to use</a:t>
                      </a:r>
                    </a:p>
                  </a:txBody>
                  <a:tcPr/>
                </a:tc>
                <a:extLst>
                  <a:ext uri="{0D108BD9-81ED-4DB2-BD59-A6C34878D82A}">
                    <a16:rowId xmlns:a16="http://schemas.microsoft.com/office/drawing/2014/main" val="323511488"/>
                  </a:ext>
                </a:extLst>
              </a:tr>
              <a:tr h="770663">
                <a:tc>
                  <a:txBody>
                    <a:bodyPr/>
                    <a:lstStyle/>
                    <a:p>
                      <a:r>
                        <a:rPr lang="en-GB" b="1" dirty="0">
                          <a:solidFill>
                            <a:srgbClr val="002060"/>
                          </a:solidFill>
                        </a:rPr>
                        <a:t>Experiment</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51107689"/>
                  </a:ext>
                </a:extLst>
              </a:tr>
              <a:tr h="770663">
                <a:tc>
                  <a:txBody>
                    <a:bodyPr/>
                    <a:lstStyle/>
                    <a:p>
                      <a:r>
                        <a:rPr lang="en-GB" b="1" dirty="0">
                          <a:solidFill>
                            <a:srgbClr val="002060"/>
                          </a:solidFill>
                        </a:rPr>
                        <a:t>Survey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722927280"/>
                  </a:ext>
                </a:extLst>
              </a:tr>
              <a:tr h="770663">
                <a:tc>
                  <a:txBody>
                    <a:bodyPr/>
                    <a:lstStyle/>
                    <a:p>
                      <a:r>
                        <a:rPr lang="en-GB" b="1" dirty="0">
                          <a:solidFill>
                            <a:srgbClr val="002060"/>
                          </a:solidFill>
                        </a:rPr>
                        <a:t>Interview/focus group</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3785730"/>
                  </a:ext>
                </a:extLst>
              </a:tr>
              <a:tr h="770663">
                <a:tc>
                  <a:txBody>
                    <a:bodyPr/>
                    <a:lstStyle/>
                    <a:p>
                      <a:r>
                        <a:rPr lang="en-GB" b="1" dirty="0">
                          <a:solidFill>
                            <a:srgbClr val="002060"/>
                          </a:solidFill>
                        </a:rPr>
                        <a:t>Observation</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728027856"/>
                  </a:ext>
                </a:extLst>
              </a:tr>
              <a:tr h="770663">
                <a:tc>
                  <a:txBody>
                    <a:bodyPr/>
                    <a:lstStyle/>
                    <a:p>
                      <a:r>
                        <a:rPr lang="en-GB" b="1" dirty="0">
                          <a:solidFill>
                            <a:srgbClr val="002060"/>
                          </a:solidFill>
                        </a:rPr>
                        <a:t>Literature review</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014878972"/>
                  </a:ext>
                </a:extLst>
              </a:tr>
              <a:tr h="770663">
                <a:tc>
                  <a:txBody>
                    <a:bodyPr/>
                    <a:lstStyle/>
                    <a:p>
                      <a:r>
                        <a:rPr lang="en-GB" b="1" dirty="0">
                          <a:solidFill>
                            <a:srgbClr val="002060"/>
                          </a:solidFill>
                        </a:rPr>
                        <a:t>Case study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11492443"/>
                  </a:ext>
                </a:extLst>
              </a:tr>
            </a:tbl>
          </a:graphicData>
        </a:graphic>
      </p:graphicFrame>
    </p:spTree>
    <p:extLst>
      <p:ext uri="{BB962C8B-B14F-4D97-AF65-F5344CB8AC3E}">
        <p14:creationId xmlns:p14="http://schemas.microsoft.com/office/powerpoint/2010/main" val="9950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73BA-55F3-448E-A08C-869C3807A70A}"/>
              </a:ext>
            </a:extLst>
          </p:cNvPr>
          <p:cNvSpPr>
            <a:spLocks noGrp="1"/>
          </p:cNvSpPr>
          <p:nvPr>
            <p:ph type="title"/>
          </p:nvPr>
        </p:nvSpPr>
        <p:spPr>
          <a:xfrm>
            <a:off x="262640" y="1141882"/>
            <a:ext cx="1676400" cy="4149646"/>
          </a:xfrm>
          <a:solidFill>
            <a:schemeClr val="accent3"/>
          </a:solidFill>
        </p:spPr>
        <p:txBody>
          <a:bodyPr>
            <a:normAutofit/>
          </a:bodyPr>
          <a:lstStyle/>
          <a:p>
            <a:r>
              <a:rPr lang="en-GB" sz="2200" dirty="0"/>
              <a:t>Research</a:t>
            </a:r>
            <a:r>
              <a:rPr lang="en-GB" dirty="0"/>
              <a:t> </a:t>
            </a:r>
            <a:r>
              <a:rPr lang="en-GB" sz="2200" dirty="0"/>
              <a:t>methods for collecting data</a:t>
            </a:r>
          </a:p>
        </p:txBody>
      </p:sp>
      <p:pic>
        <p:nvPicPr>
          <p:cNvPr id="5" name="Content Placeholder 4" descr="Table&#10;&#10;Description automatically generated">
            <a:extLst>
              <a:ext uri="{FF2B5EF4-FFF2-40B4-BE49-F238E27FC236}">
                <a16:creationId xmlns:a16="http://schemas.microsoft.com/office/drawing/2014/main" id="{8AD962A5-A3EF-40C5-808F-D1209874EA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3872" y="519935"/>
            <a:ext cx="9075914" cy="6165678"/>
          </a:xfrm>
        </p:spPr>
      </p:pic>
    </p:spTree>
    <p:extLst>
      <p:ext uri="{BB962C8B-B14F-4D97-AF65-F5344CB8AC3E}">
        <p14:creationId xmlns:p14="http://schemas.microsoft.com/office/powerpoint/2010/main" val="4235673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712B-C77D-42F8-8D29-6676467E17B1}"/>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t>Methods for analysing data</a:t>
            </a:r>
          </a:p>
        </p:txBody>
      </p:sp>
      <p:sp>
        <p:nvSpPr>
          <p:cNvPr id="3" name="Content Placeholder 2">
            <a:extLst>
              <a:ext uri="{FF2B5EF4-FFF2-40B4-BE49-F238E27FC236}">
                <a16:creationId xmlns:a16="http://schemas.microsoft.com/office/drawing/2014/main" id="{260A99BB-BD56-4D31-848A-7BD71656BCB5}"/>
              </a:ext>
            </a:extLst>
          </p:cNvPr>
          <p:cNvSpPr>
            <a:spLocks noGrp="1"/>
          </p:cNvSpPr>
          <p:nvPr>
            <p:ph sz="half" idx="1"/>
          </p:nvPr>
        </p:nvSpPr>
        <p:spPr>
          <a:xfrm>
            <a:off x="211528" y="1874839"/>
            <a:ext cx="5986072" cy="4983161"/>
          </a:xfrm>
        </p:spPr>
        <p:txBody>
          <a:bodyPr>
            <a:normAutofit/>
          </a:bodyPr>
          <a:lstStyle/>
          <a:p>
            <a:pPr>
              <a:lnSpc>
                <a:spcPct val="90000"/>
              </a:lnSpc>
            </a:pPr>
            <a:r>
              <a:rPr lang="en-GB" sz="2000" b="1" dirty="0">
                <a:solidFill>
                  <a:srgbClr val="00B0F0"/>
                </a:solidFill>
              </a:rPr>
              <a:t>Qualitative analysis methods </a:t>
            </a:r>
            <a:r>
              <a:rPr lang="en-GB" sz="2000" dirty="0"/>
              <a:t>– used to understand words, ideas and experiences.</a:t>
            </a:r>
          </a:p>
          <a:p>
            <a:pPr marL="400050" lvl="1" indent="0">
              <a:lnSpc>
                <a:spcPct val="90000"/>
              </a:lnSpc>
              <a:buNone/>
            </a:pPr>
            <a:r>
              <a:rPr lang="en-GB" sz="2000" dirty="0"/>
              <a:t>It relies upon the researcher’s judgement – reflect carefully on your choices and assumptions. </a:t>
            </a:r>
          </a:p>
          <a:p>
            <a:pPr marL="400050" lvl="1" indent="0">
              <a:lnSpc>
                <a:spcPct val="90000"/>
              </a:lnSpc>
              <a:buNone/>
            </a:pPr>
            <a:endParaRPr lang="en-GB" sz="2000" dirty="0"/>
          </a:p>
          <a:p>
            <a:pPr marL="400050" lvl="1" indent="0">
              <a:lnSpc>
                <a:spcPct val="90000"/>
              </a:lnSpc>
              <a:buNone/>
            </a:pPr>
            <a:endParaRPr lang="en-GB" sz="2000" dirty="0"/>
          </a:p>
          <a:p>
            <a:pPr marL="400050" lvl="1" indent="0">
              <a:lnSpc>
                <a:spcPct val="90000"/>
              </a:lnSpc>
              <a:buNone/>
            </a:pPr>
            <a:endParaRPr lang="en-GB" sz="2000" dirty="0"/>
          </a:p>
          <a:p>
            <a:pPr marL="457200" indent="-457200">
              <a:lnSpc>
                <a:spcPct val="90000"/>
              </a:lnSpc>
            </a:pPr>
            <a:r>
              <a:rPr lang="en-GB" sz="2000" b="1" dirty="0">
                <a:solidFill>
                  <a:srgbClr val="7030A0"/>
                </a:solidFill>
              </a:rPr>
              <a:t>Quantitative analysis methods </a:t>
            </a:r>
            <a:r>
              <a:rPr lang="en-GB" sz="2000" dirty="0"/>
              <a:t>– uses numbers and statistics to understand frequencies, averages and connections</a:t>
            </a:r>
          </a:p>
          <a:p>
            <a:pPr marL="400050" lvl="1" indent="0">
              <a:lnSpc>
                <a:spcPct val="90000"/>
              </a:lnSpc>
              <a:buNone/>
            </a:pPr>
            <a:r>
              <a:rPr lang="en-GB" sz="2000" dirty="0"/>
              <a:t>As the data is collected and analysed statistically, the results are easily standardised and shared</a:t>
            </a:r>
          </a:p>
        </p:txBody>
      </p:sp>
      <p:pic>
        <p:nvPicPr>
          <p:cNvPr id="4" name="Picture 3" descr="Graphical user interface&#10;&#10;Description automatically generated">
            <a:extLst>
              <a:ext uri="{FF2B5EF4-FFF2-40B4-BE49-F238E27FC236}">
                <a16:creationId xmlns:a16="http://schemas.microsoft.com/office/drawing/2014/main" id="{8CF18EBF-18E6-4F3A-A8B4-4123AC66BB7C}"/>
              </a:ext>
            </a:extLst>
          </p:cNvPr>
          <p:cNvPicPr>
            <a:picLocks noChangeAspect="1"/>
          </p:cNvPicPr>
          <p:nvPr/>
        </p:nvPicPr>
        <p:blipFill>
          <a:blip r:embed="rId3"/>
          <a:stretch>
            <a:fillRect/>
          </a:stretch>
        </p:blipFill>
        <p:spPr>
          <a:xfrm>
            <a:off x="6197600" y="1696579"/>
            <a:ext cx="5384800" cy="3796283"/>
          </a:xfrm>
          <a:prstGeom prst="rect">
            <a:avLst/>
          </a:prstGeom>
          <a:noFill/>
        </p:spPr>
      </p:pic>
    </p:spTree>
    <p:extLst>
      <p:ext uri="{BB962C8B-B14F-4D97-AF65-F5344CB8AC3E}">
        <p14:creationId xmlns:p14="http://schemas.microsoft.com/office/powerpoint/2010/main" val="18130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4EA-2740-42EB-9D26-B06794561A95}"/>
              </a:ext>
            </a:extLst>
          </p:cNvPr>
          <p:cNvSpPr>
            <a:spLocks noGrp="1"/>
          </p:cNvSpPr>
          <p:nvPr>
            <p:ph type="title"/>
          </p:nvPr>
        </p:nvSpPr>
        <p:spPr>
          <a:solidFill>
            <a:schemeClr val="accent3"/>
          </a:solidFill>
        </p:spPr>
        <p:txBody>
          <a:bodyPr/>
          <a:lstStyle/>
          <a:p>
            <a:r>
              <a:rPr lang="en-GB" dirty="0"/>
              <a:t>Methods for analysing data</a:t>
            </a:r>
          </a:p>
        </p:txBody>
      </p:sp>
      <p:graphicFrame>
        <p:nvGraphicFramePr>
          <p:cNvPr id="4" name="Content Placeholder 3">
            <a:extLst>
              <a:ext uri="{FF2B5EF4-FFF2-40B4-BE49-F238E27FC236}">
                <a16:creationId xmlns:a16="http://schemas.microsoft.com/office/drawing/2014/main" id="{DDC89FB9-4F33-4134-958A-4DC5FE02998F}"/>
              </a:ext>
            </a:extLst>
          </p:cNvPr>
          <p:cNvGraphicFramePr>
            <a:graphicFrameLocks noGrp="1"/>
          </p:cNvGraphicFramePr>
          <p:nvPr>
            <p:ph idx="1"/>
            <p:extLst>
              <p:ext uri="{D42A27DB-BD31-4B8C-83A1-F6EECF244321}">
                <p14:modId xmlns:p14="http://schemas.microsoft.com/office/powerpoint/2010/main" val="322552027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33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E79B-63A7-4991-8066-4438A12FC74D}"/>
              </a:ext>
            </a:extLst>
          </p:cNvPr>
          <p:cNvSpPr>
            <a:spLocks noGrp="1"/>
          </p:cNvSpPr>
          <p:nvPr>
            <p:ph type="title"/>
          </p:nvPr>
        </p:nvSpPr>
        <p:spPr>
          <a:xfrm>
            <a:off x="594610" y="1759223"/>
            <a:ext cx="1728866" cy="3339553"/>
          </a:xfrm>
          <a:solidFill>
            <a:schemeClr val="accent3"/>
          </a:solidFill>
        </p:spPr>
        <p:txBody>
          <a:bodyPr>
            <a:normAutofit/>
          </a:bodyPr>
          <a:lstStyle/>
          <a:p>
            <a:r>
              <a:rPr lang="en-GB" sz="2000" dirty="0"/>
              <a:t>Methods for data analysis</a:t>
            </a:r>
          </a:p>
        </p:txBody>
      </p:sp>
      <p:pic>
        <p:nvPicPr>
          <p:cNvPr id="5" name="Content Placeholder 4" descr="Graphical user interface&#10;&#10;Description automatically generated with low confidence">
            <a:extLst>
              <a:ext uri="{FF2B5EF4-FFF2-40B4-BE49-F238E27FC236}">
                <a16:creationId xmlns:a16="http://schemas.microsoft.com/office/drawing/2014/main" id="{BA0CDD90-18F9-4C3B-8251-78B4E9F884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5742" y="485683"/>
            <a:ext cx="7835587" cy="5886633"/>
          </a:xfrm>
        </p:spPr>
      </p:pic>
    </p:spTree>
    <p:extLst>
      <p:ext uri="{BB962C8B-B14F-4D97-AF65-F5344CB8AC3E}">
        <p14:creationId xmlns:p14="http://schemas.microsoft.com/office/powerpoint/2010/main" val="2377157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a:solidFill>
            <a:schemeClr val="accent3"/>
          </a:solidFill>
        </p:spPr>
        <p:txBody>
          <a:bodyPr/>
          <a:lstStyle/>
          <a:p>
            <a:r>
              <a:rPr lang="en-GB" dirty="0"/>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3772645" y="3923629"/>
            <a:ext cx="4646710" cy="2659733"/>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chemeClr val="accent3"/>
          </a:solidFill>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383406198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chemeClr val="accent3"/>
          </a:solidFill>
        </p:spPr>
        <p:txBody>
          <a:bodyPr/>
          <a:lstStyle/>
          <a:p>
            <a:r>
              <a:rPr lang="en-GB" dirty="0"/>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extLst>
              <p:ext uri="{D42A27DB-BD31-4B8C-83A1-F6EECF244321}">
                <p14:modId xmlns:p14="http://schemas.microsoft.com/office/powerpoint/2010/main" val="3638559511"/>
              </p:ext>
            </p:extLst>
          </p:nvPr>
        </p:nvGraphicFramePr>
        <p:xfrm>
          <a:off x="609600" y="1707811"/>
          <a:ext cx="10972800"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solidFill>
            <a:schemeClr val="accent3"/>
          </a:solidFill>
        </p:spPr>
        <p:txBody>
          <a:bodyPr/>
          <a:lstStyle/>
          <a:p>
            <a:pPr algn="l"/>
            <a:r>
              <a:rPr lang="en-GB" dirty="0"/>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a:xfrm>
            <a:off x="609600" y="2289749"/>
            <a:ext cx="5384800" cy="3989040"/>
          </a:xfrm>
        </p:spPr>
        <p:txBody>
          <a:bodyPr>
            <a:normAutofit lnSpcReduction="10000"/>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5994400" y="3429000"/>
            <a:ext cx="5127271" cy="3082590"/>
          </a:xfrm>
        </p:spPr>
      </p:pic>
      <p:pic>
        <p:nvPicPr>
          <p:cNvPr id="9218" name="Picture 2" descr="Starting point Stock Photos, Royalty Free Starting point Images |  Depositphotos">
            <a:extLst>
              <a:ext uri="{FF2B5EF4-FFF2-40B4-BE49-F238E27FC236}">
                <a16:creationId xmlns:a16="http://schemas.microsoft.com/office/drawing/2014/main" id="{F05DF365-3E19-E16E-03CB-5F1D9819F0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4900" y="27463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xfrm>
            <a:off x="609600" y="262329"/>
            <a:ext cx="10972800" cy="1143000"/>
          </a:xfrm>
          <a:solidFill>
            <a:schemeClr val="accent3"/>
          </a:solidFill>
        </p:spPr>
        <p:txBody>
          <a:bodyPr/>
          <a:lstStyle/>
          <a:p>
            <a:pPr algn="l"/>
            <a:r>
              <a:rPr lang="en-GB" dirty="0"/>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153812" y="2635351"/>
            <a:ext cx="3893265" cy="2340688"/>
          </a:xfrm>
          <a:solidFill>
            <a:schemeClr val="accent1">
              <a:lumMod val="40000"/>
              <a:lumOff val="60000"/>
            </a:schemeClr>
          </a:solidFill>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a:xfrm>
            <a:off x="6096000" y="2214799"/>
            <a:ext cx="5384800" cy="3989040"/>
          </a:xfrm>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pic>
        <p:nvPicPr>
          <p:cNvPr id="8194" name="Picture 2" descr="How to do research | Articles | University of Greenwich">
            <a:extLst>
              <a:ext uri="{FF2B5EF4-FFF2-40B4-BE49-F238E27FC236}">
                <a16:creationId xmlns:a16="http://schemas.microsoft.com/office/drawing/2014/main" id="{812B9333-F2E8-22BC-3544-ECDCD07E57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3097" y="195304"/>
            <a:ext cx="3559303" cy="1779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xfrm>
            <a:off x="609600" y="457201"/>
            <a:ext cx="10972800" cy="1143000"/>
          </a:xfrm>
          <a:solidFill>
            <a:schemeClr val="accent3"/>
          </a:solidFill>
        </p:spPr>
        <p:txBody>
          <a:bodyPr/>
          <a:lstStyle/>
          <a:p>
            <a:pPr algn="l"/>
            <a:r>
              <a:rPr lang="en-GB" dirty="0"/>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a:xfrm>
            <a:off x="609600" y="2079886"/>
            <a:ext cx="5384800" cy="3989040"/>
          </a:xfrm>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6919462" y="3620922"/>
            <a:ext cx="3731465" cy="2243411"/>
          </a:xfrm>
        </p:spPr>
      </p:pic>
      <p:pic>
        <p:nvPicPr>
          <p:cNvPr id="7170" name="Picture 2" descr="Data Collection Premium Domain - WeBrokr, LLC - Website &amp; Online Business  Broker">
            <a:extLst>
              <a:ext uri="{FF2B5EF4-FFF2-40B4-BE49-F238E27FC236}">
                <a16:creationId xmlns:a16="http://schemas.microsoft.com/office/drawing/2014/main" id="{DB065C81-A341-64DD-FFBB-A6020325A9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7034" y="235662"/>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chemeClr val="accent3"/>
          </a:solidFill>
        </p:spPr>
        <p:txBody>
          <a:bodyPr/>
          <a:lstStyle/>
          <a:p>
            <a:pPr algn="l"/>
            <a:r>
              <a:rPr lang="en-GB" dirty="0"/>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6803870" y="3263682"/>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a:xfrm>
            <a:off x="544643" y="1882148"/>
            <a:ext cx="5384800" cy="3989040"/>
          </a:xfrm>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pic>
        <p:nvPicPr>
          <p:cNvPr id="6146" name="Picture 2" descr="How Data, Analysis, and Reports Can Improve Customer Service - CommBox">
            <a:extLst>
              <a:ext uri="{FF2B5EF4-FFF2-40B4-BE49-F238E27FC236}">
                <a16:creationId xmlns:a16="http://schemas.microsoft.com/office/drawing/2014/main" id="{A25565B5-E038-08E5-84F5-5FC8E169E7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274638"/>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85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xfrm>
            <a:off x="508000" y="512845"/>
            <a:ext cx="10972800" cy="1143000"/>
          </a:xfrm>
          <a:solidFill>
            <a:schemeClr val="accent3"/>
          </a:solidFill>
        </p:spPr>
        <p:txBody>
          <a:bodyPr/>
          <a:lstStyle/>
          <a:p>
            <a:pPr algn="l"/>
            <a:r>
              <a:rPr lang="en-GB" dirty="0"/>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a:xfrm>
            <a:off x="609600" y="2011033"/>
            <a:ext cx="5384800" cy="3989040"/>
          </a:xfrm>
        </p:spPr>
        <p:txBody>
          <a:bodyPr/>
          <a:lstStyle/>
          <a:p>
            <a:r>
              <a:rPr lang="en-GB" dirty="0"/>
              <a:t>Do you foresee any limitations or problems with undertaking your research?</a:t>
            </a:r>
            <a:br>
              <a:rPr lang="en-GB" dirty="0"/>
            </a:br>
            <a:endParaRPr lang="en-GB" dirty="0"/>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6724589" y="3280933"/>
            <a:ext cx="4022705" cy="2418509"/>
          </a:xfrm>
        </p:spPr>
      </p:pic>
      <p:pic>
        <p:nvPicPr>
          <p:cNvPr id="5122" name="Picture 2" descr="Understanding customer journeys: The four limitations of traditional  analytics tools | MyCustomer">
            <a:extLst>
              <a:ext uri="{FF2B5EF4-FFF2-40B4-BE49-F238E27FC236}">
                <a16:creationId xmlns:a16="http://schemas.microsoft.com/office/drawing/2014/main" id="{680C0734-989C-7682-BFBC-6439ADF002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7700" y="48150"/>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260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solidFill>
            <a:schemeClr val="accent3"/>
          </a:solidFill>
        </p:spPr>
        <p:txBody>
          <a:bodyPr>
            <a:normAutofit/>
          </a:bodyPr>
          <a:lstStyle/>
          <a:p>
            <a:pPr algn="l"/>
            <a:r>
              <a:rPr lang="en-GB" sz="4000" dirty="0"/>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a:xfrm>
            <a:off x="609600" y="2004936"/>
            <a:ext cx="5384800" cy="3989040"/>
          </a:xfrm>
        </p:spPr>
        <p:txBody>
          <a:bodyPr>
            <a:normAutofit fontScale="85000" lnSpcReduction="10000"/>
          </a:bodyPr>
          <a:lstStyle/>
          <a:p>
            <a:r>
              <a:rPr lang="en-GB" dirty="0">
                <a:solidFill>
                  <a:srgbClr val="0070C0"/>
                </a:solidFill>
              </a:rPr>
              <a:t>Don’t just describe – explain how and why you applied them and demonstrate how it was conducted</a:t>
            </a:r>
            <a:br>
              <a:rPr lang="en-GB" dirty="0">
                <a:solidFill>
                  <a:srgbClr val="0070C0"/>
                </a:solidFill>
              </a:rPr>
            </a:br>
            <a:endParaRPr lang="en-GB" dirty="0">
              <a:solidFill>
                <a:srgbClr val="0070C0"/>
              </a:solidFill>
            </a:endParaRPr>
          </a:p>
          <a:p>
            <a:r>
              <a:rPr lang="en-GB" dirty="0">
                <a:solidFill>
                  <a:schemeClr val="accent3">
                    <a:lumMod val="75000"/>
                  </a:schemeClr>
                </a:solidFill>
              </a:rPr>
              <a:t>Focus on your objectives and research question- show why your methods suit your objectives. Keep relating your choices back to the purpose of your research</a:t>
            </a:r>
            <a:br>
              <a:rPr lang="en-GB" dirty="0">
                <a:solidFill>
                  <a:schemeClr val="accent3">
                    <a:lumMod val="75000"/>
                  </a:schemeClr>
                </a:solidFill>
              </a:rPr>
            </a:br>
            <a:endParaRPr lang="en-GB" dirty="0">
              <a:solidFill>
                <a:schemeClr val="accent3">
                  <a:lumMod val="75000"/>
                </a:schemeClr>
              </a:solidFill>
            </a:endParaRP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a:xfrm>
            <a:off x="6197600" y="2004936"/>
            <a:ext cx="5384800" cy="3989040"/>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b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br>
            <a:endPar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br>
              <a:rPr kumimoji="0" lang="en-GB" sz="2600" b="0" i="0" u="none" strike="noStrike" kern="1200" cap="none" spc="0" normalizeH="0" baseline="0" noProof="0" dirty="0">
                <a:ln>
                  <a:noFill/>
                </a:ln>
                <a:solidFill>
                  <a:srgbClr val="0070C0"/>
                </a:solidFill>
                <a:effectLst/>
                <a:uLnTx/>
                <a:uFillTx/>
                <a:latin typeface="Myriad Pro"/>
                <a:ea typeface="+mn-ea"/>
                <a:cs typeface="+mn-cs"/>
              </a:rPr>
            </a:br>
            <a:endParaRPr kumimoji="0" lang="en-GB" sz="2600" b="0" i="0" u="none" strike="noStrike" kern="1200" cap="none" spc="0" normalizeH="0" baseline="0" noProof="0" dirty="0">
              <a:ln>
                <a:noFill/>
              </a:ln>
              <a:solidFill>
                <a:srgbClr val="0070C0"/>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pic>
        <p:nvPicPr>
          <p:cNvPr id="4098" name="Picture 2" descr="Free Remember Cliparts, Download Free Remember Cliparts png images, Free  ClipArts on Clipart Library">
            <a:extLst>
              <a:ext uri="{FF2B5EF4-FFF2-40B4-BE49-F238E27FC236}">
                <a16:creationId xmlns:a16="http://schemas.microsoft.com/office/drawing/2014/main" id="{F7CEDC3B-1FF0-53A4-5F76-C5191C5CD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521" y="161652"/>
            <a:ext cx="2039145" cy="140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xfrm>
            <a:off x="609600" y="393700"/>
            <a:ext cx="10972800" cy="1143000"/>
          </a:xfrm>
          <a:solidFill>
            <a:schemeClr val="accent3"/>
          </a:solidFill>
        </p:spPr>
        <p:txBody>
          <a:bodyPr/>
          <a:lstStyle/>
          <a:p>
            <a:pPr algn="l"/>
            <a:r>
              <a:rPr lang="en-GB" dirty="0"/>
              <a:t>   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extLst>
              <p:ext uri="{D42A27DB-BD31-4B8C-83A1-F6EECF244321}">
                <p14:modId xmlns:p14="http://schemas.microsoft.com/office/powerpoint/2010/main" val="2157122096"/>
              </p:ext>
            </p:extLst>
          </p:nvPr>
        </p:nvGraphicFramePr>
        <p:xfrm>
          <a:off x="744512" y="2547937"/>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e Best Higher Education Books Of 2020">
            <a:extLst>
              <a:ext uri="{FF2B5EF4-FFF2-40B4-BE49-F238E27FC236}">
                <a16:creationId xmlns:a16="http://schemas.microsoft.com/office/drawing/2014/main" id="{F77DC36F-A339-01EA-F75D-EBF83E09F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4224" y="134937"/>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0747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2340</Words>
  <Application>Microsoft Office PowerPoint</Application>
  <PresentationFormat>Widescreen</PresentationFormat>
  <Paragraphs>294</Paragraphs>
  <Slides>30</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Myriad Pro</vt:lpstr>
      <vt:lpstr>Arial</vt:lpstr>
      <vt:lpstr>Bahnschrift</vt:lpstr>
      <vt:lpstr>Calibri</vt:lpstr>
      <vt:lpstr>Theme1.thmx first page pp</vt:lpstr>
      <vt:lpstr>Methodology Workshop   Laura Knight </vt:lpstr>
      <vt:lpstr>Learning Outcomes </vt:lpstr>
      <vt:lpstr>Methodology v Research methods</vt:lpstr>
      <vt:lpstr>Methodology and Methods</vt:lpstr>
      <vt:lpstr>Planning your research methods</vt:lpstr>
      <vt:lpstr>Planning your research methods</vt:lpstr>
      <vt:lpstr>Methods for collecting data</vt:lpstr>
      <vt:lpstr>Qualitative v Quantitative data</vt:lpstr>
      <vt:lpstr>Qualitative v Quantitative</vt:lpstr>
      <vt:lpstr>Primary v Secondary data</vt:lpstr>
      <vt:lpstr>Primary v Secondary Data</vt:lpstr>
      <vt:lpstr>Primary v Secondary data…</vt:lpstr>
      <vt:lpstr>Descriptive v Experimental Data</vt:lpstr>
      <vt:lpstr>Descriptive v Experimental Data</vt:lpstr>
      <vt:lpstr>Research methods for collecting data</vt:lpstr>
      <vt:lpstr>Research methods for collecting data</vt:lpstr>
      <vt:lpstr>Methods for analysing data</vt:lpstr>
      <vt:lpstr>Methods for analysing data</vt:lpstr>
      <vt:lpstr>Methods for data analysis</vt:lpstr>
      <vt:lpstr>Mixed Methods Research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   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Laura Knight</cp:lastModifiedBy>
  <cp:revision>17</cp:revision>
  <dcterms:created xsi:type="dcterms:W3CDTF">2021-10-13T07:56:41Z</dcterms:created>
  <dcterms:modified xsi:type="dcterms:W3CDTF">2023-12-08T15:49:53Z</dcterms:modified>
</cp:coreProperties>
</file>